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23" r:id="rId2"/>
  </p:sldMasterIdLst>
  <p:notesMasterIdLst>
    <p:notesMasterId r:id="rId23"/>
  </p:notesMasterIdLst>
  <p:sldIdLst>
    <p:sldId id="271" r:id="rId3"/>
    <p:sldId id="372" r:id="rId4"/>
    <p:sldId id="328" r:id="rId5"/>
    <p:sldId id="370" r:id="rId6"/>
    <p:sldId id="371" r:id="rId7"/>
    <p:sldId id="373" r:id="rId8"/>
    <p:sldId id="327" r:id="rId9"/>
    <p:sldId id="278" r:id="rId10"/>
    <p:sldId id="374" r:id="rId11"/>
    <p:sldId id="279" r:id="rId12"/>
    <p:sldId id="280" r:id="rId13"/>
    <p:sldId id="281" r:id="rId14"/>
    <p:sldId id="282" r:id="rId15"/>
    <p:sldId id="283" r:id="rId16"/>
    <p:sldId id="300" r:id="rId17"/>
    <p:sldId id="375" r:id="rId18"/>
    <p:sldId id="302" r:id="rId19"/>
    <p:sldId id="407" r:id="rId20"/>
    <p:sldId id="301" r:id="rId21"/>
    <p:sldId id="408" r:id="rId22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82" userDrawn="1">
          <p15:clr>
            <a:srgbClr val="A4A3A4"/>
          </p15:clr>
        </p15:guide>
        <p15:guide id="2" pos="38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840F3"/>
    <a:srgbClr val="FF66FF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482"/>
        <p:guide pos="388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952AE9-F07A-442F-8547-8F1209C03E74}" type="datetimeFigureOut">
              <a:rPr lang="zh-CN" altLang="en-US" smtClean="0"/>
              <a:t>2021/11/13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978E4B-7302-438A-8B27-637C2D4AFF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4943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78E4B-7302-438A-8B27-637C2D4AFF9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48694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78E4B-7302-438A-8B27-637C2D4AFF9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5189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6396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4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4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4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4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4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4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4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4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4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4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4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4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4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4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4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4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4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4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4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4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tags" Target="../tags/tag108.xml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4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tags" Target="../tags/tag109.xml"/><Relationship Id="rId4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4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tags" Target="../tags/tag117.xml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4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tags" Target="../tags/tag120.xml"/><Relationship Id="rId2" Type="http://schemas.openxmlformats.org/officeDocument/2006/relationships/tags" Target="../tags/tag119.xml"/><Relationship Id="rId1" Type="http://schemas.openxmlformats.org/officeDocument/2006/relationships/tags" Target="../tags/tag118.xml"/><Relationship Id="rId4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41EEB8F-C2E3-4615-8160-87D471C28CD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9879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DC82B35-75BE-4C6E-B3BE-746A5226CC2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4525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7FEBDE0-00C5-47E9-8A77-41962DF953E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65631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D14B54B-6E26-483C-A9D4-9D96A5EC2AF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9167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43C8577-15EC-46DD-83FA-56A7A37C1D8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8308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7E3267A-C326-4D6B-BCF1-125621506D5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71558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D7C2D42-A0E6-491D-A911-8DC6BDD6CB9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71161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5645B89-CE71-4F73-87FD-7C6A5949F30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57490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6A4EFC1-0274-4817-B107-EE0B754CE6D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06378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11DF680-E92A-4E78-B933-D807C95990E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78336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418238C-E3A6-4012-B383-F355FA632A1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46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78DD6BB-F038-43DE-B2CA-F26FBEBAB53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29711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41EEB8F-C2E3-4615-8160-87D471C28CD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21830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78DD6BB-F038-43DE-B2CA-F26FBEBAB53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01863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A2C50F0-A241-4331-85CD-8396A9F4345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26407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4271873" y="620806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6F843A4-AD9D-41F8-8FED-FA46081740A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15331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46EAE37-E504-4560-9248-24FD57C92DB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31416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39144A2-643E-4E17-87B0-854544C0E09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31793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953706B-6603-4F60-A801-6977DAE813E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34144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73B3BD7-1F88-4128-8849-8AF1373E00F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8785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1C67263-3786-4734-8163-BF86386EEE3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67364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DC82B35-75BE-4C6E-B3BE-746A5226CC2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155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A2C50F0-A241-4331-85CD-8396A9F4345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29366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7FEBDE0-00C5-47E9-8A77-41962DF953E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9143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D14B54B-6E26-483C-A9D4-9D96A5EC2AF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71154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43C8577-15EC-46DD-83FA-56A7A37C1D8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94028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7E3267A-C326-4D6B-BCF1-125621506D5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42831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D7C2D42-A0E6-491D-A911-8DC6BDD6CB9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34883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5645B89-CE71-4F73-87FD-7C6A5949F30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57510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6A4EFC1-0274-4817-B107-EE0B754CE6D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842502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11DF680-E92A-4E78-B933-D807C95990E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62993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418238C-E3A6-4012-B383-F355FA632A1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8289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12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4271873" y="620806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6F843A4-AD9D-41F8-8FED-FA46081740A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29105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39700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1784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18179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30666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61126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58521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9567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41316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9939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098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46EAE37-E504-4560-9248-24FD57C92DB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9164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39144A2-643E-4E17-87B0-854544C0E09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1692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953706B-6603-4F60-A801-6977DAE813E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5293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73B3BD7-1F88-4128-8849-8AF1373E00F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9359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1C67263-3786-4734-8163-BF86386EEE3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011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ags" Target="../tags/tag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ags" Target="../tags/tag1.xml"/><Relationship Id="rId45" Type="http://schemas.openxmlformats.org/officeDocument/2006/relationships/tags" Target="../tags/tag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ags" Target="../tags/tag4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20.xml"/><Relationship Id="rId41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40"/>
            </p:custDataLst>
          </p:nvPr>
        </p:nvSpPr>
        <p:spPr bwMode="auto">
          <a:xfrm>
            <a:off x="669926" y="431800"/>
            <a:ext cx="10852151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38100" rIns="762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  <p:custDataLst>
              <p:tags r:id="rId41"/>
            </p:custDataLst>
          </p:nvPr>
        </p:nvSpPr>
        <p:spPr bwMode="auto">
          <a:xfrm>
            <a:off x="669926" y="1295402"/>
            <a:ext cx="10852151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0" rIns="8255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42"/>
            </p:custDataLst>
          </p:nvPr>
        </p:nvSpPr>
        <p:spPr>
          <a:xfrm>
            <a:off x="879475" y="6350002"/>
            <a:ext cx="2700339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noProof="1" smtClean="0">
                <a:solidFill>
                  <a:schemeClr val="tx1">
                    <a:tint val="75000"/>
                  </a:schemeClr>
                </a:solidFill>
                <a:latin typeface="Calibri" panose="020F0502020204030204" charset="0"/>
              </a:defRPr>
            </a:lvl1pPr>
          </a:lstStyle>
          <a:p>
            <a:fld id="{760FBDFE-C587-4B4C-A407-44438C67B59E}" type="datetimeFigureOut">
              <a:rPr lang="zh-CN" altLang="en-US"/>
              <a:pPr/>
              <a:t>2021/11/13</a:t>
            </a:fld>
            <a:endParaRPr lang="zh-CN" altLang="en-US">
              <a:latin typeface="Calibri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43"/>
            </p:custDataLst>
          </p:nvPr>
        </p:nvSpPr>
        <p:spPr>
          <a:xfrm>
            <a:off x="4116389" y="6350002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noProof="1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44"/>
            </p:custDataLst>
          </p:nvPr>
        </p:nvSpPr>
        <p:spPr>
          <a:xfrm>
            <a:off x="8610600" y="6350002"/>
            <a:ext cx="2700339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AB96BADC-2801-4354-B49D-D36577748620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4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8" r:id="rId2"/>
    <p:sldLayoutId id="2147483677" r:id="rId3"/>
    <p:sldLayoutId id="2147483676" r:id="rId4"/>
    <p:sldLayoutId id="2147483675" r:id="rId5"/>
    <p:sldLayoutId id="2147483674" r:id="rId6"/>
    <p:sldLayoutId id="2147483673" r:id="rId7"/>
    <p:sldLayoutId id="2147483672" r:id="rId8"/>
    <p:sldLayoutId id="2147483671" r:id="rId9"/>
    <p:sldLayoutId id="2147483670" r:id="rId10"/>
    <p:sldLayoutId id="2147483669" r:id="rId11"/>
    <p:sldLayoutId id="2147483668" r:id="rId12"/>
    <p:sldLayoutId id="2147483667" r:id="rId13"/>
    <p:sldLayoutId id="2147483666" r:id="rId14"/>
    <p:sldLayoutId id="2147483665" r:id="rId15"/>
    <p:sldLayoutId id="2147483664" r:id="rId16"/>
    <p:sldLayoutId id="2147483663" r:id="rId17"/>
    <p:sldLayoutId id="2147483662" r:id="rId18"/>
    <p:sldLayoutId id="2147483661" r:id="rId19"/>
    <p:sldLayoutId id="2147483704" r:id="rId20"/>
    <p:sldLayoutId id="2147483705" r:id="rId21"/>
    <p:sldLayoutId id="2147483706" r:id="rId22"/>
    <p:sldLayoutId id="2147483707" r:id="rId23"/>
    <p:sldLayoutId id="2147483708" r:id="rId24"/>
    <p:sldLayoutId id="2147483709" r:id="rId25"/>
    <p:sldLayoutId id="2147483710" r:id="rId26"/>
    <p:sldLayoutId id="2147483711" r:id="rId27"/>
    <p:sldLayoutId id="2147483712" r:id="rId28"/>
    <p:sldLayoutId id="2147483713" r:id="rId29"/>
    <p:sldLayoutId id="2147483714" r:id="rId30"/>
    <p:sldLayoutId id="2147483715" r:id="rId31"/>
    <p:sldLayoutId id="2147483716" r:id="rId32"/>
    <p:sldLayoutId id="2147483717" r:id="rId33"/>
    <p:sldLayoutId id="2147483718" r:id="rId34"/>
    <p:sldLayoutId id="2147483719" r:id="rId35"/>
    <p:sldLayoutId id="2147483720" r:id="rId36"/>
    <p:sldLayoutId id="2147483721" r:id="rId37"/>
    <p:sldLayoutId id="2147483722" r:id="rId38"/>
  </p:sldLayoutIdLst>
  <p:txStyles>
    <p:titleStyle>
      <a:lvl1pPr algn="l" rtl="0" fontAlgn="base">
        <a:spcBef>
          <a:spcPct val="0"/>
        </a:spcBef>
        <a:spcAft>
          <a:spcPct val="0"/>
        </a:spcAft>
        <a:defRPr sz="2800" b="1" kern="1200" spc="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2286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2021/11/13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7574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9" name="组合 3"/>
          <p:cNvGrpSpPr>
            <a:grpSpLocks/>
          </p:cNvGrpSpPr>
          <p:nvPr/>
        </p:nvGrpSpPr>
        <p:grpSpPr bwMode="auto">
          <a:xfrm>
            <a:off x="1974057" y="430214"/>
            <a:ext cx="1726406" cy="604107"/>
            <a:chOff x="1527092" y="991610"/>
            <a:chExt cx="2409909" cy="607508"/>
          </a:xfrm>
        </p:grpSpPr>
        <p:pic>
          <p:nvPicPr>
            <p:cNvPr id="2050" name="图片 1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1" name="文本框 2"/>
            <p:cNvSpPr txBox="1">
              <a:spLocks noChangeArrowheads="1"/>
            </p:cNvSpPr>
            <p:nvPr/>
          </p:nvSpPr>
          <p:spPr bwMode="auto">
            <a:xfrm>
              <a:off x="1527092" y="991610"/>
              <a:ext cx="2034900" cy="5880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3333FF"/>
                  </a:solidFill>
                  <a:latin typeface="黑体" pitchFamily="49" charset="-122"/>
                  <a:ea typeface="黑体" pitchFamily="49" charset="-122"/>
                </a:rPr>
                <a:t>习  作</a:t>
              </a:r>
            </a:p>
          </p:txBody>
        </p:sp>
      </p:grpSp>
      <p:sp>
        <p:nvSpPr>
          <p:cNvPr id="2052" name="文本框 1"/>
          <p:cNvSpPr txBox="1">
            <a:spLocks noChangeArrowheads="1"/>
          </p:cNvSpPr>
          <p:nvPr/>
        </p:nvSpPr>
        <p:spPr bwMode="auto">
          <a:xfrm>
            <a:off x="1524000" y="2492936"/>
            <a:ext cx="91440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我的拿手好戏</a:t>
            </a:r>
          </a:p>
        </p:txBody>
      </p:sp>
      <p:sp>
        <p:nvSpPr>
          <p:cNvPr id="6" name="矩形 5"/>
          <p:cNvSpPr/>
          <p:nvPr/>
        </p:nvSpPr>
        <p:spPr>
          <a:xfrm>
            <a:off x="1524000" y="5589151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Box 2"/>
          <p:cNvSpPr txBox="1">
            <a:spLocks noChangeArrowheads="1"/>
          </p:cNvSpPr>
          <p:nvPr/>
        </p:nvSpPr>
        <p:spPr bwMode="auto">
          <a:xfrm>
            <a:off x="2767013" y="1311276"/>
            <a:ext cx="6793706" cy="363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定主题：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我的拿手好戏是什么。</a:t>
            </a:r>
            <a:endParaRPr lang="en-US" altLang="zh-CN" sz="2800" b="1" dirty="0">
              <a:solidFill>
                <a:srgbClr val="FF66FF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endParaRPr lang="en-US" altLang="zh-CN" sz="12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定中心：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拿手好戏带给我成就感和自豪感。</a:t>
            </a:r>
            <a:endParaRPr lang="en-US" altLang="zh-CN" sz="2800" b="1" dirty="0">
              <a:solidFill>
                <a:srgbClr val="FF66FF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endParaRPr lang="en-US" altLang="zh-CN" sz="12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定写法：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我与拿手好戏结缘（略）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    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我苦练拿手好戏（略）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    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我展示拿手好戏（详）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    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我的表现与感受观众的反应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Box 4"/>
          <p:cNvSpPr txBox="1">
            <a:spLocks noChangeArrowheads="1"/>
          </p:cNvSpPr>
          <p:nvPr/>
        </p:nvSpPr>
        <p:spPr bwMode="auto">
          <a:xfrm>
            <a:off x="3199211" y="1484314"/>
            <a:ext cx="184731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 altLang="zh-CN" sz="2800"/>
          </a:p>
          <a:p>
            <a:endParaRPr lang="zh-CN" altLang="en-US"/>
          </a:p>
        </p:txBody>
      </p:sp>
      <p:sp>
        <p:nvSpPr>
          <p:cNvPr id="12290" name="TextBox 8"/>
          <p:cNvSpPr txBox="1">
            <a:spLocks noChangeArrowheads="1"/>
          </p:cNvSpPr>
          <p:nvPr/>
        </p:nvSpPr>
        <p:spPr bwMode="auto">
          <a:xfrm>
            <a:off x="4335067" y="536577"/>
            <a:ext cx="435407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一、典型事例写具体</a:t>
            </a:r>
          </a:p>
        </p:txBody>
      </p:sp>
      <p:sp>
        <p:nvSpPr>
          <p:cNvPr id="10" name="矩形 9"/>
          <p:cNvSpPr/>
          <p:nvPr/>
        </p:nvSpPr>
        <p:spPr>
          <a:xfrm>
            <a:off x="2063720" y="1412861"/>
            <a:ext cx="7904484" cy="51891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 fontAlgn="auto">
              <a:lnSpc>
                <a:spcPct val="120000"/>
              </a:lnSpc>
            </a:pPr>
            <a:r>
              <a:rPr lang="zh-CN" altLang="en-US" sz="2400" b="1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花甲关键在爆炒的工艺了。在妈妈鼓励的眼神下，我出场了。开火！热锅！油壶高高一举，“飞流直下三千尺，疑是银河落九天”，油直入式地冲向锅底，小火烧五秒钟后，火速放入切好的姜片、蒜蓉、花椒等香料。我荡起锅，就那么晃一晃，家人们立刻像是奔驰着“汗血宝马”来闻浓香扑鼻的味道，纷纷观看我的表演。花甲倒入！此刻需要调成大火，油汁像是蹦跳的小精灵一样在锅上飞舞着。蓝色火焰往上一串，火花纷飞，香味顿然升起，姐姐也在一旁啧啧称赞，直流口水。</a:t>
            </a:r>
          </a:p>
          <a:p>
            <a:pPr algn="just" fontAlgn="auto"/>
            <a:r>
              <a:rPr lang="zh-CN" altLang="en-US" sz="2400" b="1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快要熟了，我顺手拿起锅柄，上下抖动翻炒着，右手的锅铲也在上下不停地挥舞，像是在“华山论剑”其中的一把剑一样，光影四处跳，又像是在和我捉迷藏似的。</a:t>
            </a:r>
          </a:p>
        </p:txBody>
      </p:sp>
      <p:grpSp>
        <p:nvGrpSpPr>
          <p:cNvPr id="12292" name="组合 3"/>
          <p:cNvGrpSpPr>
            <a:grpSpLocks/>
          </p:cNvGrpSpPr>
          <p:nvPr/>
        </p:nvGrpSpPr>
        <p:grpSpPr bwMode="auto">
          <a:xfrm>
            <a:off x="1763318" y="365127"/>
            <a:ext cx="1877615" cy="644525"/>
            <a:chOff x="180677" y="727628"/>
            <a:chExt cx="2409742" cy="651030"/>
          </a:xfrm>
        </p:grpSpPr>
        <p:pic>
          <p:nvPicPr>
            <p:cNvPr id="12293" name="图片 1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677" y="749469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4" name="文本框 2"/>
            <p:cNvSpPr txBox="1">
              <a:spLocks noChangeArrowheads="1"/>
            </p:cNvSpPr>
            <p:nvPr/>
          </p:nvSpPr>
          <p:spPr bwMode="auto">
            <a:xfrm>
              <a:off x="180736" y="727628"/>
              <a:ext cx="2076874" cy="651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rgbClr val="3333FF"/>
                  </a:solidFill>
                  <a:latin typeface="黑体" pitchFamily="49" charset="-122"/>
                  <a:ea typeface="黑体" pitchFamily="49" charset="-122"/>
                </a:rPr>
                <a:t>明写法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4"/>
          <p:cNvSpPr txBox="1">
            <a:spLocks noChangeArrowheads="1"/>
          </p:cNvSpPr>
          <p:nvPr/>
        </p:nvSpPr>
        <p:spPr bwMode="auto">
          <a:xfrm>
            <a:off x="3199211" y="1484314"/>
            <a:ext cx="184731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 altLang="zh-CN" sz="2800"/>
          </a:p>
          <a:p>
            <a:endParaRPr lang="zh-CN" altLang="en-US"/>
          </a:p>
        </p:txBody>
      </p:sp>
      <p:sp>
        <p:nvSpPr>
          <p:cNvPr id="13314" name="TextBox 8"/>
          <p:cNvSpPr txBox="1">
            <a:spLocks noChangeArrowheads="1"/>
          </p:cNvSpPr>
          <p:nvPr/>
        </p:nvSpPr>
        <p:spPr bwMode="auto">
          <a:xfrm>
            <a:off x="3663832" y="837983"/>
            <a:ext cx="667041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二、正面描写和侧面描写相结合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95751" y="1700880"/>
            <a:ext cx="7312819" cy="49675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just" fontAlgn="auto">
              <a:lnSpc>
                <a:spcPct val="120000"/>
              </a:lnSpc>
            </a:pPr>
            <a:r>
              <a:rPr lang="zh-CN" altLang="en-US" sz="2400" b="1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一间房子，一个屋顶四面墙，先刷屋顶后刷墙。屋顶尤其难刷，蘸了稀溜溜粉浆的板刷往上一举，谁能一滴不掉？一掉准掉身上。可刷子李一举刷子，就像没有蘸浆。但刷子划过到顶立时匀匀实实一道白，白得透亮，白得清爽。有人说这蘸浆的手法有高招，有人说这调浆的配料有秘方。</a:t>
            </a:r>
          </a:p>
          <a:p>
            <a:pPr algn="just" fontAlgn="auto">
              <a:lnSpc>
                <a:spcPct val="120000"/>
              </a:lnSpc>
            </a:pPr>
            <a:r>
              <a:rPr lang="zh-CN" altLang="en-US" sz="2400" b="1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曹小三哪里看得出来？只见师傅的手臂悠然摆来，悠然摆去，如同伴着鼓点，和着琴音，每一摆刷那长长的带浆的毛刷便在墙面啪地清脆二响，极是好听。啪啪声里，一道道浆，衔接得天衣无缝，刷过去的墙面，真好比平平整整打开一面雪白的屏障。</a:t>
            </a:r>
          </a:p>
        </p:txBody>
      </p:sp>
      <p:grpSp>
        <p:nvGrpSpPr>
          <p:cNvPr id="13316" name="组合 3"/>
          <p:cNvGrpSpPr>
            <a:grpSpLocks/>
          </p:cNvGrpSpPr>
          <p:nvPr/>
        </p:nvGrpSpPr>
        <p:grpSpPr bwMode="auto">
          <a:xfrm>
            <a:off x="1763318" y="365127"/>
            <a:ext cx="1877615" cy="644525"/>
            <a:chOff x="180677" y="727628"/>
            <a:chExt cx="2409742" cy="651030"/>
          </a:xfrm>
        </p:grpSpPr>
        <p:pic>
          <p:nvPicPr>
            <p:cNvPr id="13317" name="图片 1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677" y="749469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8" name="文本框 2"/>
            <p:cNvSpPr txBox="1">
              <a:spLocks noChangeArrowheads="1"/>
            </p:cNvSpPr>
            <p:nvPr/>
          </p:nvSpPr>
          <p:spPr bwMode="auto">
            <a:xfrm>
              <a:off x="180736" y="727628"/>
              <a:ext cx="2076874" cy="651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3600" b="1">
                  <a:solidFill>
                    <a:srgbClr val="3333FF"/>
                  </a:solidFill>
                  <a:latin typeface="黑体" pitchFamily="49" charset="-122"/>
                  <a:ea typeface="黑体" pitchFamily="49" charset="-122"/>
                </a:rPr>
                <a:t>明写法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4"/>
          <p:cNvSpPr txBox="1">
            <a:spLocks noChangeArrowheads="1"/>
          </p:cNvSpPr>
          <p:nvPr/>
        </p:nvSpPr>
        <p:spPr bwMode="auto">
          <a:xfrm>
            <a:off x="3252789" y="1484314"/>
            <a:ext cx="184731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 altLang="zh-CN" sz="2800"/>
          </a:p>
          <a:p>
            <a:endParaRPr lang="zh-CN" altLang="en-US"/>
          </a:p>
        </p:txBody>
      </p:sp>
      <p:sp>
        <p:nvSpPr>
          <p:cNvPr id="14338" name="TextBox 5"/>
          <p:cNvSpPr txBox="1">
            <a:spLocks noChangeArrowheads="1"/>
          </p:cNvSpPr>
          <p:nvPr/>
        </p:nvSpPr>
        <p:spPr bwMode="auto">
          <a:xfrm>
            <a:off x="4131470" y="458790"/>
            <a:ext cx="39290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我的拿手好戏——说相声</a:t>
            </a:r>
          </a:p>
        </p:txBody>
      </p:sp>
      <p:sp>
        <p:nvSpPr>
          <p:cNvPr id="14339" name="TextBox 6"/>
          <p:cNvSpPr txBox="1">
            <a:spLocks noChangeArrowheads="1"/>
          </p:cNvSpPr>
          <p:nvPr/>
        </p:nvSpPr>
        <p:spPr bwMode="auto">
          <a:xfrm>
            <a:off x="2968229" y="2284533"/>
            <a:ext cx="5928122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000" b="1" dirty="0">
                <a:latin typeface="黑体" pitchFamily="49" charset="-122"/>
                <a:ea typeface="黑体" pitchFamily="49" charset="-122"/>
              </a:rPr>
              <a:t>练习：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我听到了一则最满意的相声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四字歌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，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      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每晚睡前反复地听。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000" b="1" dirty="0">
                <a:latin typeface="黑体" pitchFamily="49" charset="-122"/>
                <a:ea typeface="黑体" pitchFamily="49" charset="-122"/>
              </a:rPr>
              <a:t>展示一：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我试着说给爸爸听，没有把爸爸逗笑，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        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自己却笑了，我反思原因。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000" b="1" dirty="0">
                <a:latin typeface="黑体" pitchFamily="49" charset="-122"/>
                <a:ea typeface="黑体" pitchFamily="49" charset="-122"/>
              </a:rPr>
              <a:t>展示二：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我又一次说给爸妈听，成功逗笑了他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        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们，我对相声欲罢不能。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000" b="1" dirty="0">
                <a:latin typeface="黑体" pitchFamily="49" charset="-122"/>
                <a:ea typeface="黑体" pitchFamily="49" charset="-122"/>
              </a:rPr>
              <a:t>展示三：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我把相声说给朋友一家人听，他们连连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        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鼓掌，一起叫她，我的心里甜滋滋的。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     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" name="左大括号 7"/>
          <p:cNvSpPr/>
          <p:nvPr/>
        </p:nvSpPr>
        <p:spPr>
          <a:xfrm>
            <a:off x="2508647" y="1412877"/>
            <a:ext cx="270272" cy="4746625"/>
          </a:xfrm>
          <a:prstGeom prst="lef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/>
            <a:endParaRPr lang="zh-CN" altLang="en-US" noProof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左大括号 9"/>
          <p:cNvSpPr/>
          <p:nvPr/>
        </p:nvSpPr>
        <p:spPr>
          <a:xfrm>
            <a:off x="2778919" y="2063750"/>
            <a:ext cx="189310" cy="3024188"/>
          </a:xfrm>
          <a:prstGeom prst="lef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/>
            <a:endParaRPr lang="zh-CN" altLang="en-US" noProof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右大括号 10"/>
          <p:cNvSpPr/>
          <p:nvPr/>
        </p:nvSpPr>
        <p:spPr>
          <a:xfrm>
            <a:off x="8795149" y="1987552"/>
            <a:ext cx="135731" cy="792163"/>
          </a:xfrm>
          <a:prstGeom prst="righ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/>
            <a:endParaRPr lang="zh-CN" altLang="en-US" noProof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右大括号 11"/>
          <p:cNvSpPr/>
          <p:nvPr/>
        </p:nvSpPr>
        <p:spPr>
          <a:xfrm>
            <a:off x="8795149" y="2995613"/>
            <a:ext cx="135731" cy="2519362"/>
          </a:xfrm>
          <a:prstGeom prst="righ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/>
            <a:endParaRPr lang="zh-CN" altLang="en-US" noProof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44" name="TextBox 12"/>
          <p:cNvSpPr txBox="1">
            <a:spLocks noChangeArrowheads="1"/>
          </p:cNvSpPr>
          <p:nvPr/>
        </p:nvSpPr>
        <p:spPr bwMode="auto">
          <a:xfrm>
            <a:off x="8796339" y="2122489"/>
            <a:ext cx="18325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（略写）</a:t>
            </a:r>
          </a:p>
        </p:txBody>
      </p:sp>
      <p:sp>
        <p:nvSpPr>
          <p:cNvPr id="14345" name="TextBox 13"/>
          <p:cNvSpPr txBox="1">
            <a:spLocks noChangeArrowheads="1"/>
          </p:cNvSpPr>
          <p:nvPr/>
        </p:nvSpPr>
        <p:spPr bwMode="auto">
          <a:xfrm>
            <a:off x="8796339" y="3957639"/>
            <a:ext cx="18325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（详写）</a:t>
            </a:r>
          </a:p>
        </p:txBody>
      </p:sp>
      <p:grpSp>
        <p:nvGrpSpPr>
          <p:cNvPr id="14346" name="组合 3"/>
          <p:cNvGrpSpPr>
            <a:grpSpLocks/>
          </p:cNvGrpSpPr>
          <p:nvPr/>
        </p:nvGrpSpPr>
        <p:grpSpPr bwMode="auto">
          <a:xfrm>
            <a:off x="1763318" y="365127"/>
            <a:ext cx="1877615" cy="644525"/>
            <a:chOff x="180677" y="727628"/>
            <a:chExt cx="2409742" cy="651030"/>
          </a:xfrm>
        </p:grpSpPr>
        <p:pic>
          <p:nvPicPr>
            <p:cNvPr id="14347" name="图片 1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677" y="749469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8" name="文本框 2"/>
            <p:cNvSpPr txBox="1">
              <a:spLocks noChangeArrowheads="1"/>
            </p:cNvSpPr>
            <p:nvPr/>
          </p:nvSpPr>
          <p:spPr bwMode="auto">
            <a:xfrm>
              <a:off x="180736" y="727628"/>
              <a:ext cx="2076874" cy="651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rgbClr val="3333FF"/>
                  </a:solidFill>
                  <a:latin typeface="黑体" pitchFamily="49" charset="-122"/>
                  <a:ea typeface="黑体" pitchFamily="49" charset="-122"/>
                </a:rPr>
                <a:t>列提纲</a:t>
              </a:r>
            </a:p>
          </p:txBody>
        </p:sp>
      </p:grpSp>
      <p:sp>
        <p:nvSpPr>
          <p:cNvPr id="14349" name="TextBox 6"/>
          <p:cNvSpPr txBox="1">
            <a:spLocks noChangeArrowheads="1"/>
          </p:cNvSpPr>
          <p:nvPr/>
        </p:nvSpPr>
        <p:spPr bwMode="auto">
          <a:xfrm>
            <a:off x="2843213" y="1139826"/>
            <a:ext cx="60628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开头：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我对相声感兴趣，打算学会讲相声。</a:t>
            </a:r>
          </a:p>
        </p:txBody>
      </p:sp>
      <p:sp>
        <p:nvSpPr>
          <p:cNvPr id="14350" name="TextBox 6"/>
          <p:cNvSpPr txBox="1">
            <a:spLocks noChangeArrowheads="1"/>
          </p:cNvSpPr>
          <p:nvPr/>
        </p:nvSpPr>
        <p:spPr bwMode="auto">
          <a:xfrm>
            <a:off x="2883771" y="5733161"/>
            <a:ext cx="753252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结尾：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我还要再接再厉，让更多的人听到更好的相声。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矩形 1"/>
          <p:cNvSpPr>
            <a:spLocks noChangeArrowheads="1"/>
          </p:cNvSpPr>
          <p:nvPr/>
        </p:nvSpPr>
        <p:spPr bwMode="auto">
          <a:xfrm>
            <a:off x="4552951" y="458790"/>
            <a:ext cx="3669506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我的拿手好戏</a:t>
            </a:r>
          </a:p>
        </p:txBody>
      </p:sp>
      <p:pic>
        <p:nvPicPr>
          <p:cNvPr id="15362" name="图片 5" descr="D:\19秋六上课件 陈晓梦5.16\第七单元\图片\20071126_abe658ee2136cd0848730sCCinCvA4yW.jpg20071126_abe658ee2136cd0848730sCCinCvA4yW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460000" flipH="1">
            <a:off x="1549003" y="2281240"/>
            <a:ext cx="2046684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矩形 3"/>
          <p:cNvSpPr>
            <a:spLocks noChangeArrowheads="1"/>
          </p:cNvSpPr>
          <p:nvPr/>
        </p:nvSpPr>
        <p:spPr bwMode="auto">
          <a:xfrm>
            <a:off x="3063479" y="1162051"/>
            <a:ext cx="664964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屋子里，悠扬的二胡声，古朴淡雅，时而深沉幽咽千转百回，时而激越昂扬一泻千里。袅袅余音，在这静谧的夜色中渲染开来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……</a:t>
            </a:r>
          </a:p>
          <a:p>
            <a:pPr algn="just"/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仅仅一个细长的琴杆，一个雕花的琴筒，两根简单的琴弦与一张普普通通的马尾弓，竟能演奏出月光悠悠，也能奔腾出千军万马。少年的我，左手在琴杆忽上忽下滑动，灵巧的手指仿佛是一只琴弦上的芭蕾舞着。右手有力的运弓，时快时慢，时长时短。一首首曲子，迸发而出。</a:t>
            </a:r>
          </a:p>
          <a:p>
            <a:pPr algn="just"/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一曲终了，我的思绪回到我初学二胡的时候，那可不是十分轻松的事儿</a:t>
            </a:r>
          </a:p>
        </p:txBody>
      </p:sp>
      <p:grpSp>
        <p:nvGrpSpPr>
          <p:cNvPr id="15364" name="组合 3"/>
          <p:cNvGrpSpPr>
            <a:grpSpLocks/>
          </p:cNvGrpSpPr>
          <p:nvPr/>
        </p:nvGrpSpPr>
        <p:grpSpPr bwMode="auto">
          <a:xfrm>
            <a:off x="1763318" y="365127"/>
            <a:ext cx="1877615" cy="1200329"/>
            <a:chOff x="180677" y="727628"/>
            <a:chExt cx="2409742" cy="1212444"/>
          </a:xfrm>
        </p:grpSpPr>
        <p:pic>
          <p:nvPicPr>
            <p:cNvPr id="15365" name="图片 1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677" y="749469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6" name="文本框 2"/>
            <p:cNvSpPr txBox="1">
              <a:spLocks noChangeArrowheads="1"/>
            </p:cNvSpPr>
            <p:nvPr/>
          </p:nvSpPr>
          <p:spPr bwMode="auto">
            <a:xfrm>
              <a:off x="180736" y="727628"/>
              <a:ext cx="2076874" cy="1212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rgbClr val="3333FF"/>
                  </a:solidFill>
                  <a:latin typeface="黑体" pitchFamily="49" charset="-122"/>
                  <a:ea typeface="黑体" pitchFamily="49" charset="-122"/>
                </a:rPr>
                <a:t>范文欣赏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矩形 1"/>
          <p:cNvSpPr>
            <a:spLocks noChangeArrowheads="1"/>
          </p:cNvSpPr>
          <p:nvPr/>
        </p:nvSpPr>
        <p:spPr bwMode="auto">
          <a:xfrm>
            <a:off x="2544367" y="874714"/>
            <a:ext cx="7225903" cy="4561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运弓，是二胡的最基本动作。“万事开头难”，刚开始学习时吱吱刺耳的声音令人十分厌烦，一遍又一遍单调的音阶练习又枯燥乏味，但做过的决定又怎能轻易放弃？坚持，坚持，再坚持，终于音色有了起色，变得圆润了，不再那么刺耳了。</a:t>
            </a:r>
          </a:p>
          <a:p>
            <a:pPr algn="just">
              <a:lnSpc>
                <a:spcPct val="11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由于音乐知识匮乏，可以说一窍不通，仅仅识谱，就是我的一大难题。看着一大堆简谱扑面而来，我真有些犯难甚至想放弃。但老师有耐心的一遍又一遍的教导：“5读so……”经过坚持不懈的练习，我终于对于这些数字形成了条件反射，这令我倍感鼓舞！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文本框 1"/>
          <p:cNvSpPr txBox="1">
            <a:spLocks noChangeArrowheads="1"/>
          </p:cNvSpPr>
          <p:nvPr/>
        </p:nvSpPr>
        <p:spPr bwMode="auto">
          <a:xfrm>
            <a:off x="2752726" y="798513"/>
            <a:ext cx="6798469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    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基本功合格后，我就开始练习曲子。最开始练的是《小星星》，我不禁好奇：二胡就两根弦，怎么拉的出曲子呢？老师告诉我，哪个音用哪个手指按弦，按弦的哪个位置……于是断断续续的琴声响起来了，每当我拉错时，老师就会提醒我改正，回家之后仍锲而不舍的练习，终于连贯悦耳的《小星星》新鲜出炉了，我突然在喜悦中感到一种从未有过的感觉。 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410" name="文本框 2"/>
          <p:cNvSpPr txBox="1">
            <a:spLocks noChangeArrowheads="1"/>
          </p:cNvSpPr>
          <p:nvPr/>
        </p:nvSpPr>
        <p:spPr bwMode="auto">
          <a:xfrm>
            <a:off x="2752726" y="4829176"/>
            <a:ext cx="679846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    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就这样，《小漆丘》《田园春色》《良宵》等曲子，也在我的努力下一一攻克了。我迎来了自己的第一次比赛。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矩形 1"/>
          <p:cNvSpPr>
            <a:spLocks noChangeArrowheads="1"/>
          </p:cNvSpPr>
          <p:nvPr/>
        </p:nvSpPr>
        <p:spPr bwMode="auto">
          <a:xfrm>
            <a:off x="2701529" y="3462338"/>
            <a:ext cx="708302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洋洋洒洒的灯光驱散着一团又一团黑暗，坐在舞台中央聚光灯下，这样的气氛令我十分紧张激动，马上要开始了！我的内心不禁翻江倒海般忐忑，当我抚摸着熟悉的二胡时，我的心刹那间平静了下来，活泼高亢的乐音在场上流连徘徊，在耳边绽放……简单的二胡简单的坚持收获了大家的鼓励和认同。 </a:t>
            </a:r>
          </a:p>
        </p:txBody>
      </p:sp>
      <p:pic>
        <p:nvPicPr>
          <p:cNvPr id="18434" name="图片 5" descr="211121ghmvjzde9ipjblqq"/>
          <p:cNvPicPr>
            <a:picLocks noChangeAspect="1" noChangeArrowheads="1"/>
          </p:cNvPicPr>
          <p:nvPr/>
        </p:nvPicPr>
        <p:blipFill>
          <a:blip r:embed="rId2" cstate="email">
            <a:lum bright="12000"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3845" y="7938"/>
            <a:ext cx="4318397" cy="340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矩形 1"/>
          <p:cNvSpPr>
            <a:spLocks noChangeArrowheads="1"/>
          </p:cNvSpPr>
          <p:nvPr/>
        </p:nvSpPr>
        <p:spPr bwMode="auto">
          <a:xfrm>
            <a:off x="2762250" y="1157290"/>
            <a:ext cx="6567488" cy="374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如今，我已会拉许多许多的曲子，像激情澎湃的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赛马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，忧伤婉转的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二泉映月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。这些悠扬圆润的音乐，如同心头种下的种子，我小心呵护，不懈耕耘，已经发芽，开始露出了青翠欲滴的小苗苗。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1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夜，屋子里再一次响起了悠扬的二胡声，或古朴淡雅，或幽怨深沉，曲曲折折，奔流不息，在这静谧的夜色中渲染开来。少年的我，欣然享受着我的拿手好戏。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4"/>
          <p:cNvSpPr txBox="1">
            <a:spLocks noChangeArrowheads="1"/>
          </p:cNvSpPr>
          <p:nvPr/>
        </p:nvSpPr>
        <p:spPr bwMode="auto">
          <a:xfrm>
            <a:off x="3199211" y="1484314"/>
            <a:ext cx="184731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 altLang="zh-CN" sz="2800"/>
          </a:p>
          <a:p>
            <a:endParaRPr lang="zh-CN" altLang="en-US"/>
          </a:p>
        </p:txBody>
      </p:sp>
      <p:sp>
        <p:nvSpPr>
          <p:cNvPr id="12" name="云形标注 11"/>
          <p:cNvSpPr/>
          <p:nvPr/>
        </p:nvSpPr>
        <p:spPr>
          <a:xfrm>
            <a:off x="3271838" y="1152525"/>
            <a:ext cx="5719763" cy="4319588"/>
          </a:xfrm>
          <a:prstGeom prst="cloudCallout">
            <a:avLst/>
          </a:prstGeom>
          <a:ln w="317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110000"/>
              </a:lnSpc>
            </a:pPr>
            <a:r>
              <a:rPr lang="zh-CN" altLang="en-US" sz="3200" b="1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想好了吗？动手写一写吧。写完后再读一读，看看重点部分是不是写清楚了，再改一改。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3261122" y="1538288"/>
            <a:ext cx="269086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习作内容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261123" y="2678114"/>
            <a:ext cx="6219112" cy="2252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zh-CN" sz="3600" b="1" dirty="0">
                <a:latin typeface="楷体" pitchFamily="49" charset="-122"/>
                <a:ea typeface="楷体" pitchFamily="49" charset="-122"/>
              </a:rPr>
              <a:t>   “拿手好戏”指的是最擅长的本领，所以十八般武艺，样样都可以算是好戏。</a:t>
            </a:r>
            <a:endParaRPr lang="zh-CN" altLang="en-US" sz="36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95875" y="260780"/>
            <a:ext cx="1871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00" grpId="1"/>
      <p:bldP spid="2" grpId="0"/>
      <p:bldP spid="2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296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文本框 1"/>
          <p:cNvSpPr txBox="1">
            <a:spLocks noChangeArrowheads="1"/>
          </p:cNvSpPr>
          <p:nvPr/>
        </p:nvSpPr>
        <p:spPr bwMode="auto">
          <a:xfrm>
            <a:off x="2799161" y="1263650"/>
            <a:ext cx="714613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3800" b="1" dirty="0"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800" b="1" dirty="0">
                <a:latin typeface="黑体" pitchFamily="49" charset="-122"/>
                <a:ea typeface="黑体" pitchFamily="49" charset="-122"/>
              </a:rPr>
              <a:t>说一说</a:t>
            </a:r>
            <a:r>
              <a:rPr lang="zh-CN" altLang="zh-CN" sz="3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：我的拿手好戏是什么？</a:t>
            </a:r>
            <a:endParaRPr lang="zh-CN" altLang="en-US" sz="3800" b="1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24578" name="图片 2" descr="bba9f18b5ef74f079fea799fbf355206"/>
          <p:cNvPicPr>
            <a:picLocks noChangeAspect="1" noChangeArrowheads="1"/>
          </p:cNvPicPr>
          <p:nvPr/>
        </p:nvPicPr>
        <p:blipFill>
          <a:blip r:embed="rId2" cstate="email">
            <a:lum bright="24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77"/>
          <a:stretch>
            <a:fillRect/>
          </a:stretch>
        </p:blipFill>
        <p:spPr bwMode="auto">
          <a:xfrm>
            <a:off x="3574257" y="2246313"/>
            <a:ext cx="4995863" cy="432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文本框 99"/>
          <p:cNvSpPr txBox="1">
            <a:spLocks noChangeArrowheads="1"/>
          </p:cNvSpPr>
          <p:nvPr/>
        </p:nvSpPr>
        <p:spPr bwMode="auto">
          <a:xfrm>
            <a:off x="8973741" y="3648076"/>
            <a:ext cx="97155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latin typeface="黑体" pitchFamily="49" charset="-122"/>
                <a:ea typeface="黑体" pitchFamily="49" charset="-122"/>
              </a:rPr>
              <a:t>画画</a:t>
            </a:r>
          </a:p>
        </p:txBody>
      </p:sp>
      <p:grpSp>
        <p:nvGrpSpPr>
          <p:cNvPr id="4100" name="组合 3"/>
          <p:cNvGrpSpPr>
            <a:grpSpLocks/>
          </p:cNvGrpSpPr>
          <p:nvPr/>
        </p:nvGrpSpPr>
        <p:grpSpPr bwMode="auto">
          <a:xfrm>
            <a:off x="1487680" y="365127"/>
            <a:ext cx="2153253" cy="622988"/>
            <a:chOff x="-173078" y="727628"/>
            <a:chExt cx="2763497" cy="629276"/>
          </a:xfrm>
        </p:grpSpPr>
        <p:pic>
          <p:nvPicPr>
            <p:cNvPr id="4101" name="图片 1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677" y="749469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2" name="文本框 2"/>
            <p:cNvSpPr txBox="1">
              <a:spLocks noChangeArrowheads="1"/>
            </p:cNvSpPr>
            <p:nvPr/>
          </p:nvSpPr>
          <p:spPr bwMode="auto">
            <a:xfrm>
              <a:off x="-173078" y="727628"/>
              <a:ext cx="2430688" cy="590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3333FF"/>
                  </a:solidFill>
                  <a:latin typeface="黑体" pitchFamily="49" charset="-122"/>
                  <a:ea typeface="黑体" pitchFamily="49" charset="-122"/>
                </a:rPr>
                <a:t>写作指导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  <p:bldP spid="24579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图片 1" descr="4499633_232914042000_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0295" y="984250"/>
            <a:ext cx="3715941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3" name="文本框 99"/>
          <p:cNvSpPr txBox="1">
            <a:spLocks noChangeArrowheads="1"/>
          </p:cNvSpPr>
          <p:nvPr/>
        </p:nvSpPr>
        <p:spPr bwMode="auto">
          <a:xfrm>
            <a:off x="3208736" y="5492752"/>
            <a:ext cx="1999059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600" b="1">
                <a:latin typeface="黑体" pitchFamily="49" charset="-122"/>
                <a:ea typeface="黑体" pitchFamily="49" charset="-122"/>
              </a:rPr>
              <a:t>剪纸</a:t>
            </a:r>
          </a:p>
        </p:txBody>
      </p:sp>
      <p:sp>
        <p:nvSpPr>
          <p:cNvPr id="4" name="文本框 99"/>
          <p:cNvSpPr txBox="1">
            <a:spLocks noChangeArrowheads="1"/>
          </p:cNvSpPr>
          <p:nvPr/>
        </p:nvSpPr>
        <p:spPr bwMode="auto">
          <a:xfrm>
            <a:off x="7123511" y="5492752"/>
            <a:ext cx="174426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600" b="1">
                <a:latin typeface="黑体" pitchFamily="49" charset="-122"/>
                <a:ea typeface="黑体" pitchFamily="49" charset="-122"/>
              </a:rPr>
              <a:t>捏泥人</a:t>
            </a:r>
          </a:p>
        </p:txBody>
      </p:sp>
      <p:pic>
        <p:nvPicPr>
          <p:cNvPr id="5" name="图片 4" descr="18429989_1455902223123_mthumb"/>
          <p:cNvPicPr>
            <a:picLocks noChangeAspect="1" noChangeArrowheads="1"/>
          </p:cNvPicPr>
          <p:nvPr/>
        </p:nvPicPr>
        <p:blipFill>
          <a:blip r:embed="rId3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5773" y="984250"/>
            <a:ext cx="363974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4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3" grpId="0"/>
      <p:bldP spid="44033" grpId="1"/>
      <p:bldP spid="4" grpId="0"/>
      <p:bldP spid="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图片 1" descr="D:\19秋六上课件 陈晓梦5.16\第七单元\图片\1024x768a0a0.jpg1024x768a0a0"/>
          <p:cNvPicPr>
            <a:picLocks noChangeAspect="1" noChangeArrowheads="1"/>
          </p:cNvPicPr>
          <p:nvPr/>
        </p:nvPicPr>
        <p:blipFill>
          <a:blip r:embed="rId2" cstate="email">
            <a:lum bright="18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9844" y="957265"/>
            <a:ext cx="3512344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3" name="文本框 99"/>
          <p:cNvSpPr txBox="1">
            <a:spLocks noChangeArrowheads="1"/>
          </p:cNvSpPr>
          <p:nvPr/>
        </p:nvSpPr>
        <p:spPr bwMode="auto">
          <a:xfrm>
            <a:off x="3601640" y="5362577"/>
            <a:ext cx="191831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做面包</a:t>
            </a:r>
          </a:p>
        </p:txBody>
      </p:sp>
      <p:sp>
        <p:nvSpPr>
          <p:cNvPr id="3" name="文本框 99"/>
          <p:cNvSpPr txBox="1">
            <a:spLocks noChangeArrowheads="1"/>
          </p:cNvSpPr>
          <p:nvPr/>
        </p:nvSpPr>
        <p:spPr bwMode="auto">
          <a:xfrm>
            <a:off x="6936582" y="5362577"/>
            <a:ext cx="199906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600" b="1">
                <a:latin typeface="黑体" pitchFamily="49" charset="-122"/>
                <a:ea typeface="黑体" pitchFamily="49" charset="-122"/>
              </a:rPr>
              <a:t>跳舞</a:t>
            </a:r>
          </a:p>
        </p:txBody>
      </p:sp>
      <p:pic>
        <p:nvPicPr>
          <p:cNvPr id="5" name="图片 4" descr="2bfcfc6a831d8b3fde5ced1dba2a03c4"/>
          <p:cNvPicPr>
            <a:picLocks noChangeAspect="1" noChangeArrowheads="1"/>
          </p:cNvPicPr>
          <p:nvPr/>
        </p:nvPicPr>
        <p:blipFill>
          <a:blip r:embed="rId3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1251" y="957265"/>
            <a:ext cx="3490913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4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3" grpId="0"/>
      <p:bldP spid="44033" grpId="1"/>
      <p:bldP spid="3" grpId="0"/>
      <p:bldP spid="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63845" y="1565916"/>
            <a:ext cx="5947172" cy="34163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fontAlgn="auto">
              <a:buFont typeface="Arial" panose="020B0604020202020204" pitchFamily="34" charset="0"/>
              <a:buChar char="•"/>
            </a:pPr>
            <a:r>
              <a:rPr lang="zh-CN" altLang="en-US" sz="2400" b="1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艺术类：</a:t>
            </a:r>
            <a:r>
              <a:rPr lang="zh-CN" altLang="en-US" sz="2400" b="1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唱歌、跳舞、弹琴、画画</a:t>
            </a:r>
            <a:r>
              <a:rPr lang="en-US" altLang="zh-CN" sz="2400" b="1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</a:p>
          <a:p>
            <a:pPr fontAlgn="auto">
              <a:buFont typeface="Arial" panose="020B0604020202020204" pitchFamily="34" charset="0"/>
              <a:buNone/>
            </a:pPr>
            <a:endParaRPr lang="en-US" altLang="zh-CN" sz="2400" b="1" noProof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 fontAlgn="auto">
              <a:buFont typeface="Arial" panose="020B0604020202020204" pitchFamily="34" charset="0"/>
              <a:buChar char="•"/>
            </a:pPr>
            <a:r>
              <a:rPr lang="zh-CN" altLang="en-US" sz="2400" b="1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生活类：</a:t>
            </a:r>
            <a:r>
              <a:rPr lang="zh-CN" altLang="en-US" sz="2400" b="1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炒菜、做面包、挑西瓜</a:t>
            </a:r>
            <a:r>
              <a:rPr lang="en-US" altLang="zh-CN" sz="2400" b="1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</a:p>
          <a:p>
            <a:pPr fontAlgn="auto">
              <a:buFont typeface="Arial" panose="020B0604020202020204" pitchFamily="34" charset="0"/>
              <a:buNone/>
            </a:pPr>
            <a:endParaRPr lang="en-US" altLang="zh-CN" sz="2400" b="1" noProof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 fontAlgn="auto">
              <a:buFont typeface="Arial" panose="020B0604020202020204" pitchFamily="34" charset="0"/>
              <a:buChar char="•"/>
            </a:pPr>
            <a:r>
              <a:rPr lang="zh-CN" altLang="en-US" sz="2400" b="1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娱乐类：</a:t>
            </a:r>
            <a:r>
              <a:rPr lang="zh-CN" altLang="en-US" sz="2400" b="1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下象棋、玩魔方、钓鱼</a:t>
            </a:r>
            <a:r>
              <a:rPr lang="en-US" altLang="zh-CN" sz="2400" b="1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</a:p>
          <a:p>
            <a:pPr fontAlgn="auto">
              <a:buFont typeface="Arial" panose="020B0604020202020204" pitchFamily="34" charset="0"/>
              <a:buNone/>
            </a:pPr>
            <a:endParaRPr lang="en-US" altLang="zh-CN" sz="2400" b="1" noProof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 fontAlgn="auto">
              <a:buFont typeface="Arial" panose="020B0604020202020204" pitchFamily="34" charset="0"/>
              <a:buChar char="•"/>
            </a:pPr>
            <a:r>
              <a:rPr lang="zh-CN" altLang="en-US" sz="2400" b="1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体育类：</a:t>
            </a:r>
            <a:r>
              <a:rPr lang="zh-CN" altLang="en-US" sz="2400" b="1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打羽毛球、跳绳、速滑</a:t>
            </a:r>
            <a:r>
              <a:rPr lang="en-US" altLang="zh-CN" sz="2400" b="1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</a:p>
          <a:p>
            <a:pPr fontAlgn="auto">
              <a:buFont typeface="Arial" panose="020B0604020202020204" pitchFamily="34" charset="0"/>
              <a:buNone/>
            </a:pPr>
            <a:endParaRPr lang="en-US" altLang="zh-CN" sz="2400" b="1" noProof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85750" indent="-285750" fontAlgn="auto">
              <a:buFont typeface="Arial" panose="020B0604020202020204" pitchFamily="34" charset="0"/>
              <a:buChar char="•"/>
            </a:pPr>
            <a:r>
              <a:rPr lang="zh-CN" altLang="en-US" sz="2400" b="1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其他：</a:t>
            </a:r>
            <a:r>
              <a:rPr lang="zh-CN" altLang="en-US" sz="2400" b="1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剪纸、捏泥人、做标本</a:t>
            </a:r>
            <a:r>
              <a:rPr lang="en-US" altLang="zh-CN" sz="2400" b="1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endParaRPr lang="zh-CN" altLang="en-US" sz="2400" b="1" noProof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170" name="TextBox 5"/>
          <p:cNvSpPr txBox="1">
            <a:spLocks noChangeArrowheads="1"/>
          </p:cNvSpPr>
          <p:nvPr/>
        </p:nvSpPr>
        <p:spPr bwMode="auto">
          <a:xfrm>
            <a:off x="2366963" y="2840039"/>
            <a:ext cx="126509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200" b="1" dirty="0">
                <a:latin typeface="黑体" pitchFamily="49" charset="-122"/>
                <a:ea typeface="黑体" pitchFamily="49" charset="-122"/>
              </a:rPr>
              <a:t>拿手</a:t>
            </a:r>
            <a:endParaRPr lang="en-US" altLang="zh-CN" sz="4200" b="1" dirty="0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4200" b="1" dirty="0">
                <a:latin typeface="黑体" pitchFamily="49" charset="-122"/>
                <a:ea typeface="黑体" pitchFamily="49" charset="-122"/>
              </a:rPr>
              <a:t>好戏</a:t>
            </a:r>
          </a:p>
        </p:txBody>
      </p:sp>
      <p:sp>
        <p:nvSpPr>
          <p:cNvPr id="7" name="左大括号 6"/>
          <p:cNvSpPr/>
          <p:nvPr/>
        </p:nvSpPr>
        <p:spPr>
          <a:xfrm>
            <a:off x="3431382" y="1592263"/>
            <a:ext cx="270272" cy="3816350"/>
          </a:xfrm>
          <a:prstGeom prst="leftBrace">
            <a:avLst>
              <a:gd name="adj1" fmla="val 8333"/>
              <a:gd name="adj2" fmla="val 50249"/>
            </a:avLst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文本框 2"/>
          <p:cNvSpPr txBox="1">
            <a:spLocks noChangeArrowheads="1"/>
          </p:cNvSpPr>
          <p:nvPr/>
        </p:nvSpPr>
        <p:spPr bwMode="auto">
          <a:xfrm>
            <a:off x="2731295" y="927100"/>
            <a:ext cx="6538913" cy="550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zh-CN" sz="32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    2.想一想：你的拿手好戏是怎样练成的，在这一过程中，</a:t>
            </a:r>
            <a:r>
              <a:rPr lang="zh-CN" altLang="zh-CN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发生过什么有趣的故事</a:t>
            </a:r>
            <a:r>
              <a:rPr lang="zh-CN" altLang="zh-CN" sz="3200" b="1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，如课本上列举的《三招挑西瓜》一类的文章。</a:t>
            </a:r>
            <a:endParaRPr lang="zh-CN" altLang="zh-CN" sz="32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 algn="just">
              <a:lnSpc>
                <a:spcPct val="110000"/>
              </a:lnSpc>
            </a:pPr>
            <a:endParaRPr lang="zh-CN" altLang="zh-CN" sz="32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 algn="just">
              <a:lnSpc>
                <a:spcPct val="110000"/>
              </a:lnSpc>
            </a:pPr>
            <a:r>
              <a:rPr lang="zh-CN" altLang="zh-CN" sz="32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    你也可以选择写</a:t>
            </a:r>
            <a:r>
              <a:rPr lang="zh-CN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展示你的拿手好戏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，要先想好哪些内容先写，哪些内容后写，哪些内容详写，哪些内容略写。</a:t>
            </a:r>
            <a:r>
              <a:rPr lang="zh-CN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重点是要写出体现自己“拿手”的地方。</a:t>
            </a:r>
            <a:r>
              <a:rPr lang="zh-CN" altLang="zh-CN" sz="32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 </a:t>
            </a:r>
            <a:endParaRPr lang="zh-CN" altLang="zh-CN" sz="32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00351" y="1092201"/>
            <a:ext cx="7037504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fontAlgn="auto"/>
            <a:r>
              <a:rPr lang="zh-CN" altLang="en-US" sz="2800" b="1" noProof="1">
                <a:latin typeface="黑体" panose="02010609060101010101" pitchFamily="49" charset="-122"/>
                <a:ea typeface="黑体" panose="02010609060101010101" pitchFamily="49" charset="-122"/>
              </a:rPr>
              <a:t>你的拿手好戏有什么有趣或独特的地方吗？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00351" y="2139951"/>
            <a:ext cx="6679406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fontAlgn="auto"/>
            <a:r>
              <a:rPr lang="zh-CN" altLang="en-US" sz="2800" b="1" noProof="1">
                <a:latin typeface="黑体" panose="02010609060101010101" pitchFamily="49" charset="-122"/>
                <a:ea typeface="黑体" panose="02010609060101010101" pitchFamily="49" charset="-122"/>
              </a:rPr>
              <a:t>你的拿手好戏是怎样练成的？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00351" y="3187700"/>
            <a:ext cx="6679406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/>
            <a:r>
              <a:rPr lang="zh-CN" altLang="en-US" sz="2800" b="1" noProof="1">
                <a:latin typeface="黑体" panose="02010609060101010101" pitchFamily="49" charset="-122"/>
                <a:ea typeface="黑体" panose="02010609060101010101" pitchFamily="49" charset="-122"/>
              </a:rPr>
              <a:t>能分享一下你练成拿手好戏时的心情吗？</a:t>
            </a:r>
          </a:p>
        </p:txBody>
      </p:sp>
      <p:sp>
        <p:nvSpPr>
          <p:cNvPr id="9220" name="TextBox 8"/>
          <p:cNvSpPr txBox="1">
            <a:spLocks noChangeArrowheads="1"/>
          </p:cNvSpPr>
          <p:nvPr/>
        </p:nvSpPr>
        <p:spPr bwMode="auto">
          <a:xfrm>
            <a:off x="2800351" y="4235451"/>
            <a:ext cx="6679406" cy="52322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能说说你展示拿手好戏时的心情吗？</a:t>
            </a:r>
          </a:p>
        </p:txBody>
      </p:sp>
      <p:sp>
        <p:nvSpPr>
          <p:cNvPr id="9221" name="TextBox 9"/>
          <p:cNvSpPr txBox="1">
            <a:spLocks noChangeArrowheads="1"/>
          </p:cNvSpPr>
          <p:nvPr/>
        </p:nvSpPr>
        <p:spPr bwMode="auto">
          <a:xfrm>
            <a:off x="2800351" y="5281613"/>
            <a:ext cx="6679406" cy="523220"/>
          </a:xfrm>
          <a:prstGeom prst="rect">
            <a:avLst/>
          </a:prstGeom>
          <a:solidFill>
            <a:srgbClr val="C6D9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观众看了你的拿手好戏之后有怎样的反应？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文本框 1"/>
          <p:cNvSpPr txBox="1">
            <a:spLocks noChangeArrowheads="1"/>
          </p:cNvSpPr>
          <p:nvPr/>
        </p:nvSpPr>
        <p:spPr bwMode="auto">
          <a:xfrm>
            <a:off x="3107533" y="1465264"/>
            <a:ext cx="5975747" cy="4081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3600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    </a:t>
            </a:r>
            <a:r>
              <a:rPr lang="zh-CN" altLang="zh-CN" sz="3600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3.列一列：</a:t>
            </a:r>
            <a:r>
              <a:rPr lang="zh-CN" altLang="zh-CN" sz="36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写之前可以列一个作文提纲</a:t>
            </a:r>
            <a:r>
              <a:rPr lang="zh-CN" altLang="zh-CN" sz="3600" dirty="0">
                <a:latin typeface="黑体" pitchFamily="49" charset="-122"/>
                <a:ea typeface="黑体" pitchFamily="49" charset="-122"/>
                <a:sym typeface="宋体" pitchFamily="2" charset="-122"/>
              </a:rPr>
              <a:t>，将以上想过的选好的内容理一理，理出一个清晰的思路，再进行扩写，把内容写具体，写充实，写出真情实感。</a:t>
            </a:r>
            <a:endParaRPr lang="zh-CN" altLang="zh-CN" sz="3600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1625</Words>
  <Application>Microsoft Office PowerPoint</Application>
  <PresentationFormat>宽屏</PresentationFormat>
  <Paragraphs>88</Paragraphs>
  <Slides>20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162</cp:revision>
  <dcterms:created xsi:type="dcterms:W3CDTF">2019-01-27T03:42:00Z</dcterms:created>
  <dcterms:modified xsi:type="dcterms:W3CDTF">2021-11-13T04:32:08Z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2052-11.1.0.8952</vt:lpwstr>
  </property>
</Properties>
</file>