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2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09" r:id="rId2"/>
    <p:sldMasterId id="2147483768" r:id="rId3"/>
  </p:sldMasterIdLst>
  <p:notesMasterIdLst>
    <p:notesMasterId r:id="rId52"/>
  </p:notesMasterIdLst>
  <p:sldIdLst>
    <p:sldId id="471" r:id="rId4"/>
    <p:sldId id="257" r:id="rId5"/>
    <p:sldId id="259" r:id="rId6"/>
    <p:sldId id="326" r:id="rId7"/>
    <p:sldId id="260" r:id="rId8"/>
    <p:sldId id="261" r:id="rId9"/>
    <p:sldId id="266" r:id="rId10"/>
    <p:sldId id="420" r:id="rId11"/>
    <p:sldId id="421" r:id="rId12"/>
    <p:sldId id="423" r:id="rId13"/>
    <p:sldId id="267" r:id="rId14"/>
    <p:sldId id="268" r:id="rId15"/>
    <p:sldId id="270" r:id="rId16"/>
    <p:sldId id="271" r:id="rId17"/>
    <p:sldId id="272" r:id="rId18"/>
    <p:sldId id="273" r:id="rId19"/>
    <p:sldId id="388" r:id="rId20"/>
    <p:sldId id="328" r:id="rId21"/>
    <p:sldId id="274" r:id="rId22"/>
    <p:sldId id="275" r:id="rId23"/>
    <p:sldId id="276" r:id="rId24"/>
    <p:sldId id="329" r:id="rId25"/>
    <p:sldId id="277" r:id="rId26"/>
    <p:sldId id="278" r:id="rId27"/>
    <p:sldId id="330" r:id="rId28"/>
    <p:sldId id="279" r:id="rId29"/>
    <p:sldId id="281" r:id="rId30"/>
    <p:sldId id="282" r:id="rId31"/>
    <p:sldId id="331" r:id="rId32"/>
    <p:sldId id="325" r:id="rId33"/>
    <p:sldId id="283" r:id="rId34"/>
    <p:sldId id="284" r:id="rId35"/>
    <p:sldId id="286" r:id="rId36"/>
    <p:sldId id="285" r:id="rId37"/>
    <p:sldId id="287" r:id="rId38"/>
    <p:sldId id="288" r:id="rId39"/>
    <p:sldId id="289" r:id="rId40"/>
    <p:sldId id="290" r:id="rId41"/>
    <p:sldId id="291" r:id="rId42"/>
    <p:sldId id="292" r:id="rId43"/>
    <p:sldId id="294" r:id="rId44"/>
    <p:sldId id="293" r:id="rId45"/>
    <p:sldId id="295" r:id="rId46"/>
    <p:sldId id="469" r:id="rId47"/>
    <p:sldId id="296" r:id="rId48"/>
    <p:sldId id="467" r:id="rId49"/>
    <p:sldId id="468" r:id="rId50"/>
    <p:sldId id="472" r:id="rId5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0C93B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44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421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77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866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1585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436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064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512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8742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3" y="2588283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26165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09792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541906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859800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953465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823473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86998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0776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40731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851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48255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21213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24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48302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97730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99581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87594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800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534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559829" y="692697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15508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75974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13043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2956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886250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201009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96490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887426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764755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5811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63785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254225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04721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590375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559829" y="692697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360328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432387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99306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953720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95811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127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293511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447138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82485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26231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276688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793311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511890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280032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743387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1886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919013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394077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402689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138784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481881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092771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725248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80667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120340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2238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696431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366022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99555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871560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995216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150684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509203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811168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416689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607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ags" Target="../tags/tag1.xml"/><Relationship Id="rId55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1.xml"/><Relationship Id="rId18" Type="http://schemas.openxmlformats.org/officeDocument/2006/relationships/slideLayout" Target="../slideLayouts/slideLayout66.xml"/><Relationship Id="rId26" Type="http://schemas.openxmlformats.org/officeDocument/2006/relationships/slideLayout" Target="../slideLayouts/slideLayout74.xml"/><Relationship Id="rId39" Type="http://schemas.openxmlformats.org/officeDocument/2006/relationships/slideLayout" Target="../slideLayouts/slideLayout87.xml"/><Relationship Id="rId21" Type="http://schemas.openxmlformats.org/officeDocument/2006/relationships/slideLayout" Target="../slideLayouts/slideLayout69.xml"/><Relationship Id="rId34" Type="http://schemas.openxmlformats.org/officeDocument/2006/relationships/slideLayout" Target="../slideLayouts/slideLayout82.xml"/><Relationship Id="rId42" Type="http://schemas.openxmlformats.org/officeDocument/2006/relationships/slideLayout" Target="../slideLayouts/slideLayout90.xml"/><Relationship Id="rId47" Type="http://schemas.openxmlformats.org/officeDocument/2006/relationships/slideLayout" Target="../slideLayouts/slideLayout95.xml"/><Relationship Id="rId50" Type="http://schemas.openxmlformats.org/officeDocument/2006/relationships/slideLayout" Target="../slideLayouts/slideLayout98.xml"/><Relationship Id="rId55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29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59.xml"/><Relationship Id="rId24" Type="http://schemas.openxmlformats.org/officeDocument/2006/relationships/slideLayout" Target="../slideLayouts/slideLayout72.xml"/><Relationship Id="rId32" Type="http://schemas.openxmlformats.org/officeDocument/2006/relationships/slideLayout" Target="../slideLayouts/slideLayout80.xml"/><Relationship Id="rId37" Type="http://schemas.openxmlformats.org/officeDocument/2006/relationships/slideLayout" Target="../slideLayouts/slideLayout85.xml"/><Relationship Id="rId40" Type="http://schemas.openxmlformats.org/officeDocument/2006/relationships/slideLayout" Target="../slideLayouts/slideLayout88.xml"/><Relationship Id="rId45" Type="http://schemas.openxmlformats.org/officeDocument/2006/relationships/slideLayout" Target="../slideLayouts/slideLayout93.xml"/><Relationship Id="rId53" Type="http://schemas.openxmlformats.org/officeDocument/2006/relationships/slideLayout" Target="../slideLayouts/slideLayout101.xml"/><Relationship Id="rId58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7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Relationship Id="rId22" Type="http://schemas.openxmlformats.org/officeDocument/2006/relationships/slideLayout" Target="../slideLayouts/slideLayout70.xml"/><Relationship Id="rId27" Type="http://schemas.openxmlformats.org/officeDocument/2006/relationships/slideLayout" Target="../slideLayouts/slideLayout75.xml"/><Relationship Id="rId30" Type="http://schemas.openxmlformats.org/officeDocument/2006/relationships/slideLayout" Target="../slideLayouts/slideLayout78.xml"/><Relationship Id="rId35" Type="http://schemas.openxmlformats.org/officeDocument/2006/relationships/slideLayout" Target="../slideLayouts/slideLayout83.xml"/><Relationship Id="rId43" Type="http://schemas.openxmlformats.org/officeDocument/2006/relationships/slideLayout" Target="../slideLayouts/slideLayout91.xml"/><Relationship Id="rId48" Type="http://schemas.openxmlformats.org/officeDocument/2006/relationships/slideLayout" Target="../slideLayouts/slideLayout96.xml"/><Relationship Id="rId56" Type="http://schemas.openxmlformats.org/officeDocument/2006/relationships/slideLayout" Target="../slideLayouts/slideLayout104.xml"/><Relationship Id="rId8" Type="http://schemas.openxmlformats.org/officeDocument/2006/relationships/slideLayout" Target="../slideLayouts/slideLayout56.xml"/><Relationship Id="rId51" Type="http://schemas.openxmlformats.org/officeDocument/2006/relationships/slideLayout" Target="../slideLayouts/slideLayout99.xml"/><Relationship Id="rId3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60.xml"/><Relationship Id="rId17" Type="http://schemas.openxmlformats.org/officeDocument/2006/relationships/slideLayout" Target="../slideLayouts/slideLayout65.xml"/><Relationship Id="rId25" Type="http://schemas.openxmlformats.org/officeDocument/2006/relationships/slideLayout" Target="../slideLayouts/slideLayout73.xml"/><Relationship Id="rId33" Type="http://schemas.openxmlformats.org/officeDocument/2006/relationships/slideLayout" Target="../slideLayouts/slideLayout81.xml"/><Relationship Id="rId38" Type="http://schemas.openxmlformats.org/officeDocument/2006/relationships/slideLayout" Target="../slideLayouts/slideLayout86.xml"/><Relationship Id="rId46" Type="http://schemas.openxmlformats.org/officeDocument/2006/relationships/slideLayout" Target="../slideLayouts/slideLayout94.xml"/><Relationship Id="rId59" Type="http://schemas.openxmlformats.org/officeDocument/2006/relationships/theme" Target="../theme/theme2.xml"/><Relationship Id="rId20" Type="http://schemas.openxmlformats.org/officeDocument/2006/relationships/slideLayout" Target="../slideLayouts/slideLayout68.xml"/><Relationship Id="rId41" Type="http://schemas.openxmlformats.org/officeDocument/2006/relationships/slideLayout" Target="../slideLayouts/slideLayout89.xml"/><Relationship Id="rId54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63.xml"/><Relationship Id="rId23" Type="http://schemas.openxmlformats.org/officeDocument/2006/relationships/slideLayout" Target="../slideLayouts/slideLayout71.xml"/><Relationship Id="rId28" Type="http://schemas.openxmlformats.org/officeDocument/2006/relationships/slideLayout" Target="../slideLayouts/slideLayout76.xml"/><Relationship Id="rId36" Type="http://schemas.openxmlformats.org/officeDocument/2006/relationships/slideLayout" Target="../slideLayouts/slideLayout84.xml"/><Relationship Id="rId49" Type="http://schemas.openxmlformats.org/officeDocument/2006/relationships/slideLayout" Target="../slideLayouts/slideLayout97.xml"/><Relationship Id="rId57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58.xml"/><Relationship Id="rId31" Type="http://schemas.openxmlformats.org/officeDocument/2006/relationships/slideLayout" Target="../slideLayouts/slideLayout79.xml"/><Relationship Id="rId44" Type="http://schemas.openxmlformats.org/officeDocument/2006/relationships/slideLayout" Target="../slideLayouts/slideLayout92.xml"/><Relationship Id="rId52" Type="http://schemas.openxmlformats.org/officeDocument/2006/relationships/slideLayout" Target="../slideLayouts/slideLayout10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50"/>
            </p:custDataLst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51"/>
            </p:custDataLst>
          </p:nvPr>
        </p:nvSpPr>
        <p:spPr>
          <a:xfrm>
            <a:off x="669883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52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5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5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7820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8" r:id="rId19"/>
    <p:sldLayoutId id="2147483729" r:id="rId20"/>
    <p:sldLayoutId id="2147483730" r:id="rId21"/>
    <p:sldLayoutId id="2147483731" r:id="rId22"/>
    <p:sldLayoutId id="2147483732" r:id="rId23"/>
    <p:sldLayoutId id="2147483733" r:id="rId24"/>
    <p:sldLayoutId id="2147483734" r:id="rId25"/>
    <p:sldLayoutId id="2147483735" r:id="rId26"/>
    <p:sldLayoutId id="2147483736" r:id="rId27"/>
    <p:sldLayoutId id="2147483737" r:id="rId28"/>
    <p:sldLayoutId id="2147483738" r:id="rId29"/>
    <p:sldLayoutId id="2147483739" r:id="rId30"/>
    <p:sldLayoutId id="2147483740" r:id="rId31"/>
    <p:sldLayoutId id="2147483741" r:id="rId32"/>
    <p:sldLayoutId id="2147483742" r:id="rId33"/>
    <p:sldLayoutId id="2147483743" r:id="rId34"/>
    <p:sldLayoutId id="2147483744" r:id="rId35"/>
    <p:sldLayoutId id="2147483745" r:id="rId36"/>
    <p:sldLayoutId id="2147483746" r:id="rId37"/>
    <p:sldLayoutId id="2147483747" r:id="rId38"/>
    <p:sldLayoutId id="2147483748" r:id="rId39"/>
    <p:sldLayoutId id="2147483749" r:id="rId40"/>
    <p:sldLayoutId id="2147483750" r:id="rId41"/>
    <p:sldLayoutId id="2147483751" r:id="rId42"/>
    <p:sldLayoutId id="2147483752" r:id="rId43"/>
    <p:sldLayoutId id="2147483753" r:id="rId44"/>
    <p:sldLayoutId id="2147483754" r:id="rId45"/>
    <p:sldLayoutId id="2147483755" r:id="rId46"/>
    <p:sldLayoutId id="2147483756" r:id="rId47"/>
    <p:sldLayoutId id="2147483757" r:id="rId48"/>
    <p:sldLayoutId id="2147483758" r:id="rId49"/>
    <p:sldLayoutId id="2147483759" r:id="rId50"/>
    <p:sldLayoutId id="2147483760" r:id="rId51"/>
    <p:sldLayoutId id="2147483761" r:id="rId52"/>
    <p:sldLayoutId id="2147483762" r:id="rId53"/>
    <p:sldLayoutId id="2147483763" r:id="rId54"/>
    <p:sldLayoutId id="2147483764" r:id="rId55"/>
    <p:sldLayoutId id="2147483765" r:id="rId56"/>
    <p:sldLayoutId id="2147483766" r:id="rId57"/>
    <p:sldLayoutId id="2147483767" r:id="rId5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54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9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8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9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9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9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97.xml"/><Relationship Id="rId4" Type="http://schemas.openxmlformats.org/officeDocument/2006/relationships/image" Target="../media/image55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9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3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" Target="slide12.xml"/><Relationship Id="rId4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&#26376;&#20809;&#26354;.mp3" TargetMode="External"/><Relationship Id="rId1" Type="http://schemas.openxmlformats.org/officeDocument/2006/relationships/slideLayout" Target="../slideLayouts/slideLayout10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0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0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6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4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slide" Target="slide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892" y="3878976"/>
            <a:ext cx="9174121" cy="18721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678" y="0"/>
            <a:ext cx="9893155" cy="4581128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 flipV="1">
            <a:off x="3317712" y="5191030"/>
            <a:ext cx="5586600" cy="1"/>
          </a:xfrm>
          <a:prstGeom prst="line">
            <a:avLst/>
          </a:prstGeom>
          <a:ln w="571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3647729" y="4398287"/>
            <a:ext cx="792088" cy="672075"/>
          </a:xfrm>
          <a:prstGeom prst="ellipse">
            <a:avLst/>
          </a:prstGeom>
          <a:solidFill>
            <a:srgbClr val="92D050"/>
          </a:solidFill>
          <a:ln w="12700" cmpd="sng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22</a:t>
            </a:r>
          </a:p>
        </p:txBody>
      </p:sp>
      <p:sp>
        <p:nvSpPr>
          <p:cNvPr id="5" name="TextBox 10"/>
          <p:cNvSpPr txBox="1"/>
          <p:nvPr/>
        </p:nvSpPr>
        <p:spPr>
          <a:xfrm>
            <a:off x="4745100" y="4239364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月光曲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5015880" y="5388468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部编版六年级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上册</a:t>
            </a:r>
          </a:p>
        </p:txBody>
      </p:sp>
      <p:sp>
        <p:nvSpPr>
          <p:cNvPr id="9" name="矩形 8"/>
          <p:cNvSpPr/>
          <p:nvPr/>
        </p:nvSpPr>
        <p:spPr>
          <a:xfrm>
            <a:off x="1508892" y="6021288"/>
            <a:ext cx="9174121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表格 33"/>
          <p:cNvGraphicFramePr>
            <a:graphicFrameLocks noGrp="1"/>
          </p:cNvGraphicFramePr>
          <p:nvPr/>
        </p:nvGraphicFramePr>
        <p:xfrm>
          <a:off x="1902768" y="1250223"/>
          <a:ext cx="7920880" cy="24727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168"/>
                <a:gridCol w="936104"/>
                <a:gridCol w="5472608"/>
              </a:tblGrid>
              <a:tr h="576064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grid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634153">
                <a:tc rowSpan="3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  <a:tr h="6720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</a:tr>
              <a:tr h="59046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</a:tbl>
          </a:graphicData>
        </a:graphic>
      </p:graphicFrame>
      <p:grpSp>
        <p:nvGrpSpPr>
          <p:cNvPr id="35" name="组合 34"/>
          <p:cNvGrpSpPr/>
          <p:nvPr/>
        </p:nvGrpSpPr>
        <p:grpSpPr>
          <a:xfrm>
            <a:off x="2010345" y="1961313"/>
            <a:ext cx="1224000" cy="1632001"/>
            <a:chOff x="1244432" y="2317964"/>
            <a:chExt cx="1224000" cy="1224001"/>
          </a:xfrm>
        </p:grpSpPr>
        <p:sp>
          <p:nvSpPr>
            <p:cNvPr id="36" name="文本框 35"/>
            <p:cNvSpPr txBox="1"/>
            <p:nvPr/>
          </p:nvSpPr>
          <p:spPr>
            <a:xfrm>
              <a:off x="1312198" y="2317964"/>
              <a:ext cx="184731" cy="877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7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7" name="组合 67"/>
            <p:cNvGrpSpPr/>
            <p:nvPr/>
          </p:nvGrpSpPr>
          <p:grpSpPr bwMode="auto">
            <a:xfrm>
              <a:off x="1244432" y="2317965"/>
              <a:ext cx="1224000" cy="1224000"/>
              <a:chOff x="2570294" y="4004753"/>
              <a:chExt cx="1428080" cy="1428080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2570294" y="4004753"/>
                <a:ext cx="1424681" cy="1428080"/>
              </a:xfrm>
              <a:prstGeom prst="rect">
                <a:avLst/>
              </a:prstGeom>
              <a:noFill/>
              <a:ln w="127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2400" kern="0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9" name="组合 70"/>
              <p:cNvGrpSpPr/>
              <p:nvPr/>
            </p:nvGrpSpPr>
            <p:grpSpPr bwMode="auto">
              <a:xfrm>
                <a:off x="2570295" y="4004754"/>
                <a:ext cx="1428079" cy="1428079"/>
                <a:chOff x="2965248" y="4797909"/>
                <a:chExt cx="1428079" cy="1428079"/>
              </a:xfrm>
            </p:grpSpPr>
            <p:cxnSp>
              <p:nvCxnSpPr>
                <p:cNvPr id="40" name="直接连接符 71"/>
                <p:cNvCxnSpPr>
                  <a:cxnSpLocks noChangeShapeType="1"/>
                </p:cNvCxnSpPr>
                <p:nvPr/>
              </p:nvCxnSpPr>
              <p:spPr bwMode="auto">
                <a:xfrm>
                  <a:off x="2965248" y="5511949"/>
                  <a:ext cx="1428079" cy="0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1" name="直接连接符 72"/>
                <p:cNvCxnSpPr>
                  <a:cxnSpLocks noChangeShapeType="1"/>
                </p:cNvCxnSpPr>
                <p:nvPr/>
              </p:nvCxnSpPr>
              <p:spPr bwMode="auto">
                <a:xfrm>
                  <a:off x="3679287" y="4797909"/>
                  <a:ext cx="0" cy="1428079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sp>
        <p:nvSpPr>
          <p:cNvPr id="42" name="矩形 41"/>
          <p:cNvSpPr/>
          <p:nvPr/>
        </p:nvSpPr>
        <p:spPr>
          <a:xfrm>
            <a:off x="3558953" y="1922297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43" name="矩形 42"/>
          <p:cNvSpPr/>
          <p:nvPr/>
        </p:nvSpPr>
        <p:spPr>
          <a:xfrm>
            <a:off x="3558953" y="259437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44" name="矩形 43"/>
          <p:cNvSpPr/>
          <p:nvPr/>
        </p:nvSpPr>
        <p:spPr>
          <a:xfrm>
            <a:off x="3558953" y="322895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</a:p>
        </p:txBody>
      </p:sp>
      <p:sp>
        <p:nvSpPr>
          <p:cNvPr id="45" name="矩形 44"/>
          <p:cNvSpPr/>
          <p:nvPr/>
        </p:nvSpPr>
        <p:spPr>
          <a:xfrm>
            <a:off x="2061416" y="1989049"/>
            <a:ext cx="193514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陶</a:t>
            </a:r>
            <a:r>
              <a:rPr lang="en-US" altLang="zh-CN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2995" y="1390227"/>
            <a:ext cx="495300" cy="4191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33927" y="1988821"/>
            <a:ext cx="3847465" cy="4191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99305" y="2594187"/>
            <a:ext cx="4390390" cy="482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99307" y="3181774"/>
            <a:ext cx="3885565" cy="495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PPT上课课件\框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7332" y="470654"/>
            <a:ext cx="3024336" cy="1248139"/>
          </a:xfrm>
          <a:prstGeom prst="rect">
            <a:avLst/>
          </a:prstGeom>
          <a:noFill/>
        </p:spPr>
      </p:pic>
      <p:pic>
        <p:nvPicPr>
          <p:cNvPr id="10243" name="Picture 3" descr="F:\PPT上课课件\荡秋千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7532" y="-9400"/>
            <a:ext cx="1347614" cy="1536171"/>
          </a:xfrm>
          <a:prstGeom prst="rect">
            <a:avLst/>
          </a:prstGeom>
          <a:noFill/>
        </p:spPr>
      </p:pic>
      <p:sp>
        <p:nvSpPr>
          <p:cNvPr id="13" name="矩形 12"/>
          <p:cNvSpPr/>
          <p:nvPr/>
        </p:nvSpPr>
        <p:spPr>
          <a:xfrm>
            <a:off x="5303912" y="836714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多音字</a:t>
            </a:r>
          </a:p>
        </p:txBody>
      </p:sp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2063552" y="2564904"/>
          <a:ext cx="8064896" cy="25778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504504"/>
                <a:gridCol w="3528392"/>
              </a:tblGrid>
              <a:tr h="1248139">
                <a:tc row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row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  <a:tr h="132974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3" name="组合 22"/>
          <p:cNvGrpSpPr/>
          <p:nvPr/>
        </p:nvGrpSpPr>
        <p:grpSpPr>
          <a:xfrm>
            <a:off x="2156363" y="2660915"/>
            <a:ext cx="1800200" cy="2400268"/>
            <a:chOff x="1244432" y="2317964"/>
            <a:chExt cx="1224000" cy="1224001"/>
          </a:xfrm>
        </p:grpSpPr>
        <p:sp>
          <p:nvSpPr>
            <p:cNvPr id="27" name="文本框 35"/>
            <p:cNvSpPr txBox="1"/>
            <p:nvPr/>
          </p:nvSpPr>
          <p:spPr>
            <a:xfrm>
              <a:off x="1312198" y="2317964"/>
              <a:ext cx="125603" cy="596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7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8" name="组合 67"/>
            <p:cNvGrpSpPr/>
            <p:nvPr/>
          </p:nvGrpSpPr>
          <p:grpSpPr bwMode="auto">
            <a:xfrm>
              <a:off x="1244432" y="2317965"/>
              <a:ext cx="1224000" cy="1224000"/>
              <a:chOff x="2570294" y="4004753"/>
              <a:chExt cx="1428080" cy="1428080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2570294" y="4004753"/>
                <a:ext cx="1424681" cy="1428080"/>
              </a:xfrm>
              <a:prstGeom prst="rect">
                <a:avLst/>
              </a:prstGeom>
              <a:noFill/>
              <a:ln w="127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2400" kern="0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1" name="组合 70"/>
              <p:cNvGrpSpPr/>
              <p:nvPr/>
            </p:nvGrpSpPr>
            <p:grpSpPr bwMode="auto">
              <a:xfrm>
                <a:off x="2570295" y="4004754"/>
                <a:ext cx="1428079" cy="1428079"/>
                <a:chOff x="2965248" y="4797909"/>
                <a:chExt cx="1428079" cy="1428079"/>
              </a:xfrm>
            </p:grpSpPr>
            <p:cxnSp>
              <p:nvCxnSpPr>
                <p:cNvPr id="32" name="直接连接符 71"/>
                <p:cNvCxnSpPr>
                  <a:cxnSpLocks noChangeShapeType="1"/>
                </p:cNvCxnSpPr>
                <p:nvPr/>
              </p:nvCxnSpPr>
              <p:spPr bwMode="auto">
                <a:xfrm>
                  <a:off x="2965248" y="5511949"/>
                  <a:ext cx="1428079" cy="0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3" name="直接连接符 72"/>
                <p:cNvCxnSpPr>
                  <a:cxnSpLocks noChangeShapeType="1"/>
                </p:cNvCxnSpPr>
                <p:nvPr/>
              </p:nvCxnSpPr>
              <p:spPr bwMode="auto">
                <a:xfrm>
                  <a:off x="3679287" y="4797909"/>
                  <a:ext cx="0" cy="1428079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sp>
        <p:nvSpPr>
          <p:cNvPr id="34" name="矩形 33"/>
          <p:cNvSpPr/>
          <p:nvPr/>
        </p:nvSpPr>
        <p:spPr>
          <a:xfrm>
            <a:off x="2238214" y="2674462"/>
            <a:ext cx="1659429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1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奔</a:t>
            </a:r>
          </a:p>
        </p:txBody>
      </p:sp>
      <p:sp>
        <p:nvSpPr>
          <p:cNvPr id="36" name="矩形 35"/>
          <p:cNvSpPr/>
          <p:nvPr/>
        </p:nvSpPr>
        <p:spPr>
          <a:xfrm>
            <a:off x="4567710" y="3183811"/>
            <a:ext cx="1136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bēn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难民</a:t>
            </a:r>
          </a:p>
        </p:txBody>
      </p:sp>
      <p:sp>
        <p:nvSpPr>
          <p:cNvPr id="16388" name="AutoShape 4" descr="http://img4.imgtn.bdimg.com/it/u=1310101428,132089764&amp;fm=26&amp;gp=0.jpg"/>
          <p:cNvSpPr>
            <a:spLocks noChangeAspect="1" noChangeArrowheads="1"/>
          </p:cNvSpPr>
          <p:nvPr/>
        </p:nvSpPr>
        <p:spPr bwMode="auto">
          <a:xfrm>
            <a:off x="1679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567655" y="4212663"/>
            <a:ext cx="11047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bèn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困难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72064" y="2899389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例：上课铃响了，小刚一路飞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奔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bēn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）着直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奔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4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bèn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）教师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PPT上课课件\框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7332" y="470654"/>
            <a:ext cx="3024336" cy="1248139"/>
          </a:xfrm>
          <a:prstGeom prst="rect">
            <a:avLst/>
          </a:prstGeom>
          <a:noFill/>
        </p:spPr>
      </p:pic>
      <p:pic>
        <p:nvPicPr>
          <p:cNvPr id="3" name="Picture 3" descr="F:\PPT上课课件\荡秋千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7532" y="-9400"/>
            <a:ext cx="1347614" cy="1536171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5212348" y="78760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词语解释</a:t>
            </a:r>
          </a:p>
        </p:txBody>
      </p:sp>
      <p:sp>
        <p:nvSpPr>
          <p:cNvPr id="19" name="矩形 18"/>
          <p:cNvSpPr/>
          <p:nvPr/>
        </p:nvSpPr>
        <p:spPr>
          <a:xfrm>
            <a:off x="1677035" y="1526542"/>
            <a:ext cx="4775200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5000"/>
              </a:lnSpc>
            </a:pP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65000"/>
              </a:lnSpc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65000"/>
              </a:lnSpc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65000"/>
              </a:lnSpc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65000"/>
              </a:lnSpc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65000"/>
              </a:lnSpc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65000"/>
              </a:lnSpc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65000"/>
              </a:lnSpc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711624" y="1604797"/>
            <a:ext cx="2891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写作（乐曲等）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11626" y="2417240"/>
            <a:ext cx="28759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民间流传的说法</a:t>
            </a:r>
          </a:p>
        </p:txBody>
      </p:sp>
      <p:sp>
        <p:nvSpPr>
          <p:cNvPr id="7" name="矩形 6"/>
          <p:cNvSpPr/>
          <p:nvPr/>
        </p:nvSpPr>
        <p:spPr>
          <a:xfrm>
            <a:off x="2888617" y="3236979"/>
            <a:ext cx="40824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欧洲的一条大河径流德国</a:t>
            </a:r>
          </a:p>
        </p:txBody>
      </p:sp>
      <p:sp>
        <p:nvSpPr>
          <p:cNvPr id="8" name="矩形 7"/>
          <p:cNvSpPr/>
          <p:nvPr/>
        </p:nvSpPr>
        <p:spPr>
          <a:xfrm>
            <a:off x="2639618" y="4049421"/>
            <a:ext cx="33293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偏僻，清静</a:t>
            </a:r>
          </a:p>
        </p:txBody>
      </p:sp>
      <p:sp>
        <p:nvSpPr>
          <p:cNvPr id="9" name="矩形 8"/>
          <p:cNvSpPr/>
          <p:nvPr/>
        </p:nvSpPr>
        <p:spPr>
          <a:xfrm>
            <a:off x="3101340" y="4817507"/>
            <a:ext cx="5118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时断时续，本文是指琴声不连贯</a:t>
            </a:r>
          </a:p>
        </p:txBody>
      </p:sp>
      <p:sp>
        <p:nvSpPr>
          <p:cNvPr id="10" name="矩形 9"/>
          <p:cNvSpPr/>
          <p:nvPr/>
        </p:nvSpPr>
        <p:spPr>
          <a:xfrm>
            <a:off x="2711624" y="5679829"/>
            <a:ext cx="70921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屋顶用茅草，稻草改的房子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大多简陋而矮小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1786430" y="1431966"/>
            <a:ext cx="185039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谱写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2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传说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2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莱茵河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2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幽静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2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断断续续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2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茅屋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PPT上课课件\框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7332" y="470654"/>
            <a:ext cx="3024336" cy="1248139"/>
          </a:xfrm>
          <a:prstGeom prst="rect">
            <a:avLst/>
          </a:prstGeom>
          <a:noFill/>
        </p:spPr>
      </p:pic>
      <p:pic>
        <p:nvPicPr>
          <p:cNvPr id="3" name="Picture 3" descr="F:\PPT上课课件\荡秋千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7532" y="-9400"/>
            <a:ext cx="1347614" cy="1536171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4943874" y="836714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词语对对碰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984077" y="2276873"/>
          <a:ext cx="3480048" cy="33603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0048"/>
              </a:tblGrid>
              <a:tr h="3360373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600056" y="2276873"/>
          <a:ext cx="3480048" cy="33603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0048"/>
              </a:tblGrid>
              <a:tr h="3360373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3123140" y="2552515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近义词</a:t>
            </a:r>
          </a:p>
        </p:txBody>
      </p:sp>
      <p:sp>
        <p:nvSpPr>
          <p:cNvPr id="10" name="矩形 9"/>
          <p:cNvSpPr/>
          <p:nvPr/>
        </p:nvSpPr>
        <p:spPr>
          <a:xfrm>
            <a:off x="8040218" y="237288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反义词</a:t>
            </a:r>
          </a:p>
        </p:txBody>
      </p:sp>
      <p:sp>
        <p:nvSpPr>
          <p:cNvPr id="12" name="矩形 11"/>
          <p:cNvSpPr/>
          <p:nvPr/>
        </p:nvSpPr>
        <p:spPr>
          <a:xfrm>
            <a:off x="1919538" y="3051923"/>
            <a:ext cx="359293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sz="2000" b="1" dirty="0">
                <a:latin typeface="黑体" panose="02010609060101010101" charset="-122"/>
                <a:ea typeface="黑体" panose="02010609060101010101" charset="-122"/>
              </a:rPr>
              <a:t>清秀</a:t>
            </a: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秀丽  纯熟</a:t>
            </a: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熟练</a:t>
            </a:r>
            <a:endParaRPr lang="en-US" altLang="zh-CN" sz="2000" b="1" dirty="0">
              <a:latin typeface="黑体" panose="02010609060101010101" charset="-122"/>
              <a:ea typeface="黑体" panose="02010609060101010101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恬静</a:t>
            </a: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安静  陶醉</a:t>
            </a: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沉醉</a:t>
            </a:r>
            <a:endParaRPr lang="en-US" altLang="zh-CN" sz="2000" b="1" dirty="0">
              <a:latin typeface="黑体" panose="02010609060101010101" charset="-122"/>
              <a:ea typeface="黑体" panose="02010609060101010101" charset="-122"/>
            </a:endParaRPr>
          </a:p>
          <a:p>
            <a:pPr algn="ctr">
              <a:lnSpc>
                <a:spcPct val="200000"/>
              </a:lnSpc>
            </a:pPr>
            <a:endParaRPr lang="zh-CN" altLang="en-US" sz="2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35517" y="3054711"/>
            <a:ext cx="359293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幽静</a:t>
            </a: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喧闹  随便</a:t>
            </a: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慎重</a:t>
            </a:r>
          </a:p>
          <a:p>
            <a:pPr algn="ctr">
              <a:lnSpc>
                <a:spcPct val="200000"/>
              </a:lnSpc>
            </a:pP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微弱</a:t>
            </a: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强烈  纯熟</a:t>
            </a: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生疏</a:t>
            </a:r>
            <a:endParaRPr lang="en-US" altLang="zh-CN" sz="2000" b="1" dirty="0">
              <a:latin typeface="黑体" panose="02010609060101010101" charset="-122"/>
              <a:ea typeface="黑体" panose="02010609060101010101" charset="-122"/>
            </a:endParaRPr>
          </a:p>
          <a:p>
            <a:pPr algn="ctr">
              <a:lnSpc>
                <a:spcPct val="200000"/>
              </a:lnSpc>
            </a:pPr>
            <a:endParaRPr lang="zh-CN" altLang="en-US" sz="2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780" y="3140969"/>
            <a:ext cx="962268" cy="1692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F:\PPT上课课件\标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3449" y="145132"/>
            <a:ext cx="1800200" cy="832421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2012257" y="356659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课文详解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63552" y="1124744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想一想：</a:t>
            </a:r>
            <a:endParaRPr lang="en-US" altLang="zh-CN" sz="2000" b="1" dirty="0">
              <a:latin typeface="黑体" panose="02010609060101010101" charset="-122"/>
              <a:ea typeface="黑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同学们，请大家认真朗读课文，注意生字词的读音，</a:t>
            </a:r>
            <a:r>
              <a:rPr lang="zh-CN" altLang="en-US" sz="2000" b="1" dirty="0">
                <a:latin typeface="Calibri" panose="020F0502020204030204" charset="0"/>
                <a:ea typeface="黑体" panose="02010609060101010101" charset="-122"/>
              </a:rPr>
              <a:t>明确课文的主要内容。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思考：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课文主要写了一件什么事？理清文章脉络。</a:t>
            </a:r>
          </a:p>
        </p:txBody>
      </p:sp>
      <p:sp>
        <p:nvSpPr>
          <p:cNvPr id="8" name="六角星 7"/>
          <p:cNvSpPr/>
          <p:nvPr/>
        </p:nvSpPr>
        <p:spPr>
          <a:xfrm>
            <a:off x="2229515" y="1834310"/>
            <a:ext cx="329311" cy="517892"/>
          </a:xfrm>
          <a:prstGeom prst="star6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22"/>
          <p:cNvSpPr/>
          <p:nvPr/>
        </p:nvSpPr>
        <p:spPr>
          <a:xfrm>
            <a:off x="2361567" y="1181947"/>
            <a:ext cx="6917055" cy="49606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文本框 42"/>
          <p:cNvSpPr txBox="1"/>
          <p:nvPr/>
        </p:nvSpPr>
        <p:spPr>
          <a:xfrm>
            <a:off x="2814200" y="1340768"/>
            <a:ext cx="6015990" cy="3875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900"/>
              </a:lnSpc>
              <a:defRPr/>
            </a:pP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</a:rPr>
              <a:t>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</a:rPr>
              <a:t>课文主要写贝多芬在散步时听到盲姑娘兄妹的谈话，就给盲姑娘弹了一首钢琴曲，盲姑娘猜出他就是贝多芬，他又即兴为盲姑娘弹了一曲，并飞奔回客店连夜记录了下来，这就是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</a:rPr>
              <a:t>月光曲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</a:rPr>
              <a:t>的创作过程。 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4917441" y="1537882"/>
            <a:ext cx="4034155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第一部分（第１自然段）总起。</a:t>
            </a:r>
            <a:endParaRPr lang="zh-CN" altLang="en-US" sz="2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  <a:sym typeface="+mn-ea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介绍贝多芬，点明题意。　</a:t>
            </a:r>
            <a:endParaRPr lang="en-US" altLang="zh-CN" sz="2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endParaRPr lang="zh-CN" altLang="en-US" sz="2000" b="1" dirty="0"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  <a:sym typeface="+mn-ea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第二部分（第</a:t>
            </a: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～</a:t>
            </a: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10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自然段）传说。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详细介绍贝多芬谱写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《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月光曲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》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的经过。</a:t>
            </a:r>
          </a:p>
        </p:txBody>
      </p:sp>
      <p:pic>
        <p:nvPicPr>
          <p:cNvPr id="22530" name="Picture 2" descr="http://gss0.baidu.com/-Po3dSag_xI4khGko9WTAnF6hhy/zhidao/pic/item/00e93901213fb80e901fdfed3ed12f2eb938943a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320" y="1270001"/>
            <a:ext cx="706120" cy="3705860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2898103" y="2739174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理清层次</a:t>
            </a:r>
          </a:p>
        </p:txBody>
      </p:sp>
      <p:sp>
        <p:nvSpPr>
          <p:cNvPr id="22532" name="AutoShape 4" descr="data:image/jpeg;base64,/9j/4AAQSkZJRgABAQAAAQABAAD/2wBDAAgGBgcGBQgHBwcJCQgKDBQNDAsLDBkSEw8UHRofHh0aHBwgJC4nICIsIxwcKDcpLDAxNDQ0Hyc5PTgyPC4zNDL/2wBDAQkJCQwLDBgNDRgyIRwhMjIyMjIyMjIyMjIyMjIyMjIyMjIyMjIyMjIyMjIyMjIyMjIyMjIyMjIyMjIyMjIyMjL/wAARCAH0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a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jOBntVG61nTLIH7TqFtF/vygU0m9hNpbl6iuZuPiB4XtzhtXhcjr5as/8AIVnyfFXwxGcK95L/ALluf64rRUKj2i/uM3XpLeS+87aiuBb4uaCPu2mot/2yQfzamf8AC3tC/wCfDUv+/cf/AMXV/Va38rI+t0P5keg0VwkfxZ8ON9+K/T6wA/yatGz+Inhq8BMd3KhHUPA4I/Ss50qlNXmrIpYmi9pL7zqqKyrfxJotycQ6jbk+hbB/WtKOaOYZjkRx6q2ayTT2NFKMtmPoooplBRRRQAUUUUAFFFFABRRRQAUUUUAFFFFABRRRQAUUUUAFFFFABRRRQAUUUUAFFFFABRRRQAUUUUAFFFFABRRRQAUUUUAFFFFABRRRQAUUUUAFFFFABRRRQAUUUUAFFFYereLNL0ktGZftFyP+WMHzEfU9B+NJyS1ZMpxgrydjczVO/wBV0/S4fNvryC3T/po4Gfw715Dr/wAStfu5HgtYl02Hp8o3SH/gR4H4CuPmeS6lM1zNJPKeryMWNejh8A6sVNy08tTzq2ZwhpBXPW9T+LGjW2UsIJ71x/FjYn5nn9K5DUPin4guiRaC3skPTYm9vzbj9K5HaPSlxXo08BRhur+p5tTMK89nb0J7zXtZ1In7Xqd3Pns0pA/IcVR8l2OT19asKMtirKqF6CuuMIx+FWOSVSUtZO5R+ztjqfyo8jHXNaQjY/SjyT7U7kXM7yVxzzR5SelXniAIBHWqzjDkCgCu8eBkVpeHyRdSjts5/OqEp+Qjua1fD0fE0vY4UV5mczSwck+tvzLhudJGoCcAc1cijMeGSRkPqhxVGAkgir8LZj+lfATbi7o9KjZo0LfWdWtBiO/d1/uygOP15rWtvGdwmBeWaSD+9E2D+RrnaKuGLrQ2Z1xnOOzO9s/Eul3mFW4ETn+CYbT+fT9a1gQwyCCPUV5U8auMMKltb/UNNbda3Lhf7hOVP4V3UsxT0mjaOKa+JHqNFcjYeNUbCajCUbvJFyPxHX+ddRbXdveRCW2mSWM9GU5//VXoU6sKivFnTCrCfwsmooorQ0CiiigAooooAKKKKACiiigAooooAKKKKACiiigAooooAKKKKACiiigAooooAKKKKACiiigAooooAKKKKACiiigAooooAKKKKACiimSyxwRNLNIscajLMxwAKAH1k6x4i0/RExcSF5yMrBGMufw7fU1y2ueOJJy1to+Y4+humHLf7g/qa5A5Ll2Ys7HLOxJLH1JNclXFRjpHVnnYjHxj7tPVm1q3irU9W3JvNpbnjyYW5I/2m6n8MViKqqu1QAPTFLRXnzqSm7yZ5NSpOo7ydxkkMcyFZEDKfWsm60Zly9s2R/zzP9DWzRWuHxVXDy5qbsZtX3OSYlHKspVh1BoroNQ09LyIlRtlUfKw71zQZkco3UHFfZZdmEcZB30kt0ZSjYnQgOM1bj5YVSqeGTnHpXokF6ikByAaWkIhl+8KpyD5zVuX79Vpl5zTQ0U5T82K6fSYxHp0WP4vmNcvIPnJrV0rVRCogmPyfwt6V42eUKlWgnTV7O7NIWOogA2596vQD93Wbbyg85yp5GKvRS7Tg9DXw1RM9CjJFiijr0orE6gooooAayK/Wi3kurGXzbWZo37le/1HenUVcZyi7olx6nTaX4zR2WHUo/LboJkHH4jtXWRyJNGskbK6MMhlOQa8qeMOPSp9O1W90eXMD5iJy0bfdb/CvToY97VDop4mUNJ6o9QorK0fXrTV48I3lzj70THn8PUVq16kZKSujtjJSV0FFFFMoKKKKACiiigAooooAKKKKACiiigAooooAKKKKACiiigAooooAKKKKACiiigAooooAKKKKACiiigAooooAKKKx9f8QW2h2wL4kuXH7qEHlvc+g96TaSuyZTjBXlsWNW1iz0a0M93JjPCIOWc+gFeZ61r17rs2bhvLtlOUtlPyj3b+8f0qpe31zqV213eSGSZuBjgIPRR2FQV5lfEufux2PExOMlV92OiCinpGX6Dip0iVa43JI5IwbIFiZu1P8g+tT/hRU8zNVTSKxhcHjFMYFTg8Vcqtcuq8kgADkntTi23YmcEldEdcnfgHUpdg43Vo3uslt0Vp06Fz/SstUwck5J619XkmBq0pOtNWTWhzTl0HU+PiQYpFQtU6IFHvX0ZkTxNzipagi+/U9IRHIuRmq7ruBFXKgddvI6UAUCgPDVG0I6qfwq1KvO4VFTGW9J1BreQQSsfLJwCexrp45tvB5HrXESofvCug0i9+0W3lM2ZY+PqPWvlM7y9Qft6a0e/r3N6c2dFFNt4JyvrVkMG6GslJCp/2fSrSSd1NfMTgd1OtfQu0VV81vWgyMe9RyM19oiySB1Ipvmp/eqr160U+RE+0ZcDA9CKCARg1TBI6VKkzDg0nHsNVE9x/lvFIskLlXU5UqcEH611uh+KllK2upMEm+6k3QN7H0Ncqrq/Sh0VhyM1vQxM6L8jWnJwd4Hq1FcNoPiR7FltL9i1v0SU8mP2Pt/Ku4VldQykFTyCD1r3KNaNWPNE9GnVjUV0LRRRWpoFFFFABRRRQAUUUUAFFFFABRRRQAUUUUAFFFFABRRRQAUUUUAFFFFABRRRQAUUUUAFFFFABRRWbrms2+iac1zN87n5Yox1dvQf1pNpK7FKSirsr+IvEEOh2YIUSXUnEMOevufYV5fc3M97dSXV1KZJ5D8zf0HoB6U67uri/vJLy7ffNKefRR2UewqGvKr13UdlseBisU60rLYCamijycnpRFFk5PSp65JS6IyhDqxMYp6IXPFKke8+1WVG0YFYylY6YwuMEKgc8014VVSQTU1QztgYHepTdzSSSRVkfYpPftXO6/cuEjiB++ST71vz9VrnvEEZKwydgSpr18qjB4qHNtf8A4Y8+q2ZaqFAAqWJNx5qIdBU8B4Nffs5CQDA4paKljQEbjSEOjXAzT6KKACgjNKoycZp/lH1FArlKSPGR2NVXUq2DWoyEcEVXkgBHFA0yjSQyPaTiaM9Oo9akaJlJplKpTjUg4TV0yk7HSWl7DeR7kYBu6nqKtBip4NcgBhty5DDoQcVOl7doMLO+Pfmvl6+QVFJ+ykmvM0VRHWCdh1GaXz/9n9a5UapfL/GrfUVPFr0ikCeFSPVeK4amSYuCvy39GaKq+50fnn+7+tIZ2x0FUra8guh+6cE91PWrFeZKm4u0lZlc8u48yue9Jvb1ptHalZC5mPEjDoasRXjA4fkVT3p/eH50vXpScU9xxnKL0ZquyyRZBra8OeIm050s7o5tG4Vv+eR/wrl4ZMjaamopTlRleJ2U6zTU4nsCsGUMpBBGQRS1w/hfxB9mZNPu3PlMcROx+6fQ+1dxXt0qsaseZHsUqqqRugooorU0CiiigAooooAKKKKACiiigAooooAKKKKACiiigAooooAKKKKACiiigAooooAKKKKAIbu7gsbWS5uZAkMalmJryXV9Wm1vUWu58qgyIYj/AAL/AInvWv4y106lfHT4HzaWzfOR/wAtJPT6D+dc1XnYqtd8kTxcdied+zjsgqSKPc2T0FNRd7Yq0AFGBXBJ2OKnC+rFpyLvbHam1aiQKuT1NYydjqjG7HKoUYpaKKyNwqCf7w+lT1DOOAfSqjuTPYqTL8maydVi87T5MdV+YfhWw4yjCqciB0ZD0YEV10KjhJTXR3OGqtTjoWyMdxVmIjfVfZ5Vw8Z6gkVKhw4r9JjJTipLqcbRaqeI/JUAqWLuKZJLRRRQAA4OamVwepqGlz6UhNFgjIqNo+9CSZ4NSUE7FVlB4IqJoAegBq4yZ6VEVIPIplJlIwAdVxTfJHY1eIz1FRmIE5oGUmhYcg1EQDwRV8xMPemmHP8ADTuO5QEZU7o2Kmrkeq30S7SRJ7sOaUwDP3ab5aelc9fC0K/8WKY1JoSTVb+TgEIP9kc1UeS4kOWd2+pq2Y1AyBUHrSpYLD0vggh8zKx3jqTT47iaJtySuvsDSysOg5NLBaT3J/dRMR644qqyw8YXqpJedhq50Gkambo7JMCVBnI7iukhCunrXNaZpps8ySNmRhjHYCugtWIxnoa+AzBUfbSdD4eh2Yd2dmSSRbeRyveu28K659riFjcvm4jH7tj/ABr/AIiuRqLdJbTJcQMUkU7gR2NYYbEOlLyO+EnSlzLY9ZorP0fVI9XsEuFwHHyyIP4WrQr3001dHqRakroKKKKYwooooAKKKKACiiigAooooAKKKKACiiigAooooAKKKKACiiigAooooAK53xfrh0nTBFAwF3c5SM90Hdvw/nXQSOsUbSOwVVGST2AryHWNTbWNWmvmzsPyQqf4Yx0/Pr+NYYir7OGm5x4yv7KnpuygoCqAM4FKBk0VLCuTntXkN9TwkruxLGm0fWn0UVizpSsh8a7mHtVqo4VwtSVlJ3Z0QVkFFFFSWFNcZQinUUxFI9xVNhhiPQ1ecYkaqcq4c+9dEGcNVHK6onlao5A4bDVCOtX9fTE8Mg7qR+tUK+/yqp7TBwfbT7jjnuWl+6KliPzfWoYzlBUiHDivQILFFFFIQUUUUAFSLJgYPSo6KQrFgMp70vUcVWpQxXvQKxK0YPSomUr9anDZFNd1A5GaATIaKDyc9qY0gXvzTKHnHrVZyM57U2SeqsknBJP4U7DsSySAjA/OqryfwimNIW4HSn2ts91OsaA8nk9hU1KkaUHObskNK5qaPp8cy/aJxuGflU9K3UXHCgAegFNt4VhiSJegGBV2NAnNfn2MxcsRVdST9PJHTCF9BiQ92qxEPnAHQUKm9sCrCRhPrXBKR106fYfRgEYNFFYnSWtC1RtI1QMx/cS4SQe3Y/hXpIIOCDkHnNeTzLkbsdq7XwjqhurE2crZltxgZ7p2/LpXsYCvf92zbC1OV+zfyOkooor0zvCiiigAooooAKKKKACiiigAooooAKKKKACiiigAooooAKKKKACiikJAGScCgDk/HWqG309NNiYiS6/1mDyIx1/Pp+defDgY9Kv63qJ1bW7m8z+6z5cI9EXgfmcn8aoV5GJqc8/JHz2Lre1qt9EAGSB61bUbVAFQQrls+lWa5JsikuoU5BlwKb0qaBcnd2qG7I2irsnAwMUUUVidIUUUUAFFFFAFWX/Wmq1xxtNTvy7fWoZzhAO+a6IHHV1TOf8AEA/cwn/aP8qyq1dfb93Av+0T+lZVfc5Hf6ovVnBPcniPy/jUnQ8VFB0NS165BIsv96niRTUFFIRa47UVXVyowDSZPqaALNFQLKR15qQSKevFAD6KMiigBQSOhNJmiigCGRzuwDVeV8cZqU9T9aqucuaaGiN5NtNit57l8Rxsx9QOKdEglvooz0LgV1wUKMAAD0FeNmmaSwklCCu2r6mkY31MO30FiAbiQD/ZSte3tYbVdsKBfUjqamor5bEYyviH+9lf8jRKxJCAX6VZqCAcn6VPXDLc6KexNb/eap6jhTYvPepKxludkFZBRRRUlCMMqRTtLv20vVIrgE7VO1x6qeo/r+FJUEy4O4d+taUpuEroiV1aS6HrKOsiK6HKsAQfUU6ud8H6h9q0r7M7Zktjt57qen+H4V0VfSQmpxUl1PVpzU4qSCiiirLCiiigAooooAKKKKACiiigAooooAKKKKACiiigAooooAKwvF+oHTvDs7I2JZ8Qx/Vup/AZNbted+PL0zavBZA/Lbx+Yw/2m6fpn86yrT5INnPiqns6TZygAVQBwAMUtFFeMfOFmAfu8+tSUijCgUtYvc64qysFWohiMVVq1Ecxiolsa09x9FFFZmwUUUUAFMkbahNPqtM+5sdhVRV2TJ2RHVeVsvj0qZ22rmsTVtQFtGUQ/vWHHtXZh6M61RQgrtnFVlZWMrV7lZ75UQ5WMbfx71X6VBECzbjVgfeHvX6HhcOsPRjSXQ4pO7J41wg9afRRW5IUUUUhBRRRQAUUUUAOVyv0qZXDD3qvR06UAWqKhWX1FShgec0AQOMMaqOPnNXJPv1WmXndTQ0V4m8u+ic9FcGuwrjZhjBFdRp9wLmyjfPIG0/UV8xxDSd4Vfkaweli1RRSoMuv1r5s0RZiXaoqzCgIyahqeBv4fyrnlex200k7E1FFFZHQFFFFABTZF3IRTqKYnqXPDF8bLXIgxxHN+6b6np+v869IryJ8pLuXgjkH3r1PTrsX2nQXIOfMQE/XvXtZfUvBx7HTg5aOD6FqiiivQO0KKKKACiiigAooooAKKKKACiiigAooooAKKKKACiiigArxrU7s3+r3t5uJWWZtn+6OB+gr1XXLv7DoV7cg4ZIm2/UjA/WvH0XZGq9cAVw42WiieVmU9IwHU5BlwDTalgGXz6V5z2PLirssUUUVkdQVYg6Edqr4J4x1q1EmxKiWxcFqPoopCQvUgfWszYWiozMmD1qM3HHGM1XKyXOJLI+xfftVU9c0rOW5JqGSUAYU5PtWkYmM5kN7cLDE7sflQZNcVJK91cNI+SWOa29eu8RLbA/Mx3N9KxYe9fY5BhOSm68lq9F6HBVndj1UKKkjALjNNqaFcZY19CYktFFFAgooopAFFFFABRRRQAUUUUAFFFFABTXXchFOooApuuVIq9oVzsnaBjw/I+tVZFw/1qsGaC4V06g5FcuOwyxOHlT69PUuLszs6VThgafaSpc2ysuCGANMZdrEGvz7rZnQ42SZbByM05W2sD6VXhfHymp6yatodMZXVy4DkA+tLUUDZBX0qWsWrHTF3VwooopFBRRRQBFOuUBx0Ndn4JuvN0uW2Y/NDIcf7rcj9c1yDDIIrY8GXHlazJAeksZH4g5/xruwE+Wql3Kovlqp9zvaKKK909MKKKKACiiigAooooAKKKKACiiigAooooAKKKKACiiigDl/HlwYfDwiB/186J+HU/yrzmu1+IkuTpluD1aSQ/gAP/Zq4qvLxjvUseFmEr1rdgqe3Hyk+tQVZgH7uuOWxy0/iJKKKlgXLEntWTdjpSu7D4o8fMetS0UVk3c6ErKwhIAJNU5ZOCxqaaTjaOtULuYRoxPRVyea0pxuYVp2RQu9Xht5/Kl3Zxn5RwKYutWZ/wCWhH1BrmZ5mnneVjyxzUefWvsqXD9J0488mpW1POdR3Os/tez/AOe/6Gq9zrluiEQgu30wK5vn3pcE9jWkOH6Cd5SbFzj5pnnmaWRssxqSIfJUaxE9eKnHAAFe5GEYRUYqyRDY5FLGrAGBimxrtFPpiCiiikIKKKKACiikJApjFopNw9aWkIKesZPJ6UypVk4wRQA4RA9qXyR6GnRyqOtTh1PegTbKTQkcio8GtBypFVJR82aBplSYcg1WlHGRVmc8Cq8n+rP1poZ0Hh6cvb7SfuHH4GtmZNw6ciuZ8OORPMO2Af1rquueO1fn+aU1Sxc0u/56nbS96NimCQQatqcqD61WlXa1SwtlcelcMtVcdPR2ZZiYLJ7VZqlTxKwGM1i43OqE7aMtUYqqZWPem72/vGlyMr2iLlFVlmYdeasKwYZHNS1YpSTFNSaJP9n160fPBlCn6Hj+tQucITVVHMciyg4KMG/I5rWg+WSkTKVpJnsFFIGDAMOh5pa+lPZCiiigAooooAKKKKACiiigAooooAKKKKACiiigAooooA868fybtdtE7JbE/izf/Wrlq6Lxy2fE5H922jH6tXO15GJ/is+dxbvXkHerMP8Aqx9arVNFIFGDXNJXRlTdmT0+OTyyeM5qLev94UxpwOFrPlub86jqXfPHoc1G1yCMcD8aybi/ghz5s6g+lZ8mvW6ZEau5/KuilgatX4It/Ih4lm88wwccmsLWr1UtzCrZkfqPQVnz65cygiMCMeo5NZjMzMWYksepNe/l+R1FNVK+iXQ551biU6NNx9qbU0PQ19YYEigAcCloAyasIgUdBmpEV+R1FOjXc/tVgqD1AoCgdABQAvaiiikIKKKKACg8DNFRysQAo6k4obSV2MVRJPII4VyTWlFo8e399IzN/snFWLGzW1hGf9Ywyx/pVxVLfdFfG47N6tWbVJ8sV26m0YIzH0aI/wCrdlPbJzWfNDLaSBJRw3Rh0NdOYDjqKp31v9otmjIG4DKn3qMFm1alUXPK8etypU+6MSimRNuXB6jin19qmmro5wBwanjbcOetQVNEuFPvQIkqGY8ipicDNVZJMZJ/CgCCY/Niq0rcYqRm4LGoY0eeRUTlmOBRKShFyk9EUjY8PRkedIe+FrrYBkfhWRp9ottCkQxnq3ua2bf+KvzrMa6r1pVF1O/DrUguIuv6VVBKHPetZkDgg1UltvX8xXHCa2ZdWk78yIBOccrQZz2X86a0DdjmmlGXquK1sjBua3H+e3oKes4/iGKr0UcqEpyRdBB6GlVivQ1SVyhyDVtWDKCOlRKNjaE7j2dn6mmEZBHqKWgdakvc9X01/N0y1frmFD+lWqz9CbdoVif+mK/yrQr6SLukz3Y6xQUUUUygooooAKKKKACiiigAooooAKKKKACiiigAooooA8x8bf8AI0y/9cI/61z9dF44XHihve3jP6tXO14+I/is+cxX8aXqFFFGQOprE5wrD1TViC0Fs2D0Z/6CnapqqhTBbtljwzDsPasHvzX0OU5V7T99XWnRd/8AgEylYUksSWOT60lFFfVpJKyMgooopgFWIvuVAoLHAqyq4AFJgSxDL57Cp6hg5BqakIKKKKQgooooAKKKKAA8DNTaZD590ZWHyx8/U9qpzPztrfsLf7PaohGHPzN9a8bO8V7Kh7Nby/I0gtbltELtjtVyKEkYHT1pka4QAVdRdqYFfETkehRp9yIwcdapzoQcgYwa06r3MYK5HfrUQlqaVaacdDirpPs9/Ko6E5H0NLVzWYDhZwOnyt9O1UY2ygr9Cyquq2Fj3Wj+R5U1ZkiLubJ6VbjTJ9hUSD5RViP7ua9EzbKs5xx6mqcx+bHtVucYfFVJgc7qaGitL9ytPw/CpklkPVQAPas913LirWiXIt7lo3OFkHU+tebm8ZywclD+kaQ3OmRtrA1cR9pyKo8f/qpyuyjANfCSjc6YT5TRE5x92mtMxHas2W7EIzJKqD3NUm1q0Vseax9wKdPCzn8EW/RGrxDNuiqFrfRzruicOB1HerP2he6molCUXZoFUiyRkVutQyQ7RlelONwP7ppjzFh8owKaTREnBojqSKTZwRxUdFU1cyTs7otq6t0NO71URyjZqR5/lO3OT3qHHXQ3VRW1PVvDxB8PWJHTyhWlWV4aXb4Y0wetsh/MVq19BFWikfQU/gQUUUVRYUUUUAFFFFABRRRQAUUUUAFFFFABRRRQAUUUUAecfELbDrdtK7BVe1OSfZv/AK9efXGvKpxBHu92rufjHA32bSbgdA8kZ98gEfyNeUV2YTKaVdutVd/I+cx7ca7NNtcu2+7sX6LVSa+uZxiSZiPTtVeivXp5fhabvGCOLmYUUUV2EhRRU8cYAyetAEQjJGRT1hJ6nFTAdgKkWJm9AKVwIVUL0p4BJ4qVYh3yakCqOgpCEjXatOoopAFFFRSvgYBx60wJaOaIbG6niEiAFT0y1P8A7Mvc/dX/AL7rheY4WLac0VyMZx61G8oHA5NXYdIkJzNIAPRetaUNnBbjCRgH1PJrgxGe0aelJcz/AAGodzJ02yaWYSyoQiHIyPvGt9BlwAKAjN2qeOLYcnqa+ZxmMniajqTN4Q7FqBBnPYVPTY12oBTq8xu7PSirIKbINyGnUHpSG1dGNdwrKGjYfKw5rmCjQXDQt1Bx9a7CdQV47GsDWLf5FuFHK8N9K+hyXGexrKD2lp8+h5daBEhyBViPlcelUoGyB71biPJFfanIxlzHnDCqbrkEGtNgCMGqssODwKEEWZpBB5qF05JXqauyR59jUJRh2plCRaleQLsWZsDoDziiTVL2QYM5A9hikMe7quaQQA/wGuX6jhebm9mr+hXMyuzu5y7lie7HNN5xiry2wx0xTvs4x1FdMVGKtFWQrlKOWSFw0blWHQitaLX5VTEkYc+oOM1Se3Pp+IpgtGJ64FcuJwOHxOtSOvcak0S3OrXM54cxj0Xj9aZDqV5C2RMxHoxzThahR6moXj4PHNEcBhVDk5Fb+uoczOgsdXiujskxHJ6djWj79q4gEg5HH0rpNHvvtMPlO2ZEHX1FfN5rlSwy9rS+H8jSMrmnTJTtic+ik/pT6a8ZlURL96QiMf8AAjj+teIld2LSuz2TSovJ0exiPBS3jB/75FXKQKEUKOgGBS17p9SlZWCiiigYUUUUAFFFFABRRRQAUUUUAFFFFABRRRQAUUUUAcR8VLX7R4OMuMm3nST8DlT/ADrxCvpDxNYHU/DOo2gGWeBto9wMj9RXzeK9vK53g49meFmsLVFLugooor1DygooooAcgy4FWe9V4v8AWCrFJgTRL3IqWmoflFKWA6mkIWjIHU1C0x/hqF5McseaALBlXPHNAlUnFUjMewpVmycEUWCxfyMZqsx3MaM9ucUKpd1UdWIAqZyUIuT6AjptNiJsoh0+XNWmiZelLaLsj2joMCrFfmtSo3Ns7owTRTwR2NSxxcgnp71Pj2FORCzAdqhzKjS1EVCegqaOHkEmpVUKOKWsXJnVGCW4UUUVBoFFFFAFWZcOR61lXcW+CaM9CprZnXIDelZ9wnJ/2hXTSlZ3OKvGxy8R/dqatRyE9Ooqih8t2RuMHFTA9wa/TIS5oKXdHnNamgJFxycU2RgRgc1WWXjBFI0hPTiqsTYkKg9cU3yl9artKF9SaRJsnHOaBljyh3NOEa1EJGz1pwlI96AJNi+lNaNcEik83PamPNxycUANoqMypimGU9uKYyR32j3qsx4JNKee9RSt2oAhqW2na2nWVDgj9aiopVKcakXCS0ZSdjsrW5juoRIjD3HcVqaHALrxDp0PUGdWb6L839K8/t7qa2k3xuQf0NejfDKaTVNfkmkjAW1hJyPVjgf1r5DEZPVw9TnjrDudeGXPVij1qiiirPpgooooAKKKKACiiigAooooAKKKKACiiigAooooAKKKKADr16V82eItOOk+ItQsiMLFO2z/AHCcr+hFfSdeOfFrS/s+tWuoovyXUexiP7y//WP6V6GXVOWryvqedmVPmo83Y88ooor3z54KKKKAHxf6wVYqtGcOKs96TAMn1o69aKKQhHbaKrFixyadI25vamVQwpV+8KSlUfMKALVX9Kg827DkfLHz+NUK6LTrfyLRcj53+Zq8TO8T7LD8i3l+XUqCuzTg6E1L1OB1qKAfIT71bgUEk+lfDzdmehSV0kNEDmp0QIMCnUVk5NnTGKQUUUVJQUUUUAFFFFACEbgRVGaMkEdxV+o5Y9wyOtXGVmZ1IcyOT1PT23GeJc/31H86yQxU8ZrtZIg2ezVlXulxzEsBsf1HQ/Wvpctzn2MVSq6x/I82pSaMVJc8Gns21SaimgltpNki4PY9jUe4ng19bSqQqxU4O6Zg1YfFG88oRBlj0olgltz+9Qr6Hsal09hHfQsehOK6QxLKNjKGB4wRXh5hmlbCYnlSvGxcYJo5USsOOtO84+grUudEwxMLbf8AZbp+dZs1ncW/+sjIX+8ORXdhs1wtdK0rPsxODQwysenH0qPJPU0UV6JAU1nVeppkkmOFqLNOwyVph0AqInJzSUUwCiiigAr2X4S6d9m8OXN8ww13Odp9UQYH67q8cRWd1RAS7EBQO5PSvpPQdNXSNCsrAAAwxKrfXv8ArmvLzOpaCh3PVyuneo59jRooorxD3QooooAKKKKACiiigAooooAKKKKACiiigAooooAKKKKACuV+IWj/ANr+EbnYuZ7bFxHj1XqPxGa6qkZQ6lWAIIwQe4qoScJKS6ETgpxcX1PlrORx0NFbXivRm0HxLeWOD5QffCfWNuR+XT8Kxa+qpzU4qS6nydSDhJxfQKKKKsgUHBBqyDkVVqeJsjFJgSU1ztTNOqOb/V/jQIgooopjCnxDLimU+NtrfWgC1H/rF+orqxwMCuS78V0WnXX2m2Gf9YnytXy/EFGT5Kq22NIM1IP9XVyD7p+tZsTYf61o25+8K+UqI7qDvYmooorA6wooooAKKKKACiiigAooooArzLg7qgZQykVbm/1Z+tVq1i9DnqJXMu9tluoHjbGQPlPoa5nGCQeo4rrz95j71ycxBnkI/vn+dfV8PVZc86fS1zz6iGhirBgeQciustJRMsUg6MM1yVb2iS7rYof+WbY/A1txDQvTjVXTQVJ6m51GDUEkCleMEelT96ZLIscTM2MAd6+Ri3fQ7ZJNanJajAsF2ypwrDcB6VTY/KTVm7uPtVy0g+70X6CqsvEZr9Fy+NSOGgqm9jz5blfqaKKK7RBRRRQAUUUUAdT8PdI/tbxda71zBan7RJ6ZH3R/31j8q99rhPhbon9n+HjqEq4nvm3jPaMcL+fJ/Gu7r5vG1faVnbZaH02Bo+zoq+71CiiiuQ7AooooAKKKKACiiigAooooAKKKKACiiigAooooAKKKKACiiigDzz4raB9s0ePV4VzLZnEuByYyev4Hn868c719RTwx3MEkEyho5FKsp6EEcivnTxLocnh7XrjT5Adi/PCx/ijPQ/0/CvZyyvdOk/keJmdCzVVfMyKKKK9Y8gKVW2tmkooAtA5GajmPAFNSTaMGmu2W9qVgG0UUUwCiiigCxG24c1bsZzb3Stn5W4as+I4YVYrmxVKNWjKEtmhrRnXL94HtV1G2tmqCcKv0FWllXHNfnE1c7KUrMvCVCM5xQZUHfP0qiZ0HvUZnbsAKz9kbuukaBuFHQGk88f3T+dZ3mvn71OWdgcNyKfsifrBorMre1SZz0qirBhkVIkrJ71Dh2NY1O5aopqyK3Q/nTqg1uFFFMeVU6HJosDaQyduAo/Gq7nCkmnEknJqGZsJj1rWKOapLdlC8n+z2zuevQY9a5n69a0NVujNN5StlI+D7ms+vt8kwrpUXUlvL8jz5vWwVraGfmnH+6f51k1oaRMqXZRuN64/Gt85g5YOVulvzFDc6odM1i+ILgrEkAJG/lvoO1asTgqQetYniJTvhb6ivkcshGWMgp7XOupK8Loxajm+5ipKinPQV+ho4SGiiimMKKKKACtTw7o8mva9a6dGOJGzIf7qDlj+VZdezfC7w4dP0p9WuExPeqPLyOVi7fmefyrlxlf2VJtbs68HQ9tVSey3O8ghS3gjgiULHGoVVHYAcVJRRXzR9OFFFFABRRRQAUUUUAFFFFABRRRQAUUUUAFFFFABRRRQAUUUUAFFFFABXGfEXwwdd0X7VbR7r6zBdAOrp/Ev9RXZ0VdObhJSjuiKlONSLjLZnyzRXc/Efwp/Ymp/2laJ/oN2xLADiKTuPoeo/GuGr6ejVjVgpRPlq9GVGbhIKKKK1MQooooAKKKKACiiigAHBFWweAaqVPE+RjNTKPMrMDq7e4inhVkcHjBGelTZA9RXI5C85xQZc9X/Wvl5cPS5vdnp6GntEdbvX++Pzpcg9DXI5HqKkSaRCCsjLj0NTLh6ol7s0HtEdVRWNZ6q4YR3JyD0fpj61sivFxOGqYafJUVmWncfG21h6VaqlU6TAAA1yyVzWnJLRk1Lkjuaj8xf7woaVQODmoszbmXckyT3NJVUzMT1xTS7E/eNVyEOqiy0gUHJ5qpcSny3f+6pNL1qrqD7LGXnquK1pwvJRXUylNs5wknk9TRRRX6TFKKSRyhQCVIKnBHeiihpSVmBsWmsYws/B7SAcfjUusMJ7ISqwYKwOQfwrCpwkdY2jDEI3Udq8OpksYVo1sO7Wadv8i1U0sxtQSn5hU9VpPvmveRA2iiimAUUVJBBLdTx29vG0s0jBURerE9BSbSV2NJt2RveC/DjeJdeSB0P2SHEly3bbnhfqf8a+gkRY0WNFCooAAA4ArD8JeG4vDOiR2qkNcP8APPIP4m/wHQVvV83i8R7apfotj6bB4f2FOz3e4UUUVynWFFFFABRRRQAUUUUAFFFFABRRRQAUUUUAFFFFABRRRQAUUUUAFFFFABRRRQBU1LTrbVtPmsbuMPBKu1h/Ue9fPXiPQLrw5q8llc5ZRkxSgcSJ2P19a+kKwvFXhm28T6S1rLhJ0O6CbHKN/ge4rrwmJdCeuzOPGYVV4abo+dqKtajpt1pN/NZXsRjniOGB7+hHqD61Vr6OMlJXR81KLi7MKKKKYgooooAKKKKACjpRRQAE5ooooAOfWl3H3pKKAJ4n3fKetdFpNwZrXaxy0fGfbtXMI21s1saTcLFdlS2FkXH4ivHzvDqrhudLWOv+ZcHZm9RRQetfFGgUjMqLuYgL6ntUc9zFbJukbHoO5rAu76W7bBysfZP8a7sFgKuLlaOi6sTaRozaxGjYiRn9ycCoP7bl/wCeKfgTWZTS6g4Jr6ankmEjG0k2/Uz52bK62P4rc/g1VLzUHuwE27EHOM9ao+YmetLuX1rWjlGFpVFUitV5g5ti0xpAvHeh5AFwDnNV69OxJJ5zUglbPNMopgWUfdTqih71LSEI3C5qqeTU8rYGKgoQwooopgFev/DXwcbGEa1qCYuZR/o8ZH+rQ/xH3P6CsH4eeCW1WePV9Ri/0GNswxv/AMtmHfH90frXsmOAO1eNj8Xf91D5nt5fg7fvZ/IWiiivJPXCiiigAooooAKKKKACiiigAooooAKKKKACiiigAooooAKKKKACiiigAooooAKKKKACiiigDlvGXg628T2W5QItQiH7mX1/2W9R/KvCr6yudOvZLO7haK4iOHRu3v8ASvp7pXN+K/B9l4mtw7gR3sQ/dzAdf9lvUfyruwuNdD3Zao8/GYJVlzR+L8zwS2tJrpsRIWHc9hW3beHFK5ndm9l4rYkspNMuHs5rfyJY+qY6j1B7j3qyrBlBFeTjc5xNSXLH3V5b/eePCkrtS3MZvDtsQcB1+j1Qm8OyLkxSZHowxXYxCN16c04wIegxXDSzbFUnpN/PX8zZ4ZNaHns2mXcPJhYj1XmqZBBwRg16LNbYHGPwrltetY40SZVAYttOO9e/l2eTrVI0qq30ujmqUeQw6KKK+mMAooooAKKKKACpI5NvBqOik0mrMDZg1W4iUKSJAP73WnyaxMVwiJH78msQEjoadvb1NedLKMJKXNyFczLEtwXYvIxdvUmojOOwqE80V3wpxguWKsiR7SM3tTKKKsAooooAKKKKACiiigCaHoTT2cKPeq4YgYBpKAFZizZNJRRQAV2vgXwPL4gnW+vkZNLRuh4M59B7epqfwR4Al1to9R1NHi04HKJjDT/4L7969nhhjtokhhRY4kUKqLwFA7V5ONx1v3dN/M9fBYG9qlRadgiijgiSGJFSNAFVVGAAKfRRXjHthRRRQAUUUUAFFFFABRRRQAUUUUAFFFFABRRRQAUUUUAFFFFABRRRQAUUUUAFFFFABRRRQAUUUUAFFFFAGZrWhWeuW3l3ClZF/wBVMv3oz7e3tXmWqaVfaHciK7X5WOI5k+5J/gfavYKhurSC9t3guolmhcYKOMg1hWoRqrXc5cRhY1tdmeQRzAnHQ1OJnA4NbGt+C7mw3XGm7rm2HJhJzIg9v7w/X61zKSnsenBBHQ+hryauHlB6nkzVSi7TRdaRjyx6VzHiKT93EncsTW20rHArmdefdeIvZVruyelzYyC7a/cc9WfMjKooor745QooooAKKKKACiiigAooooAKKKKACiiigAooooAKKKKACiiigAoorW0Pw5qfiG58nT7fcoOHmbhE+p/oOamc4wXNJ2RcISm+WKuzKRHkkWONS8jkKqqMkn0Fep+DfhpsKajr8YLDDR2fUD3f1+ldT4V8Dad4bVZ2Aub/ABzcMv3fZR2H611NeJise6nu09Ee5hMvVP36mrEACgAcDsB2paKK809MKKKKACiiigAooooAKKKKACiiigAooooAKKKKACiiigAooooAKKKKACiiigAooooAKKKKACiiigAooooAKKKKACiiigAxxWFrXhTT9YLTbTb3eOJo+p/3h0at2ik4qSsyZwjNWkrnkmreH9S0Ys1xCZYB/wAvEQJX8R1X8ePeuE1kg6ixByNowRX0qQCCCOvWuR8QfDrRdbLTRo1ldH/lpB0J916H9KvAxp4bEKr0PLr5bdXpM8Iorrda+HOvaSWeOAXsA/jt+SB7r1/nXJsCrsjKVZTggjBB+lfU060KivB3PIqUalN2mrCUUUVoZBRRRQAUUUUAFFFFABRRRQAUUUUAFFFFABRRV/S9F1LWpvL06zmuPVlX5R9W6CplKMVeTsVGEpO0VcoDmp7Syur+4W3s7eW4mbokakn/AOtXpWh/CVm2za3d7QOfs9uev1Y/0r0fS9G0/RrfydPtI4E77Ry31PU151bMoR0p6s9Khlk5a1NEeceG/hQTtuNfkwOv2WFv0Zh/IfnXp1pZW1hbJbWkKQwoMKka4AqeivIq16lV3mz2KNCnRVoIKKKKyNgooooAKKKKACiiigAooooAKKKKACiiigAooooAKKKKACiiigAooooAKKKKACiiigAooooAKKKKACiiigAooooAKKKKACiiigAooooAKKKKACsvVfDuka0uNQsIZmxjzNuGH/AhzWpRTTad0JpSVmea6p8IbOXL6XqElu3aOZd6/mMH+dchqHw48S2BJW0S6jH8Vu+79Dg17zRXXTx9eHW/qcdTL6E+lvQ+YbqwvLFsXdrPAf8AppGVqsCD0IP0r6leNJVKyIrD0YZFZF34T8PX/Nzo1kzf3hEFP5jFdcM1/micc8q/lkfOVFe7T/DHwxOSVtZof+uc7Y/XNZ0nwj0VifLvL1P+BKf6VuszovdMweV1ls0eNUV643wesCfl1a6A941pP+FO2X/QXuf+/a1f9o0O5H9m1+34nklFewJ8INLX7+pXbfRVH9KuQ/Cjw9GcyPeS/WUAfoKl5lRW1yllld72PE6F+dgiZZj0CjJr6Atvh/4XtiCNJjkI7zMz/oTity10ywsV22ljbW49IoVX+QrGWaR+zE2jlUvtSPnyx8Ka9qRH2bSrkqeNzpsH5nFdXpvwj1S4IbUb63tE/uxgyN/QD9a9i7Y7UVyzzGtLbQ66eWUY76nH6V8NfD2nEPJbveSj+K5bI/75HFdbFFHBEsUSJHGvCqi4A/AU+iuOdSU3eTudsKcYK0VYKKKKg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P/9k="/>
          <p:cNvSpPr>
            <a:spLocks noChangeAspect="1" noChangeArrowheads="1"/>
          </p:cNvSpPr>
          <p:nvPr/>
        </p:nvSpPr>
        <p:spPr bwMode="auto">
          <a:xfrm>
            <a:off x="1679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" name="Picture 4" descr="F:\PPT上课课件\标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9764" y="168566"/>
            <a:ext cx="1872208" cy="834001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2092325" y="470747"/>
            <a:ext cx="14109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文章结构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40775" y="2419921"/>
            <a:ext cx="26629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第二部分可分三层：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 </a:t>
            </a:r>
            <a:endParaRPr lang="zh-CN" altLang="en-US" sz="2400" dirty="0"/>
          </a:p>
        </p:txBody>
      </p:sp>
      <p:pic>
        <p:nvPicPr>
          <p:cNvPr id="22530" name="Picture 2" descr="http://gss0.baidu.com/-Po3dSag_xI4khGko9WTAnF6hhy/zhidao/pic/item/00e93901213fb80e901fdfed3ed12f2eb938943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1900" y="883074"/>
            <a:ext cx="706120" cy="4447540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4398645" y="597748"/>
            <a:ext cx="5001260" cy="42473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第一层（第</a:t>
            </a:r>
            <a:r>
              <a:rPr lang="en-US" altLang="zh-CN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自然段）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讲贝多芬散步时听到一所茅屋里传出钢琴声。</a:t>
            </a:r>
            <a:r>
              <a:rPr lang="zh-CN" altLang="en-US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　　</a:t>
            </a:r>
            <a:endParaRPr lang="en-US" altLang="zh-CN" b="1" dirty="0"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b="1" dirty="0"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  <a:sym typeface="+mn-ea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第二层（第</a:t>
            </a:r>
            <a:r>
              <a:rPr lang="en-US" altLang="zh-CN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～</a:t>
            </a:r>
            <a:r>
              <a:rPr lang="en-US" altLang="zh-CN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9</a:t>
            </a:r>
            <a:r>
              <a:rPr lang="zh-CN" altLang="en-US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自然段）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讲贝多芬为盲姑娘弹了一曲后又即兴创作并弹奏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《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月光曲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》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b="1" dirty="0"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  <a:sym typeface="+mn-ea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b="1" dirty="0">
              <a:latin typeface="黑体" panose="02010609060101010101" charset="-122"/>
              <a:ea typeface="黑体" panose="02010609060101010101" charset="-122"/>
              <a:cs typeface="Times New Roman" panose="02020603050405020304" pitchFamily="18" charset="0"/>
              <a:sym typeface="+mn-ea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第三层（第</a:t>
            </a:r>
            <a:r>
              <a:rPr lang="en-US" altLang="zh-CN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10</a:t>
            </a:r>
            <a:r>
              <a:rPr lang="zh-CN" altLang="en-US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自然段）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  <a:sym typeface="+mn-ea"/>
              </a:rPr>
              <a:t>讲贝多芬“飞奔回客店，花了一夜工夫”把曲子记录了下来。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99032" y="908474"/>
            <a:ext cx="702246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两百多年前，德国有个音乐家叫贝多芬，他谱写了许多著名的乐曲。其中有一首著名的钢琴曲叫</a:t>
            </a:r>
            <a:r>
              <a:rPr lang="en-US" altLang="zh-CN" sz="20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月光曲</a:t>
            </a:r>
            <a:r>
              <a:rPr lang="en-US" altLang="zh-CN" sz="20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，传说是这样谱成的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。</a:t>
            </a:r>
          </a:p>
        </p:txBody>
      </p:sp>
      <p:sp>
        <p:nvSpPr>
          <p:cNvPr id="3" name="矩形 2"/>
          <p:cNvSpPr/>
          <p:nvPr/>
        </p:nvSpPr>
        <p:spPr>
          <a:xfrm>
            <a:off x="5445881" y="1124744"/>
            <a:ext cx="12261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音乐家</a:t>
            </a:r>
          </a:p>
        </p:txBody>
      </p:sp>
      <p:sp>
        <p:nvSpPr>
          <p:cNvPr id="10" name="矩形 9"/>
          <p:cNvSpPr/>
          <p:nvPr/>
        </p:nvSpPr>
        <p:spPr>
          <a:xfrm>
            <a:off x="2197246" y="556851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谱写了许多著名的乐曲</a:t>
            </a:r>
            <a:endParaRPr lang="zh-CN" altLang="en-US" sz="1350" dirty="0">
              <a:solidFill>
                <a:srgbClr val="FF0000"/>
              </a:solidFill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>
            <a:off x="4223385" y="2225042"/>
            <a:ext cx="0" cy="128100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2196820" y="3505649"/>
            <a:ext cx="3138793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表现出贝多芬在音乐方面有很高的成就。</a:t>
            </a:r>
          </a:p>
        </p:txBody>
      </p:sp>
      <p:sp>
        <p:nvSpPr>
          <p:cNvPr id="19" name="矩形 18"/>
          <p:cNvSpPr/>
          <p:nvPr/>
        </p:nvSpPr>
        <p:spPr>
          <a:xfrm>
            <a:off x="8529957" y="1745165"/>
            <a:ext cx="7448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传说</a:t>
            </a:r>
          </a:p>
        </p:txBody>
      </p:sp>
      <p:sp>
        <p:nvSpPr>
          <p:cNvPr id="20" name="矩形 19"/>
          <p:cNvSpPr/>
          <p:nvPr/>
        </p:nvSpPr>
        <p:spPr>
          <a:xfrm>
            <a:off x="5522135" y="3506130"/>
            <a:ext cx="3899645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民间流传的说法，意思是可能是这样，也可能不是这样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。</a:t>
            </a: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8856345" y="2246207"/>
            <a:ext cx="2540" cy="125984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2241116" y="4839511"/>
            <a:ext cx="7107754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ea typeface="楷体" panose="02010609060101010101" pitchFamily="49" charset="-122"/>
                <a:cs typeface="Times New Roman" panose="02020603050405020304"/>
              </a:rPr>
              <a:t>    </a:t>
            </a:r>
            <a:r>
              <a:rPr lang="zh-CN" altLang="zh-CN" sz="2400" b="1" dirty="0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/>
              </a:rPr>
              <a:t>从贝多芬谱写《月光曲》的传说中，可以感受到贝多芬是一位深受人民敬仰和爱戴的伟大音乐家。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8" grpId="0" animBg="1"/>
      <p:bldP spid="19" grpId="0"/>
      <p:bldP spid="20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490120" y="1225410"/>
            <a:ext cx="520366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9933FF"/>
                </a:solidFill>
                <a:latin typeface="黑体" panose="02010609060101010101" charset="-122"/>
                <a:ea typeface="黑体" panose="02010609060101010101" charset="-122"/>
              </a:rPr>
              <a:t>学习第</a:t>
            </a:r>
            <a:r>
              <a:rPr lang="en-US" altLang="zh-CN" sz="4400" b="1" dirty="0">
                <a:solidFill>
                  <a:srgbClr val="9933FF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 </a:t>
            </a:r>
            <a:r>
              <a:rPr lang="zh-CN" altLang="en-US" sz="4400" b="1" dirty="0">
                <a:solidFill>
                  <a:srgbClr val="9900CC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～</a:t>
            </a:r>
            <a:r>
              <a:rPr lang="zh-CN" altLang="en-US" sz="44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4400" b="1" dirty="0">
                <a:solidFill>
                  <a:srgbClr val="9933FF"/>
                </a:solidFill>
                <a:latin typeface="黑体" panose="02010609060101010101" charset="-122"/>
                <a:ea typeface="黑体" panose="02010609060101010101" charset="-122"/>
              </a:rPr>
              <a:t>3</a:t>
            </a:r>
            <a:r>
              <a:rPr lang="zh-CN" altLang="en-US" sz="4400" b="1" dirty="0">
                <a:solidFill>
                  <a:srgbClr val="9933FF"/>
                </a:solidFill>
                <a:latin typeface="黑体" panose="02010609060101010101" charset="-122"/>
                <a:ea typeface="黑体" panose="02010609060101010101" charset="-122"/>
              </a:rPr>
              <a:t>自然段</a:t>
            </a:r>
          </a:p>
        </p:txBody>
      </p:sp>
      <p:sp>
        <p:nvSpPr>
          <p:cNvPr id="10" name="矩形 9"/>
          <p:cNvSpPr/>
          <p:nvPr/>
        </p:nvSpPr>
        <p:spPr>
          <a:xfrm>
            <a:off x="2619659" y="3615298"/>
            <a:ext cx="66928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9933FF"/>
                </a:solidFill>
                <a:latin typeface="黑体" panose="02010609060101010101" charset="-122"/>
                <a:ea typeface="黑体" panose="02010609060101010101" charset="-122"/>
              </a:rPr>
              <a:t>思考：故事是怎样发生的</a:t>
            </a:r>
            <a:r>
              <a:rPr lang="en-US" altLang="zh-CN" sz="4400" b="1" dirty="0">
                <a:solidFill>
                  <a:srgbClr val="9933FF"/>
                </a:solidFill>
                <a:latin typeface="黑体" panose="02010609060101010101" charset="-122"/>
                <a:ea typeface="黑体" panose="02010609060101010101" charset="-122"/>
              </a:rPr>
              <a:t>?</a:t>
            </a:r>
            <a:endParaRPr lang="zh-CN" altLang="en-US" sz="4400" b="1" dirty="0">
              <a:solidFill>
                <a:srgbClr val="9933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F:\PPT上课课件\标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504" y="168566"/>
            <a:ext cx="1872208" cy="834001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2012257" y="356659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课前导入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63552" y="2084851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    在各种艺术形式里，月亮是一个永恒的话题，诗歌如张九龄的“海上生明月，天涯共此时”，音乐如贝多芬的</a:t>
            </a:r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《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月光曲</a:t>
            </a:r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》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。我们一起来学习课文</a:t>
            </a:r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《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月光曲</a:t>
            </a:r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》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，去领略贝多芬</a:t>
            </a:r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《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月光曲</a:t>
            </a:r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》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背后的故事吧。</a:t>
            </a:r>
            <a:endParaRPr lang="zh-CN" altLang="en-US" sz="24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51984" y="356659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http://img5.imgtn.bdimg.com/it/u=657088543,3032353978&amp;fm=26&amp;gp=0.jpg"/>
          <p:cNvSpPr>
            <a:spLocks noChangeAspect="1" noChangeArrowheads="1"/>
          </p:cNvSpPr>
          <p:nvPr/>
        </p:nvSpPr>
        <p:spPr bwMode="auto">
          <a:xfrm>
            <a:off x="1679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929765" y="403860"/>
            <a:ext cx="7575550" cy="1977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9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3333FF"/>
                </a:solidFill>
                <a:ea typeface="黑体" panose="02010609060101010101" charset="-122"/>
              </a:rPr>
              <a:t>  </a:t>
            </a:r>
            <a:r>
              <a:rPr lang="zh-CN" altLang="en-US" sz="2000" b="1" dirty="0">
                <a:ea typeface="黑体" panose="02010609060101010101" charset="-122"/>
              </a:rPr>
              <a:t>   有一年秋天，贝多芬去各地旅行演出，来到莱茵河边的一个小镇上。一天夜晚，他在幽静的小路上散步，听到断断续续的钢琴声从一所茅屋里传出来，弹的正是他的曲子。</a:t>
            </a:r>
          </a:p>
        </p:txBody>
      </p:sp>
      <p:sp>
        <p:nvSpPr>
          <p:cNvPr id="8" name="云形标注 7"/>
          <p:cNvSpPr/>
          <p:nvPr/>
        </p:nvSpPr>
        <p:spPr>
          <a:xfrm>
            <a:off x="2977517" y="3038688"/>
            <a:ext cx="3669665" cy="3889587"/>
          </a:xfrm>
          <a:prstGeom prst="cloudCallout">
            <a:avLst>
              <a:gd name="adj1" fmla="val -65842"/>
              <a:gd name="adj2" fmla="val 17060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345817" y="3409528"/>
            <a:ext cx="3152775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贝多芬散步时到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听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茅屋里传来时断时续的琴声，恰巧是自己创作的曲子，引起了他的注意。</a:t>
            </a:r>
          </a:p>
        </p:txBody>
      </p:sp>
      <p:sp>
        <p:nvSpPr>
          <p:cNvPr id="12" name="矩形 11"/>
          <p:cNvSpPr/>
          <p:nvPr/>
        </p:nvSpPr>
        <p:spPr>
          <a:xfrm>
            <a:off x="6960096" y="3409528"/>
            <a:ext cx="3528392" cy="111825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这首曲目难度大，弹奏者很喜欢音乐，但没把握好这曲目。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815" y="3094568"/>
            <a:ext cx="1159510" cy="3488267"/>
          </a:xfrm>
          <a:prstGeom prst="rect">
            <a:avLst/>
          </a:prstGeom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7364097" y="1591734"/>
            <a:ext cx="1031875" cy="338554"/>
          </a:xfrm>
          <a:prstGeom prst="rect">
            <a:avLst/>
          </a:prstGeom>
          <a:noFill/>
          <a:ln w="19050" cmpd="sng">
            <a:solidFill>
              <a:srgbClr val="FF0000"/>
            </a:solidFill>
            <a:prstDash val="solid"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1600">
              <a:latin typeface="Times New Roman" panose="02020603050405020304" pitchFamily="18" charset="0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7990205" y="2139528"/>
            <a:ext cx="0" cy="121496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7" grpId="0"/>
      <p:bldP spid="12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19536" y="1211979"/>
            <a:ext cx="849694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5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 贝多芬又听到了谁和谁的对话？请读第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3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自然段，把对话部分用</a:t>
            </a:r>
            <a:r>
              <a:rPr lang="zh-CN" altLang="en-US" sz="2400" b="1" u="sng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画下来。</a:t>
            </a:r>
            <a:endParaRPr lang="zh-CN" altLang="en-US" sz="2400" b="1" u="sng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026" name="Picture 2" descr="F:\图片库\思考 (1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7930" y="3332990"/>
            <a:ext cx="2104433" cy="32260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36092" y="917788"/>
            <a:ext cx="5008245" cy="39703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3333FF"/>
                </a:solidFill>
                <a:ea typeface="黑体" panose="02010609060101010101" charset="-122"/>
              </a:rPr>
              <a:t>   </a:t>
            </a:r>
            <a:r>
              <a:rPr lang="zh-CN" altLang="en-US" sz="2000" b="1" dirty="0">
                <a:ea typeface="黑体" panose="02010609060101010101" charset="-122"/>
              </a:rPr>
              <a:t> 贝多芬走近茅屋，琴声忽然停了，屋子里有人在谈话。一个姑娘说：“这首曲子多难弹哪！我只听别人弹过几遍，总是记不住该怎样弹。要是能听一听贝多芬自己是怎样弹的，那有多好哇！”一个男的说：“是啊，可是音乐会的入场券太贵了，咱们又太穷。”姑娘说：“哥哥，你别难过，我不过随便说说罢了。”</a:t>
            </a:r>
          </a:p>
        </p:txBody>
      </p:sp>
      <p:sp>
        <p:nvSpPr>
          <p:cNvPr id="4" name="矩形 3"/>
          <p:cNvSpPr/>
          <p:nvPr/>
        </p:nvSpPr>
        <p:spPr>
          <a:xfrm>
            <a:off x="1938655" y="280247"/>
            <a:ext cx="44310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通过对话你了解到了什么？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2366995" y="3918377"/>
            <a:ext cx="7251823" cy="0"/>
          </a:xfrm>
          <a:prstGeom prst="line">
            <a:avLst/>
          </a:prstGeom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983097" y="4034367"/>
            <a:ext cx="28251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兄妹俩很贫穷</a:t>
            </a:r>
          </a:p>
        </p:txBody>
      </p:sp>
      <p:sp>
        <p:nvSpPr>
          <p:cNvPr id="21" name="矩形 20"/>
          <p:cNvSpPr/>
          <p:nvPr/>
        </p:nvSpPr>
        <p:spPr>
          <a:xfrm>
            <a:off x="6982945" y="2582154"/>
            <a:ext cx="3250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妹妹渴望听一次贝多芬弹奏乐曲</a:t>
            </a:r>
          </a:p>
        </p:txBody>
      </p:sp>
      <p:sp>
        <p:nvSpPr>
          <p:cNvPr id="22" name="矩形 21"/>
          <p:cNvSpPr/>
          <p:nvPr/>
        </p:nvSpPr>
        <p:spPr>
          <a:xfrm>
            <a:off x="6982946" y="1071777"/>
            <a:ext cx="34123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只听过别人谈了几遍，曲目难度大，因此弹不好。</a:t>
            </a:r>
          </a:p>
        </p:txBody>
      </p:sp>
      <p:sp>
        <p:nvSpPr>
          <p:cNvPr id="25" name="矩形 24"/>
          <p:cNvSpPr/>
          <p:nvPr/>
        </p:nvSpPr>
        <p:spPr>
          <a:xfrm>
            <a:off x="6983063" y="5113873"/>
            <a:ext cx="3923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盲姑娘真是“随便说说”的吗？她为什么要对哥哥这么说？</a:t>
            </a:r>
          </a:p>
        </p:txBody>
      </p:sp>
      <p:cxnSp>
        <p:nvCxnSpPr>
          <p:cNvPr id="2" name="直接连接符 1"/>
          <p:cNvCxnSpPr/>
          <p:nvPr/>
        </p:nvCxnSpPr>
        <p:spPr>
          <a:xfrm>
            <a:off x="5375912" y="2468881"/>
            <a:ext cx="993775" cy="1185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1800860" y="3044614"/>
            <a:ext cx="4583430" cy="1778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800860" y="3683001"/>
            <a:ext cx="4583430" cy="3386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800860" y="4292600"/>
            <a:ext cx="2927350" cy="152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X1[1S29~LGC}TR`RJ4Z1)WX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4552" y="1182795"/>
            <a:ext cx="2294255" cy="3983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4971417" y="418254"/>
            <a:ext cx="4556125" cy="470898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200" b="1" kern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3200" b="1" kern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400" b="1" kern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随便说说罢了”是盲姑娘对她哥哥的劝慰。她怕哥哥因为买不起音乐会的入场券而心里难过，所以这样说。其实她很想“听一听贝多芬自己是怎样弹的”，这表明盲姑娘非常体谅哥哥的难处，体现出盲姑娘的善解人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958577" y="998021"/>
            <a:ext cx="49798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kern="0" dirty="0">
                <a:latin typeface="黑体" panose="02010609060101010101" charset="-122"/>
                <a:ea typeface="黑体" panose="02010609060101010101" charset="-122"/>
              </a:rPr>
              <a:t>学习</a:t>
            </a:r>
            <a:r>
              <a:rPr lang="en-US" altLang="zh-CN" sz="3600" b="1" kern="0" dirty="0">
                <a:latin typeface="黑体" panose="02010609060101010101" charset="-122"/>
                <a:ea typeface="黑体" panose="02010609060101010101" charset="-122"/>
              </a:rPr>
              <a:t>4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 ～ </a:t>
            </a:r>
            <a:r>
              <a:rPr lang="en-US" altLang="zh-CN" sz="3600" b="1" kern="0" dirty="0">
                <a:latin typeface="黑体" panose="02010609060101010101" charset="-122"/>
                <a:ea typeface="黑体" panose="02010609060101010101" charset="-122"/>
              </a:rPr>
              <a:t>7</a:t>
            </a:r>
            <a:r>
              <a:rPr lang="zh-CN" altLang="en-US" sz="3600" b="1" kern="0" dirty="0">
                <a:latin typeface="黑体" panose="02010609060101010101" charset="-122"/>
                <a:ea typeface="黑体" panose="02010609060101010101" charset="-122"/>
              </a:rPr>
              <a:t>自然段</a:t>
            </a:r>
          </a:p>
        </p:txBody>
      </p:sp>
      <p:sp>
        <p:nvSpPr>
          <p:cNvPr id="11" name="矩形 10"/>
          <p:cNvSpPr/>
          <p:nvPr/>
        </p:nvSpPr>
        <p:spPr>
          <a:xfrm>
            <a:off x="2422527" y="2496821"/>
            <a:ext cx="699579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3200" b="1" kern="0" dirty="0">
                <a:latin typeface="黑体" panose="02010609060101010101" charset="-122"/>
                <a:ea typeface="黑体" panose="02010609060101010101" charset="-122"/>
              </a:rPr>
              <a:t>思考：贝多芬听到兄妹的对话是怎么做的？他看到了什么？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标注 33"/>
          <p:cNvSpPr/>
          <p:nvPr/>
        </p:nvSpPr>
        <p:spPr>
          <a:xfrm>
            <a:off x="1669415" y="4602481"/>
            <a:ext cx="6543040" cy="1475740"/>
          </a:xfrm>
          <a:prstGeom prst="wedgeRoundRectCallout">
            <a:avLst>
              <a:gd name="adj1" fmla="val 58614"/>
              <a:gd name="adj2" fmla="val 5695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bg2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12597" y="463128"/>
            <a:ext cx="6346825" cy="295465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400" b="1" kern="0" dirty="0"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en-US" altLang="zh-CN" sz="2800" b="1" kern="0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2800" b="1" kern="0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2400" b="1" kern="0" dirty="0">
                <a:latin typeface="黑体" panose="02010609060101010101" charset="-122"/>
                <a:ea typeface="黑体" panose="02010609060101010101" charset="-122"/>
              </a:rPr>
              <a:t>贝多芬听到这里，推开门，轻轻地走了进去。茅屋里点着一支蜡烛。在微弱的烛光下，男的正在做皮鞋。窗前有架旧钢琴，前面坐着一个十六七岁的姑娘，脸很清秀，可是眼睛失明了</a:t>
            </a:r>
            <a:r>
              <a:rPr lang="zh-CN" altLang="en-US" sz="2400" kern="0" dirty="0">
                <a:latin typeface="黑体" panose="02010609060101010101" charset="-122"/>
                <a:ea typeface="黑体" panose="02010609060101010101" charset="-122"/>
              </a:rPr>
              <a:t>。</a:t>
            </a:r>
          </a:p>
        </p:txBody>
      </p:sp>
      <p:sp>
        <p:nvSpPr>
          <p:cNvPr id="26" name="流程图: 联系 25"/>
          <p:cNvSpPr/>
          <p:nvPr/>
        </p:nvSpPr>
        <p:spPr>
          <a:xfrm>
            <a:off x="6507480" y="2025227"/>
            <a:ext cx="76200" cy="1016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8120380" y="463974"/>
            <a:ext cx="1978660" cy="2308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贝多芬走进去，发现这个家庭很贫穷，还发现弹琴的是个盲姑娘。</a:t>
            </a:r>
          </a:p>
        </p:txBody>
      </p:sp>
      <p:sp>
        <p:nvSpPr>
          <p:cNvPr id="33" name="矩形 32"/>
          <p:cNvSpPr/>
          <p:nvPr/>
        </p:nvSpPr>
        <p:spPr>
          <a:xfrm>
            <a:off x="1712595" y="4602481"/>
            <a:ext cx="60515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kern="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“可是”一词表现出贝多芬为盲姑娘的使命感到惋惜。</a:t>
            </a:r>
          </a:p>
        </p:txBody>
      </p:sp>
      <p:sp>
        <p:nvSpPr>
          <p:cNvPr id="41" name="流程图: 联系 40"/>
          <p:cNvSpPr/>
          <p:nvPr/>
        </p:nvSpPr>
        <p:spPr>
          <a:xfrm>
            <a:off x="2802255" y="2025227"/>
            <a:ext cx="76200" cy="1016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流程图: 联系 41"/>
          <p:cNvSpPr/>
          <p:nvPr/>
        </p:nvSpPr>
        <p:spPr>
          <a:xfrm>
            <a:off x="3097530" y="2025227"/>
            <a:ext cx="76200" cy="1016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流程图: 联系 42"/>
          <p:cNvSpPr/>
          <p:nvPr/>
        </p:nvSpPr>
        <p:spPr>
          <a:xfrm>
            <a:off x="6196965" y="2757593"/>
            <a:ext cx="76200" cy="1016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流程图: 联系 43"/>
          <p:cNvSpPr/>
          <p:nvPr/>
        </p:nvSpPr>
        <p:spPr>
          <a:xfrm>
            <a:off x="3434080" y="2757593"/>
            <a:ext cx="76200" cy="1016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流程图: 联系 44"/>
          <p:cNvSpPr/>
          <p:nvPr/>
        </p:nvSpPr>
        <p:spPr>
          <a:xfrm>
            <a:off x="6197600" y="2025227"/>
            <a:ext cx="76200" cy="1016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流程图: 联系 45"/>
          <p:cNvSpPr/>
          <p:nvPr/>
        </p:nvSpPr>
        <p:spPr>
          <a:xfrm>
            <a:off x="3745865" y="2757593"/>
            <a:ext cx="82550" cy="1016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流程图: 联系 48"/>
          <p:cNvSpPr/>
          <p:nvPr/>
        </p:nvSpPr>
        <p:spPr>
          <a:xfrm>
            <a:off x="6813550" y="2025227"/>
            <a:ext cx="83820" cy="1016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流程图: 联系 49"/>
          <p:cNvSpPr/>
          <p:nvPr/>
        </p:nvSpPr>
        <p:spPr>
          <a:xfrm>
            <a:off x="7133590" y="2025227"/>
            <a:ext cx="76200" cy="1016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流程图: 联系 50"/>
          <p:cNvSpPr/>
          <p:nvPr/>
        </p:nvSpPr>
        <p:spPr>
          <a:xfrm>
            <a:off x="7449820" y="2025227"/>
            <a:ext cx="76200" cy="1016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流程图: 联系 51"/>
          <p:cNvSpPr/>
          <p:nvPr/>
        </p:nvSpPr>
        <p:spPr>
          <a:xfrm>
            <a:off x="3097530" y="2757593"/>
            <a:ext cx="76200" cy="1016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流程图: 联系 52"/>
          <p:cNvSpPr/>
          <p:nvPr/>
        </p:nvSpPr>
        <p:spPr>
          <a:xfrm>
            <a:off x="5608320" y="2757593"/>
            <a:ext cx="76200" cy="1016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流程图: 联系 53"/>
          <p:cNvSpPr/>
          <p:nvPr/>
        </p:nvSpPr>
        <p:spPr>
          <a:xfrm>
            <a:off x="5915025" y="2757593"/>
            <a:ext cx="80010" cy="1016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7912" y="3605955"/>
            <a:ext cx="1369695" cy="286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" name="直接连接符 1"/>
          <p:cNvCxnSpPr/>
          <p:nvPr/>
        </p:nvCxnSpPr>
        <p:spPr>
          <a:xfrm>
            <a:off x="1760222" y="2071794"/>
            <a:ext cx="606425" cy="846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4932680" y="1316567"/>
            <a:ext cx="94742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066790" y="1316567"/>
            <a:ext cx="146939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408421" y="3531448"/>
            <a:ext cx="606425" cy="846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58977" y="29635"/>
            <a:ext cx="785304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zh-CN" sz="2400" b="1" dirty="0">
                <a:latin typeface="黑体" panose="02010609060101010101" charset="-122"/>
                <a:ea typeface="黑体" panose="02010609060101010101" charset="-122"/>
              </a:rPr>
              <a:t>皮鞋匠看见进来个陌生人，站起来问：“先生，您找谁？走错门了吧？”贝多芬说：“不，我是来弹一首曲子给这位姑娘听的。”</a:t>
            </a:r>
          </a:p>
        </p:txBody>
      </p:sp>
      <p:sp>
        <p:nvSpPr>
          <p:cNvPr id="6" name="矩形 5"/>
          <p:cNvSpPr/>
          <p:nvPr/>
        </p:nvSpPr>
        <p:spPr>
          <a:xfrm>
            <a:off x="1800336" y="2736106"/>
            <a:ext cx="9249336" cy="720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9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联系上文想一想：贝多芬为什么要弹一首曲子给盲姑娘听？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51027" y="3977642"/>
            <a:ext cx="8168005" cy="13849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600" b="1" kern="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  贝多芬听到兄妹俩的谈话，很同情穷苦的兄妹俩</a:t>
            </a:r>
            <a:r>
              <a:rPr lang="en-US" altLang="zh-CN" sz="24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他为兄妹俩互相体贴的手足之情所感染，所以走进了茅屋，要为盲姑娘要弹琴一首曲子，体现了他对穷苦人民的同情和热爱。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07542" y="46568"/>
            <a:ext cx="809307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600"/>
              </a:lnSpc>
            </a:pP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姑娘连忙站起来让座。贝多芬坐在钢琴前面，弹起肓姑娘刚才弹的那首曲子。盲姑娘听得入了神，一曲弹完，她激动地说：“弹得多纯熟哇！感情多深哪！您，您就是贝多芬先生吧？”</a:t>
            </a:r>
          </a:p>
        </p:txBody>
      </p:sp>
      <p:sp>
        <p:nvSpPr>
          <p:cNvPr id="2" name="矩形 1"/>
          <p:cNvSpPr/>
          <p:nvPr/>
        </p:nvSpPr>
        <p:spPr>
          <a:xfrm>
            <a:off x="1830705" y="3157222"/>
            <a:ext cx="8169910" cy="21441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txBody>
          <a:bodyPr wrap="square">
            <a:spAutoFit/>
          </a:bodyPr>
          <a:lstStyle/>
          <a:p>
            <a:pPr fontAlgn="base">
              <a:lnSpc>
                <a:spcPts val="4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句子中的两个“您”读起来不一样，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第一个是表示猜想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语调稍延长一些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。后来她做出了判断，贝多芬正在附近演出，这样高超的演奏技巧，只有贝多芬才行，因此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第二个“您”就很肯定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。梦寐以求的愿望变成现实，盲姑娘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激动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的心情难以言表。</a:t>
            </a:r>
          </a:p>
        </p:txBody>
      </p:sp>
      <p:sp>
        <p:nvSpPr>
          <p:cNvPr id="5" name="矩形 4"/>
          <p:cNvSpPr/>
          <p:nvPr/>
        </p:nvSpPr>
        <p:spPr>
          <a:xfrm>
            <a:off x="4467860" y="2375747"/>
            <a:ext cx="426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您</a:t>
            </a:r>
          </a:p>
        </p:txBody>
      </p:sp>
      <p:sp>
        <p:nvSpPr>
          <p:cNvPr id="8" name="矩形 7"/>
          <p:cNvSpPr/>
          <p:nvPr/>
        </p:nvSpPr>
        <p:spPr>
          <a:xfrm>
            <a:off x="4957445" y="2375747"/>
            <a:ext cx="3886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  <p:bldP spid="5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1485901" y="3076787"/>
            <a:ext cx="7439025" cy="3401060"/>
          </a:xfrm>
          <a:prstGeom prst="cloudCallout">
            <a:avLst>
              <a:gd name="adj1" fmla="val 52074"/>
              <a:gd name="adj2" fmla="val 21174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 algn="ctr"/>
            <a:endParaRPr lang="zh-CN" altLang="zh-CN" sz="2000"/>
          </a:p>
        </p:txBody>
      </p:sp>
      <p:sp>
        <p:nvSpPr>
          <p:cNvPr id="11" name="矩形 10"/>
          <p:cNvSpPr/>
          <p:nvPr/>
        </p:nvSpPr>
        <p:spPr>
          <a:xfrm>
            <a:off x="2071370" y="3449321"/>
            <a:ext cx="65659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24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盲姑娘的这几句话也使贝多芬十分激动，一个双目失明的姑娘，这么</a:t>
            </a:r>
            <a:r>
              <a:rPr lang="zh-CN" altLang="en-US" sz="24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爱音乐</a:t>
            </a:r>
            <a:r>
              <a:rPr lang="zh-CN" altLang="en-US" sz="24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，又这样</a:t>
            </a:r>
            <a:r>
              <a:rPr lang="zh-CN" altLang="en-US" sz="24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懂音乐</a:t>
            </a:r>
            <a:r>
              <a:rPr lang="zh-CN" altLang="en-US" sz="24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，这是</a:t>
            </a:r>
            <a:r>
              <a:rPr lang="zh-CN" altLang="en-US" sz="24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知音</a:t>
            </a:r>
            <a:r>
              <a:rPr lang="zh-CN" altLang="en-US" sz="24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啊！正因为遇到了知音，贝多芬才产生要为她弹奏第二支曲子的想法。</a:t>
            </a:r>
          </a:p>
        </p:txBody>
      </p:sp>
      <p:sp>
        <p:nvSpPr>
          <p:cNvPr id="12" name="矩形 11"/>
          <p:cNvSpPr/>
          <p:nvPr/>
        </p:nvSpPr>
        <p:spPr>
          <a:xfrm>
            <a:off x="2181862" y="205742"/>
            <a:ext cx="6656705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24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贝多芬没有回答，他问盲姑娘：“您爱听吗？我再给您弹一首吧。</a:t>
            </a:r>
            <a:r>
              <a:rPr lang="zh-CN" altLang="en-US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” </a:t>
            </a: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40917" y="1711115"/>
            <a:ext cx="65385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kern="0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想想：</a:t>
            </a:r>
            <a:endParaRPr lang="en-US" altLang="zh-CN" sz="2400" b="1" kern="0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2400" b="1" kern="0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贝多芬为什么还要给盲姑娘弹一曲呢？</a:t>
            </a:r>
          </a:p>
        </p:txBody>
      </p:sp>
      <p:pic>
        <p:nvPicPr>
          <p:cNvPr id="14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8567" y="3390055"/>
            <a:ext cx="1440815" cy="3087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752600" y="3096262"/>
            <a:ext cx="8430260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900"/>
              </a:lnSpc>
            </a:pPr>
            <a:r>
              <a:rPr lang="zh-CN" altLang="en-US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zh-CN" altLang="en-US" sz="1600" b="1" kern="0" dirty="0"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2800" b="1" kern="0" dirty="0">
                <a:latin typeface="黑体" panose="02010609060101010101" charset="-122"/>
                <a:ea typeface="黑体" panose="02010609060101010101" charset="-122"/>
              </a:rPr>
              <a:t>是什么情景激起了贝多芬创作</a:t>
            </a:r>
            <a:r>
              <a:rPr lang="en-US" altLang="zh-CN" sz="2800" b="1" kern="0" dirty="0"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lang="zh-CN" altLang="en-US" sz="2800" b="1" kern="0" dirty="0">
                <a:latin typeface="黑体" panose="02010609060101010101" charset="-122"/>
                <a:ea typeface="黑体" panose="02010609060101010101" charset="-122"/>
              </a:rPr>
              <a:t>月光曲</a:t>
            </a:r>
            <a:r>
              <a:rPr lang="en-US" altLang="zh-CN" sz="2800" b="1" kern="0" dirty="0"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lang="zh-CN" altLang="en-US" sz="2800" b="1" kern="0" dirty="0">
                <a:latin typeface="黑体" panose="02010609060101010101" charset="-122"/>
                <a:ea typeface="黑体" panose="02010609060101010101" charset="-122"/>
              </a:rPr>
              <a:t>的欲望？</a:t>
            </a:r>
            <a:r>
              <a:rPr lang="en-US" altLang="zh-CN" sz="2800" b="1" kern="0" dirty="0"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lang="zh-CN" altLang="en-US" sz="2800" b="1" kern="0" dirty="0">
                <a:latin typeface="黑体" panose="02010609060101010101" charset="-122"/>
                <a:ea typeface="黑体" panose="02010609060101010101" charset="-122"/>
              </a:rPr>
              <a:t>月光曲</a:t>
            </a:r>
            <a:r>
              <a:rPr lang="en-US" altLang="zh-CN" sz="2800" b="1" kern="0" dirty="0"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lang="zh-CN" altLang="en-US" sz="2800" b="1" kern="0" dirty="0">
                <a:latin typeface="黑体" panose="02010609060101010101" charset="-122"/>
                <a:ea typeface="黑体" panose="02010609060101010101" charset="-122"/>
              </a:rPr>
              <a:t>是一首怎样的曲子？</a:t>
            </a:r>
          </a:p>
        </p:txBody>
      </p:sp>
      <p:sp>
        <p:nvSpPr>
          <p:cNvPr id="11" name="矩形 10"/>
          <p:cNvSpPr/>
          <p:nvPr/>
        </p:nvSpPr>
        <p:spPr>
          <a:xfrm>
            <a:off x="1818977" y="531857"/>
            <a:ext cx="49798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b="1" kern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学习</a:t>
            </a:r>
            <a:r>
              <a:rPr lang="en-US" altLang="zh-CN" sz="3200" b="1" kern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8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～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kern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10</a:t>
            </a:r>
            <a:r>
              <a:rPr lang="zh-CN" altLang="en-US" sz="3200" b="1" kern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自然段</a:t>
            </a:r>
          </a:p>
        </p:txBody>
      </p:sp>
      <p:sp>
        <p:nvSpPr>
          <p:cNvPr id="2" name="矩形 1"/>
          <p:cNvSpPr/>
          <p:nvPr/>
        </p:nvSpPr>
        <p:spPr>
          <a:xfrm>
            <a:off x="2011047" y="2105661"/>
            <a:ext cx="15373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思考：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F:\PPT上课课件\标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538" y="164638"/>
            <a:ext cx="1800199" cy="855132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2012257" y="356659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课前预习</a:t>
            </a:r>
          </a:p>
        </p:txBody>
      </p:sp>
      <p:sp>
        <p:nvSpPr>
          <p:cNvPr id="6" name="MH_Entry_1">
            <a:hlinkClick r:id="" action="ppaction://noaction"/>
          </p:cNvPr>
          <p:cNvSpPr/>
          <p:nvPr>
            <p:custDataLst>
              <p:tags r:id="rId1"/>
            </p:custDataLst>
          </p:nvPr>
        </p:nvSpPr>
        <p:spPr>
          <a:xfrm>
            <a:off x="2000252" y="1413089"/>
            <a:ext cx="1882775" cy="476673"/>
          </a:xfrm>
          <a:prstGeom prst="hexagon">
            <a:avLst>
              <a:gd name="adj" fmla="val 28234"/>
              <a:gd name="vf" fmla="val 115470"/>
            </a:avLst>
          </a:prstGeom>
          <a:solidFill>
            <a:schemeClr val="accent1"/>
          </a:solidFill>
          <a:ln w="349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8000" tIns="0" rIns="72000" bIns="3600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</a:rPr>
              <a:t>人物介绍</a:t>
            </a:r>
          </a:p>
        </p:txBody>
      </p:sp>
      <p:sp>
        <p:nvSpPr>
          <p:cNvPr id="7" name="MH_Number_1">
            <a:hlinkClick r:id="" action="ppaction://noaction"/>
          </p:cNvPr>
          <p:cNvSpPr/>
          <p:nvPr>
            <p:custDataLst>
              <p:tags r:id="rId2"/>
            </p:custDataLst>
          </p:nvPr>
        </p:nvSpPr>
        <p:spPr>
          <a:xfrm>
            <a:off x="2142116" y="1413300"/>
            <a:ext cx="411805" cy="475511"/>
          </a:xfrm>
          <a:custGeom>
            <a:avLst/>
            <a:gdLst>
              <a:gd name="connsiteX0" fmla="*/ 93305 w 373220"/>
              <a:gd name="connsiteY0" fmla="*/ 0 h 323217"/>
              <a:gd name="connsiteX1" fmla="*/ 279915 w 373220"/>
              <a:gd name="connsiteY1" fmla="*/ 0 h 323217"/>
              <a:gd name="connsiteX2" fmla="*/ 373220 w 373220"/>
              <a:gd name="connsiteY2" fmla="*/ 161609 h 323217"/>
              <a:gd name="connsiteX3" fmla="*/ 279915 w 373220"/>
              <a:gd name="connsiteY3" fmla="*/ 323217 h 323217"/>
              <a:gd name="connsiteX4" fmla="*/ 93306 w 373220"/>
              <a:gd name="connsiteY4" fmla="*/ 323216 h 323217"/>
              <a:gd name="connsiteX5" fmla="*/ 0 w 373220"/>
              <a:gd name="connsiteY5" fmla="*/ 161608 h 323217"/>
              <a:gd name="connsiteX6" fmla="*/ 93305 w 373220"/>
              <a:gd name="connsiteY6" fmla="*/ 0 h 32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20" h="323217">
                <a:moveTo>
                  <a:pt x="93305" y="0"/>
                </a:moveTo>
                <a:lnTo>
                  <a:pt x="279915" y="0"/>
                </a:lnTo>
                <a:lnTo>
                  <a:pt x="373220" y="161609"/>
                </a:lnTo>
                <a:lnTo>
                  <a:pt x="279915" y="323217"/>
                </a:lnTo>
                <a:lnTo>
                  <a:pt x="93306" y="323216"/>
                </a:lnTo>
                <a:lnTo>
                  <a:pt x="0" y="161608"/>
                </a:lnTo>
                <a:lnTo>
                  <a:pt x="93305" y="0"/>
                </a:lnTo>
                <a:close/>
              </a:path>
            </a:pathLst>
          </a:custGeom>
          <a:solidFill>
            <a:schemeClr val="accent1"/>
          </a:solidFill>
          <a:ln w="349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altLang="zh-CN" dirty="0">
                <a:solidFill>
                  <a:srgbClr val="FFFFFF"/>
                </a:solidFill>
                <a:ea typeface="华文细黑" panose="02010600040101010101" pitchFamily="2" charset="-122"/>
              </a:rPr>
              <a:t>1</a:t>
            </a:r>
            <a:endParaRPr lang="zh-CN" altLang="en-US" dirty="0">
              <a:solidFill>
                <a:srgbClr val="FFFFFF"/>
              </a:solidFill>
              <a:ea typeface="华文细黑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91544" y="2143281"/>
            <a:ext cx="8424936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spcBef>
                <a:spcPct val="50000"/>
              </a:spcBef>
            </a:pP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kumimoji="1" lang="zh-CN" altLang="en-US" sz="2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贝多芬</a:t>
            </a:r>
            <a:r>
              <a:rPr kumimoji="1" lang="en-US" altLang="zh-CN" sz="2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,1770</a:t>
            </a:r>
            <a:r>
              <a:rPr kumimoji="1" lang="zh-CN" altLang="en-US" sz="2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年</a:t>
            </a:r>
            <a:r>
              <a:rPr kumimoji="1" lang="en-US" altLang="zh-CN" sz="2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12</a:t>
            </a:r>
            <a:r>
              <a:rPr kumimoji="1" lang="zh-CN" altLang="en-US" sz="2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月</a:t>
            </a:r>
            <a:r>
              <a:rPr kumimoji="1" lang="en-US" altLang="zh-CN" sz="2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16</a:t>
            </a:r>
            <a:r>
              <a:rPr kumimoji="1" lang="zh-CN" altLang="en-US" sz="2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日，出生于</a:t>
            </a:r>
            <a:r>
              <a:rPr kumimoji="1" lang="zh-CN" altLang="en-US" sz="2000" b="1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德国</a:t>
            </a:r>
            <a:r>
              <a:rPr kumimoji="1" lang="zh-CN" altLang="en-US" sz="2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波恩一个音乐家的家庭。从小学习钢琴和小提琴。</a:t>
            </a:r>
            <a:r>
              <a:rPr kumimoji="1" lang="en-US" altLang="zh-CN" sz="2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10</a:t>
            </a:r>
            <a:r>
              <a:rPr kumimoji="1" lang="zh-CN" altLang="en-US" sz="2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岁举行首次公开演奏会。</a:t>
            </a:r>
            <a:r>
              <a:rPr kumimoji="1" lang="en-US" altLang="zh-CN" sz="2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12</a:t>
            </a:r>
            <a:r>
              <a:rPr kumimoji="1" lang="zh-CN" altLang="en-US" sz="2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岁开始作曲。他早年受到启蒙运动和法国资产阶级革命影响，毕生追求</a:t>
            </a:r>
            <a:r>
              <a:rPr kumimoji="1" lang="zh-CN" altLang="en-US" sz="2000" b="1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“自由、平等、博爱”</a:t>
            </a:r>
            <a:r>
              <a:rPr kumimoji="1" lang="zh-CN" altLang="en-US" sz="20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的理想，不少作品反映了当时资产阶级反封建、争民主的革命热情及其理想中的英雄性格。</a:t>
            </a:r>
            <a:endParaRPr lang="zh-CN" altLang="en-US" sz="2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5" name="Picture 4" descr="图片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7160" y="728135"/>
            <a:ext cx="984250" cy="158157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685417" y="678181"/>
            <a:ext cx="6377305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solidFill>
                  <a:srgbClr val="008000"/>
                </a:solidFill>
                <a:ea typeface="黑体" panose="02010609060101010101" charset="-122"/>
              </a:rPr>
              <a:t>  </a:t>
            </a:r>
            <a:r>
              <a:rPr lang="zh-CN" altLang="en-US" sz="2000" dirty="0">
                <a:solidFill>
                  <a:srgbClr val="008000"/>
                </a:solidFill>
                <a:ea typeface="黑体" panose="02010609060101010101" charset="-122"/>
              </a:rPr>
              <a:t>  </a:t>
            </a:r>
            <a:r>
              <a:rPr lang="zh-CN" altLang="en-US" sz="2000" dirty="0">
                <a:ea typeface="黑体" panose="02010609060101010101" charset="-122"/>
              </a:rPr>
              <a:t>一阵风把蜡烛吹灭了。月光照进窗子，茅屋里的一切好像披上了银纱，显得格外清幽。贝多芬望了望站在他身旁的兄妹俩，借着清幽的月光，按起了琴键。</a:t>
            </a:r>
            <a:endParaRPr lang="zh-CN" altLang="en-US" sz="2000" dirty="0">
              <a:solidFill>
                <a:srgbClr val="FF00FF"/>
              </a:solidFill>
              <a:ea typeface="黑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85600" y="3242759"/>
            <a:ext cx="6650761" cy="169277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清亮如水的月光下，一切是那么朦胧，那么美，就连破旧的茅屋也显得诗情画意。这样的美，盖过了茅屋里的穷困和凄凉。此情此景，深深打动了贝多芬的心，也为他提供创作的灵感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47528" y="1735041"/>
            <a:ext cx="83492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</a:rPr>
              <a:t> </a:t>
            </a:r>
            <a:endParaRPr lang="zh-CN" altLang="en-US" sz="2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2695" y="5153273"/>
            <a:ext cx="962268" cy="1692491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5755" y="5125702"/>
            <a:ext cx="1134263" cy="172049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904367" y="814494"/>
            <a:ext cx="8000365" cy="3234219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ts val="4900"/>
              </a:lnSpc>
            </a:pP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en-US" altLang="zh-CN" sz="1600" b="1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1600" b="1" dirty="0">
                <a:latin typeface="黑体" panose="02010609060101010101" charset="-122"/>
                <a:ea typeface="黑体" panose="02010609060101010101" charset="-122"/>
              </a:rPr>
              <a:t>皮鞋匠静静地听着。他好像面对着大海，月亮正从水天相接的地方升起来。微波粼粼的海面上，霎时间洒满了银光。月亮越升越高，穿过一缕一缕轻纱似的微云。忽然，海面上刮起了大风，卷起了巨浪。被月光照得雪亮的浪花，一个连一个朝着岸边涌过来</a:t>
            </a:r>
            <a:r>
              <a:rPr lang="en-US" altLang="zh-CN" sz="1600" b="1" dirty="0">
                <a:latin typeface="黑体" panose="02010609060101010101" charset="-122"/>
                <a:ea typeface="黑体" panose="02010609060101010101" charset="-122"/>
              </a:rPr>
              <a:t>……</a:t>
            </a:r>
            <a:r>
              <a:rPr lang="zh-CN" altLang="en-US" sz="1600" b="1" dirty="0">
                <a:latin typeface="黑体" panose="02010609060101010101" charset="-122"/>
                <a:ea typeface="黑体" panose="02010609060101010101" charset="-122"/>
              </a:rPr>
              <a:t>皮鞋匠看看妹妹，月光正照在她那恬静的脸上，照着她睁得大大的眼睛。她仿佛也看到了，看到了她从来没有看到过的景象，月光照耀下的波涛汹涌的大海。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7636" y="2202993"/>
            <a:ext cx="85433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endParaRPr lang="zh-CN" altLang="en-US" sz="2400" b="1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36800" y="2203028"/>
            <a:ext cx="6799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请同学们用 “</a:t>
            </a:r>
            <a:r>
              <a:rPr lang="zh-CN" altLang="en-US" sz="2400" b="1" u="wavyHeavy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 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”画出第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9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自然段中描写的实在看到的内容，用“ 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______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”画出联想到的内容？</a:t>
            </a:r>
            <a:endParaRPr lang="zh-CN" altLang="en-US" sz="2400" b="1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788540" y="1151291"/>
            <a:ext cx="6716888" cy="234936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400"/>
              </a:lnSpc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　  </a:t>
            </a:r>
            <a:r>
              <a:rPr kumimoji="1" lang="zh-CN" altLang="en-US" sz="1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kumimoji="1" lang="zh-CN" altLang="en-US" b="1" dirty="0">
                <a:solidFill>
                  <a:schemeClr val="accent6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他好像面对着大海，月亮正从水天相接的地方升起来。微波粼粼的海面上，霎时间洒满了银光。月亮越升越高，穿过一缕一缕轻纱似的微云。忽然，海面上刮起了大风，卷起了巨浪。被月光照得雪亮的浪花，一个连一个朝着岸边涌过来</a:t>
            </a:r>
            <a:r>
              <a:rPr kumimoji="1" lang="en-US" altLang="zh-CN" b="1" dirty="0">
                <a:solidFill>
                  <a:schemeClr val="accent6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……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734707" y="4485394"/>
            <a:ext cx="71930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想想哥哥为什么会有这样的联想呢？</a:t>
            </a:r>
          </a:p>
        </p:txBody>
      </p:sp>
      <p:pic>
        <p:nvPicPr>
          <p:cNvPr id="4100" name="Picture 4" descr="F:\PPT上课课件\标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504" y="168566"/>
            <a:ext cx="1872208" cy="834001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1956953" y="356659"/>
            <a:ext cx="1475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联想的内容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299970" y="3478108"/>
            <a:ext cx="744728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我们一起来欣赏皮鞋匠听到琴音联想到的情景</a:t>
            </a:r>
            <a:r>
              <a:rPr lang="en-US" altLang="zh-CN" sz="28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——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361133" y="1184786"/>
            <a:ext cx="74706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琴技高超，有很大的感染力，让人陶醉。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99844" y="2450535"/>
            <a:ext cx="80266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兄妹俩被曲子深深的吸引，有了音乐共鸣。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1" grpId="1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部编版六上 课件\部编版 六上课件 图片\月光曲图片\月光曲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007"/>
            <a:ext cx="12192000" cy="687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1510031" y="-11006"/>
            <a:ext cx="8923655" cy="152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600"/>
              </a:lnSpc>
            </a:pPr>
            <a:r>
              <a:rPr kumimoji="1"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kumimoji="1" lang="zh-CN" altLang="en-US" sz="28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月亮正从水天相接的地方升起来。微波粼粼的海面上，霎时间洒满了银光。</a:t>
            </a:r>
          </a:p>
        </p:txBody>
      </p:sp>
      <p:sp>
        <p:nvSpPr>
          <p:cNvPr id="9" name="矩形 8"/>
          <p:cNvSpPr/>
          <p:nvPr/>
        </p:nvSpPr>
        <p:spPr>
          <a:xfrm>
            <a:off x="2364178" y="4916317"/>
            <a:ext cx="1460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 dirty="0">
                <a:solidFill>
                  <a:prstClr val="white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月亮升起</a:t>
            </a:r>
          </a:p>
        </p:txBody>
      </p:sp>
      <p:sp>
        <p:nvSpPr>
          <p:cNvPr id="10" name="矩形 9"/>
          <p:cNvSpPr/>
          <p:nvPr/>
        </p:nvSpPr>
        <p:spPr>
          <a:xfrm>
            <a:off x="2364178" y="5530498"/>
            <a:ext cx="1460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 dirty="0">
                <a:solidFill>
                  <a:prstClr val="white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微波粼粼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747" b="3641"/>
          <a:stretch>
            <a:fillRect/>
          </a:stretch>
        </p:blipFill>
        <p:spPr bwMode="auto">
          <a:xfrm>
            <a:off x="0" y="51648"/>
            <a:ext cx="12192000" cy="6754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1988820" y="3136900"/>
            <a:ext cx="8214360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600"/>
              </a:lnSpc>
            </a:pPr>
            <a:r>
              <a:rPr kumimoji="1" lang="zh-CN" altLang="en-US" sz="2400" b="1" dirty="0">
                <a:solidFill>
                  <a:schemeClr val="bg2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月亮越升越高，穿过一缕一缕轻纱似的微云。</a:t>
            </a:r>
          </a:p>
        </p:txBody>
      </p:sp>
      <p:sp>
        <p:nvSpPr>
          <p:cNvPr id="6" name="矩形 5"/>
          <p:cNvSpPr/>
          <p:nvPr/>
        </p:nvSpPr>
        <p:spPr>
          <a:xfrm>
            <a:off x="8851739" y="4884842"/>
            <a:ext cx="1460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 dirty="0">
                <a:solidFill>
                  <a:schemeClr val="bg2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月亮升高</a:t>
            </a:r>
          </a:p>
        </p:txBody>
      </p:sp>
      <p:sp>
        <p:nvSpPr>
          <p:cNvPr id="7" name="矩形 6"/>
          <p:cNvSpPr/>
          <p:nvPr/>
        </p:nvSpPr>
        <p:spPr>
          <a:xfrm>
            <a:off x="8851739" y="3897518"/>
            <a:ext cx="1460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 dirty="0">
                <a:solidFill>
                  <a:schemeClr val="bg2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穿过微云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部编版六上 课件\部编版 六上课件 图片\月光曲图片\u=4287935981,875411614&amp;fm=26&amp;gp=0 (1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0802"/>
            <a:ext cx="12192000" cy="681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582420" y="55881"/>
            <a:ext cx="7903210" cy="152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600"/>
              </a:lnSpc>
              <a:spcBef>
                <a:spcPct val="50000"/>
              </a:spcBef>
            </a:pPr>
            <a:r>
              <a:rPr kumimoji="1" lang="zh-CN" altLang="en-US" sz="2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忽然，海面上刮起了大风，卷起了巨浪。被月光照得雪亮的浪花，           一个连一个朝着岸边涌过来</a:t>
            </a:r>
            <a:r>
              <a:rPr kumimoji="1" lang="en-US" altLang="zh-CN" sz="2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……</a:t>
            </a:r>
          </a:p>
        </p:txBody>
      </p:sp>
      <p:sp>
        <p:nvSpPr>
          <p:cNvPr id="11" name="矩形 10"/>
          <p:cNvSpPr/>
          <p:nvPr/>
        </p:nvSpPr>
        <p:spPr>
          <a:xfrm>
            <a:off x="1732128" y="4868161"/>
            <a:ext cx="12490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波涛汹涌</a:t>
            </a:r>
          </a:p>
        </p:txBody>
      </p:sp>
      <p:sp>
        <p:nvSpPr>
          <p:cNvPr id="12" name="矩形 11"/>
          <p:cNvSpPr/>
          <p:nvPr/>
        </p:nvSpPr>
        <p:spPr>
          <a:xfrm>
            <a:off x="1732128" y="4107280"/>
            <a:ext cx="12490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月光照耀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737" y="1"/>
            <a:ext cx="3553556" cy="3447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D:\部编版六上 课件\部编版 六上课件 图片\月光曲图片\u=4287935981,875411614&amp;fm=26&amp;gp=0 (1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2847" y="1"/>
            <a:ext cx="4796215" cy="344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部编版六上 课件\部编版 六上课件 图片\月光曲图片\月光曲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177"/>
            <a:ext cx="3644573" cy="344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1959610" y="3660988"/>
            <a:ext cx="8272780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  <a:spcBef>
                <a:spcPct val="50000"/>
              </a:spcBef>
            </a:pPr>
            <a:r>
              <a:rPr kumimoji="1" lang="en-US" altLang="zh-CN" sz="20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kumimoji="1"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kumimoji="1"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他好像面对着大海，月亮正从水天相接的地方升起来。微波粼粼的海面上，霎时间洒满了银光。月亮越升越高，穿过一缕一缕轻纱似的微云。忽然，海面上刮起了大风，卷起了巨浪。被月光照得雪亮的浪花，一个连一个朝着岸边涌过来</a:t>
            </a:r>
            <a:r>
              <a:rPr kumimoji="1"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</a:p>
        </p:txBody>
      </p:sp>
      <p:sp>
        <p:nvSpPr>
          <p:cNvPr id="10" name="矩形 9"/>
          <p:cNvSpPr/>
          <p:nvPr/>
        </p:nvSpPr>
        <p:spPr>
          <a:xfrm>
            <a:off x="1877695" y="5636262"/>
            <a:ext cx="8436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4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皮鞋匠为什么会有这样的感觉？贝多芬的琴声有什么变化？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74495" y="330201"/>
            <a:ext cx="804037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3600" b="1" dirty="0">
                <a:solidFill>
                  <a:srgbClr val="ED7D31">
                    <a:lumMod val="60000"/>
                    <a:lumOff val="4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kumimoji="1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kumimoji="1"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kumimoji="1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自然段描写的是</a:t>
            </a:r>
            <a:r>
              <a:rPr kumimoji="1"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kumimoji="1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月光曲</a:t>
            </a:r>
            <a:r>
              <a:rPr kumimoji="1"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kumimoji="1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内容、意境及表达的情感。作者以生动地文字，借皮鞋匠的联想表达出来的。皮鞋匠听着贝多芬的琴声，联想到海上明月升起的奇丽画面。多么美丽的画面，多么丰富的联想！时而舒缓，时而明快，时而悠扬，时而激烈。清新、梦幻的境界，优美、和谐的曲调，让我们不得不叹服贝多芬高超的技艺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6415" y="4637193"/>
            <a:ext cx="196977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Entry_2">
            <a:hlinkClick r:id="rId5" action="ppaction://hlinksldjump"/>
          </p:cNvPr>
          <p:cNvSpPr/>
          <p:nvPr>
            <p:custDataLst>
              <p:tags r:id="rId1"/>
            </p:custDataLst>
          </p:nvPr>
        </p:nvSpPr>
        <p:spPr>
          <a:xfrm>
            <a:off x="1918337" y="771314"/>
            <a:ext cx="1870075" cy="414020"/>
          </a:xfrm>
          <a:prstGeom prst="hexagon">
            <a:avLst>
              <a:gd name="adj" fmla="val 28234"/>
              <a:gd name="vf" fmla="val 115470"/>
            </a:avLst>
          </a:prstGeom>
          <a:solidFill>
            <a:schemeClr val="accent2"/>
          </a:solidFill>
          <a:ln w="349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8000" tIns="0" rIns="72000" bIns="3600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dirty="0">
                <a:solidFill>
                  <a:schemeClr val="bg2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相关知识</a:t>
            </a:r>
            <a:endParaRPr lang="zh-CN" altLang="en-US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bg2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5" name="MH_Number_2">
            <a:hlinkClick r:id="rId5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2133351" y="771526"/>
            <a:ext cx="357849" cy="413207"/>
          </a:xfrm>
          <a:custGeom>
            <a:avLst/>
            <a:gdLst>
              <a:gd name="connsiteX0" fmla="*/ 93305 w 373220"/>
              <a:gd name="connsiteY0" fmla="*/ 0 h 323217"/>
              <a:gd name="connsiteX1" fmla="*/ 279915 w 373220"/>
              <a:gd name="connsiteY1" fmla="*/ 0 h 323217"/>
              <a:gd name="connsiteX2" fmla="*/ 373220 w 373220"/>
              <a:gd name="connsiteY2" fmla="*/ 161609 h 323217"/>
              <a:gd name="connsiteX3" fmla="*/ 279915 w 373220"/>
              <a:gd name="connsiteY3" fmla="*/ 323217 h 323217"/>
              <a:gd name="connsiteX4" fmla="*/ 93306 w 373220"/>
              <a:gd name="connsiteY4" fmla="*/ 323216 h 323217"/>
              <a:gd name="connsiteX5" fmla="*/ 0 w 373220"/>
              <a:gd name="connsiteY5" fmla="*/ 161608 h 323217"/>
              <a:gd name="connsiteX6" fmla="*/ 93305 w 373220"/>
              <a:gd name="connsiteY6" fmla="*/ 0 h 32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20" h="323217">
                <a:moveTo>
                  <a:pt x="93305" y="0"/>
                </a:moveTo>
                <a:lnTo>
                  <a:pt x="279915" y="0"/>
                </a:lnTo>
                <a:lnTo>
                  <a:pt x="373220" y="161609"/>
                </a:lnTo>
                <a:lnTo>
                  <a:pt x="279915" y="323217"/>
                </a:lnTo>
                <a:lnTo>
                  <a:pt x="93306" y="323216"/>
                </a:lnTo>
                <a:lnTo>
                  <a:pt x="0" y="161608"/>
                </a:lnTo>
                <a:lnTo>
                  <a:pt x="93305" y="0"/>
                </a:lnTo>
                <a:close/>
              </a:path>
            </a:pathLst>
          </a:custGeom>
          <a:solidFill>
            <a:schemeClr val="accent2"/>
          </a:solidFill>
          <a:ln w="349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dirty="0">
                <a:solidFill>
                  <a:srgbClr val="FFFFFF"/>
                </a:solidFill>
                <a:ea typeface="华文细黑" panose="02010600040101010101" pitchFamily="2" charset="-122"/>
              </a:rPr>
              <a:t>2</a:t>
            </a:r>
            <a:endParaRPr lang="zh-CN" altLang="en-US" dirty="0">
              <a:solidFill>
                <a:srgbClr val="FFFFFF"/>
              </a:solidFill>
              <a:ea typeface="华文细黑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75842" y="1876213"/>
            <a:ext cx="7406005" cy="260584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>
              <a:lnSpc>
                <a:spcPts val="4900"/>
              </a:lnSpc>
            </a:pP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en-US" altLang="zh-CN" sz="32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月光曲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这里指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第十四号钢琴奏鸣曲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，又名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月光奏鸣曲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，作于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1801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年，是贝多芬在经历情感波折后创作出来的钢琴奏鸣曲，德国诗人路德维希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·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莱尔斯塔勃听后将此曲第一乐章比作“犹如在瑞士琉森湖月光闪烁的湖面上摇荡的小舟一般”，而冠以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月光曲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之曲名。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34847" y="3387513"/>
            <a:ext cx="7350125" cy="1938992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仿佛”，指哥哥看陶醉在琴声中的妹妹，从妹妹专注而平静的神情中产生的感觉，感觉妹妹也和自己一样，被琴声带到了月光下的大海。“波涛汹涌”，波浪猛烈地向上涌。“月光照耀下的波涛汹涌的大海”，是多么宽阔自由的天地，又是多么光明、美好的景象，这正是兄妹俩所向往的情景。贝多芬的琴声带给了兄妹俩无穷无尽的想象。音乐，真的是具有震撼人心的力量。</a:t>
            </a:r>
          </a:p>
        </p:txBody>
      </p:sp>
      <p:sp>
        <p:nvSpPr>
          <p:cNvPr id="5" name="矩形 4"/>
          <p:cNvSpPr/>
          <p:nvPr/>
        </p:nvSpPr>
        <p:spPr>
          <a:xfrm>
            <a:off x="1642745" y="805181"/>
            <a:ext cx="776224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400"/>
              </a:lnSpc>
            </a:pPr>
            <a:r>
              <a:rPr kumimoji="1" lang="zh-CN" altLang="en-US" sz="3600" b="1" dirty="0">
                <a:solidFill>
                  <a:srgbClr val="ED7D31">
                    <a:lumMod val="60000"/>
                    <a:lumOff val="4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kumimoji="1" lang="zh-CN" altLang="en-US" b="1" dirty="0">
                <a:latin typeface="黑体" panose="02010609060101010101" charset="-122"/>
                <a:ea typeface="黑体" panose="02010609060101010101" charset="-122"/>
              </a:rPr>
              <a:t>皮鞋匠看看妹妹，月光正照在她那恬静的脸上，照着她睁得大大的眼睛。她仿佛也看到了，看到了她从来没有看到过的景象，月光照耀下的波涛汹涌的大海。</a:t>
            </a:r>
          </a:p>
        </p:txBody>
      </p:sp>
      <p:sp>
        <p:nvSpPr>
          <p:cNvPr id="6" name="矩形 5"/>
          <p:cNvSpPr/>
          <p:nvPr/>
        </p:nvSpPr>
        <p:spPr>
          <a:xfrm>
            <a:off x="2568485" y="1880868"/>
            <a:ext cx="649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仿佛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44852" y="1631528"/>
            <a:ext cx="5979795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400"/>
              </a:lnSpc>
            </a:pPr>
            <a:r>
              <a:rPr kumimoji="1" lang="zh-CN" altLang="en-US" sz="2800" b="1" dirty="0">
                <a:solidFill>
                  <a:srgbClr val="ED7D31">
                    <a:lumMod val="60000"/>
                    <a:lumOff val="4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kumimoji="1" lang="zh-CN" altLang="en-US" sz="2400" b="1" dirty="0">
                <a:latin typeface="黑体" panose="02010609060101010101" charset="-122"/>
                <a:ea typeface="黑体" panose="02010609060101010101" charset="-122"/>
              </a:rPr>
              <a:t>兄妹俩被美妙的琴声陶醉了。等他们醒过神来过来，贝多芬早已离开了茅屋。他飞奔回客店，花了一夜工夫，把刚才弹的曲子</a:t>
            </a:r>
            <a:r>
              <a:rPr kumimoji="1" lang="en-US" altLang="zh-CN" sz="2400" b="1" dirty="0">
                <a:latin typeface="黑体" panose="02010609060101010101" charset="-122"/>
                <a:ea typeface="黑体" panose="02010609060101010101" charset="-122"/>
              </a:rPr>
              <a:t>——《</a:t>
            </a:r>
            <a:r>
              <a:rPr kumimoji="1" lang="zh-CN" altLang="en-US" sz="2400" b="1" dirty="0">
                <a:latin typeface="黑体" panose="02010609060101010101" charset="-122"/>
                <a:ea typeface="黑体" panose="02010609060101010101" charset="-122"/>
              </a:rPr>
              <a:t>月光曲</a:t>
            </a:r>
            <a:r>
              <a:rPr kumimoji="1" lang="en-US" altLang="zh-CN" sz="2400" b="1" dirty="0"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kumimoji="1" lang="zh-CN" altLang="en-US" sz="2400" b="1" dirty="0">
                <a:latin typeface="黑体" panose="02010609060101010101" charset="-122"/>
                <a:ea typeface="黑体" panose="02010609060101010101" charset="-122"/>
              </a:rPr>
              <a:t>记录了下来。</a:t>
            </a:r>
          </a:p>
        </p:txBody>
      </p:sp>
      <p:sp>
        <p:nvSpPr>
          <p:cNvPr id="4" name="矩形 3"/>
          <p:cNvSpPr/>
          <p:nvPr/>
        </p:nvSpPr>
        <p:spPr>
          <a:xfrm>
            <a:off x="3244217" y="4803142"/>
            <a:ext cx="6504305" cy="830997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“飞奔”说明热爱音乐的贝多芬急于把即兴创作的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月光曲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记录下来。</a:t>
            </a:r>
          </a:p>
        </p:txBody>
      </p:sp>
      <p:sp>
        <p:nvSpPr>
          <p:cNvPr id="6" name="矩形 5"/>
          <p:cNvSpPr/>
          <p:nvPr/>
        </p:nvSpPr>
        <p:spPr>
          <a:xfrm>
            <a:off x="6551569" y="178007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陶醉</a:t>
            </a:r>
          </a:p>
        </p:txBody>
      </p:sp>
      <p:sp>
        <p:nvSpPr>
          <p:cNvPr id="7" name="矩形 6"/>
          <p:cNvSpPr/>
          <p:nvPr/>
        </p:nvSpPr>
        <p:spPr>
          <a:xfrm>
            <a:off x="2759075" y="524935"/>
            <a:ext cx="711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兄妹俩陶醉的表情既从侧面衬托贝多芬高超的琴技，又体现出音乐艺术的巨大感染力。</a:t>
            </a:r>
          </a:p>
        </p:txBody>
      </p:sp>
      <p:sp>
        <p:nvSpPr>
          <p:cNvPr id="8" name="矩形 7"/>
          <p:cNvSpPr/>
          <p:nvPr/>
        </p:nvSpPr>
        <p:spPr>
          <a:xfrm>
            <a:off x="3244850" y="3263826"/>
            <a:ext cx="830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飞奔</a:t>
            </a:r>
          </a:p>
        </p:txBody>
      </p:sp>
      <p:sp>
        <p:nvSpPr>
          <p:cNvPr id="9" name="左弧形箭头 8"/>
          <p:cNvSpPr/>
          <p:nvPr/>
        </p:nvSpPr>
        <p:spPr>
          <a:xfrm>
            <a:off x="2442668" y="3446183"/>
            <a:ext cx="743615" cy="1874856"/>
          </a:xfrm>
          <a:prstGeom prst="curvedRightArrow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tx1"/>
              </a:solidFill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6911340" y="1485900"/>
            <a:ext cx="6350" cy="38608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236086" y="970748"/>
            <a:ext cx="47163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现在，让我们来欣赏一下</a:t>
            </a:r>
          </a:p>
        </p:txBody>
      </p:sp>
      <p:sp>
        <p:nvSpPr>
          <p:cNvPr id="13" name="Text Box 4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3024710" y="2139053"/>
            <a:ext cx="48746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3600" b="1" dirty="0">
                <a:solidFill>
                  <a:srgbClr val="EF241F"/>
                </a:solidFill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kumimoji="1" lang="zh-CN" altLang="en-US" sz="3600" b="1" dirty="0">
                <a:solidFill>
                  <a:srgbClr val="EF241F"/>
                </a:solidFill>
                <a:latin typeface="黑体" panose="02010609060101010101" charset="-122"/>
                <a:ea typeface="黑体" panose="02010609060101010101" charset="-122"/>
              </a:rPr>
              <a:t>月光曲</a:t>
            </a:r>
            <a:r>
              <a:rPr kumimoji="1" lang="en-US" altLang="zh-CN" sz="3600" b="1" dirty="0">
                <a:solidFill>
                  <a:srgbClr val="EF241F"/>
                </a:solidFill>
                <a:latin typeface="黑体" panose="02010609060101010101" charset="-122"/>
                <a:ea typeface="黑体" panose="02010609060101010101" charset="-122"/>
              </a:rPr>
              <a:t>》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206056" y="3189398"/>
            <a:ext cx="64804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你在曲子里听到了什么？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右箭头 9"/>
          <p:cNvSpPr/>
          <p:nvPr/>
        </p:nvSpPr>
        <p:spPr>
          <a:xfrm>
            <a:off x="4065272" y="4673601"/>
            <a:ext cx="493395" cy="555413"/>
          </a:xfrm>
          <a:prstGeom prst="rightArrow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" name="右箭头 10"/>
          <p:cNvSpPr/>
          <p:nvPr/>
        </p:nvSpPr>
        <p:spPr>
          <a:xfrm>
            <a:off x="4065270" y="3461175"/>
            <a:ext cx="769620" cy="555413"/>
          </a:xfrm>
          <a:prstGeom prst="rightArrow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5" name="右箭头 14"/>
          <p:cNvSpPr/>
          <p:nvPr/>
        </p:nvSpPr>
        <p:spPr>
          <a:xfrm>
            <a:off x="4090035" y="2389295"/>
            <a:ext cx="720090" cy="555413"/>
          </a:xfrm>
          <a:prstGeom prst="rightArrow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6" name="流程图: 可选过程 15"/>
          <p:cNvSpPr/>
          <p:nvPr/>
        </p:nvSpPr>
        <p:spPr>
          <a:xfrm>
            <a:off x="1680210" y="1907542"/>
            <a:ext cx="513080" cy="2474807"/>
          </a:xfrm>
          <a:prstGeom prst="flowChartAlternateProcess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7" name="矩形 16"/>
          <p:cNvSpPr/>
          <p:nvPr/>
        </p:nvSpPr>
        <p:spPr>
          <a:xfrm>
            <a:off x="1641991" y="2099685"/>
            <a:ext cx="59503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charset="-122"/>
                <a:ea typeface="黑体" panose="02010609060101010101" charset="-122"/>
              </a:rPr>
              <a:t>月</a:t>
            </a:r>
            <a:endParaRPr lang="en-US" altLang="zh-CN" sz="3200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dirty="0">
                <a:latin typeface="黑体" panose="02010609060101010101" charset="-122"/>
                <a:ea typeface="黑体" panose="02010609060101010101" charset="-122"/>
              </a:rPr>
              <a:t>光</a:t>
            </a:r>
            <a:endParaRPr lang="en-US" altLang="zh-CN" sz="3200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dirty="0">
                <a:latin typeface="黑体" panose="02010609060101010101" charset="-122"/>
                <a:ea typeface="黑体" panose="02010609060101010101" charset="-122"/>
              </a:rPr>
              <a:t>曲</a:t>
            </a:r>
          </a:p>
        </p:txBody>
      </p:sp>
      <p:sp>
        <p:nvSpPr>
          <p:cNvPr id="18" name="左中括号 17"/>
          <p:cNvSpPr/>
          <p:nvPr/>
        </p:nvSpPr>
        <p:spPr>
          <a:xfrm>
            <a:off x="2368552" y="1277622"/>
            <a:ext cx="398145" cy="3826087"/>
          </a:xfrm>
          <a:prstGeom prst="leftBracket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4" name="左中括号 43"/>
          <p:cNvSpPr/>
          <p:nvPr/>
        </p:nvSpPr>
        <p:spPr>
          <a:xfrm flipH="1">
            <a:off x="8351600" y="1395519"/>
            <a:ext cx="324568" cy="5036441"/>
          </a:xfrm>
          <a:prstGeom prst="leftBracket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5" name="椭圆 44"/>
          <p:cNvSpPr/>
          <p:nvPr/>
        </p:nvSpPr>
        <p:spPr>
          <a:xfrm>
            <a:off x="8729982" y="1907541"/>
            <a:ext cx="1830705" cy="3487420"/>
          </a:xfrm>
          <a:prstGeom prst="ellipse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zh-CN" altLang="en-US" sz="2400" dirty="0">
              <a:ln>
                <a:solidFill>
                  <a:srgbClr val="FFFF00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流程图: 可选过程 46"/>
          <p:cNvSpPr/>
          <p:nvPr/>
        </p:nvSpPr>
        <p:spPr>
          <a:xfrm>
            <a:off x="2834642" y="1071034"/>
            <a:ext cx="1174115" cy="759460"/>
          </a:xfrm>
          <a:prstGeom prst="flowChartAlternateProcess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0" name="流程图: 可选过程 49"/>
          <p:cNvSpPr/>
          <p:nvPr/>
        </p:nvSpPr>
        <p:spPr>
          <a:xfrm>
            <a:off x="4859657" y="2389295"/>
            <a:ext cx="847725" cy="593513"/>
          </a:xfrm>
          <a:prstGeom prst="flowChartAlternateProcess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0" name="矩形 39"/>
          <p:cNvSpPr/>
          <p:nvPr/>
        </p:nvSpPr>
        <p:spPr>
          <a:xfrm>
            <a:off x="2977263" y="1134375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传说</a:t>
            </a:r>
          </a:p>
        </p:txBody>
      </p:sp>
      <p:sp>
        <p:nvSpPr>
          <p:cNvPr id="51" name="流程图: 可选过程 50"/>
          <p:cNvSpPr/>
          <p:nvPr/>
        </p:nvSpPr>
        <p:spPr>
          <a:xfrm>
            <a:off x="4859657" y="3413761"/>
            <a:ext cx="847725" cy="602827"/>
          </a:xfrm>
          <a:prstGeom prst="flowChartAlternateProcess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2" name="流程图: 可选过程 51"/>
          <p:cNvSpPr/>
          <p:nvPr/>
        </p:nvSpPr>
        <p:spPr>
          <a:xfrm>
            <a:off x="4773295" y="4826001"/>
            <a:ext cx="3072130" cy="652780"/>
          </a:xfrm>
          <a:prstGeom prst="flowChartAlternateProcess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3" name="流程图: 可选过程 52"/>
          <p:cNvSpPr/>
          <p:nvPr/>
        </p:nvSpPr>
        <p:spPr>
          <a:xfrm>
            <a:off x="4773295" y="4191002"/>
            <a:ext cx="2762250" cy="608753"/>
          </a:xfrm>
          <a:prstGeom prst="flowChartAlternateProcess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2" name="流程图: 可选过程 61"/>
          <p:cNvSpPr/>
          <p:nvPr/>
        </p:nvSpPr>
        <p:spPr>
          <a:xfrm>
            <a:off x="5972177" y="2393529"/>
            <a:ext cx="903605" cy="593513"/>
          </a:xfrm>
          <a:prstGeom prst="flowChartAlternateProcess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3" name="矩形 62"/>
          <p:cNvSpPr/>
          <p:nvPr/>
        </p:nvSpPr>
        <p:spPr>
          <a:xfrm>
            <a:off x="4773295" y="2341880"/>
            <a:ext cx="9334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琴声</a:t>
            </a:r>
          </a:p>
        </p:txBody>
      </p:sp>
      <p:sp>
        <p:nvSpPr>
          <p:cNvPr id="64" name="流程图: 可选过程 63"/>
          <p:cNvSpPr/>
          <p:nvPr/>
        </p:nvSpPr>
        <p:spPr>
          <a:xfrm>
            <a:off x="5915661" y="3415454"/>
            <a:ext cx="1189355" cy="601133"/>
          </a:xfrm>
          <a:prstGeom prst="flowChartAlternateProcess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7" name="矩形 66"/>
          <p:cNvSpPr/>
          <p:nvPr/>
        </p:nvSpPr>
        <p:spPr>
          <a:xfrm>
            <a:off x="5963430" y="2337521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谈话</a:t>
            </a:r>
          </a:p>
        </p:txBody>
      </p:sp>
      <p:sp>
        <p:nvSpPr>
          <p:cNvPr id="69" name="矩形 68"/>
          <p:cNvSpPr/>
          <p:nvPr/>
        </p:nvSpPr>
        <p:spPr>
          <a:xfrm>
            <a:off x="7585711" y="2510368"/>
            <a:ext cx="473075" cy="954107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同情</a:t>
            </a:r>
          </a:p>
        </p:txBody>
      </p:sp>
      <p:sp>
        <p:nvSpPr>
          <p:cNvPr id="65" name="流程图: 可选过程 64"/>
          <p:cNvSpPr/>
          <p:nvPr/>
        </p:nvSpPr>
        <p:spPr>
          <a:xfrm>
            <a:off x="2839722" y="2250441"/>
            <a:ext cx="1165225" cy="764540"/>
          </a:xfrm>
          <a:prstGeom prst="flowChartAlternateProcess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0" name="流程图: 可选过程 69"/>
          <p:cNvSpPr/>
          <p:nvPr/>
        </p:nvSpPr>
        <p:spPr>
          <a:xfrm>
            <a:off x="2810512" y="3387514"/>
            <a:ext cx="1194435" cy="750147"/>
          </a:xfrm>
          <a:prstGeom prst="flowChartAlternateProcess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4" name="矩形 73"/>
          <p:cNvSpPr/>
          <p:nvPr/>
        </p:nvSpPr>
        <p:spPr>
          <a:xfrm>
            <a:off x="2915181" y="3441519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弹琴</a:t>
            </a:r>
          </a:p>
        </p:txBody>
      </p:sp>
      <p:sp>
        <p:nvSpPr>
          <p:cNvPr id="75" name="流程图: 可选过程 74"/>
          <p:cNvSpPr/>
          <p:nvPr/>
        </p:nvSpPr>
        <p:spPr>
          <a:xfrm>
            <a:off x="4773295" y="5586307"/>
            <a:ext cx="2447290" cy="635000"/>
          </a:xfrm>
          <a:prstGeom prst="flowChartAlternateProcess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9" name="左大括号 18"/>
          <p:cNvSpPr/>
          <p:nvPr/>
        </p:nvSpPr>
        <p:spPr>
          <a:xfrm>
            <a:off x="4510405" y="4088555"/>
            <a:ext cx="299720" cy="2193713"/>
          </a:xfrm>
          <a:prstGeom prst="leftBrac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6" name="矩形 75"/>
          <p:cNvSpPr/>
          <p:nvPr/>
        </p:nvSpPr>
        <p:spPr>
          <a:xfrm>
            <a:off x="4834424" y="3413545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纯熟</a:t>
            </a:r>
          </a:p>
        </p:txBody>
      </p:sp>
      <p:sp>
        <p:nvSpPr>
          <p:cNvPr id="77" name="矩形 76"/>
          <p:cNvSpPr/>
          <p:nvPr/>
        </p:nvSpPr>
        <p:spPr>
          <a:xfrm>
            <a:off x="5915660" y="3413760"/>
            <a:ext cx="15024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感情深</a:t>
            </a:r>
          </a:p>
        </p:txBody>
      </p:sp>
      <p:sp>
        <p:nvSpPr>
          <p:cNvPr id="78" name="矩形 77"/>
          <p:cNvSpPr/>
          <p:nvPr/>
        </p:nvSpPr>
        <p:spPr>
          <a:xfrm>
            <a:off x="4750509" y="4137429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好像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（联想）</a:t>
            </a:r>
          </a:p>
        </p:txBody>
      </p:sp>
      <p:sp>
        <p:nvSpPr>
          <p:cNvPr id="79" name="矩形 78"/>
          <p:cNvSpPr/>
          <p:nvPr/>
        </p:nvSpPr>
        <p:spPr>
          <a:xfrm>
            <a:off x="4750736" y="4782485"/>
            <a:ext cx="4231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看着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（实在事物）</a:t>
            </a:r>
          </a:p>
        </p:txBody>
      </p:sp>
      <p:sp>
        <p:nvSpPr>
          <p:cNvPr id="80" name="矩形 79"/>
          <p:cNvSpPr/>
          <p:nvPr/>
        </p:nvSpPr>
        <p:spPr>
          <a:xfrm>
            <a:off x="4810170" y="5586271"/>
            <a:ext cx="234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仿佛（联想）</a:t>
            </a:r>
          </a:p>
        </p:txBody>
      </p:sp>
      <p:sp>
        <p:nvSpPr>
          <p:cNvPr id="81" name="左大括号 80"/>
          <p:cNvSpPr/>
          <p:nvPr/>
        </p:nvSpPr>
        <p:spPr>
          <a:xfrm flipH="1">
            <a:off x="7175006" y="2319187"/>
            <a:ext cx="387771" cy="1647719"/>
          </a:xfrm>
          <a:prstGeom prst="leftBrac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4" name="左大括号 83"/>
          <p:cNvSpPr/>
          <p:nvPr/>
        </p:nvSpPr>
        <p:spPr>
          <a:xfrm flipH="1">
            <a:off x="7718452" y="4137364"/>
            <a:ext cx="387771" cy="2193843"/>
          </a:xfrm>
          <a:prstGeom prst="leftBrac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5" name="矩形 84"/>
          <p:cNvSpPr/>
          <p:nvPr/>
        </p:nvSpPr>
        <p:spPr>
          <a:xfrm>
            <a:off x="8106412" y="4495802"/>
            <a:ext cx="518795" cy="954107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激动</a:t>
            </a:r>
          </a:p>
        </p:txBody>
      </p:sp>
      <p:sp>
        <p:nvSpPr>
          <p:cNvPr id="86" name="矩形 85"/>
          <p:cNvSpPr/>
          <p:nvPr/>
        </p:nvSpPr>
        <p:spPr>
          <a:xfrm>
            <a:off x="8888260" y="2842760"/>
            <a:ext cx="20320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品德高尚 </a:t>
            </a:r>
          </a:p>
        </p:txBody>
      </p:sp>
      <p:sp>
        <p:nvSpPr>
          <p:cNvPr id="87" name="矩形 86"/>
          <p:cNvSpPr/>
          <p:nvPr/>
        </p:nvSpPr>
        <p:spPr>
          <a:xfrm>
            <a:off x="8887826" y="3686115"/>
            <a:ext cx="20320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想象丰富 </a:t>
            </a:r>
          </a:p>
        </p:txBody>
      </p:sp>
      <p:sp>
        <p:nvSpPr>
          <p:cNvPr id="20" name="流程图: 可选过程 19"/>
          <p:cNvSpPr/>
          <p:nvPr/>
        </p:nvSpPr>
        <p:spPr>
          <a:xfrm>
            <a:off x="2810510" y="4522047"/>
            <a:ext cx="1169670" cy="723900"/>
          </a:xfrm>
          <a:prstGeom prst="flowChartAlternateProcess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矩形 20"/>
          <p:cNvSpPr/>
          <p:nvPr/>
        </p:nvSpPr>
        <p:spPr>
          <a:xfrm>
            <a:off x="2946148" y="2318876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听到</a:t>
            </a:r>
          </a:p>
        </p:txBody>
      </p:sp>
      <p:sp>
        <p:nvSpPr>
          <p:cNvPr id="30" name="矩形 29"/>
          <p:cNvSpPr/>
          <p:nvPr/>
        </p:nvSpPr>
        <p:spPr>
          <a:xfrm>
            <a:off x="2872740" y="4549987"/>
            <a:ext cx="1107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再弹</a:t>
            </a:r>
          </a:p>
        </p:txBody>
      </p:sp>
      <p:pic>
        <p:nvPicPr>
          <p:cNvPr id="4100" name="Picture 4" descr="F:\PPT上课课件\标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504" y="105066"/>
            <a:ext cx="1872208" cy="834001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1957755" y="249147"/>
            <a:ext cx="14734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spc="500" dirty="0">
                <a:latin typeface="黑体" panose="02010609060101010101" charset="-122"/>
                <a:ea typeface="黑体" panose="02010609060101010101" charset="-122"/>
                <a:sym typeface="+mn-ea"/>
              </a:rPr>
              <a:t>层次梳理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5" grpId="0" bldLvl="0" animBg="1"/>
      <p:bldP spid="40" grpId="0"/>
      <p:bldP spid="63" grpId="0"/>
      <p:bldP spid="67" grpId="0"/>
      <p:bldP spid="69" grpId="0" animBg="1"/>
      <p:bldP spid="74" grpId="0"/>
      <p:bldP spid="76" grpId="0"/>
      <p:bldP spid="77" grpId="0"/>
      <p:bldP spid="78" grpId="0"/>
      <p:bldP spid="79" grpId="0"/>
      <p:bldP spid="80" grpId="0"/>
      <p:bldP spid="85" grpId="0" animBg="1"/>
      <p:bldP spid="86" grpId="0"/>
      <p:bldP spid="87" grpId="0"/>
      <p:bldP spid="21" grpId="0"/>
      <p:bldP spid="3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294255" y="567267"/>
            <a:ext cx="1684020" cy="679027"/>
            <a:chOff x="1938544" y="2511380"/>
            <a:chExt cx="2245758" cy="679269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966053" y="2511380"/>
              <a:ext cx="1874427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974761" y="3190649"/>
              <a:ext cx="1875600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3"/>
            <p:cNvSpPr txBox="1">
              <a:spLocks noChangeArrowheads="1"/>
            </p:cNvSpPr>
            <p:nvPr/>
          </p:nvSpPr>
          <p:spPr bwMode="auto">
            <a:xfrm>
              <a:off x="1938544" y="2542905"/>
              <a:ext cx="2245758" cy="46183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spc="375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</a:rPr>
                <a:t>图解课文</a:t>
              </a:r>
              <a:endParaRPr lang="zh-CN" altLang="en-US" sz="2400" b="1" spc="375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3831771" y="2511380"/>
              <a:ext cx="307047" cy="33528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3849189" y="2828613"/>
              <a:ext cx="269966" cy="362036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453587"/>
            <a:ext cx="9144000" cy="46263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: 圆角 22"/>
          <p:cNvSpPr/>
          <p:nvPr/>
        </p:nvSpPr>
        <p:spPr>
          <a:xfrm>
            <a:off x="2202182" y="1794087"/>
            <a:ext cx="7642225" cy="36753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351586" y="1892829"/>
            <a:ext cx="7369249" cy="26314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>
                <a:latin typeface="黑体" panose="02010609060101010101" charset="-122"/>
                <a:ea typeface="黑体" panose="02010609060101010101" charset="-122"/>
              </a:rPr>
              <a:t>    作者借这个美丽动人的传说故事，既表现了大音乐家贝多芬对穷苦人民的同情和热爱，又表现了他丰富的想象力和卓越才华，同时也告诉人们，美好乐曲的产生不仅要依靠丰富的想象力，更要依靠高尚而真挚的情感。文章熔传说、美景、深情于一炉，文字美、情感美、意境美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631504" y="168566"/>
            <a:ext cx="1872208" cy="834001"/>
            <a:chOff x="107504" y="126423"/>
            <a:chExt cx="1872208" cy="625501"/>
          </a:xfrm>
        </p:grpSpPr>
        <p:pic>
          <p:nvPicPr>
            <p:cNvPr id="4100" name="Picture 4" descr="F:\PPT上课课件\标1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26423"/>
              <a:ext cx="1872208" cy="625501"/>
            </a:xfrm>
            <a:prstGeom prst="rect">
              <a:avLst/>
            </a:prstGeom>
            <a:noFill/>
          </p:spPr>
        </p:pic>
        <p:sp>
          <p:nvSpPr>
            <p:cNvPr id="7" name="矩形 6"/>
            <p:cNvSpPr/>
            <p:nvPr/>
          </p:nvSpPr>
          <p:spPr>
            <a:xfrm>
              <a:off x="505139" y="228754"/>
              <a:ext cx="1473480" cy="3000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spc="500" dirty="0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主旨归纳</a:t>
              </a:r>
              <a:endPara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847528" y="1220756"/>
            <a:ext cx="8568952" cy="34547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200" b="1" kern="0" dirty="0">
                <a:latin typeface="黑体" panose="02010609060101010101" charset="-122"/>
                <a:ea typeface="黑体" panose="02010609060101010101" charset="-122"/>
              </a:rPr>
              <a:t>1.</a:t>
            </a:r>
            <a:r>
              <a:rPr lang="zh-CN" altLang="en-US" sz="2200" b="1" kern="0" dirty="0">
                <a:latin typeface="黑体" panose="02010609060101010101" charset="-122"/>
                <a:ea typeface="黑体" panose="02010609060101010101" charset="-122"/>
              </a:rPr>
              <a:t>有感情地课文。说说说说贝多芬为什么弹琴给盲姑娘听，为什么弹完一曲又弹一曲。</a:t>
            </a:r>
            <a:endParaRPr lang="en-US" altLang="zh-CN" sz="2200" b="1" kern="0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200" b="1" kern="0" dirty="0">
                <a:latin typeface="黑体" panose="02010609060101010101" charset="-122"/>
                <a:ea typeface="黑体" panose="02010609060101010101" charset="-122"/>
              </a:rPr>
              <a:t>2.</a:t>
            </a:r>
            <a:r>
              <a:rPr lang="zh-CN" altLang="en-US" sz="2200" b="1" kern="0" dirty="0">
                <a:latin typeface="黑体" panose="02010609060101010101" charset="-122"/>
                <a:ea typeface="黑体" panose="02010609060101010101" charset="-122"/>
              </a:rPr>
              <a:t>反复朗读第</a:t>
            </a:r>
            <a:r>
              <a:rPr lang="en-US" altLang="zh-CN" sz="2200" b="1" kern="0" dirty="0">
                <a:latin typeface="黑体" panose="02010609060101010101" charset="-122"/>
                <a:ea typeface="黑体" panose="02010609060101010101" charset="-122"/>
              </a:rPr>
              <a:t>9</a:t>
            </a:r>
            <a:r>
              <a:rPr lang="zh-CN" altLang="en-US" sz="2200" b="1" kern="0" dirty="0">
                <a:latin typeface="黑体" panose="02010609060101010101" charset="-122"/>
                <a:ea typeface="黑体" panose="02010609060101010101" charset="-122"/>
              </a:rPr>
              <a:t>自然段，想象描绘的画面，感受乐曲的美妙，再背诵下来。 </a:t>
            </a:r>
            <a:endParaRPr lang="en-US" altLang="zh-CN" sz="2200" b="1" kern="0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200" b="1" kern="0" dirty="0">
                <a:latin typeface="黑体" panose="02010609060101010101" charset="-122"/>
                <a:ea typeface="黑体" panose="02010609060101010101" charset="-122"/>
              </a:rPr>
              <a:t>3.</a:t>
            </a:r>
            <a:r>
              <a:rPr lang="zh-CN" altLang="en-US" sz="2200" b="1" kern="0" dirty="0">
                <a:latin typeface="黑体" panose="02010609060101010101" charset="-122"/>
                <a:ea typeface="黑体" panose="02010609060101010101" charset="-122"/>
              </a:rPr>
              <a:t>听一听自己喜爱的音乐，展开联想和想象，把想到的情景写下来。</a:t>
            </a:r>
          </a:p>
        </p:txBody>
      </p:sp>
      <p:pic>
        <p:nvPicPr>
          <p:cNvPr id="14" name="Picture 1" descr="F:\PPT上课课件\标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536" y="187620"/>
            <a:ext cx="1800200" cy="841115"/>
          </a:xfrm>
          <a:prstGeom prst="rect">
            <a:avLst/>
          </a:prstGeom>
          <a:noFill/>
        </p:spPr>
      </p:pic>
      <p:sp>
        <p:nvSpPr>
          <p:cNvPr id="20" name="矩形 19"/>
          <p:cNvSpPr/>
          <p:nvPr/>
        </p:nvSpPr>
        <p:spPr>
          <a:xfrm>
            <a:off x="2012257" y="356659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课后习题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5481639" y="4155611"/>
            <a:ext cx="1228727" cy="2354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defTabSz="685800">
              <a:lnSpc>
                <a:spcPct val="120000"/>
              </a:lnSpc>
              <a:defRPr/>
            </a:pPr>
            <a:r>
              <a:rPr lang="en-US" altLang="zh-CN" sz="900" dirty="0">
                <a:solidFill>
                  <a:prstClr val="white"/>
                </a:solidFill>
                <a:latin typeface="Arial" panose="020B0604020202020204"/>
                <a:ea typeface="汉仪黑荔枝体简" panose="00020600040101010101" pitchFamily="18" charset="-122"/>
              </a:rPr>
              <a:t>201x.12.31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316"/>
            <a:ext cx="12192000" cy="683937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886781" y="2110997"/>
            <a:ext cx="4312719" cy="9002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 defTabSz="685800">
              <a:defRPr/>
            </a:pPr>
            <a:r>
              <a:rPr lang="zh-CN" altLang="en-US" sz="5400" b="1" dirty="0">
                <a:solidFill>
                  <a:srgbClr val="DF3427"/>
                </a:solidFill>
                <a:latin typeface="思源宋体 Heavy" panose="02020900000000000000" charset="-122"/>
                <a:ea typeface="思源宋体 Heavy" panose="02020900000000000000" charset="-122"/>
              </a:rPr>
              <a:t>感谢您的观看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42879" y="1752603"/>
            <a:ext cx="3506249" cy="707887"/>
          </a:xfrm>
          <a:prstGeom prst="rect">
            <a:avLst/>
          </a:prstGeom>
          <a:noFill/>
        </p:spPr>
        <p:txBody>
          <a:bodyPr spcFirstLastPara="1" wrap="none" lIns="68580" tIns="34290" rIns="68580" bIns="34290" numCol="1" rtlCol="0">
            <a:prstTxWarp prst="textArchUp">
              <a:avLst/>
            </a:prstTxWarp>
            <a:spAutoFit/>
          </a:bodyPr>
          <a:lstStyle/>
          <a:p>
            <a:pPr algn="ctr" defTabSz="685800">
              <a:defRPr/>
            </a:pPr>
            <a:r>
              <a:rPr lang="en-US" altLang="zh-CN" sz="4400" dirty="0">
                <a:solidFill>
                  <a:srgbClr val="401010"/>
                </a:solidFill>
                <a:latin typeface="Forte" panose="03060902040502070203" pitchFamily="66" charset="0"/>
                <a:ea typeface="微软雅黑" panose="020B0503020204020204" pitchFamily="34" charset="-122"/>
              </a:rPr>
              <a:t>HAPPY CHILDREN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117182" y="3211896"/>
            <a:ext cx="395763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930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Entry_2">
            <a:hlinkClick r:id="rId4" action="ppaction://hlinksldjump"/>
          </p:cNvPr>
          <p:cNvSpPr/>
          <p:nvPr>
            <p:custDataLst>
              <p:tags r:id="rId1"/>
            </p:custDataLst>
          </p:nvPr>
        </p:nvSpPr>
        <p:spPr>
          <a:xfrm>
            <a:off x="2035177" y="1413087"/>
            <a:ext cx="1473835" cy="414020"/>
          </a:xfrm>
          <a:prstGeom prst="hexagon">
            <a:avLst>
              <a:gd name="adj" fmla="val 28234"/>
              <a:gd name="vf" fmla="val 115470"/>
            </a:avLst>
          </a:prstGeom>
          <a:solidFill>
            <a:schemeClr val="accent2"/>
          </a:solidFill>
          <a:ln w="349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8000" tIns="0" rIns="72000" bIns="3600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</a:rPr>
              <a:t>字词</a:t>
            </a:r>
          </a:p>
        </p:txBody>
      </p:sp>
      <p:sp>
        <p:nvSpPr>
          <p:cNvPr id="5" name="MH_Number_2">
            <a:hlinkClick r:id="rId4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2177166" y="1413299"/>
            <a:ext cx="357849" cy="413207"/>
          </a:xfrm>
          <a:custGeom>
            <a:avLst/>
            <a:gdLst>
              <a:gd name="connsiteX0" fmla="*/ 93305 w 373220"/>
              <a:gd name="connsiteY0" fmla="*/ 0 h 323217"/>
              <a:gd name="connsiteX1" fmla="*/ 279915 w 373220"/>
              <a:gd name="connsiteY1" fmla="*/ 0 h 323217"/>
              <a:gd name="connsiteX2" fmla="*/ 373220 w 373220"/>
              <a:gd name="connsiteY2" fmla="*/ 161609 h 323217"/>
              <a:gd name="connsiteX3" fmla="*/ 279915 w 373220"/>
              <a:gd name="connsiteY3" fmla="*/ 323217 h 323217"/>
              <a:gd name="connsiteX4" fmla="*/ 93306 w 373220"/>
              <a:gd name="connsiteY4" fmla="*/ 323216 h 323217"/>
              <a:gd name="connsiteX5" fmla="*/ 0 w 373220"/>
              <a:gd name="connsiteY5" fmla="*/ 161608 h 323217"/>
              <a:gd name="connsiteX6" fmla="*/ 93305 w 373220"/>
              <a:gd name="connsiteY6" fmla="*/ 0 h 32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20" h="323217">
                <a:moveTo>
                  <a:pt x="93305" y="0"/>
                </a:moveTo>
                <a:lnTo>
                  <a:pt x="279915" y="0"/>
                </a:lnTo>
                <a:lnTo>
                  <a:pt x="373220" y="161609"/>
                </a:lnTo>
                <a:lnTo>
                  <a:pt x="279915" y="323217"/>
                </a:lnTo>
                <a:lnTo>
                  <a:pt x="93306" y="323216"/>
                </a:lnTo>
                <a:lnTo>
                  <a:pt x="0" y="161608"/>
                </a:lnTo>
                <a:lnTo>
                  <a:pt x="93305" y="0"/>
                </a:lnTo>
                <a:close/>
              </a:path>
            </a:pathLst>
          </a:custGeom>
          <a:solidFill>
            <a:schemeClr val="accent2"/>
          </a:solidFill>
          <a:ln w="349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dirty="0">
                <a:solidFill>
                  <a:srgbClr val="FFFFFF"/>
                </a:solidFill>
                <a:ea typeface="华文细黑" panose="02010600040101010101" pitchFamily="2" charset="-122"/>
              </a:rPr>
              <a:t>3</a:t>
            </a:r>
            <a:endParaRPr lang="zh-CN" altLang="en-US" dirty="0">
              <a:solidFill>
                <a:srgbClr val="FFFFFF"/>
              </a:solidFill>
              <a:ea typeface="华文细黑" panose="0201060004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63552" y="2276874"/>
            <a:ext cx="799288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</a:rPr>
              <a:t>1.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初读课文，完成：</a:t>
            </a:r>
            <a:endParaRPr lang="en-US" altLang="zh-CN" sz="2000" b="1" dirty="0">
              <a:latin typeface="黑体" panose="02010609060101010101" charset="-122"/>
              <a:ea typeface="黑体" panose="02010609060101010101" charset="-122"/>
            </a:endParaRPr>
          </a:p>
          <a:p>
            <a:pPr algn="just">
              <a:lnSpc>
                <a:spcPct val="200000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）自读课文，借助拼音，读准字音，并画出生字词，注意把课文读通顺。</a:t>
            </a:r>
          </a:p>
          <a:p>
            <a:pPr algn="just">
              <a:lnSpc>
                <a:spcPct val="200000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）查字典或联系上下文理解词语。</a:t>
            </a:r>
          </a:p>
          <a:p>
            <a:pPr algn="just">
              <a:lnSpc>
                <a:spcPct val="200000"/>
              </a:lnSpc>
            </a:pPr>
            <a:r>
              <a:rPr lang="en-US" altLang="zh-CN" sz="2000" b="1" dirty="0">
                <a:latin typeface="黑体" panose="02010609060101010101" charset="-122"/>
                <a:ea typeface="黑体" panose="02010609060101010101" charset="-122"/>
              </a:rPr>
              <a:t>2.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 交流学习情况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PPT上课课件\框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207" y="519761"/>
            <a:ext cx="3024336" cy="1248139"/>
          </a:xfrm>
          <a:prstGeom prst="rect">
            <a:avLst/>
          </a:prstGeom>
          <a:noFill/>
        </p:spPr>
      </p:pic>
      <p:pic>
        <p:nvPicPr>
          <p:cNvPr id="10243" name="Picture 3" descr="F:\PPT上课课件\荡秋千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1982" y="45634"/>
            <a:ext cx="1347614" cy="1536171"/>
          </a:xfrm>
          <a:prstGeom prst="rect">
            <a:avLst/>
          </a:prstGeom>
          <a:noFill/>
        </p:spPr>
      </p:pic>
      <p:sp>
        <p:nvSpPr>
          <p:cNvPr id="13" name="矩形 12"/>
          <p:cNvSpPr/>
          <p:nvPr/>
        </p:nvSpPr>
        <p:spPr>
          <a:xfrm>
            <a:off x="5303912" y="836714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189153" y="2527844"/>
          <a:ext cx="7920880" cy="25916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168"/>
                <a:gridCol w="936104"/>
                <a:gridCol w="5472608"/>
              </a:tblGrid>
              <a:tr h="576064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grid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672075">
                <a:tc rowSpan="3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  <a:tr h="6720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</a:tr>
              <a:tr h="67140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</a:tbl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2296730" y="3180512"/>
            <a:ext cx="1224000" cy="1632001"/>
            <a:chOff x="1244432" y="2317964"/>
            <a:chExt cx="1224000" cy="1224001"/>
          </a:xfrm>
        </p:grpSpPr>
        <p:sp>
          <p:nvSpPr>
            <p:cNvPr id="4" name="文本框 35"/>
            <p:cNvSpPr txBox="1"/>
            <p:nvPr/>
          </p:nvSpPr>
          <p:spPr>
            <a:xfrm>
              <a:off x="1312198" y="2317964"/>
              <a:ext cx="184731" cy="877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7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67"/>
            <p:cNvGrpSpPr/>
            <p:nvPr/>
          </p:nvGrpSpPr>
          <p:grpSpPr bwMode="auto">
            <a:xfrm>
              <a:off x="1244432" y="2317965"/>
              <a:ext cx="1224000" cy="1224000"/>
              <a:chOff x="2570294" y="4004753"/>
              <a:chExt cx="1428080" cy="142808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2570294" y="4004753"/>
                <a:ext cx="1424681" cy="1428080"/>
              </a:xfrm>
              <a:prstGeom prst="rect">
                <a:avLst/>
              </a:prstGeom>
              <a:noFill/>
              <a:ln w="127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2400" kern="0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" name="组合 70"/>
              <p:cNvGrpSpPr/>
              <p:nvPr/>
            </p:nvGrpSpPr>
            <p:grpSpPr bwMode="auto">
              <a:xfrm>
                <a:off x="2570295" y="4004754"/>
                <a:ext cx="1428079" cy="1428079"/>
                <a:chOff x="2965248" y="4797909"/>
                <a:chExt cx="1428079" cy="1428079"/>
              </a:xfrm>
            </p:grpSpPr>
            <p:cxnSp>
              <p:nvCxnSpPr>
                <p:cNvPr id="8" name="直接连接符 71"/>
                <p:cNvCxnSpPr>
                  <a:cxnSpLocks noChangeShapeType="1"/>
                </p:cNvCxnSpPr>
                <p:nvPr/>
              </p:nvCxnSpPr>
              <p:spPr bwMode="auto">
                <a:xfrm>
                  <a:off x="2965248" y="5511949"/>
                  <a:ext cx="1428079" cy="0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" name="直接连接符 72"/>
                <p:cNvCxnSpPr>
                  <a:cxnSpLocks noChangeShapeType="1"/>
                </p:cNvCxnSpPr>
                <p:nvPr/>
              </p:nvCxnSpPr>
              <p:spPr bwMode="auto">
                <a:xfrm>
                  <a:off x="3679287" y="4797909"/>
                  <a:ext cx="0" cy="1428079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sp>
        <p:nvSpPr>
          <p:cNvPr id="11" name="矩形 10"/>
          <p:cNvSpPr/>
          <p:nvPr/>
        </p:nvSpPr>
        <p:spPr>
          <a:xfrm>
            <a:off x="3845339" y="3141497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12" name="矩形 11"/>
          <p:cNvSpPr/>
          <p:nvPr/>
        </p:nvSpPr>
        <p:spPr>
          <a:xfrm>
            <a:off x="3845339" y="381357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10" name="矩形 9"/>
          <p:cNvSpPr/>
          <p:nvPr/>
        </p:nvSpPr>
        <p:spPr>
          <a:xfrm>
            <a:off x="3845339" y="444815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</a:p>
        </p:txBody>
      </p:sp>
      <p:sp>
        <p:nvSpPr>
          <p:cNvPr id="22" name="矩形 21"/>
          <p:cNvSpPr/>
          <p:nvPr/>
        </p:nvSpPr>
        <p:spPr>
          <a:xfrm>
            <a:off x="2347799" y="3208249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谱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58745" y="2629748"/>
            <a:ext cx="474980" cy="38438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6330" y="3163994"/>
            <a:ext cx="4942840" cy="4699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6332" y="3813387"/>
            <a:ext cx="4190365" cy="50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26330" y="4541522"/>
            <a:ext cx="4894580" cy="4766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207568" y="932724"/>
          <a:ext cx="7920880" cy="25103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168"/>
                <a:gridCol w="936104"/>
                <a:gridCol w="5472608"/>
              </a:tblGrid>
              <a:tr h="576064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grid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672075">
                <a:tc rowSpan="3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  <a:tr h="6720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</a:tr>
              <a:tr h="59012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</a:tbl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2315145" y="1643813"/>
            <a:ext cx="1224000" cy="1632001"/>
            <a:chOff x="1244432" y="2317964"/>
            <a:chExt cx="1224000" cy="1224001"/>
          </a:xfrm>
        </p:grpSpPr>
        <p:sp>
          <p:nvSpPr>
            <p:cNvPr id="4" name="文本框 35"/>
            <p:cNvSpPr txBox="1"/>
            <p:nvPr/>
          </p:nvSpPr>
          <p:spPr>
            <a:xfrm>
              <a:off x="1312198" y="2317964"/>
              <a:ext cx="184731" cy="877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7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67"/>
            <p:cNvGrpSpPr/>
            <p:nvPr/>
          </p:nvGrpSpPr>
          <p:grpSpPr bwMode="auto">
            <a:xfrm>
              <a:off x="1244432" y="2317965"/>
              <a:ext cx="1224000" cy="1224000"/>
              <a:chOff x="2570294" y="4004753"/>
              <a:chExt cx="1428080" cy="142808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2570294" y="4004753"/>
                <a:ext cx="1424681" cy="1428080"/>
              </a:xfrm>
              <a:prstGeom prst="rect">
                <a:avLst/>
              </a:prstGeom>
              <a:noFill/>
              <a:ln w="127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2400" kern="0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" name="组合 70"/>
              <p:cNvGrpSpPr/>
              <p:nvPr/>
            </p:nvGrpSpPr>
            <p:grpSpPr bwMode="auto">
              <a:xfrm>
                <a:off x="2570295" y="4004754"/>
                <a:ext cx="1428079" cy="1428079"/>
                <a:chOff x="2965248" y="4797909"/>
                <a:chExt cx="1428079" cy="1428079"/>
              </a:xfrm>
            </p:grpSpPr>
            <p:cxnSp>
              <p:nvCxnSpPr>
                <p:cNvPr id="8" name="直接连接符 71"/>
                <p:cNvCxnSpPr>
                  <a:cxnSpLocks noChangeShapeType="1"/>
                </p:cNvCxnSpPr>
                <p:nvPr/>
              </p:nvCxnSpPr>
              <p:spPr bwMode="auto">
                <a:xfrm>
                  <a:off x="2965248" y="5511949"/>
                  <a:ext cx="1428079" cy="0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" name="直接连接符 72"/>
                <p:cNvCxnSpPr>
                  <a:cxnSpLocks noChangeShapeType="1"/>
                </p:cNvCxnSpPr>
                <p:nvPr/>
              </p:nvCxnSpPr>
              <p:spPr bwMode="auto">
                <a:xfrm>
                  <a:off x="3679287" y="4797909"/>
                  <a:ext cx="0" cy="1428079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sp>
        <p:nvSpPr>
          <p:cNvPr id="11" name="矩形 10"/>
          <p:cNvSpPr/>
          <p:nvPr/>
        </p:nvSpPr>
        <p:spPr>
          <a:xfrm>
            <a:off x="3863754" y="1604797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12" name="矩形 11"/>
          <p:cNvSpPr/>
          <p:nvPr/>
        </p:nvSpPr>
        <p:spPr>
          <a:xfrm>
            <a:off x="3863754" y="227687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13" name="矩形 12"/>
          <p:cNvSpPr/>
          <p:nvPr/>
        </p:nvSpPr>
        <p:spPr>
          <a:xfrm>
            <a:off x="3863754" y="291145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</a:p>
        </p:txBody>
      </p:sp>
      <p:sp>
        <p:nvSpPr>
          <p:cNvPr id="16" name="矩形 15"/>
          <p:cNvSpPr/>
          <p:nvPr/>
        </p:nvSpPr>
        <p:spPr>
          <a:xfrm>
            <a:off x="2366214" y="1671549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莱</a:t>
            </a:r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2199111" y="3635422"/>
          <a:ext cx="7920880" cy="2510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1935"/>
                <a:gridCol w="936337"/>
                <a:gridCol w="5472608"/>
              </a:tblGrid>
              <a:tr h="575733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grid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672075">
                <a:tc rowSpan="3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  <a:tr h="6720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</a:tr>
              <a:tr h="59012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</a:tbl>
          </a:graphicData>
        </a:graphic>
      </p:graphicFrame>
      <p:grpSp>
        <p:nvGrpSpPr>
          <p:cNvPr id="10" name="组合 2"/>
          <p:cNvGrpSpPr/>
          <p:nvPr/>
        </p:nvGrpSpPr>
        <p:grpSpPr>
          <a:xfrm>
            <a:off x="2306688" y="4346511"/>
            <a:ext cx="1224000" cy="1632001"/>
            <a:chOff x="1244432" y="2317964"/>
            <a:chExt cx="1224000" cy="1224001"/>
          </a:xfrm>
        </p:grpSpPr>
        <p:sp>
          <p:nvSpPr>
            <p:cNvPr id="20" name="文本框 35"/>
            <p:cNvSpPr txBox="1"/>
            <p:nvPr/>
          </p:nvSpPr>
          <p:spPr>
            <a:xfrm>
              <a:off x="1312198" y="2317964"/>
              <a:ext cx="184731" cy="877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7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4" name="组合 67"/>
            <p:cNvGrpSpPr/>
            <p:nvPr/>
          </p:nvGrpSpPr>
          <p:grpSpPr bwMode="auto">
            <a:xfrm>
              <a:off x="1244432" y="2317965"/>
              <a:ext cx="1224000" cy="1224000"/>
              <a:chOff x="2570294" y="4004753"/>
              <a:chExt cx="1428080" cy="142808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2570294" y="4004753"/>
                <a:ext cx="1424681" cy="1428080"/>
              </a:xfrm>
              <a:prstGeom prst="rect">
                <a:avLst/>
              </a:prstGeom>
              <a:noFill/>
              <a:ln w="127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2400" kern="0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5" name="组合 70"/>
              <p:cNvGrpSpPr/>
              <p:nvPr/>
            </p:nvGrpSpPr>
            <p:grpSpPr bwMode="auto">
              <a:xfrm>
                <a:off x="2570295" y="4004754"/>
                <a:ext cx="1428079" cy="1428079"/>
                <a:chOff x="2965248" y="4797909"/>
                <a:chExt cx="1428079" cy="1428079"/>
              </a:xfrm>
            </p:grpSpPr>
            <p:cxnSp>
              <p:nvCxnSpPr>
                <p:cNvPr id="24" name="直接连接符 71"/>
                <p:cNvCxnSpPr>
                  <a:cxnSpLocks noChangeShapeType="1"/>
                </p:cNvCxnSpPr>
                <p:nvPr/>
              </p:nvCxnSpPr>
              <p:spPr bwMode="auto">
                <a:xfrm>
                  <a:off x="2965248" y="5511949"/>
                  <a:ext cx="1428079" cy="0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5" name="直接连接符 72"/>
                <p:cNvCxnSpPr>
                  <a:cxnSpLocks noChangeShapeType="1"/>
                </p:cNvCxnSpPr>
                <p:nvPr/>
              </p:nvCxnSpPr>
              <p:spPr bwMode="auto">
                <a:xfrm>
                  <a:off x="3679287" y="4797909"/>
                  <a:ext cx="0" cy="1428079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sp>
        <p:nvSpPr>
          <p:cNvPr id="27" name="矩形 26"/>
          <p:cNvSpPr/>
          <p:nvPr/>
        </p:nvSpPr>
        <p:spPr>
          <a:xfrm>
            <a:off x="3855297" y="43074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28" name="矩形 27"/>
          <p:cNvSpPr/>
          <p:nvPr/>
        </p:nvSpPr>
        <p:spPr>
          <a:xfrm>
            <a:off x="3855297" y="497957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29" name="矩形 28"/>
          <p:cNvSpPr/>
          <p:nvPr/>
        </p:nvSpPr>
        <p:spPr>
          <a:xfrm>
            <a:off x="3855297" y="561415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4902" y="1604433"/>
            <a:ext cx="3447415" cy="4826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14900" y="2286847"/>
            <a:ext cx="2381250" cy="4826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5680" y="2909147"/>
            <a:ext cx="4695190" cy="4953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53330" y="4318000"/>
            <a:ext cx="3495040" cy="4826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53332" y="4979247"/>
            <a:ext cx="3028315" cy="4826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05682" y="5614247"/>
            <a:ext cx="5390515" cy="533400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2383359" y="4347016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茵</a:t>
            </a: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678430" y="1014308"/>
            <a:ext cx="509270" cy="448733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701927" y="3733800"/>
            <a:ext cx="485775" cy="43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表格 33"/>
          <p:cNvGraphicFramePr>
            <a:graphicFrameLocks noGrp="1"/>
          </p:cNvGraphicFramePr>
          <p:nvPr/>
        </p:nvGraphicFramePr>
        <p:xfrm>
          <a:off x="2207568" y="932724"/>
          <a:ext cx="7920880" cy="25103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168"/>
                <a:gridCol w="936104"/>
                <a:gridCol w="5472608"/>
              </a:tblGrid>
              <a:tr h="576064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grid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672075">
                <a:tc rowSpan="3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  <a:tr h="6720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</a:tr>
              <a:tr h="59012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</a:tbl>
          </a:graphicData>
        </a:graphic>
      </p:graphicFrame>
      <p:grpSp>
        <p:nvGrpSpPr>
          <p:cNvPr id="35" name="组合 34"/>
          <p:cNvGrpSpPr/>
          <p:nvPr/>
        </p:nvGrpSpPr>
        <p:grpSpPr>
          <a:xfrm>
            <a:off x="2315145" y="1643813"/>
            <a:ext cx="1224000" cy="1632001"/>
            <a:chOff x="1244432" y="2317964"/>
            <a:chExt cx="1224000" cy="1224001"/>
          </a:xfrm>
        </p:grpSpPr>
        <p:sp>
          <p:nvSpPr>
            <p:cNvPr id="36" name="文本框 35"/>
            <p:cNvSpPr txBox="1"/>
            <p:nvPr/>
          </p:nvSpPr>
          <p:spPr>
            <a:xfrm>
              <a:off x="1312198" y="2317964"/>
              <a:ext cx="184731" cy="877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7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7" name="组合 67"/>
            <p:cNvGrpSpPr/>
            <p:nvPr/>
          </p:nvGrpSpPr>
          <p:grpSpPr bwMode="auto">
            <a:xfrm>
              <a:off x="1244432" y="2317965"/>
              <a:ext cx="1224000" cy="1224000"/>
              <a:chOff x="2570294" y="4004753"/>
              <a:chExt cx="1428080" cy="1428080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2570294" y="4004753"/>
                <a:ext cx="1424681" cy="1428080"/>
              </a:xfrm>
              <a:prstGeom prst="rect">
                <a:avLst/>
              </a:prstGeom>
              <a:noFill/>
              <a:ln w="127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2400" kern="0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9" name="组合 70"/>
              <p:cNvGrpSpPr/>
              <p:nvPr/>
            </p:nvGrpSpPr>
            <p:grpSpPr bwMode="auto">
              <a:xfrm>
                <a:off x="2570295" y="4004754"/>
                <a:ext cx="1428079" cy="1428079"/>
                <a:chOff x="2965248" y="4797909"/>
                <a:chExt cx="1428079" cy="1428079"/>
              </a:xfrm>
            </p:grpSpPr>
            <p:cxnSp>
              <p:nvCxnSpPr>
                <p:cNvPr id="40" name="直接连接符 71"/>
                <p:cNvCxnSpPr>
                  <a:cxnSpLocks noChangeShapeType="1"/>
                </p:cNvCxnSpPr>
                <p:nvPr/>
              </p:nvCxnSpPr>
              <p:spPr bwMode="auto">
                <a:xfrm>
                  <a:off x="2965248" y="5511949"/>
                  <a:ext cx="1428079" cy="0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1" name="直接连接符 72"/>
                <p:cNvCxnSpPr>
                  <a:cxnSpLocks noChangeShapeType="1"/>
                </p:cNvCxnSpPr>
                <p:nvPr/>
              </p:nvCxnSpPr>
              <p:spPr bwMode="auto">
                <a:xfrm>
                  <a:off x="3679287" y="4797909"/>
                  <a:ext cx="0" cy="1428079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sp>
        <p:nvSpPr>
          <p:cNvPr id="42" name="矩形 41"/>
          <p:cNvSpPr/>
          <p:nvPr/>
        </p:nvSpPr>
        <p:spPr>
          <a:xfrm>
            <a:off x="3863754" y="1604797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43" name="矩形 42"/>
          <p:cNvSpPr/>
          <p:nvPr/>
        </p:nvSpPr>
        <p:spPr>
          <a:xfrm>
            <a:off x="3863754" y="227687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44" name="矩形 43"/>
          <p:cNvSpPr/>
          <p:nvPr/>
        </p:nvSpPr>
        <p:spPr>
          <a:xfrm>
            <a:off x="3863754" y="291145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</a:p>
        </p:txBody>
      </p:sp>
      <p:sp>
        <p:nvSpPr>
          <p:cNvPr id="45" name="矩形 44"/>
          <p:cNvSpPr/>
          <p:nvPr/>
        </p:nvSpPr>
        <p:spPr>
          <a:xfrm>
            <a:off x="2366214" y="1671549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盲</a:t>
            </a:r>
          </a:p>
        </p:txBody>
      </p:sp>
      <p:graphicFrame>
        <p:nvGraphicFramePr>
          <p:cNvPr id="46" name="表格 45"/>
          <p:cNvGraphicFramePr>
            <a:graphicFrameLocks noGrp="1"/>
          </p:cNvGraphicFramePr>
          <p:nvPr/>
        </p:nvGraphicFramePr>
        <p:xfrm>
          <a:off x="2199111" y="3635422"/>
          <a:ext cx="7920880" cy="25101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1935"/>
                <a:gridCol w="936337"/>
                <a:gridCol w="5472608"/>
              </a:tblGrid>
              <a:tr h="575733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grid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672253">
                <a:tc rowSpan="3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  <a:tr h="6720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</a:tr>
              <a:tr h="59012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</a:tbl>
          </a:graphicData>
        </a:graphic>
      </p:graphicFrame>
      <p:grpSp>
        <p:nvGrpSpPr>
          <p:cNvPr id="47" name="组合 2"/>
          <p:cNvGrpSpPr/>
          <p:nvPr/>
        </p:nvGrpSpPr>
        <p:grpSpPr>
          <a:xfrm>
            <a:off x="2306688" y="4346511"/>
            <a:ext cx="1224000" cy="1632001"/>
            <a:chOff x="1244432" y="2317964"/>
            <a:chExt cx="1224000" cy="1224001"/>
          </a:xfrm>
        </p:grpSpPr>
        <p:sp>
          <p:nvSpPr>
            <p:cNvPr id="48" name="文本框 35"/>
            <p:cNvSpPr txBox="1"/>
            <p:nvPr/>
          </p:nvSpPr>
          <p:spPr>
            <a:xfrm>
              <a:off x="1312198" y="2317964"/>
              <a:ext cx="184731" cy="877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7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9" name="组合 67"/>
            <p:cNvGrpSpPr/>
            <p:nvPr/>
          </p:nvGrpSpPr>
          <p:grpSpPr bwMode="auto">
            <a:xfrm>
              <a:off x="1244432" y="2317965"/>
              <a:ext cx="1224000" cy="1224000"/>
              <a:chOff x="2570294" y="4004753"/>
              <a:chExt cx="1428080" cy="1428080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2570294" y="4004753"/>
                <a:ext cx="1424681" cy="1428080"/>
              </a:xfrm>
              <a:prstGeom prst="rect">
                <a:avLst/>
              </a:prstGeom>
              <a:noFill/>
              <a:ln w="127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2400" kern="0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1" name="组合 70"/>
              <p:cNvGrpSpPr/>
              <p:nvPr/>
            </p:nvGrpSpPr>
            <p:grpSpPr bwMode="auto">
              <a:xfrm>
                <a:off x="2570295" y="4004754"/>
                <a:ext cx="1428079" cy="1428079"/>
                <a:chOff x="2965248" y="4797909"/>
                <a:chExt cx="1428079" cy="1428079"/>
              </a:xfrm>
            </p:grpSpPr>
            <p:cxnSp>
              <p:nvCxnSpPr>
                <p:cNvPr id="52" name="直接连接符 71"/>
                <p:cNvCxnSpPr>
                  <a:cxnSpLocks noChangeShapeType="1"/>
                </p:cNvCxnSpPr>
                <p:nvPr/>
              </p:nvCxnSpPr>
              <p:spPr bwMode="auto">
                <a:xfrm>
                  <a:off x="2965248" y="5511949"/>
                  <a:ext cx="1428079" cy="0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3" name="直接连接符 72"/>
                <p:cNvCxnSpPr>
                  <a:cxnSpLocks noChangeShapeType="1"/>
                </p:cNvCxnSpPr>
                <p:nvPr/>
              </p:nvCxnSpPr>
              <p:spPr bwMode="auto">
                <a:xfrm>
                  <a:off x="3679287" y="4797909"/>
                  <a:ext cx="0" cy="1428079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sp>
        <p:nvSpPr>
          <p:cNvPr id="54" name="矩形 53"/>
          <p:cNvSpPr/>
          <p:nvPr/>
        </p:nvSpPr>
        <p:spPr>
          <a:xfrm>
            <a:off x="3855297" y="43074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55" name="矩形 54"/>
          <p:cNvSpPr/>
          <p:nvPr/>
        </p:nvSpPr>
        <p:spPr>
          <a:xfrm>
            <a:off x="3855297" y="497957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56" name="矩形 55"/>
          <p:cNvSpPr/>
          <p:nvPr/>
        </p:nvSpPr>
        <p:spPr>
          <a:xfrm>
            <a:off x="3855297" y="561415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</a:p>
        </p:txBody>
      </p:sp>
      <p:sp>
        <p:nvSpPr>
          <p:cNvPr id="63" name="矩形 62"/>
          <p:cNvSpPr/>
          <p:nvPr/>
        </p:nvSpPr>
        <p:spPr>
          <a:xfrm>
            <a:off x="2383360" y="4347016"/>
            <a:ext cx="165942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纯</a:t>
            </a:r>
            <a:r>
              <a:rPr lang="en-US" altLang="zh-CN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6352" y="1671321"/>
            <a:ext cx="3009265" cy="444500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6302" y="2274147"/>
            <a:ext cx="4476115" cy="495300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58055" y="2896447"/>
            <a:ext cx="4847590" cy="508000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15207" y="4267200"/>
            <a:ext cx="4514215" cy="533400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15205" y="4903047"/>
            <a:ext cx="3837940" cy="520700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86302" y="5614247"/>
            <a:ext cx="5066665" cy="482600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67942" y="1110827"/>
            <a:ext cx="790575" cy="393700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43175" y="3771900"/>
            <a:ext cx="742950" cy="33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表格 33"/>
          <p:cNvGraphicFramePr>
            <a:graphicFrameLocks noGrp="1"/>
          </p:cNvGraphicFramePr>
          <p:nvPr/>
        </p:nvGraphicFramePr>
        <p:xfrm>
          <a:off x="2207568" y="933571"/>
          <a:ext cx="7920880" cy="24726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168"/>
                <a:gridCol w="936104"/>
                <a:gridCol w="5472608"/>
              </a:tblGrid>
              <a:tr h="575733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grid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634153">
                <a:tc rowSpan="3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  <a:tr h="67225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</a:tr>
              <a:tr h="59046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</a:tbl>
          </a:graphicData>
        </a:graphic>
      </p:graphicFrame>
      <p:grpSp>
        <p:nvGrpSpPr>
          <p:cNvPr id="35" name="组合 34"/>
          <p:cNvGrpSpPr/>
          <p:nvPr/>
        </p:nvGrpSpPr>
        <p:grpSpPr>
          <a:xfrm>
            <a:off x="2315145" y="1643813"/>
            <a:ext cx="1224000" cy="1632001"/>
            <a:chOff x="1244432" y="2317964"/>
            <a:chExt cx="1224000" cy="1224001"/>
          </a:xfrm>
        </p:grpSpPr>
        <p:sp>
          <p:nvSpPr>
            <p:cNvPr id="36" name="文本框 35"/>
            <p:cNvSpPr txBox="1"/>
            <p:nvPr/>
          </p:nvSpPr>
          <p:spPr>
            <a:xfrm>
              <a:off x="1312198" y="2317964"/>
              <a:ext cx="184731" cy="877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7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7" name="组合 67"/>
            <p:cNvGrpSpPr/>
            <p:nvPr/>
          </p:nvGrpSpPr>
          <p:grpSpPr bwMode="auto">
            <a:xfrm>
              <a:off x="1244432" y="2317965"/>
              <a:ext cx="1224000" cy="1224000"/>
              <a:chOff x="2570294" y="4004753"/>
              <a:chExt cx="1428080" cy="1428080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2570294" y="4004753"/>
                <a:ext cx="1424681" cy="1428080"/>
              </a:xfrm>
              <a:prstGeom prst="rect">
                <a:avLst/>
              </a:prstGeom>
              <a:noFill/>
              <a:ln w="127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2400" kern="0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9" name="组合 70"/>
              <p:cNvGrpSpPr/>
              <p:nvPr/>
            </p:nvGrpSpPr>
            <p:grpSpPr bwMode="auto">
              <a:xfrm>
                <a:off x="2570295" y="4004754"/>
                <a:ext cx="1428079" cy="1428079"/>
                <a:chOff x="2965248" y="4797909"/>
                <a:chExt cx="1428079" cy="1428079"/>
              </a:xfrm>
            </p:grpSpPr>
            <p:cxnSp>
              <p:nvCxnSpPr>
                <p:cNvPr id="40" name="直接连接符 71"/>
                <p:cNvCxnSpPr>
                  <a:cxnSpLocks noChangeShapeType="1"/>
                </p:cNvCxnSpPr>
                <p:nvPr/>
              </p:nvCxnSpPr>
              <p:spPr bwMode="auto">
                <a:xfrm>
                  <a:off x="2965248" y="5511949"/>
                  <a:ext cx="1428079" cy="0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1" name="直接连接符 72"/>
                <p:cNvCxnSpPr>
                  <a:cxnSpLocks noChangeShapeType="1"/>
                </p:cNvCxnSpPr>
                <p:nvPr/>
              </p:nvCxnSpPr>
              <p:spPr bwMode="auto">
                <a:xfrm>
                  <a:off x="3679287" y="4797909"/>
                  <a:ext cx="0" cy="1428079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sp>
        <p:nvSpPr>
          <p:cNvPr id="42" name="矩形 41"/>
          <p:cNvSpPr/>
          <p:nvPr/>
        </p:nvSpPr>
        <p:spPr>
          <a:xfrm>
            <a:off x="3863753" y="1604797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43" name="矩形 42"/>
          <p:cNvSpPr/>
          <p:nvPr/>
        </p:nvSpPr>
        <p:spPr>
          <a:xfrm>
            <a:off x="3863753" y="227687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44" name="矩形 43"/>
          <p:cNvSpPr/>
          <p:nvPr/>
        </p:nvSpPr>
        <p:spPr>
          <a:xfrm>
            <a:off x="3863753" y="291145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</a:p>
        </p:txBody>
      </p:sp>
      <p:sp>
        <p:nvSpPr>
          <p:cNvPr id="45" name="矩形 44"/>
          <p:cNvSpPr/>
          <p:nvPr/>
        </p:nvSpPr>
        <p:spPr>
          <a:xfrm>
            <a:off x="2366215" y="1671549"/>
            <a:ext cx="165942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键</a:t>
            </a:r>
            <a:r>
              <a:rPr lang="en-US" altLang="zh-CN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</a:p>
        </p:txBody>
      </p:sp>
      <p:graphicFrame>
        <p:nvGraphicFramePr>
          <p:cNvPr id="46" name="表格 45"/>
          <p:cNvGraphicFramePr>
            <a:graphicFrameLocks noGrp="1"/>
          </p:cNvGraphicFramePr>
          <p:nvPr/>
        </p:nvGraphicFramePr>
        <p:xfrm>
          <a:off x="2199111" y="3635422"/>
          <a:ext cx="7920880" cy="2510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1935"/>
                <a:gridCol w="936337"/>
                <a:gridCol w="5472608"/>
              </a:tblGrid>
              <a:tr h="575733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grid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672075">
                <a:tc rowSpan="3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  <a:tr h="6720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T="60960" marB="60960"/>
                </a:tc>
              </a:tr>
              <a:tr h="59012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T="60960" marB="60960"/>
                </a:tc>
              </a:tr>
            </a:tbl>
          </a:graphicData>
        </a:graphic>
      </p:graphicFrame>
      <p:grpSp>
        <p:nvGrpSpPr>
          <p:cNvPr id="47" name="组合 2"/>
          <p:cNvGrpSpPr/>
          <p:nvPr/>
        </p:nvGrpSpPr>
        <p:grpSpPr>
          <a:xfrm>
            <a:off x="2306688" y="4346511"/>
            <a:ext cx="1224000" cy="1632001"/>
            <a:chOff x="1244432" y="2317964"/>
            <a:chExt cx="1224000" cy="1224001"/>
          </a:xfrm>
        </p:grpSpPr>
        <p:sp>
          <p:nvSpPr>
            <p:cNvPr id="48" name="文本框 35"/>
            <p:cNvSpPr txBox="1"/>
            <p:nvPr/>
          </p:nvSpPr>
          <p:spPr>
            <a:xfrm>
              <a:off x="1312198" y="2317964"/>
              <a:ext cx="184731" cy="877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7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9" name="组合 67"/>
            <p:cNvGrpSpPr/>
            <p:nvPr/>
          </p:nvGrpSpPr>
          <p:grpSpPr bwMode="auto">
            <a:xfrm>
              <a:off x="1244432" y="2317965"/>
              <a:ext cx="1224000" cy="1224000"/>
              <a:chOff x="2570294" y="4004753"/>
              <a:chExt cx="1428080" cy="1428080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2570294" y="4004753"/>
                <a:ext cx="1424681" cy="1428080"/>
              </a:xfrm>
              <a:prstGeom prst="rect">
                <a:avLst/>
              </a:prstGeom>
              <a:noFill/>
              <a:ln w="127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2400" kern="0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1" name="组合 70"/>
              <p:cNvGrpSpPr/>
              <p:nvPr/>
            </p:nvGrpSpPr>
            <p:grpSpPr bwMode="auto">
              <a:xfrm>
                <a:off x="2570295" y="4004754"/>
                <a:ext cx="1428079" cy="1428079"/>
                <a:chOff x="2965248" y="4797909"/>
                <a:chExt cx="1428079" cy="1428079"/>
              </a:xfrm>
            </p:grpSpPr>
            <p:cxnSp>
              <p:nvCxnSpPr>
                <p:cNvPr id="52" name="直接连接符 71"/>
                <p:cNvCxnSpPr>
                  <a:cxnSpLocks noChangeShapeType="1"/>
                </p:cNvCxnSpPr>
                <p:nvPr/>
              </p:nvCxnSpPr>
              <p:spPr bwMode="auto">
                <a:xfrm>
                  <a:off x="2965248" y="5511949"/>
                  <a:ext cx="1428079" cy="0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3" name="直接连接符 72"/>
                <p:cNvCxnSpPr>
                  <a:cxnSpLocks noChangeShapeType="1"/>
                </p:cNvCxnSpPr>
                <p:nvPr/>
              </p:nvCxnSpPr>
              <p:spPr bwMode="auto">
                <a:xfrm>
                  <a:off x="3679287" y="4797909"/>
                  <a:ext cx="0" cy="1428079"/>
                </a:xfrm>
                <a:prstGeom prst="line">
                  <a:avLst/>
                </a:prstGeom>
                <a:noFill/>
                <a:ln w="6350" algn="ctr">
                  <a:solidFill>
                    <a:srgbClr val="70AD47"/>
                  </a:solidFill>
                  <a:prstDash val="dash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sp>
        <p:nvSpPr>
          <p:cNvPr id="54" name="矩形 53"/>
          <p:cNvSpPr/>
          <p:nvPr/>
        </p:nvSpPr>
        <p:spPr>
          <a:xfrm>
            <a:off x="3855296" y="43074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55" name="矩形 54"/>
          <p:cNvSpPr/>
          <p:nvPr/>
        </p:nvSpPr>
        <p:spPr>
          <a:xfrm>
            <a:off x="3855296" y="497957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56" name="矩形 55"/>
          <p:cNvSpPr/>
          <p:nvPr/>
        </p:nvSpPr>
        <p:spPr>
          <a:xfrm>
            <a:off x="3855296" y="561415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</a:p>
        </p:txBody>
      </p:sp>
      <p:sp>
        <p:nvSpPr>
          <p:cNvPr id="63" name="矩形 62"/>
          <p:cNvSpPr/>
          <p:nvPr/>
        </p:nvSpPr>
        <p:spPr>
          <a:xfrm>
            <a:off x="2383360" y="4347016"/>
            <a:ext cx="165942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缕</a:t>
            </a:r>
            <a:r>
              <a:rPr lang="en-US" altLang="zh-CN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67940" y="1021927"/>
            <a:ext cx="590550" cy="4699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58745" y="3803227"/>
            <a:ext cx="533400" cy="3683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91076" y="1628141"/>
            <a:ext cx="4399915" cy="444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95827" y="2310553"/>
            <a:ext cx="3618865" cy="457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95827" y="2894753"/>
            <a:ext cx="5085715" cy="50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91077" y="4316307"/>
            <a:ext cx="4666615" cy="4826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00602" y="4987713"/>
            <a:ext cx="3409315" cy="482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91380" y="5622713"/>
            <a:ext cx="5095240" cy="48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3110635"/>
  <p:tag name="MH_LIBRARY" val="CONTENTS"/>
  <p:tag name="MH_TYPE" val="ENTRY"/>
  <p:tag name="ID" val="54581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3110635"/>
  <p:tag name="MH_LIBRARY" val="CONTENTS"/>
  <p:tag name="MH_TYPE" val="NUMBER"/>
  <p:tag name="ID" val="54581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3110635"/>
  <p:tag name="MH_LIBRARY" val="CONTENTS"/>
  <p:tag name="MH_TYPE" val="ENTRY"/>
  <p:tag name="ID" val="545812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3110635"/>
  <p:tag name="MH_LIBRARY" val="CONTENTS"/>
  <p:tag name="MH_TYPE" val="NUMBER"/>
  <p:tag name="ID" val="545812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3110635"/>
  <p:tag name="MH_LIBRARY" val="CONTENTS"/>
  <p:tag name="MH_TYPE" val="ENTRY"/>
  <p:tag name="ID" val="545812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3110635"/>
  <p:tag name="MH_LIBRARY" val="CONTENTS"/>
  <p:tag name="MH_TYPE" val="NUMBER"/>
  <p:tag name="ID" val="545812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2663</Words>
  <Application>Microsoft Office PowerPoint</Application>
  <PresentationFormat>宽屏</PresentationFormat>
  <Paragraphs>219</Paragraphs>
  <Slides>48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48</vt:i4>
      </vt:variant>
    </vt:vector>
  </HeadingPairs>
  <TitlesOfParts>
    <vt:vector size="66" baseType="lpstr">
      <vt:lpstr>Meiryo</vt:lpstr>
      <vt:lpstr>汉仪黑荔枝体简</vt:lpstr>
      <vt:lpstr>黑体</vt:lpstr>
      <vt:lpstr>华文细黑</vt:lpstr>
      <vt:lpstr>楷体</vt:lpstr>
      <vt:lpstr>楷体_GB2312</vt:lpstr>
      <vt:lpstr>隶书</vt:lpstr>
      <vt:lpstr>思源宋体 Heavy</vt:lpstr>
      <vt:lpstr>宋体</vt:lpstr>
      <vt:lpstr>微软雅黑</vt:lpstr>
      <vt:lpstr>Arial</vt:lpstr>
      <vt:lpstr>Calibri</vt:lpstr>
      <vt:lpstr>Calibri Light</vt:lpstr>
      <vt:lpstr>Forte</vt:lpstr>
      <vt:lpstr>Times New Roman</vt:lpstr>
      <vt:lpstr>第一PPT模板网-WWW.1PPT.COM</vt:lpstr>
      <vt:lpstr>1_第一PPT模板网-WWW.1PPT.COM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84</cp:revision>
  <dcterms:created xsi:type="dcterms:W3CDTF">2019-07-09T05:51:00Z</dcterms:created>
  <dcterms:modified xsi:type="dcterms:W3CDTF">2021-11-12T13:25:49Z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