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24"/>
  </p:notesMasterIdLst>
  <p:sldIdLst>
    <p:sldId id="484" r:id="rId3"/>
    <p:sldId id="465" r:id="rId4"/>
    <p:sldId id="467" r:id="rId5"/>
    <p:sldId id="468" r:id="rId6"/>
    <p:sldId id="469" r:id="rId7"/>
    <p:sldId id="470" r:id="rId8"/>
    <p:sldId id="471" r:id="rId9"/>
    <p:sldId id="472" r:id="rId10"/>
    <p:sldId id="473" r:id="rId11"/>
    <p:sldId id="474" r:id="rId12"/>
    <p:sldId id="475" r:id="rId13"/>
    <p:sldId id="476" r:id="rId14"/>
    <p:sldId id="477" r:id="rId15"/>
    <p:sldId id="478" r:id="rId16"/>
    <p:sldId id="479" r:id="rId17"/>
    <p:sldId id="480" r:id="rId18"/>
    <p:sldId id="481" r:id="rId19"/>
    <p:sldId id="482" r:id="rId20"/>
    <p:sldId id="483" r:id="rId21"/>
    <p:sldId id="485" r:id="rId22"/>
    <p:sldId id="486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4F2"/>
    <a:srgbClr val="FB2727"/>
    <a:srgbClr val="FF4747"/>
    <a:srgbClr val="FF2F2F"/>
    <a:srgbClr val="FF0000"/>
    <a:srgbClr val="AF64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DC089-5F43-4925-B02E-A1E5DAE30641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288CA6-3584-4251-BD7B-268AF487D5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3959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12822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104815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013949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410204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50164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951501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35827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6001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101054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04374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3000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1177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3144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05031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2266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545021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0008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642303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0199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3546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558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987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57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399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9570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869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701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203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51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588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295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198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00F4081-822C-4515-834E-2F5ECEAACF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57"/>
            <a:ext cx="12191086" cy="685748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B8172038-3121-4C1D-9E28-577B3C80A6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47" r="87062" b="27704"/>
          <a:stretch/>
        </p:blipFill>
        <p:spPr>
          <a:xfrm>
            <a:off x="167530" y="219807"/>
            <a:ext cx="1070248" cy="439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378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149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FF5E335-FD66-46F0-987A-49AA8A7279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56"/>
            <a:ext cx="12191087" cy="685748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540853F-B66E-4585-BCDD-6981878AE8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5291" y="-464679"/>
            <a:ext cx="3657661" cy="281568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21951AD-82F5-42C2-BE4C-52BCF4F3626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4487598"/>
            <a:ext cx="1470765" cy="29586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4AE99F2-3B74-47AA-BC60-61E0C9CAA3F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895" y="5364274"/>
            <a:ext cx="8603191" cy="159589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DEC4CAD-D772-427C-BE1D-A2D31D95AF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6538" y="142765"/>
            <a:ext cx="3630249" cy="558031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609FF2F-64F8-44E8-850A-B78CFB7D5C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298" y="4202659"/>
            <a:ext cx="4957873" cy="269342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C7B44E0-AD75-4E33-AA4D-97499D65F1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708" y="526869"/>
            <a:ext cx="1470765" cy="295868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27A79907-B3D5-484A-BAE7-1749187F41FA}"/>
              </a:ext>
            </a:extLst>
          </p:cNvPr>
          <p:cNvSpPr txBox="1"/>
          <p:nvPr/>
        </p:nvSpPr>
        <p:spPr>
          <a:xfrm>
            <a:off x="3822761" y="1431352"/>
            <a:ext cx="4826004" cy="55310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kumimoji="1" spc="2400">
                <a:gradFill>
                  <a:gsLst>
                    <a:gs pos="0">
                      <a:srgbClr val="C58F67"/>
                    </a:gs>
                    <a:gs pos="100000">
                      <a:srgbClr val="C58F67"/>
                    </a:gs>
                    <a:gs pos="50000">
                      <a:srgbClr val="E4B684"/>
                    </a:gs>
                  </a:gsLst>
                  <a:lin ang="2700000" scaled="0"/>
                </a:gradFill>
                <a:latin typeface="思源宋体 CN" panose="02020400000000000000" pitchFamily="18" charset="-128"/>
                <a:ea typeface="思源宋体 CN" panose="02020400000000000000" pitchFamily="18" charset="-128"/>
              </a:defRPr>
            </a:lvl1pPr>
          </a:lstStyle>
          <a:p>
            <a:r>
              <a:rPr lang="zh-CN" altLang="en-US" sz="2667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语文精品课件</a:t>
            </a:r>
          </a:p>
        </p:txBody>
      </p:sp>
      <p:sp>
        <p:nvSpPr>
          <p:cNvPr id="16" name="文本框 66">
            <a:extLst>
              <a:ext uri="{FF2B5EF4-FFF2-40B4-BE49-F238E27FC236}">
                <a16:creationId xmlns="" xmlns:a16="http://schemas.microsoft.com/office/drawing/2014/main" id="{A5DFFE42-BBC7-4E64-A249-EC94A43CCA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9348" y="2191008"/>
            <a:ext cx="6742491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kumimoji="1" lang="zh-CN" altLang="en-US" sz="9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文言文二则</a:t>
            </a:r>
          </a:p>
        </p:txBody>
      </p:sp>
      <p:sp>
        <p:nvSpPr>
          <p:cNvPr id="17" name="矩形: 圆角 16">
            <a:extLst>
              <a:ext uri="{FF2B5EF4-FFF2-40B4-BE49-F238E27FC236}">
                <a16:creationId xmlns="" xmlns:a16="http://schemas.microsoft.com/office/drawing/2014/main" id="{35FA1A74-CD96-4948-889D-28D45CF4E369}"/>
              </a:ext>
            </a:extLst>
          </p:cNvPr>
          <p:cNvSpPr/>
          <p:nvPr/>
        </p:nvSpPr>
        <p:spPr>
          <a:xfrm>
            <a:off x="3470031" y="3763511"/>
            <a:ext cx="5533292" cy="424900"/>
          </a:xfrm>
          <a:prstGeom prst="roundRect">
            <a:avLst>
              <a:gd name="adj" fmla="val 50000"/>
            </a:avLst>
          </a:prstGeom>
          <a:solidFill>
            <a:srgbClr val="686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78AEEFFE-2782-4034-B108-A33F7D92DDA5}"/>
              </a:ext>
            </a:extLst>
          </p:cNvPr>
          <p:cNvSpPr txBox="1"/>
          <p:nvPr/>
        </p:nvSpPr>
        <p:spPr>
          <a:xfrm>
            <a:off x="3681496" y="3760944"/>
            <a:ext cx="510853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 eaLnBrk="1" hangingPunct="1"/>
            <a:r>
              <a:rPr lang="zh-CN" altLang="en-US" sz="2400" spc="300" dirty="0">
                <a:solidFill>
                  <a:schemeClr val="bg1"/>
                </a:solidFill>
                <a:cs typeface="+mn-ea"/>
                <a:sym typeface="+mn-lt"/>
              </a:rPr>
              <a:t>六</a:t>
            </a:r>
            <a:r>
              <a:rPr lang="zh-CN" altLang="zh-CN" sz="2400" spc="300" dirty="0">
                <a:solidFill>
                  <a:schemeClr val="bg1"/>
                </a:solidFill>
                <a:cs typeface="+mn-ea"/>
                <a:sym typeface="+mn-lt"/>
              </a:rPr>
              <a:t>年级</a:t>
            </a:r>
            <a:r>
              <a:rPr lang="en-US" altLang="zh-CN" sz="2400" spc="300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en-US" sz="2400" spc="300" dirty="0">
                <a:solidFill>
                  <a:schemeClr val="bg1"/>
                </a:solidFill>
                <a:cs typeface="+mn-ea"/>
                <a:sym typeface="+mn-lt"/>
              </a:rPr>
              <a:t>上</a:t>
            </a:r>
            <a:r>
              <a:rPr lang="zh-CN" altLang="zh-CN" sz="2400" spc="300" dirty="0">
                <a:solidFill>
                  <a:schemeClr val="bg1"/>
                </a:solidFill>
                <a:cs typeface="+mn-ea"/>
                <a:sym typeface="+mn-lt"/>
              </a:rPr>
              <a:t>册</a:t>
            </a:r>
            <a:r>
              <a:rPr lang="en-US" altLang="zh-CN" sz="2400" spc="3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400" spc="300" dirty="0">
                <a:solidFill>
                  <a:schemeClr val="bg1"/>
                </a:solidFill>
                <a:cs typeface="+mn-ea"/>
                <a:sym typeface="+mn-lt"/>
              </a:rPr>
              <a:t>人教版</a:t>
            </a:r>
            <a:r>
              <a:rPr lang="zh-CN" altLang="zh-CN" sz="2400" b="1" spc="3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endParaRPr lang="zh-CN" altLang="en-US" sz="24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29B8D0A-EBEE-4ADE-8E5D-FD5B2FFE6EF5}"/>
              </a:ext>
            </a:extLst>
          </p:cNvPr>
          <p:cNvSpPr txBox="1"/>
          <p:nvPr/>
        </p:nvSpPr>
        <p:spPr>
          <a:xfrm>
            <a:off x="4957872" y="4606810"/>
            <a:ext cx="23005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讲师</a:t>
            </a:r>
            <a:r>
              <a:rPr lang="zh-CN" altLang="en-US" sz="2400" dirty="0" smtClean="0">
                <a:cs typeface="+mn-ea"/>
                <a:sym typeface="+mn-lt"/>
              </a:rPr>
              <a:t>：</a:t>
            </a:r>
            <a:r>
              <a:rPr lang="zh-CN" altLang="en-US" sz="2400" dirty="0">
                <a:cs typeface="+mn-ea"/>
                <a:sym typeface="+mn-lt"/>
              </a:rPr>
              <a:t>优</a:t>
            </a:r>
            <a:r>
              <a:rPr lang="zh-CN" altLang="en-US" sz="2400" dirty="0" smtClean="0">
                <a:cs typeface="+mn-ea"/>
                <a:sym typeface="+mn-lt"/>
              </a:rPr>
              <a:t>品</a:t>
            </a:r>
            <a:r>
              <a:rPr lang="en-US" altLang="zh-CN" sz="2400" dirty="0" smtClean="0">
                <a:cs typeface="+mn-ea"/>
                <a:sym typeface="+mn-lt"/>
              </a:rPr>
              <a:t>PPT</a:t>
            </a:r>
            <a:endParaRPr lang="zh-CN" altLang="en-US" sz="2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79736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animBg="1"/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256198" y="233498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b="1" spc="600" dirty="0">
                <a:cs typeface="+mn-ea"/>
                <a:sym typeface="+mn-lt"/>
              </a:rPr>
              <a:t>资料链接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397058" y="1058010"/>
            <a:ext cx="3397885" cy="664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zh-CN" sz="2800" b="1" dirty="0">
                <a:solidFill>
                  <a:srgbClr val="AD7949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800" b="1" dirty="0">
                <a:solidFill>
                  <a:srgbClr val="AD7949"/>
                </a:solidFill>
                <a:latin typeface="+mn-lt"/>
                <a:ea typeface="+mn-ea"/>
                <a:cs typeface="+mn-ea"/>
                <a:sym typeface="+mn-lt"/>
              </a:rPr>
              <a:t>书戴嵩画牛</a:t>
            </a:r>
            <a:r>
              <a:rPr lang="en-US" altLang="zh-CN" sz="2800" b="1" dirty="0">
                <a:solidFill>
                  <a:srgbClr val="AD7949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endParaRPr lang="zh-CN" altLang="en-US" sz="2800" b="1" dirty="0">
              <a:solidFill>
                <a:srgbClr val="AD794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81963" y="2646179"/>
            <a:ext cx="6441581" cy="2891112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solidFill>
                  <a:prstClr val="black"/>
                </a:solidFill>
                <a:cs typeface="+mn-ea"/>
                <a:sym typeface="+mn-lt"/>
              </a:rPr>
              <a:t>          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字子瞻，号东坡居士，世称苏东坡。北宋文学家、书画家，“唐宋八大家”之一，豪放派词人代表。与其父苏洵、其弟苏辙并称为“三苏”。主要作品有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饮湖上初晴后雨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》《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水调歌头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·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明月几时有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11" name="矩形 10"/>
          <p:cNvSpPr/>
          <p:nvPr/>
        </p:nvSpPr>
        <p:spPr>
          <a:xfrm>
            <a:off x="1127786" y="2691656"/>
            <a:ext cx="902811" cy="523220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AF6419"/>
                </a:solidFill>
                <a:cs typeface="+mn-ea"/>
                <a:sym typeface="+mn-lt"/>
              </a:rPr>
              <a:t>苏轼</a:t>
            </a:r>
            <a:endParaRPr lang="zh-CN" altLang="en-US" sz="2400" b="1" dirty="0">
              <a:solidFill>
                <a:srgbClr val="AF6419"/>
              </a:solidFill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48EC63B3-0597-45E3-A880-19CC1E6E8E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3544" y="1390280"/>
            <a:ext cx="4034748" cy="40347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303830" y="222219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b="1" spc="600" dirty="0">
                <a:cs typeface="+mn-ea"/>
                <a:sym typeface="+mn-lt"/>
              </a:rPr>
              <a:t>字词理解</a:t>
            </a:r>
          </a:p>
        </p:txBody>
      </p:sp>
      <p:sp>
        <p:nvSpPr>
          <p:cNvPr id="13" name="文本框 2"/>
          <p:cNvSpPr txBox="1">
            <a:spLocks noChangeArrowheads="1"/>
          </p:cNvSpPr>
          <p:nvPr/>
        </p:nvSpPr>
        <p:spPr bwMode="auto">
          <a:xfrm>
            <a:off x="1674220" y="4040515"/>
            <a:ext cx="9670885" cy="2205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一日曝书画，有一牧童见之，拊掌大笑，曰：“此画斗牛也。牛斗，力在角，尾搐入两股间，今乃掉尾而斗，谬矣。” 处士笑而然之。古语有云：“耕当问奴，织当问婢。”不可改也。</a:t>
            </a:r>
          </a:p>
        </p:txBody>
      </p:sp>
      <p:sp>
        <p:nvSpPr>
          <p:cNvPr id="17" name="TextBox 66"/>
          <p:cNvSpPr txBox="1"/>
          <p:nvPr/>
        </p:nvSpPr>
        <p:spPr>
          <a:xfrm>
            <a:off x="295863" y="1347911"/>
            <a:ext cx="11759660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rgbClr val="AF6419"/>
                </a:solidFill>
                <a:cs typeface="+mn-ea"/>
                <a:sym typeface="+mn-lt"/>
              </a:rPr>
              <a:t>    </a:t>
            </a:r>
            <a:r>
              <a:rPr lang="en-US" altLang="zh-CN" sz="2800" b="1" dirty="0">
                <a:solidFill>
                  <a:srgbClr val="AF6419"/>
                </a:solidFill>
                <a:cs typeface="+mn-ea"/>
                <a:sym typeface="+mn-lt"/>
              </a:rPr>
              <a:t>《</a:t>
            </a:r>
            <a:r>
              <a:rPr lang="zh-CN" altLang="en-US" sz="2800" b="1" dirty="0">
                <a:solidFill>
                  <a:srgbClr val="AF6419"/>
                </a:solidFill>
                <a:cs typeface="+mn-ea"/>
                <a:sym typeface="+mn-lt"/>
              </a:rPr>
              <a:t>书戴嵩画牛</a:t>
            </a:r>
            <a:r>
              <a:rPr lang="en-US" altLang="zh-CN" sz="2800" b="1" dirty="0">
                <a:solidFill>
                  <a:srgbClr val="AF6419"/>
                </a:solidFill>
                <a:cs typeface="+mn-ea"/>
                <a:sym typeface="+mn-lt"/>
              </a:rPr>
              <a:t>》</a:t>
            </a:r>
            <a:r>
              <a:rPr lang="zh-CN" altLang="en-US" sz="2800" dirty="0">
                <a:solidFill>
                  <a:srgbClr val="AF6419"/>
                </a:solidFill>
                <a:cs typeface="+mn-ea"/>
                <a:sym typeface="+mn-lt"/>
              </a:rPr>
              <a:t>“书”，写。题目的意思是写关于戴嵩画的</a:t>
            </a:r>
            <a:r>
              <a:rPr lang="en-US" altLang="zh-CN" sz="2800" dirty="0">
                <a:solidFill>
                  <a:srgbClr val="AF6419"/>
                </a:solidFill>
                <a:cs typeface="+mn-ea"/>
                <a:sym typeface="+mn-lt"/>
              </a:rPr>
              <a:t>《</a:t>
            </a:r>
            <a:r>
              <a:rPr lang="zh-CN" altLang="en-US" sz="2800" dirty="0">
                <a:solidFill>
                  <a:srgbClr val="AF6419"/>
                </a:solidFill>
                <a:cs typeface="+mn-ea"/>
                <a:sym typeface="+mn-lt"/>
              </a:rPr>
              <a:t>斗牛图</a:t>
            </a:r>
            <a:r>
              <a:rPr lang="en-US" altLang="zh-CN" sz="2800" dirty="0">
                <a:solidFill>
                  <a:srgbClr val="AF6419"/>
                </a:solidFill>
                <a:cs typeface="+mn-ea"/>
                <a:sym typeface="+mn-lt"/>
              </a:rPr>
              <a:t>》</a:t>
            </a:r>
            <a:r>
              <a:rPr lang="zh-CN" altLang="en-US" sz="2800" dirty="0">
                <a:solidFill>
                  <a:srgbClr val="AF6419"/>
                </a:solidFill>
                <a:cs typeface="+mn-ea"/>
                <a:sym typeface="+mn-lt"/>
              </a:rPr>
              <a:t>。</a:t>
            </a:r>
            <a:endParaRPr lang="en-US" altLang="zh-CN" sz="2800" dirty="0">
              <a:solidFill>
                <a:srgbClr val="AF6419"/>
              </a:solidFill>
              <a:cs typeface="+mn-ea"/>
              <a:sym typeface="+mn-lt"/>
            </a:endParaRPr>
          </a:p>
        </p:txBody>
      </p:sp>
      <p:sp>
        <p:nvSpPr>
          <p:cNvPr id="18" name="TextBox 66"/>
          <p:cNvSpPr txBox="1"/>
          <p:nvPr/>
        </p:nvSpPr>
        <p:spPr>
          <a:xfrm>
            <a:off x="3969276" y="1871131"/>
            <a:ext cx="3603437" cy="44121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zh-CN" altLang="en-US" sz="2267" dirty="0">
                <a:solidFill>
                  <a:srgbClr val="FF0000"/>
                </a:solidFill>
                <a:cs typeface="+mn-ea"/>
                <a:sym typeface="+mn-lt"/>
              </a:rPr>
              <a:t>有德才而不愿去做官的人</a:t>
            </a:r>
          </a:p>
        </p:txBody>
      </p:sp>
      <p:sp>
        <p:nvSpPr>
          <p:cNvPr id="20" name="TextBox 66"/>
          <p:cNvSpPr txBox="1"/>
          <p:nvPr/>
        </p:nvSpPr>
        <p:spPr>
          <a:xfrm>
            <a:off x="6723586" y="2754259"/>
            <a:ext cx="1991735" cy="44121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zh-CN" altLang="en-US" sz="2267" dirty="0">
                <a:solidFill>
                  <a:srgbClr val="FF0000"/>
                </a:solidFill>
                <a:cs typeface="+mn-ea"/>
                <a:sym typeface="+mn-lt"/>
              </a:rPr>
              <a:t>所珍藏的宝贝</a:t>
            </a:r>
          </a:p>
        </p:txBody>
      </p:sp>
      <p:sp>
        <p:nvSpPr>
          <p:cNvPr id="22" name="TextBox 66"/>
          <p:cNvSpPr txBox="1"/>
          <p:nvPr/>
        </p:nvSpPr>
        <p:spPr>
          <a:xfrm>
            <a:off x="8786850" y="2762407"/>
            <a:ext cx="1490975" cy="44121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zh-CN" altLang="en-US" sz="2267" dirty="0">
                <a:solidFill>
                  <a:srgbClr val="FF0000"/>
                </a:solidFill>
                <a:cs typeface="+mn-ea"/>
                <a:sym typeface="+mn-lt"/>
              </a:rPr>
              <a:t>唐代画家。</a:t>
            </a:r>
          </a:p>
        </p:txBody>
      </p:sp>
      <p:sp>
        <p:nvSpPr>
          <p:cNvPr id="24" name="TextBox 66"/>
          <p:cNvSpPr txBox="1"/>
          <p:nvPr/>
        </p:nvSpPr>
        <p:spPr>
          <a:xfrm>
            <a:off x="9035422" y="1921694"/>
            <a:ext cx="2604999" cy="44121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zh-CN" altLang="en-US" sz="2267" dirty="0">
                <a:solidFill>
                  <a:srgbClr val="FF0000"/>
                </a:solidFill>
                <a:cs typeface="+mn-ea"/>
                <a:sym typeface="+mn-lt"/>
              </a:rPr>
              <a:t>戴嵩画的</a:t>
            </a:r>
            <a:r>
              <a:rPr lang="en-US" altLang="zh-CN" sz="2267" dirty="0">
                <a:solidFill>
                  <a:srgbClr val="FF0000"/>
                </a:solidFill>
                <a:cs typeface="+mn-ea"/>
                <a:sym typeface="+mn-lt"/>
              </a:rPr>
              <a:t>《</a:t>
            </a:r>
            <a:r>
              <a:rPr lang="zh-CN" altLang="en-US" sz="2267" dirty="0">
                <a:solidFill>
                  <a:srgbClr val="FF0000"/>
                </a:solidFill>
                <a:cs typeface="+mn-ea"/>
                <a:sym typeface="+mn-lt"/>
              </a:rPr>
              <a:t>斗牛图</a:t>
            </a:r>
            <a:r>
              <a:rPr lang="en-US" altLang="zh-CN" sz="2267" dirty="0">
                <a:solidFill>
                  <a:srgbClr val="FF0000"/>
                </a:solidFill>
                <a:cs typeface="+mn-ea"/>
                <a:sym typeface="+mn-lt"/>
              </a:rPr>
              <a:t>》</a:t>
            </a:r>
            <a:endParaRPr lang="zh-CN" altLang="en-US" sz="2267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6" name="TextBox 66"/>
          <p:cNvSpPr txBox="1"/>
          <p:nvPr/>
        </p:nvSpPr>
        <p:spPr>
          <a:xfrm>
            <a:off x="4540955" y="3570519"/>
            <a:ext cx="3686280" cy="44121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zh-CN" altLang="en-US" sz="2267" dirty="0">
                <a:solidFill>
                  <a:srgbClr val="FF0000"/>
                </a:solidFill>
                <a:cs typeface="+mn-ea"/>
                <a:sym typeface="+mn-lt"/>
              </a:rPr>
              <a:t>用锦缎作画囊，用玉做画轴。</a:t>
            </a:r>
          </a:p>
        </p:txBody>
      </p:sp>
      <p:sp>
        <p:nvSpPr>
          <p:cNvPr id="28" name="TextBox 66"/>
          <p:cNvSpPr txBox="1"/>
          <p:nvPr/>
        </p:nvSpPr>
        <p:spPr>
          <a:xfrm>
            <a:off x="2860025" y="4642518"/>
            <a:ext cx="475001" cy="44121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zh-CN" altLang="en-US" sz="2267" dirty="0">
                <a:solidFill>
                  <a:srgbClr val="FF0000"/>
                </a:solidFill>
                <a:cs typeface="+mn-ea"/>
                <a:sym typeface="+mn-lt"/>
              </a:rPr>
              <a:t>晒</a:t>
            </a:r>
          </a:p>
        </p:txBody>
      </p:sp>
      <p:sp>
        <p:nvSpPr>
          <p:cNvPr id="30" name="TextBox 66"/>
          <p:cNvSpPr txBox="1"/>
          <p:nvPr/>
        </p:nvSpPr>
        <p:spPr>
          <a:xfrm>
            <a:off x="6248583" y="4654419"/>
            <a:ext cx="779895" cy="44121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zh-CN" altLang="en-US" sz="2267" dirty="0">
                <a:solidFill>
                  <a:srgbClr val="FF0000"/>
                </a:solidFill>
                <a:cs typeface="+mn-ea"/>
                <a:sym typeface="+mn-lt"/>
              </a:rPr>
              <a:t>拍手</a:t>
            </a:r>
          </a:p>
        </p:txBody>
      </p:sp>
      <p:sp>
        <p:nvSpPr>
          <p:cNvPr id="32" name="TextBox 66"/>
          <p:cNvSpPr txBox="1"/>
          <p:nvPr/>
        </p:nvSpPr>
        <p:spPr>
          <a:xfrm>
            <a:off x="3050490" y="5412579"/>
            <a:ext cx="779895" cy="44121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zh-CN" altLang="en-US" sz="2267" dirty="0">
                <a:solidFill>
                  <a:srgbClr val="FF0000"/>
                </a:solidFill>
                <a:cs typeface="+mn-ea"/>
                <a:sym typeface="+mn-lt"/>
              </a:rPr>
              <a:t>抽缩</a:t>
            </a:r>
          </a:p>
        </p:txBody>
      </p:sp>
      <p:sp>
        <p:nvSpPr>
          <p:cNvPr id="34" name="TextBox 66"/>
          <p:cNvSpPr txBox="1"/>
          <p:nvPr/>
        </p:nvSpPr>
        <p:spPr>
          <a:xfrm>
            <a:off x="3991143" y="5412579"/>
            <a:ext cx="779895" cy="44121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zh-CN" altLang="en-US" sz="2267" dirty="0">
                <a:solidFill>
                  <a:srgbClr val="FF0000"/>
                </a:solidFill>
                <a:cs typeface="+mn-ea"/>
                <a:sym typeface="+mn-lt"/>
              </a:rPr>
              <a:t>大腿</a:t>
            </a:r>
          </a:p>
        </p:txBody>
      </p:sp>
      <p:sp>
        <p:nvSpPr>
          <p:cNvPr id="36" name="TextBox 66"/>
          <p:cNvSpPr txBox="1"/>
          <p:nvPr/>
        </p:nvSpPr>
        <p:spPr>
          <a:xfrm>
            <a:off x="5317743" y="4654417"/>
            <a:ext cx="779895" cy="44121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zh-CN" altLang="en-US" sz="2267" dirty="0">
                <a:solidFill>
                  <a:srgbClr val="FF0000"/>
                </a:solidFill>
                <a:cs typeface="+mn-ea"/>
                <a:sym typeface="+mn-lt"/>
              </a:rPr>
              <a:t>却</a:t>
            </a:r>
          </a:p>
        </p:txBody>
      </p:sp>
      <p:sp>
        <p:nvSpPr>
          <p:cNvPr id="38" name="TextBox 66"/>
          <p:cNvSpPr txBox="1"/>
          <p:nvPr/>
        </p:nvSpPr>
        <p:spPr>
          <a:xfrm>
            <a:off x="5337873" y="5431670"/>
            <a:ext cx="1515272" cy="44121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zh-CN" altLang="en-US" sz="2267" dirty="0">
                <a:solidFill>
                  <a:srgbClr val="FF0000"/>
                </a:solidFill>
                <a:cs typeface="+mn-ea"/>
                <a:sym typeface="+mn-lt"/>
              </a:rPr>
              <a:t>摆动，摇</a:t>
            </a:r>
          </a:p>
        </p:txBody>
      </p:sp>
      <p:sp>
        <p:nvSpPr>
          <p:cNvPr id="40" name="TextBox 66"/>
          <p:cNvSpPr txBox="1"/>
          <p:nvPr/>
        </p:nvSpPr>
        <p:spPr>
          <a:xfrm>
            <a:off x="7048357" y="5412578"/>
            <a:ext cx="1321011" cy="44121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zh-CN" altLang="en-US" sz="2267" dirty="0">
                <a:solidFill>
                  <a:srgbClr val="FF0000"/>
                </a:solidFill>
                <a:cs typeface="+mn-ea"/>
                <a:sym typeface="+mn-lt"/>
              </a:rPr>
              <a:t>错误</a:t>
            </a:r>
          </a:p>
        </p:txBody>
      </p:sp>
      <p:sp>
        <p:nvSpPr>
          <p:cNvPr id="42" name="TextBox 66"/>
          <p:cNvSpPr txBox="1"/>
          <p:nvPr/>
        </p:nvSpPr>
        <p:spPr>
          <a:xfrm>
            <a:off x="9282883" y="5401775"/>
            <a:ext cx="2254679" cy="44121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zh-CN" altLang="en-US" sz="2267" dirty="0">
                <a:solidFill>
                  <a:srgbClr val="FF0000"/>
                </a:solidFill>
                <a:cs typeface="+mn-ea"/>
                <a:sym typeface="+mn-lt"/>
              </a:rPr>
              <a:t>认为他说得对。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D9CB345E-6CF9-4192-A24A-D505BFB849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26" y="1938828"/>
            <a:ext cx="2401303" cy="240130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3243644" y="2123917"/>
            <a:ext cx="7390081" cy="146719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     蜀中有杜处士，好书画，所宝以百数。有戴嵩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牛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一轴，尤所爱，锦囊玉轴，常以相随。</a:t>
            </a:r>
          </a:p>
        </p:txBody>
      </p:sp>
      <p:sp>
        <p:nvSpPr>
          <p:cNvPr id="2" name="椭圆 1">
            <a:extLst>
              <a:ext uri="{FF2B5EF4-FFF2-40B4-BE49-F238E27FC236}">
                <a16:creationId xmlns="" xmlns:a16="http://schemas.microsoft.com/office/drawing/2014/main" id="{F15FEAC2-5DB9-4C54-8031-A73E8575D793}"/>
              </a:ext>
            </a:extLst>
          </p:cNvPr>
          <p:cNvSpPr/>
          <p:nvPr/>
        </p:nvSpPr>
        <p:spPr>
          <a:xfrm>
            <a:off x="4865077" y="2362905"/>
            <a:ext cx="779870" cy="441211"/>
          </a:xfrm>
          <a:prstGeom prst="ellipse">
            <a:avLst/>
          </a:prstGeom>
          <a:noFill/>
          <a:ln>
            <a:solidFill>
              <a:srgbClr val="FB2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>
            <a:extLst>
              <a:ext uri="{FF2B5EF4-FFF2-40B4-BE49-F238E27FC236}">
                <a16:creationId xmlns="" xmlns:a16="http://schemas.microsoft.com/office/drawing/2014/main" id="{25A2F4BC-BE12-4C41-A164-7AE98040A4A1}"/>
              </a:ext>
            </a:extLst>
          </p:cNvPr>
          <p:cNvSpPr/>
          <p:nvPr/>
        </p:nvSpPr>
        <p:spPr>
          <a:xfrm>
            <a:off x="7028477" y="2372639"/>
            <a:ext cx="644723" cy="441211"/>
          </a:xfrm>
          <a:prstGeom prst="ellipse">
            <a:avLst/>
          </a:prstGeom>
          <a:noFill/>
          <a:ln>
            <a:solidFill>
              <a:srgbClr val="FB2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>
            <a:extLst>
              <a:ext uri="{FF2B5EF4-FFF2-40B4-BE49-F238E27FC236}">
                <a16:creationId xmlns="" xmlns:a16="http://schemas.microsoft.com/office/drawing/2014/main" id="{C63D5E87-AA01-4D04-AB5D-9633517130D6}"/>
              </a:ext>
            </a:extLst>
          </p:cNvPr>
          <p:cNvSpPr/>
          <p:nvPr/>
        </p:nvSpPr>
        <p:spPr>
          <a:xfrm>
            <a:off x="9170421" y="2388089"/>
            <a:ext cx="644723" cy="441211"/>
          </a:xfrm>
          <a:prstGeom prst="ellipse">
            <a:avLst/>
          </a:prstGeom>
          <a:noFill/>
          <a:ln>
            <a:solidFill>
              <a:srgbClr val="FB2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>
            <a:extLst>
              <a:ext uri="{FF2B5EF4-FFF2-40B4-BE49-F238E27FC236}">
                <a16:creationId xmlns="" xmlns:a16="http://schemas.microsoft.com/office/drawing/2014/main" id="{4B4EAAE5-B1A3-4D81-B236-C50AC7D44AE8}"/>
              </a:ext>
            </a:extLst>
          </p:cNvPr>
          <p:cNvSpPr/>
          <p:nvPr/>
        </p:nvSpPr>
        <p:spPr>
          <a:xfrm>
            <a:off x="9947882" y="2364722"/>
            <a:ext cx="644723" cy="441211"/>
          </a:xfrm>
          <a:prstGeom prst="ellipse">
            <a:avLst/>
          </a:prstGeom>
          <a:noFill/>
          <a:ln>
            <a:solidFill>
              <a:srgbClr val="FB2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>
            <a:extLst>
              <a:ext uri="{FF2B5EF4-FFF2-40B4-BE49-F238E27FC236}">
                <a16:creationId xmlns="" xmlns:a16="http://schemas.microsoft.com/office/drawing/2014/main" id="{DA745077-5C59-4476-B1FA-28C5F654A0BD}"/>
              </a:ext>
            </a:extLst>
          </p:cNvPr>
          <p:cNvSpPr/>
          <p:nvPr/>
        </p:nvSpPr>
        <p:spPr>
          <a:xfrm>
            <a:off x="5400899" y="3066875"/>
            <a:ext cx="1322687" cy="441211"/>
          </a:xfrm>
          <a:prstGeom prst="ellipse">
            <a:avLst/>
          </a:prstGeom>
          <a:noFill/>
          <a:ln>
            <a:solidFill>
              <a:srgbClr val="FB2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>
            <a:extLst>
              <a:ext uri="{FF2B5EF4-FFF2-40B4-BE49-F238E27FC236}">
                <a16:creationId xmlns="" xmlns:a16="http://schemas.microsoft.com/office/drawing/2014/main" id="{ADC15117-21AE-49EC-93B9-E6C9AD7284A6}"/>
              </a:ext>
            </a:extLst>
          </p:cNvPr>
          <p:cNvSpPr/>
          <p:nvPr/>
        </p:nvSpPr>
        <p:spPr>
          <a:xfrm>
            <a:off x="2816304" y="4273661"/>
            <a:ext cx="427339" cy="441211"/>
          </a:xfrm>
          <a:prstGeom prst="ellipse">
            <a:avLst/>
          </a:prstGeom>
          <a:noFill/>
          <a:ln>
            <a:solidFill>
              <a:srgbClr val="FB2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>
            <a:extLst>
              <a:ext uri="{FF2B5EF4-FFF2-40B4-BE49-F238E27FC236}">
                <a16:creationId xmlns="" xmlns:a16="http://schemas.microsoft.com/office/drawing/2014/main" id="{038E5730-1B2A-4CAF-A0A0-B5F97151CCA0}"/>
              </a:ext>
            </a:extLst>
          </p:cNvPr>
          <p:cNvSpPr/>
          <p:nvPr/>
        </p:nvSpPr>
        <p:spPr>
          <a:xfrm>
            <a:off x="6170425" y="4285405"/>
            <a:ext cx="682720" cy="441211"/>
          </a:xfrm>
          <a:prstGeom prst="ellipse">
            <a:avLst/>
          </a:prstGeom>
          <a:noFill/>
          <a:ln>
            <a:solidFill>
              <a:srgbClr val="FB2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>
            <a:extLst>
              <a:ext uri="{FF2B5EF4-FFF2-40B4-BE49-F238E27FC236}">
                <a16:creationId xmlns="" xmlns:a16="http://schemas.microsoft.com/office/drawing/2014/main" id="{82807045-1E15-4D1F-AA8D-EC25C98FB146}"/>
              </a:ext>
            </a:extLst>
          </p:cNvPr>
          <p:cNvSpPr/>
          <p:nvPr/>
        </p:nvSpPr>
        <p:spPr>
          <a:xfrm>
            <a:off x="3239563" y="5015764"/>
            <a:ext cx="475001" cy="441211"/>
          </a:xfrm>
          <a:prstGeom prst="ellipse">
            <a:avLst/>
          </a:prstGeom>
          <a:noFill/>
          <a:ln>
            <a:solidFill>
              <a:srgbClr val="FB2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>
            <a:extLst>
              <a:ext uri="{FF2B5EF4-FFF2-40B4-BE49-F238E27FC236}">
                <a16:creationId xmlns="" xmlns:a16="http://schemas.microsoft.com/office/drawing/2014/main" id="{7F2ECE77-F391-4C85-A9F1-5C4894D0D71C}"/>
              </a:ext>
            </a:extLst>
          </p:cNvPr>
          <p:cNvSpPr/>
          <p:nvPr/>
        </p:nvSpPr>
        <p:spPr>
          <a:xfrm>
            <a:off x="4083668" y="5048118"/>
            <a:ext cx="475001" cy="441211"/>
          </a:xfrm>
          <a:prstGeom prst="ellipse">
            <a:avLst/>
          </a:prstGeom>
          <a:noFill/>
          <a:ln>
            <a:solidFill>
              <a:srgbClr val="FB2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>
            <a:extLst>
              <a:ext uri="{FF2B5EF4-FFF2-40B4-BE49-F238E27FC236}">
                <a16:creationId xmlns="" xmlns:a16="http://schemas.microsoft.com/office/drawing/2014/main" id="{E4049052-E073-4948-8CFE-0D88B03E7FE5}"/>
              </a:ext>
            </a:extLst>
          </p:cNvPr>
          <p:cNvSpPr/>
          <p:nvPr/>
        </p:nvSpPr>
        <p:spPr>
          <a:xfrm>
            <a:off x="5335068" y="5037427"/>
            <a:ext cx="475001" cy="441211"/>
          </a:xfrm>
          <a:prstGeom prst="ellipse">
            <a:avLst/>
          </a:prstGeom>
          <a:noFill/>
          <a:ln>
            <a:solidFill>
              <a:srgbClr val="FB2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>
            <a:extLst>
              <a:ext uri="{FF2B5EF4-FFF2-40B4-BE49-F238E27FC236}">
                <a16:creationId xmlns="" xmlns:a16="http://schemas.microsoft.com/office/drawing/2014/main" id="{1136A992-721E-459C-B3BD-B277EB68F591}"/>
              </a:ext>
            </a:extLst>
          </p:cNvPr>
          <p:cNvSpPr/>
          <p:nvPr/>
        </p:nvSpPr>
        <p:spPr>
          <a:xfrm>
            <a:off x="5791826" y="5023431"/>
            <a:ext cx="585078" cy="441211"/>
          </a:xfrm>
          <a:prstGeom prst="ellipse">
            <a:avLst/>
          </a:prstGeom>
          <a:noFill/>
          <a:ln>
            <a:solidFill>
              <a:srgbClr val="FB2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>
            <a:extLst>
              <a:ext uri="{FF2B5EF4-FFF2-40B4-BE49-F238E27FC236}">
                <a16:creationId xmlns="" xmlns:a16="http://schemas.microsoft.com/office/drawing/2014/main" id="{C948CBAD-EE3E-40A0-83C4-D5C76ED0A2FE}"/>
              </a:ext>
            </a:extLst>
          </p:cNvPr>
          <p:cNvSpPr/>
          <p:nvPr/>
        </p:nvSpPr>
        <p:spPr>
          <a:xfrm>
            <a:off x="7177693" y="4990459"/>
            <a:ext cx="427433" cy="441211"/>
          </a:xfrm>
          <a:prstGeom prst="ellipse">
            <a:avLst/>
          </a:prstGeom>
          <a:noFill/>
          <a:ln>
            <a:solidFill>
              <a:srgbClr val="FB2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>
            <a:extLst>
              <a:ext uri="{FF2B5EF4-FFF2-40B4-BE49-F238E27FC236}">
                <a16:creationId xmlns="" xmlns:a16="http://schemas.microsoft.com/office/drawing/2014/main" id="{991ABDE7-8F11-4AE9-B39C-5EDF629E092F}"/>
              </a:ext>
            </a:extLst>
          </p:cNvPr>
          <p:cNvSpPr/>
          <p:nvPr/>
        </p:nvSpPr>
        <p:spPr>
          <a:xfrm>
            <a:off x="9666031" y="5033931"/>
            <a:ext cx="682720" cy="441211"/>
          </a:xfrm>
          <a:prstGeom prst="ellipse">
            <a:avLst/>
          </a:prstGeom>
          <a:noFill/>
          <a:ln>
            <a:solidFill>
              <a:srgbClr val="FB2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8" grpId="0"/>
      <p:bldP spid="20" grpId="0"/>
      <p:bldP spid="22" grpId="0"/>
      <p:bldP spid="24" grpId="0"/>
      <p:bldP spid="26" grpId="0"/>
      <p:bldP spid="28" grpId="0"/>
      <p:bldP spid="30" grpId="0"/>
      <p:bldP spid="32" grpId="0"/>
      <p:bldP spid="34" grpId="0"/>
      <p:bldP spid="36" grpId="0"/>
      <p:bldP spid="38" grpId="0"/>
      <p:bldP spid="40" grpId="0"/>
      <p:bldP spid="42" grpId="0"/>
      <p:bldP spid="14" grpId="0"/>
      <p:bldP spid="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256345" y="221478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b="1" spc="600" dirty="0">
                <a:cs typeface="+mn-ea"/>
                <a:sym typeface="+mn-lt"/>
              </a:rPr>
              <a:t>句段感知</a:t>
            </a:r>
          </a:p>
        </p:txBody>
      </p:sp>
      <p:sp>
        <p:nvSpPr>
          <p:cNvPr id="44" name="矩形 43"/>
          <p:cNvSpPr/>
          <p:nvPr/>
        </p:nvSpPr>
        <p:spPr>
          <a:xfrm>
            <a:off x="765184" y="1778035"/>
            <a:ext cx="10913672" cy="4256614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      </a:t>
            </a:r>
            <a:r>
              <a:rPr lang="zh-CN" altLang="en-US" sz="2267" dirty="0">
                <a:solidFill>
                  <a:prstClr val="black"/>
                </a:solidFill>
                <a:cs typeface="+mn-ea"/>
                <a:sym typeface="+mn-lt"/>
              </a:rPr>
              <a:t>四川有个杜处士，喜爱书画，他所珍藏的书画中有几百种之多。其中有一幅是唐代画家戴嵩画的</a:t>
            </a:r>
            <a:r>
              <a:rPr lang="en-US" altLang="zh-CN" sz="2267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2267" dirty="0">
                <a:solidFill>
                  <a:prstClr val="black"/>
                </a:solidFill>
                <a:cs typeface="+mn-ea"/>
                <a:sym typeface="+mn-lt"/>
              </a:rPr>
              <a:t>斗牛图</a:t>
            </a:r>
            <a:r>
              <a:rPr lang="en-US" altLang="zh-CN" sz="2267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2267" dirty="0">
                <a:solidFill>
                  <a:prstClr val="black"/>
                </a:solidFill>
                <a:cs typeface="+mn-ea"/>
                <a:sym typeface="+mn-lt"/>
              </a:rPr>
              <a:t>，杜处士尤其珍爱，他用玉作画轴，用锦缎作画囊收藏这幅画，经常把它随身带着。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267" dirty="0">
                <a:solidFill>
                  <a:prstClr val="black"/>
                </a:solidFill>
                <a:cs typeface="+mn-ea"/>
                <a:sym typeface="+mn-lt"/>
              </a:rPr>
              <a:t>      有一天，他把书画拿到太阳底下去晒，有一个牧童看见了戴嵩画的</a:t>
            </a:r>
            <a:r>
              <a:rPr lang="en-US" altLang="zh-CN" sz="2267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2267" dirty="0">
                <a:solidFill>
                  <a:prstClr val="black"/>
                </a:solidFill>
                <a:cs typeface="+mn-ea"/>
                <a:sym typeface="+mn-lt"/>
              </a:rPr>
              <a:t>斗牛图</a:t>
            </a:r>
            <a:r>
              <a:rPr lang="en-US" altLang="zh-CN" sz="2267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2267" dirty="0">
                <a:solidFill>
                  <a:prstClr val="black"/>
                </a:solidFill>
                <a:cs typeface="+mn-ea"/>
                <a:sym typeface="+mn-lt"/>
              </a:rPr>
              <a:t>，拍手大笑着说：“这张画画的是斗牛。斗牛时，牛力气用在角上，尾巴紧紧地夹在两腿中间。现在这幅画上的牛却是摆动着尾巴在斗，这是错误的呢。” 杜处士笑了笑，认为他说得很有道理。古人有句话说：“耕种的事应该去问奴，织布的事应该去问女仆。”这个道理是不可改变的呀！</a:t>
            </a:r>
          </a:p>
        </p:txBody>
      </p:sp>
      <p:sp>
        <p:nvSpPr>
          <p:cNvPr id="45" name="矩形 44"/>
          <p:cNvSpPr/>
          <p:nvPr/>
        </p:nvSpPr>
        <p:spPr>
          <a:xfrm>
            <a:off x="5644594" y="1123264"/>
            <a:ext cx="902811" cy="523220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AF6419"/>
                </a:solidFill>
                <a:cs typeface="+mn-ea"/>
                <a:sym typeface="+mn-lt"/>
              </a:rPr>
              <a:t>译文</a:t>
            </a:r>
            <a:endParaRPr lang="zh-CN" altLang="en-US" sz="2400" dirty="0">
              <a:solidFill>
                <a:srgbClr val="AF6419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233196" y="221923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b="1" spc="600" dirty="0">
                <a:cs typeface="+mn-ea"/>
                <a:sym typeface="+mn-lt"/>
              </a:rPr>
              <a:t>句段感知</a:t>
            </a:r>
          </a:p>
        </p:txBody>
      </p:sp>
      <p:sp>
        <p:nvSpPr>
          <p:cNvPr id="8" name="矩形 7"/>
          <p:cNvSpPr/>
          <p:nvPr/>
        </p:nvSpPr>
        <p:spPr>
          <a:xfrm>
            <a:off x="1035080" y="1347118"/>
            <a:ext cx="8815097" cy="1144031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       蜀中有杜处士，好书画，所宝以百数。有戴嵩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牛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一轴，尤所爱，锦囊玉轴，常以相随。</a:t>
            </a:r>
          </a:p>
        </p:txBody>
      </p:sp>
      <p:sp>
        <p:nvSpPr>
          <p:cNvPr id="9" name="矩形 8"/>
          <p:cNvSpPr/>
          <p:nvPr/>
        </p:nvSpPr>
        <p:spPr>
          <a:xfrm>
            <a:off x="1133124" y="3429000"/>
            <a:ext cx="4854486" cy="1690784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rgbClr val="AF6419"/>
                </a:solidFill>
                <a:cs typeface="+mn-ea"/>
                <a:sym typeface="+mn-lt"/>
              </a:rPr>
              <a:t>     “数百”和“一轴”形成鲜明对比，多对少，突出了处士对</a:t>
            </a:r>
            <a:r>
              <a:rPr lang="en-US" altLang="zh-CN" sz="2400" dirty="0">
                <a:solidFill>
                  <a:srgbClr val="AF6419"/>
                </a:solidFill>
                <a:cs typeface="+mn-ea"/>
                <a:sym typeface="+mn-lt"/>
              </a:rPr>
              <a:t>《</a:t>
            </a:r>
            <a:r>
              <a:rPr lang="zh-CN" altLang="en-US" sz="2400" dirty="0">
                <a:solidFill>
                  <a:srgbClr val="AF6419"/>
                </a:solidFill>
                <a:cs typeface="+mn-ea"/>
                <a:sym typeface="+mn-lt"/>
              </a:rPr>
              <a:t>斗牛图</a:t>
            </a:r>
            <a:r>
              <a:rPr lang="en-US" altLang="zh-CN" sz="2400" dirty="0">
                <a:solidFill>
                  <a:srgbClr val="AF6419"/>
                </a:solidFill>
                <a:cs typeface="+mn-ea"/>
                <a:sym typeface="+mn-lt"/>
              </a:rPr>
              <a:t>》</a:t>
            </a:r>
            <a:r>
              <a:rPr lang="zh-CN" altLang="en-US" sz="2400" dirty="0">
                <a:solidFill>
                  <a:srgbClr val="AF6419"/>
                </a:solidFill>
                <a:cs typeface="+mn-ea"/>
                <a:sym typeface="+mn-lt"/>
              </a:rPr>
              <a:t>的珍爱。</a:t>
            </a:r>
          </a:p>
        </p:txBody>
      </p:sp>
      <p:sp>
        <p:nvSpPr>
          <p:cNvPr id="10" name="矩形 9"/>
          <p:cNvSpPr/>
          <p:nvPr/>
        </p:nvSpPr>
        <p:spPr>
          <a:xfrm>
            <a:off x="5987610" y="1533619"/>
            <a:ext cx="673512" cy="3322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684429" y="1529987"/>
            <a:ext cx="716167" cy="3322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9DC60F0-2293-4F96-B210-FDADDF97F6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369" y="2326319"/>
            <a:ext cx="3896145" cy="38961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244770" y="210199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b="1" spc="600" dirty="0">
                <a:cs typeface="+mn-ea"/>
                <a:sym typeface="+mn-lt"/>
              </a:rPr>
              <a:t>句段感知</a:t>
            </a:r>
          </a:p>
        </p:txBody>
      </p:sp>
      <p:sp>
        <p:nvSpPr>
          <p:cNvPr id="4" name="矩形 3"/>
          <p:cNvSpPr/>
          <p:nvPr/>
        </p:nvSpPr>
        <p:spPr>
          <a:xfrm>
            <a:off x="842890" y="1399436"/>
            <a:ext cx="10268805" cy="113678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       一日曝书画，有一牧童见之，拊掌大笑，曰：“此画斗牛也。牛斗，力在角，尾搐入两股间，今乃掉尾而斗，谬矣。” 处士笑而然之。</a:t>
            </a:r>
          </a:p>
        </p:txBody>
      </p:sp>
      <p:sp>
        <p:nvSpPr>
          <p:cNvPr id="5" name="矩形 4"/>
          <p:cNvSpPr/>
          <p:nvPr/>
        </p:nvSpPr>
        <p:spPr>
          <a:xfrm>
            <a:off x="982966" y="3763093"/>
            <a:ext cx="4691803" cy="1690784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       牧童拍手大笑，是毫无掩饰的笑，无所顾忌的笑；处士是若有所思、认可牧童所说的话的笑。</a:t>
            </a:r>
          </a:p>
        </p:txBody>
      </p:sp>
      <p:sp>
        <p:nvSpPr>
          <p:cNvPr id="6" name="矩形 5"/>
          <p:cNvSpPr/>
          <p:nvPr/>
        </p:nvSpPr>
        <p:spPr>
          <a:xfrm>
            <a:off x="5409772" y="1589056"/>
            <a:ext cx="1352617" cy="3322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257932" y="2122227"/>
            <a:ext cx="414680" cy="3322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" name="TextBox 66"/>
          <p:cNvSpPr txBox="1"/>
          <p:nvPr/>
        </p:nvSpPr>
        <p:spPr>
          <a:xfrm>
            <a:off x="2758063" y="2809360"/>
            <a:ext cx="6656034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defRPr/>
            </a:pPr>
            <a:r>
              <a:rPr lang="zh-CN" altLang="en-US" sz="2800" dirty="0">
                <a:solidFill>
                  <a:srgbClr val="AF6419"/>
                </a:solidFill>
                <a:cs typeface="+mn-ea"/>
                <a:sym typeface="+mn-lt"/>
              </a:rPr>
              <a:t>    他们的“笑”各是一种什么态度？</a:t>
            </a:r>
            <a:endParaRPr lang="en-US" altLang="zh-CN" sz="2800" dirty="0">
              <a:solidFill>
                <a:srgbClr val="AF6419"/>
              </a:solidFill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87D9DE1-D1F7-4D20-AAFD-BA4F8CA088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5788" y="3064587"/>
            <a:ext cx="3136297" cy="31362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8" grpId="0" animBg="1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495603" y="1218867"/>
            <a:ext cx="10088520" cy="590033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古语有云：“耕当问奴，织当问婢。”不可改也。</a:t>
            </a:r>
          </a:p>
        </p:txBody>
      </p:sp>
      <p:sp>
        <p:nvSpPr>
          <p:cNvPr id="6" name="矩形 5"/>
          <p:cNvSpPr/>
          <p:nvPr/>
        </p:nvSpPr>
        <p:spPr>
          <a:xfrm>
            <a:off x="2002421" y="4914146"/>
            <a:ext cx="8440536" cy="113678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rgbClr val="AF6419"/>
                </a:solidFill>
                <a:cs typeface="+mn-ea"/>
                <a:sym typeface="+mn-lt"/>
              </a:rPr>
              <a:t>       总结全文，指出从事每一种职业的人都有其擅长的方面，要多问行家，以免出错。</a:t>
            </a:r>
          </a:p>
        </p:txBody>
      </p:sp>
      <p:sp>
        <p:nvSpPr>
          <p:cNvPr id="8" name="矩形 7"/>
          <p:cNvSpPr/>
          <p:nvPr/>
        </p:nvSpPr>
        <p:spPr>
          <a:xfrm>
            <a:off x="4145449" y="1390181"/>
            <a:ext cx="3561080" cy="3322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183C597C-72DA-4B9F-AB6B-5A901C432161}"/>
              </a:ext>
            </a:extLst>
          </p:cNvPr>
          <p:cNvSpPr/>
          <p:nvPr/>
        </p:nvSpPr>
        <p:spPr>
          <a:xfrm>
            <a:off x="1233494" y="237183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b="1" spc="600" dirty="0">
                <a:cs typeface="+mn-ea"/>
                <a:sym typeface="+mn-lt"/>
              </a:rPr>
              <a:t>句段感知</a:t>
            </a:r>
          </a:p>
        </p:txBody>
      </p:sp>
      <p:sp>
        <p:nvSpPr>
          <p:cNvPr id="2" name="思想气泡: 云 1">
            <a:extLst>
              <a:ext uri="{FF2B5EF4-FFF2-40B4-BE49-F238E27FC236}">
                <a16:creationId xmlns="" xmlns:a16="http://schemas.microsoft.com/office/drawing/2014/main" id="{B3CF3DD5-59FF-496B-85D1-00DB65043DCA}"/>
              </a:ext>
            </a:extLst>
          </p:cNvPr>
          <p:cNvSpPr/>
          <p:nvPr/>
        </p:nvSpPr>
        <p:spPr>
          <a:xfrm>
            <a:off x="646457" y="2400194"/>
            <a:ext cx="3209848" cy="1867768"/>
          </a:xfrm>
          <a:prstGeom prst="cloudCallout">
            <a:avLst>
              <a:gd name="adj1" fmla="val 70038"/>
              <a:gd name="adj2" fmla="val 48112"/>
            </a:avLst>
          </a:prstGeom>
          <a:solidFill>
            <a:srgbClr val="AF64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思想气泡: 云 12">
            <a:extLst>
              <a:ext uri="{FF2B5EF4-FFF2-40B4-BE49-F238E27FC236}">
                <a16:creationId xmlns="" xmlns:a16="http://schemas.microsoft.com/office/drawing/2014/main" id="{F3058C4A-537D-4804-B369-520FB560AC45}"/>
              </a:ext>
            </a:extLst>
          </p:cNvPr>
          <p:cNvSpPr/>
          <p:nvPr/>
        </p:nvSpPr>
        <p:spPr>
          <a:xfrm flipH="1">
            <a:off x="7305550" y="2003041"/>
            <a:ext cx="3945042" cy="2516219"/>
          </a:xfrm>
          <a:prstGeom prst="cloudCallout">
            <a:avLst>
              <a:gd name="adj1" fmla="val 70038"/>
              <a:gd name="adj2" fmla="val 48112"/>
            </a:avLst>
          </a:prstGeom>
          <a:solidFill>
            <a:srgbClr val="AF64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66"/>
          <p:cNvSpPr txBox="1"/>
          <p:nvPr/>
        </p:nvSpPr>
        <p:spPr>
          <a:xfrm>
            <a:off x="725183" y="2892966"/>
            <a:ext cx="2897400" cy="790088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defRPr/>
            </a:pPr>
            <a:r>
              <a:rPr lang="zh-CN" altLang="en-US" sz="2267" dirty="0">
                <a:solidFill>
                  <a:schemeClr val="bg1"/>
                </a:solidFill>
                <a:cs typeface="+mn-ea"/>
                <a:sym typeface="+mn-lt"/>
              </a:rPr>
              <a:t>    文章最后引用古语的作用是什么？</a:t>
            </a:r>
            <a:endParaRPr lang="en-US" altLang="zh-CN" sz="22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775977" y="2386474"/>
            <a:ext cx="3144980" cy="1733039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267" dirty="0">
                <a:solidFill>
                  <a:schemeClr val="bg1"/>
                </a:solidFill>
                <a:cs typeface="+mn-ea"/>
                <a:sym typeface="+mn-lt"/>
              </a:rPr>
              <a:t>含义：遇到问题应该向懂行的人请教，耕当问奴，织当访婢，而不是看谁的名气大。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2" grpId="0" animBg="1"/>
      <p:bldP spid="13" grpId="0" animBg="1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3"/>
          <p:cNvSpPr txBox="1"/>
          <p:nvPr/>
        </p:nvSpPr>
        <p:spPr>
          <a:xfrm>
            <a:off x="4786518" y="1048050"/>
            <a:ext cx="3230880" cy="66454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solidFill>
                  <a:srgbClr val="AF6419"/>
                </a:solidFill>
                <a:cs typeface="+mn-ea"/>
                <a:sym typeface="+mn-lt"/>
              </a:rPr>
              <a:t>     主题思想</a:t>
            </a:r>
          </a:p>
        </p:txBody>
      </p:sp>
      <p:sp>
        <p:nvSpPr>
          <p:cNvPr id="6" name="矩形 5"/>
          <p:cNvSpPr/>
          <p:nvPr/>
        </p:nvSpPr>
        <p:spPr>
          <a:xfrm>
            <a:off x="4241366" y="2501084"/>
            <a:ext cx="7368042" cy="279878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       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书戴嵩画牛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讲述了杜处士晒著名画家戴嵩的画的时候，遭到牧童指出画中错误的故事，暗含了实践出真知和艺术源于生活的道理。这个故事也告诉我们：要认真、仔细地观察事物，不能凭空想象，不迷信权威，要因事求人，因为大家都有自己的特长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E7892A7B-FD3E-4CFF-B044-992119BC439E}"/>
              </a:ext>
            </a:extLst>
          </p:cNvPr>
          <p:cNvSpPr/>
          <p:nvPr/>
        </p:nvSpPr>
        <p:spPr>
          <a:xfrm>
            <a:off x="1256642" y="214033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b="1" spc="600" dirty="0">
                <a:cs typeface="+mn-ea"/>
                <a:sym typeface="+mn-lt"/>
              </a:rPr>
              <a:t>句段感知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EBF2079-97B2-42B3-A200-CC1146A77D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78739"/>
            <a:ext cx="3537030" cy="35370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221621" y="244775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b="1" spc="600" dirty="0">
                <a:cs typeface="+mn-ea"/>
                <a:sym typeface="+mn-lt"/>
              </a:rPr>
              <a:t>当堂测评</a:t>
            </a:r>
          </a:p>
        </p:txBody>
      </p:sp>
      <p:sp>
        <p:nvSpPr>
          <p:cNvPr id="8" name="矩形 1"/>
          <p:cNvSpPr/>
          <p:nvPr/>
        </p:nvSpPr>
        <p:spPr>
          <a:xfrm>
            <a:off x="2595413" y="1956738"/>
            <a:ext cx="8077200" cy="2944524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一、给加点的字选择正确的解释，把序号填入括号里。</a:t>
            </a:r>
            <a:endParaRPr lang="en-US" altLang="zh-CN" sz="24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绝：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A.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断。  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B.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尽，穷尽。 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C.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独一无二的，无人能及的。</a:t>
            </a:r>
            <a:endParaRPr lang="en-US" altLang="zh-CN" sz="24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       破琴绝弦（   ）     斩尽杀绝（   ）</a:t>
            </a:r>
            <a:endParaRPr lang="en-US" altLang="zh-CN" sz="2400" dirty="0">
              <a:solidFill>
                <a:srgbClr val="000000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       美妙绝伦（   ）     气绝身亡（  ）</a:t>
            </a:r>
            <a:endParaRPr lang="en-US" altLang="zh-CN" sz="24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997340" y="3807088"/>
            <a:ext cx="49212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eaLnBrk="0" hangingPunct="0">
              <a:defRPr/>
            </a:pP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.</a:t>
            </a:r>
            <a:endParaRPr lang="zh-CN" altLang="en-US" sz="24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820299" y="3807088"/>
            <a:ext cx="49212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eaLnBrk="0" hangingPunct="0">
              <a:defRPr/>
            </a:pP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.</a:t>
            </a:r>
            <a:endParaRPr lang="zh-CN" altLang="en-US" sz="24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968255" y="4548432"/>
            <a:ext cx="49212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eaLnBrk="0" hangingPunct="0">
              <a:defRPr/>
            </a:pP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.</a:t>
            </a:r>
            <a:endParaRPr lang="zh-CN" altLang="en-US" sz="24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207484" y="4531499"/>
            <a:ext cx="49212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eaLnBrk="0" hangingPunct="0">
              <a:defRPr/>
            </a:pP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.</a:t>
            </a:r>
            <a:endParaRPr lang="zh-CN" altLang="en-US" sz="24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75388" y="3664214"/>
            <a:ext cx="49212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eaLnBrk="0" hangingPunct="0">
              <a:defRPr/>
            </a:pP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A</a:t>
            </a:r>
            <a:endParaRPr lang="zh-CN" altLang="en-US" sz="24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310684" y="3675478"/>
            <a:ext cx="49212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eaLnBrk="0" hangingPunct="0">
              <a:defRPr/>
            </a:pP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B</a:t>
            </a:r>
            <a:endParaRPr lang="zh-CN" altLang="en-US" sz="24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75388" y="4432423"/>
            <a:ext cx="49212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eaLnBrk="0" hangingPunct="0">
              <a:defRPr/>
            </a:pP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C</a:t>
            </a:r>
            <a:endParaRPr lang="zh-CN" altLang="en-US" sz="24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234740" y="4423266"/>
            <a:ext cx="49212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eaLnBrk="0" hangingPunct="0">
              <a:defRPr/>
            </a:pP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A</a:t>
            </a:r>
            <a:endParaRPr lang="zh-CN" altLang="en-US" sz="2400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"/>
          <p:cNvSpPr/>
          <p:nvPr/>
        </p:nvSpPr>
        <p:spPr>
          <a:xfrm>
            <a:off x="1336644" y="3077791"/>
            <a:ext cx="6435644" cy="1698029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A.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伯牙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/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鼓琴，锺子期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/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听之。</a:t>
            </a:r>
            <a:endParaRPr lang="en-US" altLang="zh-CN" sz="2400" dirty="0">
              <a:solidFill>
                <a:prstClr val="black"/>
              </a:solidFill>
              <a:cs typeface="+mn-ea"/>
              <a:sym typeface="+mn-lt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B.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善哉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/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乎鼓琴，巍巍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/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乎若太山。</a:t>
            </a:r>
            <a:endParaRPr lang="en-US" altLang="zh-CN" sz="2400" dirty="0">
              <a:solidFill>
                <a:prstClr val="black"/>
              </a:solidFill>
              <a:cs typeface="+mn-ea"/>
              <a:sym typeface="+mn-lt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C.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锺子期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/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死，伯牙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/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破琴绝弦。</a:t>
            </a:r>
          </a:p>
        </p:txBody>
      </p:sp>
      <p:sp>
        <p:nvSpPr>
          <p:cNvPr id="20" name="矩形 1"/>
          <p:cNvSpPr/>
          <p:nvPr/>
        </p:nvSpPr>
        <p:spPr>
          <a:xfrm>
            <a:off x="1079071" y="2311258"/>
            <a:ext cx="6693217" cy="67300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zh-CN" altLang="en-US" sz="2800" dirty="0">
                <a:solidFill>
                  <a:prstClr val="black"/>
                </a:solidFill>
                <a:cs typeface="+mn-ea"/>
                <a:sym typeface="+mn-lt"/>
              </a:rPr>
              <a:t>二、下面的句子停顿不恰当的是（  ）。</a:t>
            </a:r>
          </a:p>
        </p:txBody>
      </p:sp>
      <p:sp>
        <p:nvSpPr>
          <p:cNvPr id="21" name="矩形 20"/>
          <p:cNvSpPr/>
          <p:nvPr/>
        </p:nvSpPr>
        <p:spPr>
          <a:xfrm>
            <a:off x="6401482" y="2551290"/>
            <a:ext cx="739083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eaLnBrk="0" hangingPunct="0">
              <a:defRPr/>
            </a:pP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B</a:t>
            </a:r>
            <a:endParaRPr lang="zh-CN" altLang="en-US" sz="24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2AD65DC5-2449-49F1-8CC1-C5338698BF41}"/>
              </a:ext>
            </a:extLst>
          </p:cNvPr>
          <p:cNvSpPr/>
          <p:nvPr/>
        </p:nvSpPr>
        <p:spPr>
          <a:xfrm>
            <a:off x="1302643" y="233201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b="1" spc="600" dirty="0">
                <a:cs typeface="+mn-ea"/>
                <a:sym typeface="+mn-lt"/>
              </a:rPr>
              <a:t>当堂测评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7E28889-FF74-491E-9DE6-43A4CB9266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470" y="1491127"/>
            <a:ext cx="4407870" cy="44078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302790" y="2359928"/>
            <a:ext cx="9199271" cy="113678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257168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三、用现代汉语写出下列句子的意思。</a:t>
            </a:r>
            <a:endParaRPr lang="en-US" altLang="zh-CN" sz="2400" dirty="0">
              <a:solidFill>
                <a:prstClr val="black"/>
              </a:solidFill>
              <a:cs typeface="+mn-ea"/>
              <a:sym typeface="+mn-lt"/>
            </a:endParaRPr>
          </a:p>
          <a:p>
            <a:pPr indent="257168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牛斗，力在角，尾搐入两股间，今乃掉尾而斗，谬矣。</a:t>
            </a:r>
          </a:p>
        </p:txBody>
      </p:sp>
      <p:sp>
        <p:nvSpPr>
          <p:cNvPr id="5" name="TextBox 41"/>
          <p:cNvSpPr txBox="1"/>
          <p:nvPr/>
        </p:nvSpPr>
        <p:spPr>
          <a:xfrm>
            <a:off x="3529688" y="3787815"/>
            <a:ext cx="7742689" cy="11440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rgbClr val="AF6419"/>
                </a:solidFill>
                <a:cs typeface="+mn-ea"/>
                <a:sym typeface="+mn-lt"/>
              </a:rPr>
              <a:t>      斗牛时，牛力气用在角上，尾巴紧紧地夹在两腿中间。现在这幅画上的牛却是摆动着尾巴在斗，这是错误的呢。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308FA5D-0EE9-44F9-8CC8-4F22656D6422}"/>
              </a:ext>
            </a:extLst>
          </p:cNvPr>
          <p:cNvSpPr/>
          <p:nvPr/>
        </p:nvSpPr>
        <p:spPr>
          <a:xfrm>
            <a:off x="1256344" y="221626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b="1" spc="600" dirty="0">
                <a:cs typeface="+mn-ea"/>
                <a:sym typeface="+mn-lt"/>
              </a:rPr>
              <a:t>当堂测评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A5BAAA22-5A30-486F-BA65-B00DD10F96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42" y="2241188"/>
            <a:ext cx="3727048" cy="37270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289326" y="187051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b="1" spc="600" dirty="0">
                <a:cs typeface="+mn-ea"/>
                <a:sym typeface="+mn-lt"/>
              </a:rPr>
              <a:t>趣味导入</a:t>
            </a:r>
          </a:p>
        </p:txBody>
      </p:sp>
      <p:sp>
        <p:nvSpPr>
          <p:cNvPr id="3" name="Text Box 11"/>
          <p:cNvSpPr txBox="1"/>
          <p:nvPr/>
        </p:nvSpPr>
        <p:spPr>
          <a:xfrm>
            <a:off x="3631411" y="1319514"/>
            <a:ext cx="5999652" cy="52322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AD7949"/>
                </a:solidFill>
                <a:cs typeface="+mn-ea"/>
                <a:sym typeface="+mn-lt"/>
              </a:rPr>
              <a:t>你可听说过“高山流水”的故事？</a:t>
            </a:r>
          </a:p>
        </p:txBody>
      </p:sp>
      <p:sp>
        <p:nvSpPr>
          <p:cNvPr id="4" name="Text Box 11"/>
          <p:cNvSpPr txBox="1"/>
          <p:nvPr/>
        </p:nvSpPr>
        <p:spPr>
          <a:xfrm>
            <a:off x="1500927" y="3018532"/>
            <a:ext cx="4595073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zh-CN" altLang="en-US" sz="2400" dirty="0">
                <a:cs typeface="+mn-ea"/>
                <a:sym typeface="+mn-lt"/>
              </a:rPr>
              <a:t>千金易得，知音难觅。</a:t>
            </a:r>
          </a:p>
        </p:txBody>
      </p:sp>
      <p:sp>
        <p:nvSpPr>
          <p:cNvPr id="6" name="Text Box 11"/>
          <p:cNvSpPr txBox="1"/>
          <p:nvPr/>
        </p:nvSpPr>
        <p:spPr>
          <a:xfrm>
            <a:off x="1978921" y="3976059"/>
            <a:ext cx="2729772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en-US" altLang="zh-CN" sz="2400" dirty="0">
                <a:cs typeface="+mn-ea"/>
                <a:sym typeface="+mn-lt"/>
              </a:rPr>
              <a:t>《</a:t>
            </a:r>
            <a:r>
              <a:rPr lang="zh-CN" altLang="en-US" sz="2400" dirty="0">
                <a:cs typeface="+mn-ea"/>
                <a:sym typeface="+mn-lt"/>
              </a:rPr>
              <a:t>伯牙鼓琴</a:t>
            </a:r>
            <a:r>
              <a:rPr lang="en-US" altLang="zh-CN" sz="2400" dirty="0">
                <a:cs typeface="+mn-ea"/>
                <a:sym typeface="+mn-lt"/>
              </a:rPr>
              <a:t>》</a:t>
            </a:r>
            <a:endParaRPr lang="zh-CN" altLang="en-US" sz="2400" dirty="0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F282473-0C49-4456-A38F-2D83224368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974" y="1591319"/>
            <a:ext cx="5631084" cy="402220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693763" y="355107"/>
            <a:ext cx="2104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5F4F2"/>
                </a:solidFill>
              </a:rPr>
              <a:t>https://www.ypppt.com/</a:t>
            </a:r>
            <a:endParaRPr lang="zh-CN" altLang="en-US" sz="1200" dirty="0">
              <a:solidFill>
                <a:srgbClr val="F5F4F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FF5E335-FD66-46F0-987A-49AA8A7279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56"/>
            <a:ext cx="12191087" cy="685748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540853F-B66E-4585-BCDD-6981878AE8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5291" y="-464679"/>
            <a:ext cx="3657661" cy="281568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21951AD-82F5-42C2-BE4C-52BCF4F3626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4487598"/>
            <a:ext cx="1470765" cy="29586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4AE99F2-3B74-47AA-BC60-61E0C9CAA3F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895" y="5364274"/>
            <a:ext cx="8603191" cy="159589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DEC4CAD-D772-427C-BE1D-A2D31D95AF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6538" y="142765"/>
            <a:ext cx="3630249" cy="558031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609FF2F-64F8-44E8-850A-B78CFB7D5C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298" y="4202659"/>
            <a:ext cx="4957873" cy="269342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C7B44E0-AD75-4E33-AA4D-97499D65F1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708" y="526869"/>
            <a:ext cx="1470765" cy="295868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E22586B2-B95D-4F28-B798-17EB27CCA7D5}"/>
              </a:ext>
            </a:extLst>
          </p:cNvPr>
          <p:cNvSpPr txBox="1"/>
          <p:nvPr/>
        </p:nvSpPr>
        <p:spPr>
          <a:xfrm>
            <a:off x="3822761" y="1431352"/>
            <a:ext cx="4826004" cy="55310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kumimoji="1" spc="2400">
                <a:gradFill>
                  <a:gsLst>
                    <a:gs pos="0">
                      <a:srgbClr val="C58F67"/>
                    </a:gs>
                    <a:gs pos="100000">
                      <a:srgbClr val="C58F67"/>
                    </a:gs>
                    <a:gs pos="50000">
                      <a:srgbClr val="E4B684"/>
                    </a:gs>
                  </a:gsLst>
                  <a:lin ang="2700000" scaled="0"/>
                </a:gradFill>
                <a:latin typeface="思源宋体 CN" panose="02020400000000000000" pitchFamily="18" charset="-128"/>
                <a:ea typeface="思源宋体 CN" panose="02020400000000000000" pitchFamily="18" charset="-128"/>
              </a:defRPr>
            </a:lvl1pPr>
          </a:lstStyle>
          <a:p>
            <a:r>
              <a:rPr lang="zh-CN" altLang="en-US" sz="2667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语文精品课件</a:t>
            </a:r>
          </a:p>
        </p:txBody>
      </p:sp>
      <p:sp>
        <p:nvSpPr>
          <p:cNvPr id="10" name="文本框 66">
            <a:extLst>
              <a:ext uri="{FF2B5EF4-FFF2-40B4-BE49-F238E27FC236}">
                <a16:creationId xmlns="" xmlns:a16="http://schemas.microsoft.com/office/drawing/2014/main" id="{1E48481D-A5B9-4AEE-A075-26EF7531B3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9348" y="2191008"/>
            <a:ext cx="6742491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kumimoji="1" lang="zh-CN" altLang="en-US" sz="9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演示完毕</a:t>
            </a:r>
          </a:p>
        </p:txBody>
      </p:sp>
      <p:sp>
        <p:nvSpPr>
          <p:cNvPr id="12" name="矩形: 圆角 11">
            <a:extLst>
              <a:ext uri="{FF2B5EF4-FFF2-40B4-BE49-F238E27FC236}">
                <a16:creationId xmlns="" xmlns:a16="http://schemas.microsoft.com/office/drawing/2014/main" id="{392FA947-FD45-49CB-AE9B-1E88766423B1}"/>
              </a:ext>
            </a:extLst>
          </p:cNvPr>
          <p:cNvSpPr/>
          <p:nvPr/>
        </p:nvSpPr>
        <p:spPr>
          <a:xfrm>
            <a:off x="3470031" y="3763511"/>
            <a:ext cx="5533292" cy="424900"/>
          </a:xfrm>
          <a:prstGeom prst="roundRect">
            <a:avLst>
              <a:gd name="adj" fmla="val 50000"/>
            </a:avLst>
          </a:prstGeom>
          <a:solidFill>
            <a:srgbClr val="686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D58E141-579B-4C39-9F9B-5D7427E8C593}"/>
              </a:ext>
            </a:extLst>
          </p:cNvPr>
          <p:cNvSpPr txBox="1"/>
          <p:nvPr/>
        </p:nvSpPr>
        <p:spPr>
          <a:xfrm>
            <a:off x="3681496" y="3760944"/>
            <a:ext cx="510853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 eaLnBrk="1" hangingPunct="1"/>
            <a:r>
              <a:rPr lang="zh-CN" altLang="en-US" sz="2400" spc="300" dirty="0">
                <a:solidFill>
                  <a:schemeClr val="bg1"/>
                </a:solidFill>
                <a:cs typeface="+mn-ea"/>
                <a:sym typeface="+mn-lt"/>
              </a:rPr>
              <a:t>六</a:t>
            </a:r>
            <a:r>
              <a:rPr lang="zh-CN" altLang="zh-CN" sz="2400" spc="300" dirty="0">
                <a:solidFill>
                  <a:schemeClr val="bg1"/>
                </a:solidFill>
                <a:cs typeface="+mn-ea"/>
                <a:sym typeface="+mn-lt"/>
              </a:rPr>
              <a:t>年级</a:t>
            </a:r>
            <a:r>
              <a:rPr lang="en-US" altLang="zh-CN" sz="2400" spc="300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en-US" sz="2400" spc="300" dirty="0">
                <a:solidFill>
                  <a:schemeClr val="bg1"/>
                </a:solidFill>
                <a:cs typeface="+mn-ea"/>
                <a:sym typeface="+mn-lt"/>
              </a:rPr>
              <a:t>上</a:t>
            </a:r>
            <a:r>
              <a:rPr lang="zh-CN" altLang="zh-CN" sz="2400" spc="300" dirty="0">
                <a:solidFill>
                  <a:schemeClr val="bg1"/>
                </a:solidFill>
                <a:cs typeface="+mn-ea"/>
                <a:sym typeface="+mn-lt"/>
              </a:rPr>
              <a:t>册</a:t>
            </a:r>
            <a:r>
              <a:rPr lang="en-US" altLang="zh-CN" sz="2400" spc="3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400" spc="300" dirty="0">
                <a:solidFill>
                  <a:schemeClr val="bg1"/>
                </a:solidFill>
                <a:cs typeface="+mn-ea"/>
                <a:sym typeface="+mn-lt"/>
              </a:rPr>
              <a:t>人教版</a:t>
            </a:r>
            <a:r>
              <a:rPr lang="zh-CN" altLang="zh-CN" sz="2400" b="1" spc="3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endParaRPr lang="zh-CN" altLang="en-US" sz="24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E22A7BB-89D7-4BC3-865C-E0C54D7C8317}"/>
              </a:ext>
            </a:extLst>
          </p:cNvPr>
          <p:cNvSpPr txBox="1"/>
          <p:nvPr/>
        </p:nvSpPr>
        <p:spPr>
          <a:xfrm>
            <a:off x="5126964" y="4606810"/>
            <a:ext cx="23125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讲师</a:t>
            </a:r>
            <a:r>
              <a:rPr lang="zh-CN" altLang="en-US" sz="2400" dirty="0" smtClean="0">
                <a:cs typeface="+mn-ea"/>
                <a:sym typeface="+mn-lt"/>
              </a:rPr>
              <a:t>：</a:t>
            </a:r>
            <a:r>
              <a:rPr lang="zh-CN" altLang="en-US" sz="2400" dirty="0">
                <a:cs typeface="+mn-ea"/>
                <a:sym typeface="+mn-lt"/>
              </a:rPr>
              <a:t>优</a:t>
            </a:r>
            <a:r>
              <a:rPr lang="zh-CN" altLang="en-US" sz="2400" dirty="0" smtClean="0">
                <a:cs typeface="+mn-ea"/>
                <a:sym typeface="+mn-lt"/>
              </a:rPr>
              <a:t>品</a:t>
            </a:r>
            <a:r>
              <a:rPr lang="en-US" altLang="zh-CN" sz="2400" dirty="0" smtClean="0">
                <a:cs typeface="+mn-ea"/>
                <a:sym typeface="+mn-lt"/>
              </a:rPr>
              <a:t>PPT</a:t>
            </a:r>
            <a:endParaRPr lang="zh-CN" altLang="en-US" sz="2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6494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9000">
        <p15:prstTrans prst="prestige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 animBg="1"/>
      <p:bldP spid="11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868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313921" y="221182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b="1" spc="600" dirty="0">
                <a:cs typeface="+mn-ea"/>
                <a:sym typeface="+mn-lt"/>
              </a:rPr>
              <a:t>资料链接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288711" y="1202658"/>
            <a:ext cx="3397885" cy="664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zh-CN" sz="2800" b="1" dirty="0">
                <a:solidFill>
                  <a:srgbClr val="AD7949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800" b="1" dirty="0">
                <a:solidFill>
                  <a:srgbClr val="AD7949"/>
                </a:solidFill>
                <a:latin typeface="+mn-lt"/>
                <a:ea typeface="+mn-ea"/>
                <a:cs typeface="+mn-ea"/>
                <a:sym typeface="+mn-lt"/>
              </a:rPr>
              <a:t>吕氏春秋</a:t>
            </a:r>
            <a:r>
              <a:rPr lang="en-US" altLang="zh-CN" sz="2800" b="1" dirty="0">
                <a:solidFill>
                  <a:srgbClr val="AD7949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endParaRPr lang="zh-CN" altLang="en-US" sz="2800" b="1" dirty="0">
              <a:solidFill>
                <a:srgbClr val="AD794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02561" y="2369638"/>
            <a:ext cx="6972300" cy="3360022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      《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吕氏春秋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是战国末年（公元前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239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年前后），秦国丞相吕不韦组织属下门客集体编撰的杂家（儒、法、道等）著作，又名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吕览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。此书共分为十二记、八览、六论，共二十六卷，一百六十篇，二十余万字。吕不韦认为该书包括了天地万物古往今来的事理，所以称其为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吕氏春秋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1B5027D-6B04-4B34-9F3E-4EBE07B492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67085" y="1118991"/>
            <a:ext cx="3224915" cy="58613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280235" y="198625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b="1" spc="600" dirty="0">
                <a:cs typeface="+mn-ea"/>
                <a:sym typeface="+mn-lt"/>
              </a:rPr>
              <a:t>字词理解</a:t>
            </a:r>
          </a:p>
        </p:txBody>
      </p:sp>
      <p:sp>
        <p:nvSpPr>
          <p:cNvPr id="3" name="矩形 2"/>
          <p:cNvSpPr/>
          <p:nvPr/>
        </p:nvSpPr>
        <p:spPr>
          <a:xfrm>
            <a:off x="4480619" y="1631557"/>
            <a:ext cx="7390081" cy="246317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000" dirty="0">
                <a:solidFill>
                  <a:prstClr val="black"/>
                </a:solidFill>
                <a:cs typeface="+mn-ea"/>
                <a:sym typeface="+mn-lt"/>
              </a:rPr>
              <a:t>       伯牙鼓琴，锺子期听之。方鼓琴而志在太山，锺子期曰：“善哉乎鼓琴，巍巍乎若太山。”少选之间而志在流水。锺子期又曰：“善哉乎鼓琴，汤汤乎若流水。”锺子期死，伯牙破琴绝弦，终身不复鼓琴，以为世无足复为鼓琴者。</a:t>
            </a:r>
          </a:p>
        </p:txBody>
      </p:sp>
      <p:sp>
        <p:nvSpPr>
          <p:cNvPr id="6" name="TextBox 66"/>
          <p:cNvSpPr txBox="1"/>
          <p:nvPr/>
        </p:nvSpPr>
        <p:spPr>
          <a:xfrm>
            <a:off x="926904" y="1208107"/>
            <a:ext cx="12283669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rgbClr val="AD7949"/>
                </a:solidFill>
                <a:cs typeface="+mn-ea"/>
                <a:sym typeface="+mn-lt"/>
              </a:rPr>
              <a:t>    课文讲述了伯牙和锺子期之间由于鼓琴、听琴而成为知音的故事。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9282C70-AE49-4CF1-AC23-A61D6D8FEC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18" y="2223627"/>
            <a:ext cx="3757224" cy="3757224"/>
          </a:xfrm>
          <a:prstGeom prst="rect">
            <a:avLst/>
          </a:prstGeom>
        </p:spPr>
      </p:pic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12A2C857-F04C-459B-8667-AF5D0AC2E93B}"/>
              </a:ext>
            </a:extLst>
          </p:cNvPr>
          <p:cNvSpPr/>
          <p:nvPr/>
        </p:nvSpPr>
        <p:spPr>
          <a:xfrm>
            <a:off x="5255252" y="4261622"/>
            <a:ext cx="6869513" cy="23068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鼓琴：</a:t>
            </a:r>
            <a:r>
              <a:rPr lang="zh-CN" altLang="en-US" sz="1600" dirty="0">
                <a:solidFill>
                  <a:srgbClr val="FB2727"/>
                </a:solidFill>
                <a:cs typeface="+mn-ea"/>
                <a:sym typeface="+mn-lt"/>
              </a:rPr>
              <a:t>弹琴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en-US" altLang="zh-CN" sz="1600" dirty="0">
                <a:solidFill>
                  <a:prstClr val="black"/>
                </a:solidFill>
                <a:cs typeface="+mn-ea"/>
                <a:sym typeface="+mn-lt"/>
              </a:rPr>
              <a:t>                                                 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志：</a:t>
            </a:r>
            <a:r>
              <a:rPr lang="zh-CN" altLang="en-US" sz="1600" dirty="0">
                <a:solidFill>
                  <a:srgbClr val="FF0000"/>
                </a:solidFill>
                <a:cs typeface="+mn-ea"/>
                <a:sym typeface="+mn-lt"/>
              </a:rPr>
              <a:t>心志、情志    </a:t>
            </a:r>
            <a:endParaRPr lang="en-US" altLang="zh-CN" sz="1600" dirty="0">
              <a:solidFill>
                <a:srgbClr val="FF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太山：</a:t>
            </a:r>
            <a:r>
              <a:rPr lang="zh-CN" altLang="en-US" sz="1600" dirty="0">
                <a:solidFill>
                  <a:srgbClr val="FF0000"/>
                </a:solidFill>
                <a:cs typeface="+mn-ea"/>
                <a:sym typeface="+mn-lt"/>
              </a:rPr>
              <a:t>泛指大山，高山                               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善哉：</a:t>
            </a:r>
            <a:r>
              <a:rPr lang="zh-CN" altLang="en-US" sz="1600" dirty="0">
                <a:solidFill>
                  <a:srgbClr val="FF0000"/>
                </a:solidFill>
                <a:cs typeface="+mn-ea"/>
                <a:sym typeface="+mn-lt"/>
              </a:rPr>
              <a:t>好啊    </a:t>
            </a:r>
            <a:endParaRPr lang="en-US" altLang="zh-CN" sz="1600" dirty="0">
              <a:solidFill>
                <a:srgbClr val="FF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巍巍乎若太山：</a:t>
            </a:r>
            <a:r>
              <a:rPr lang="zh-CN" altLang="en-US" sz="1600" dirty="0">
                <a:solidFill>
                  <a:srgbClr val="FF0000"/>
                </a:solidFill>
                <a:cs typeface="+mn-ea"/>
                <a:sym typeface="+mn-lt"/>
              </a:rPr>
              <a:t>像大山一样高峻               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少选：</a:t>
            </a:r>
            <a:r>
              <a:rPr lang="zh-CN" altLang="en-US" sz="1600" dirty="0">
                <a:solidFill>
                  <a:srgbClr val="FF0000"/>
                </a:solidFill>
                <a:cs typeface="+mn-ea"/>
                <a:sym typeface="+mn-lt"/>
              </a:rPr>
              <a:t>形容极短的时间     </a:t>
            </a:r>
            <a:endParaRPr lang="en-US" altLang="zh-CN" sz="1600" dirty="0">
              <a:solidFill>
                <a:srgbClr val="FF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汤汤乎若流水：</a:t>
            </a:r>
            <a:r>
              <a:rPr lang="zh-CN" altLang="en-US" sz="1600" dirty="0">
                <a:solidFill>
                  <a:srgbClr val="FF0000"/>
                </a:solidFill>
                <a:cs typeface="+mn-ea"/>
                <a:sym typeface="+mn-lt"/>
              </a:rPr>
              <a:t>像流水一样浩荡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为世无足复为鼓琴者：</a:t>
            </a:r>
            <a:r>
              <a:rPr lang="zh-CN" altLang="en-US" sz="1600" dirty="0">
                <a:solidFill>
                  <a:srgbClr val="FF0000"/>
                </a:solidFill>
                <a:cs typeface="+mn-ea"/>
                <a:sym typeface="+mn-lt"/>
              </a:rPr>
              <a:t>认为世上再没有</a:t>
            </a:r>
            <a:endParaRPr lang="en-US" altLang="zh-CN" sz="1600" dirty="0">
              <a:solidFill>
                <a:srgbClr val="FF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rgbClr val="FF0000"/>
                </a:solidFill>
                <a:cs typeface="+mn-ea"/>
                <a:sym typeface="+mn-lt"/>
              </a:rPr>
              <a:t>值得他为之弹琴的人了</a:t>
            </a:r>
          </a:p>
        </p:txBody>
      </p:sp>
      <p:sp>
        <p:nvSpPr>
          <p:cNvPr id="2" name="椭圆 1">
            <a:extLst>
              <a:ext uri="{FF2B5EF4-FFF2-40B4-BE49-F238E27FC236}">
                <a16:creationId xmlns="" xmlns:a16="http://schemas.microsoft.com/office/drawing/2014/main" id="{52AAF644-2FFC-44F3-B140-6F137DFCCB67}"/>
              </a:ext>
            </a:extLst>
          </p:cNvPr>
          <p:cNvSpPr/>
          <p:nvPr/>
        </p:nvSpPr>
        <p:spPr>
          <a:xfrm>
            <a:off x="5530788" y="1873188"/>
            <a:ext cx="565212" cy="350439"/>
          </a:xfrm>
          <a:prstGeom prst="ellipse">
            <a:avLst/>
          </a:prstGeom>
          <a:noFill/>
          <a:ln>
            <a:solidFill>
              <a:srgbClr val="FB2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="" xmlns:a16="http://schemas.microsoft.com/office/drawing/2014/main" id="{3E6183E1-3569-4021-B717-7438A63814BD}"/>
              </a:ext>
            </a:extLst>
          </p:cNvPr>
          <p:cNvSpPr/>
          <p:nvPr/>
        </p:nvSpPr>
        <p:spPr>
          <a:xfrm>
            <a:off x="9349353" y="1864309"/>
            <a:ext cx="565212" cy="350439"/>
          </a:xfrm>
          <a:prstGeom prst="ellipse">
            <a:avLst/>
          </a:prstGeom>
          <a:noFill/>
          <a:ln>
            <a:solidFill>
              <a:srgbClr val="FB2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>
            <a:extLst>
              <a:ext uri="{FF2B5EF4-FFF2-40B4-BE49-F238E27FC236}">
                <a16:creationId xmlns="" xmlns:a16="http://schemas.microsoft.com/office/drawing/2014/main" id="{C8295951-5844-4121-966D-774122F3B7B7}"/>
              </a:ext>
            </a:extLst>
          </p:cNvPr>
          <p:cNvSpPr/>
          <p:nvPr/>
        </p:nvSpPr>
        <p:spPr>
          <a:xfrm>
            <a:off x="6242169" y="2461938"/>
            <a:ext cx="1632324" cy="350439"/>
          </a:xfrm>
          <a:prstGeom prst="ellipse">
            <a:avLst/>
          </a:prstGeom>
          <a:noFill/>
          <a:ln>
            <a:solidFill>
              <a:srgbClr val="FB2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>
            <a:extLst>
              <a:ext uri="{FF2B5EF4-FFF2-40B4-BE49-F238E27FC236}">
                <a16:creationId xmlns="" xmlns:a16="http://schemas.microsoft.com/office/drawing/2014/main" id="{048C1998-3861-41AE-9AEC-8AC049E40D2C}"/>
              </a:ext>
            </a:extLst>
          </p:cNvPr>
          <p:cNvSpPr/>
          <p:nvPr/>
        </p:nvSpPr>
        <p:spPr>
          <a:xfrm>
            <a:off x="8807703" y="1875419"/>
            <a:ext cx="351294" cy="350439"/>
          </a:xfrm>
          <a:prstGeom prst="ellipse">
            <a:avLst/>
          </a:prstGeom>
          <a:noFill/>
          <a:ln>
            <a:solidFill>
              <a:srgbClr val="FB2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>
            <a:extLst>
              <a:ext uri="{FF2B5EF4-FFF2-40B4-BE49-F238E27FC236}">
                <a16:creationId xmlns="" xmlns:a16="http://schemas.microsoft.com/office/drawing/2014/main" id="{1DCED8DE-5BA1-4662-AA37-B00F80936838}"/>
              </a:ext>
            </a:extLst>
          </p:cNvPr>
          <p:cNvSpPr/>
          <p:nvPr/>
        </p:nvSpPr>
        <p:spPr>
          <a:xfrm>
            <a:off x="5530788" y="3082397"/>
            <a:ext cx="565212" cy="350439"/>
          </a:xfrm>
          <a:prstGeom prst="ellipse">
            <a:avLst/>
          </a:prstGeom>
          <a:noFill/>
          <a:ln>
            <a:solidFill>
              <a:srgbClr val="FB2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>
            <a:extLst>
              <a:ext uri="{FF2B5EF4-FFF2-40B4-BE49-F238E27FC236}">
                <a16:creationId xmlns="" xmlns:a16="http://schemas.microsoft.com/office/drawing/2014/main" id="{E8585C75-2895-4CEF-A57A-EC98A2DFB677}"/>
              </a:ext>
            </a:extLst>
          </p:cNvPr>
          <p:cNvSpPr/>
          <p:nvPr/>
        </p:nvSpPr>
        <p:spPr>
          <a:xfrm>
            <a:off x="8234843" y="2461285"/>
            <a:ext cx="565212" cy="350439"/>
          </a:xfrm>
          <a:prstGeom prst="ellipse">
            <a:avLst/>
          </a:prstGeom>
          <a:noFill/>
          <a:ln>
            <a:solidFill>
              <a:srgbClr val="FB2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>
            <a:extLst>
              <a:ext uri="{FF2B5EF4-FFF2-40B4-BE49-F238E27FC236}">
                <a16:creationId xmlns="" xmlns:a16="http://schemas.microsoft.com/office/drawing/2014/main" id="{6E2A3BE7-0C08-4D2D-AE55-E73C868704BF}"/>
              </a:ext>
            </a:extLst>
          </p:cNvPr>
          <p:cNvSpPr/>
          <p:nvPr/>
        </p:nvSpPr>
        <p:spPr>
          <a:xfrm>
            <a:off x="6885124" y="3084706"/>
            <a:ext cx="1770603" cy="350439"/>
          </a:xfrm>
          <a:prstGeom prst="ellipse">
            <a:avLst/>
          </a:prstGeom>
          <a:noFill/>
          <a:ln>
            <a:solidFill>
              <a:srgbClr val="FB2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612DD494-E1A0-465F-ABE7-B11317F40582}"/>
              </a:ext>
            </a:extLst>
          </p:cNvPr>
          <p:cNvSpPr/>
          <p:nvPr/>
        </p:nvSpPr>
        <p:spPr>
          <a:xfrm>
            <a:off x="6746846" y="3683375"/>
            <a:ext cx="2752261" cy="350439"/>
          </a:xfrm>
          <a:prstGeom prst="ellipse">
            <a:avLst/>
          </a:prstGeom>
          <a:noFill/>
          <a:ln>
            <a:solidFill>
              <a:srgbClr val="FB2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6" grpId="0"/>
      <p:bldP spid="25" grpId="0"/>
      <p:bldP spid="2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256347" y="210349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b="1" spc="600" dirty="0">
                <a:cs typeface="+mn-ea"/>
                <a:sym typeface="+mn-lt"/>
              </a:rPr>
              <a:t>句段感知</a:t>
            </a:r>
          </a:p>
        </p:txBody>
      </p:sp>
      <p:sp>
        <p:nvSpPr>
          <p:cNvPr id="4" name="矩形 3"/>
          <p:cNvSpPr/>
          <p:nvPr/>
        </p:nvSpPr>
        <p:spPr>
          <a:xfrm>
            <a:off x="973226" y="2207771"/>
            <a:ext cx="6869513" cy="3360022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      伯牙弹琴，锺子期倾听。伯牙正弹琴时，心志在高山，锺子期说：“好啊，琴声高峻的样子像大山。”片刻之间心志在流水，锺子期又说：“好啊，琴声浩荡的样子像流水。”锺子期死后，伯牙摔坏所弹之琴，弄断琴弦，终身不再弹琴，认为世上再没有值得他为之弹琴的人了。</a:t>
            </a:r>
          </a:p>
        </p:txBody>
      </p:sp>
      <p:sp>
        <p:nvSpPr>
          <p:cNvPr id="5" name="矩形 4"/>
          <p:cNvSpPr/>
          <p:nvPr/>
        </p:nvSpPr>
        <p:spPr>
          <a:xfrm>
            <a:off x="5634977" y="1185525"/>
            <a:ext cx="893193" cy="523220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AD7949"/>
                </a:solidFill>
                <a:cs typeface="+mn-ea"/>
                <a:sym typeface="+mn-lt"/>
              </a:rPr>
              <a:t>译文</a:t>
            </a:r>
            <a:endParaRPr lang="zh-CN" altLang="en-US" dirty="0">
              <a:solidFill>
                <a:srgbClr val="AD7949"/>
              </a:solidFill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16BAFF0-C08F-4E47-B568-23AFD6C84E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0" r="23291"/>
          <a:stretch/>
        </p:blipFill>
        <p:spPr>
          <a:xfrm>
            <a:off x="8740141" y="1463827"/>
            <a:ext cx="2834542" cy="47865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244918" y="166758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b="1" spc="600" dirty="0">
                <a:cs typeface="+mn-ea"/>
                <a:sym typeface="+mn-lt"/>
              </a:rPr>
              <a:t>句段感知</a:t>
            </a:r>
          </a:p>
        </p:txBody>
      </p:sp>
      <p:sp>
        <p:nvSpPr>
          <p:cNvPr id="6" name="矩形 5"/>
          <p:cNvSpPr/>
          <p:nvPr/>
        </p:nvSpPr>
        <p:spPr>
          <a:xfrm>
            <a:off x="7272204" y="2360745"/>
            <a:ext cx="6059171" cy="67300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solidFill>
                  <a:prstClr val="black"/>
                </a:solidFill>
                <a:cs typeface="+mn-ea"/>
                <a:sym typeface="+mn-lt"/>
              </a:rPr>
              <a:t>伯牙鼓琴，锺子期听之。</a:t>
            </a:r>
            <a:endParaRPr lang="en-US" altLang="zh-CN" sz="2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272204" y="3880969"/>
            <a:ext cx="4313239" cy="590033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rgbClr val="AD7949"/>
                </a:solidFill>
                <a:cs typeface="+mn-ea"/>
                <a:sym typeface="+mn-lt"/>
              </a:rPr>
              <a:t>交代了故事中的人物、事情。</a:t>
            </a:r>
            <a:endParaRPr lang="en-US" altLang="zh-CN" sz="2400" dirty="0">
              <a:solidFill>
                <a:srgbClr val="AD7949"/>
              </a:solidFill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EDE29B3-BBF1-42AB-888A-19786E6271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58" y="1563138"/>
            <a:ext cx="4635661" cy="463566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244620" y="233498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b="1" spc="600" dirty="0">
                <a:cs typeface="+mn-ea"/>
                <a:sym typeface="+mn-lt"/>
              </a:rPr>
              <a:t>句段感知</a:t>
            </a:r>
          </a:p>
        </p:txBody>
      </p:sp>
      <p:sp>
        <p:nvSpPr>
          <p:cNvPr id="4" name="矩形 3"/>
          <p:cNvSpPr/>
          <p:nvPr/>
        </p:nvSpPr>
        <p:spPr>
          <a:xfrm>
            <a:off x="1217917" y="1407956"/>
            <a:ext cx="9756167" cy="1144031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       方鼓琴而志在太山，锺子期曰：“</a:t>
            </a:r>
            <a:r>
              <a:rPr lang="zh-CN" altLang="en-US" sz="2400" dirty="0">
                <a:solidFill>
                  <a:srgbClr val="AD7949"/>
                </a:solidFill>
                <a:cs typeface="+mn-ea"/>
                <a:sym typeface="+mn-lt"/>
              </a:rPr>
              <a:t>善哉乎鼓琴，巍巍乎若太山。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”少选之间而志在流水。锺子期又曰：“</a:t>
            </a:r>
            <a:r>
              <a:rPr lang="zh-CN" altLang="en-US" sz="2400" dirty="0">
                <a:solidFill>
                  <a:srgbClr val="AD7949"/>
                </a:solidFill>
                <a:cs typeface="+mn-ea"/>
                <a:sym typeface="+mn-lt"/>
              </a:rPr>
              <a:t>善哉乎鼓琴，汤汤乎若流水。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”</a:t>
            </a:r>
            <a:endParaRPr lang="en-US" altLang="zh-CN" sz="2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17917" y="3460183"/>
            <a:ext cx="6917899" cy="225202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       伯牙鼓琴，借变幻的旋律表达自己的志向，琴技出神入化。锺子期的欣赏水平同样高超，一听便能领悟。写伯牙的心志、锺子期的语言，这样使行文有变化，更能体现出两人的心意相通。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4CB00534-BACA-40B6-BF92-E4E9328078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282" y="2714909"/>
            <a:ext cx="3460183" cy="34601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256642" y="202459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b="1" spc="600" dirty="0">
                <a:cs typeface="+mn-ea"/>
                <a:sym typeface="+mn-lt"/>
              </a:rPr>
              <a:t>句段感知</a:t>
            </a:r>
          </a:p>
        </p:txBody>
      </p:sp>
      <p:sp>
        <p:nvSpPr>
          <p:cNvPr id="5" name="矩形 4"/>
          <p:cNvSpPr/>
          <p:nvPr/>
        </p:nvSpPr>
        <p:spPr>
          <a:xfrm>
            <a:off x="1581442" y="1932370"/>
            <a:ext cx="9756167" cy="590033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cs typeface="+mn-ea"/>
                <a:sym typeface="+mn-lt"/>
              </a:rPr>
              <a:t>锺子期死，伯牙破琴绝弦，终身不复鼓琴，以为世无足复为鼓琴者。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90284" y="3021073"/>
            <a:ext cx="6078443" cy="280602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cs typeface="+mn-ea"/>
                <a:sym typeface="+mn-lt"/>
              </a:rPr>
              <a:t>       “破琴绝弦”是对伯牙的动作描写。锺子期死后，伯牙觉得失去了值得他为之弹琴的人，他的音乐再也无人能理解，他的心意再也无人能明白，就以“破琴绝弦”来表达心中极度的痛苦和对锺子期深深的思念。</a:t>
            </a:r>
          </a:p>
        </p:txBody>
      </p:sp>
      <p:sp>
        <p:nvSpPr>
          <p:cNvPr id="8" name="矩形 7"/>
          <p:cNvSpPr/>
          <p:nvPr/>
        </p:nvSpPr>
        <p:spPr>
          <a:xfrm>
            <a:off x="4650087" y="1146851"/>
            <a:ext cx="4313239" cy="664541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AD7949"/>
                </a:solidFill>
                <a:cs typeface="+mn-ea"/>
                <a:sym typeface="+mn-lt"/>
              </a:rPr>
              <a:t>伯牙为什么要这样做？</a:t>
            </a:r>
            <a:endParaRPr lang="en-US" altLang="zh-CN" sz="2800" b="1" dirty="0">
              <a:solidFill>
                <a:srgbClr val="AD7949"/>
              </a:solidFill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D43688C-6781-450A-ABA2-814DAD3E5F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115" y="2875240"/>
            <a:ext cx="3326720" cy="33267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3"/>
          <p:cNvSpPr txBox="1"/>
          <p:nvPr/>
        </p:nvSpPr>
        <p:spPr>
          <a:xfrm>
            <a:off x="4821638" y="1023290"/>
            <a:ext cx="3111431" cy="66454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solidFill>
                  <a:srgbClr val="AD7949"/>
                </a:solidFill>
                <a:cs typeface="+mn-ea"/>
                <a:sym typeface="+mn-lt"/>
              </a:rPr>
              <a:t>     主题思想</a:t>
            </a:r>
          </a:p>
        </p:txBody>
      </p:sp>
      <p:sp>
        <p:nvSpPr>
          <p:cNvPr id="6" name="矩形 5"/>
          <p:cNvSpPr/>
          <p:nvPr/>
        </p:nvSpPr>
        <p:spPr>
          <a:xfrm>
            <a:off x="994789" y="2625878"/>
            <a:ext cx="5886657" cy="280602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      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伯牙鼓琴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讲述了一个千古流传的高山流水遇知音的故事，赞扬了朋友间相互理解、相互欣赏的真挚友情，表达了对知音难觅、珍惜知音的情感，同时还向我们展现了音乐艺术的无穷魅力。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5D435F02-01F2-4B49-954C-A0966B80310E}"/>
              </a:ext>
            </a:extLst>
          </p:cNvPr>
          <p:cNvSpPr/>
          <p:nvPr/>
        </p:nvSpPr>
        <p:spPr>
          <a:xfrm>
            <a:off x="1245068" y="214033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b="1" spc="600" dirty="0">
                <a:cs typeface="+mn-ea"/>
                <a:sym typeface="+mn-lt"/>
              </a:rPr>
              <a:t>句段感知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13C5AD8-C9A1-490E-A42D-41FC850FFE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100" y="1990845"/>
            <a:ext cx="3698111" cy="36981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qs1fa40r">
      <a:majorFont>
        <a:latin typeface="字体视界-NWE粗楷体" panose="020F0302020204030204"/>
        <a:ea typeface="字体视界-NWE粗楷体"/>
        <a:cs typeface=""/>
      </a:majorFont>
      <a:minorFont>
        <a:latin typeface="字体视界-NWE粗楷体" panose="020F0502020204030204"/>
        <a:ea typeface="字体视界-NWE粗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1683</Words>
  <Application>Microsoft Office PowerPoint</Application>
  <PresentationFormat>宽屏</PresentationFormat>
  <Paragraphs>132</Paragraphs>
  <Slides>21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Meiryo</vt:lpstr>
      <vt:lpstr>等线</vt:lpstr>
      <vt:lpstr>宋体</vt:lpstr>
      <vt:lpstr>微软雅黑</vt:lpstr>
      <vt:lpstr>字体视界-NWE粗楷体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11</cp:revision>
  <dcterms:created xsi:type="dcterms:W3CDTF">2021-04-23T02:21:48Z</dcterms:created>
  <dcterms:modified xsi:type="dcterms:W3CDTF">2021-11-12T06:06:08Z</dcterms:modified>
</cp:coreProperties>
</file>