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40" r:id="rId2"/>
  </p:sldMasterIdLst>
  <p:notesMasterIdLst>
    <p:notesMasterId r:id="rId18"/>
  </p:notesMasterIdLst>
  <p:sldIdLst>
    <p:sldId id="371" r:id="rId3"/>
    <p:sldId id="344" r:id="rId4"/>
    <p:sldId id="319" r:id="rId5"/>
    <p:sldId id="346" r:id="rId6"/>
    <p:sldId id="320" r:id="rId7"/>
    <p:sldId id="345" r:id="rId8"/>
    <p:sldId id="348" r:id="rId9"/>
    <p:sldId id="349" r:id="rId10"/>
    <p:sldId id="350" r:id="rId11"/>
    <p:sldId id="351" r:id="rId12"/>
    <p:sldId id="370" r:id="rId13"/>
    <p:sldId id="321" r:id="rId14"/>
    <p:sldId id="352" r:id="rId15"/>
    <p:sldId id="369" r:id="rId16"/>
    <p:sldId id="372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DDB05-2935-4383-8B9C-E71979602E3B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79E7C-031D-4CC2-9D0B-02DC07FF4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602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79E7C-031D-4CC2-9D0B-02DC07FF427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6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79E7C-031D-4CC2-9D0B-02DC07FF42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318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0DCD1-95AB-4626-ABD9-D3784FCC6B66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840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6883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3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1"/>
            <a:ext cx="5283243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4"/>
            <a:ext cx="5283200" cy="4552235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1" y="1296001"/>
            <a:ext cx="5283243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1" y="1789044"/>
            <a:ext cx="5283243" cy="4552235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59698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44224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20307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12792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696362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1555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02157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163293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21124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45493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49375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03729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072016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816321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3476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373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508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68883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254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4938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64291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8703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748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5415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377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367808" y="620689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ags" Target="../tags/tag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71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69"/>
            </p:custDataLst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0"/>
            </p:custDataLst>
          </p:nvPr>
        </p:nvSpPr>
        <p:spPr>
          <a:xfrm>
            <a:off x="669883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71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7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7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7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26" r:id="rId54"/>
    <p:sldLayoutId id="2147483727" r:id="rId55"/>
    <p:sldLayoutId id="2147483728" r:id="rId56"/>
    <p:sldLayoutId id="2147483729" r:id="rId57"/>
    <p:sldLayoutId id="2147483730" r:id="rId58"/>
    <p:sldLayoutId id="2147483731" r:id="rId59"/>
    <p:sldLayoutId id="2147483732" r:id="rId60"/>
    <p:sldLayoutId id="2147483733" r:id="rId61"/>
    <p:sldLayoutId id="2147483734" r:id="rId62"/>
    <p:sldLayoutId id="2147483735" r:id="rId63"/>
    <p:sldLayoutId id="2147483736" r:id="rId64"/>
    <p:sldLayoutId id="2147483737" r:id="rId65"/>
    <p:sldLayoutId id="2147483738" r:id="rId66"/>
    <p:sldLayoutId id="2147483739" r:id="rId67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0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3317712" y="3053896"/>
            <a:ext cx="5586600" cy="1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74708" y="1988840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latin typeface="微软雅黑" pitchFamily="34" charset="-122"/>
                <a:ea typeface="微软雅黑" pitchFamily="34" charset="-122"/>
              </a:rPr>
              <a:t>学写倡义书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50872" y="329870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部编版六年级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</a:p>
        </p:txBody>
      </p:sp>
      <p:sp>
        <p:nvSpPr>
          <p:cNvPr id="10" name="矩形 9"/>
          <p:cNvSpPr/>
          <p:nvPr/>
        </p:nvSpPr>
        <p:spPr>
          <a:xfrm>
            <a:off x="1543026" y="5517233"/>
            <a:ext cx="912497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19536" y="1205264"/>
            <a:ext cx="84969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四、结尾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结尾要表示倡议者的决心和希望或者写出某种建议。倡议书一般不在结尾写表示敬意或祝愿的话。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五、落款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落款即在右下方写明倡议者单位、集体或个人的名称或姓名，署上发倡议的日期。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294255" y="567267"/>
            <a:ext cx="1684020" cy="679027"/>
            <a:chOff x="1938544" y="2511380"/>
            <a:chExt cx="2245758" cy="679269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966053" y="2511380"/>
              <a:ext cx="1874427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974761" y="3190649"/>
              <a:ext cx="1875600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3"/>
            <p:cNvSpPr txBox="1">
              <a:spLocks noChangeArrowheads="1"/>
            </p:cNvSpPr>
            <p:nvPr/>
          </p:nvSpPr>
          <p:spPr bwMode="auto">
            <a:xfrm>
              <a:off x="1938544" y="2542905"/>
              <a:ext cx="2245758" cy="46183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spc="375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习作指导</a:t>
              </a:r>
              <a:endParaRPr lang="zh-CN" altLang="en-US" sz="2400" b="1" spc="375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831771" y="2511380"/>
              <a:ext cx="307047" cy="33528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849189" y="2828613"/>
              <a:ext cx="269966" cy="362036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416" y="2060848"/>
            <a:ext cx="8266670" cy="3342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PPT上课课件\我会 (1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2344" y="5061183"/>
            <a:ext cx="1368152" cy="1433303"/>
          </a:xfrm>
          <a:prstGeom prst="rect">
            <a:avLst/>
          </a:prstGeom>
          <a:noFill/>
        </p:spPr>
      </p:pic>
      <p:pic>
        <p:nvPicPr>
          <p:cNvPr id="14" name="Picture 7" descr="F:\PPT上课课件\标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3449" y="145132"/>
            <a:ext cx="1800200" cy="832421"/>
          </a:xfrm>
          <a:prstGeom prst="rect">
            <a:avLst/>
          </a:prstGeom>
          <a:noFill/>
        </p:spPr>
      </p:pic>
      <p:sp>
        <p:nvSpPr>
          <p:cNvPr id="15" name="矩形 14"/>
          <p:cNvSpPr/>
          <p:nvPr/>
        </p:nvSpPr>
        <p:spPr>
          <a:xfrm>
            <a:off x="2012257" y="356659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当堂练习</a:t>
            </a:r>
          </a:p>
        </p:txBody>
      </p:sp>
      <p:sp>
        <p:nvSpPr>
          <p:cNvPr id="4" name="矩形 3"/>
          <p:cNvSpPr/>
          <p:nvPr/>
        </p:nvSpPr>
        <p:spPr>
          <a:xfrm>
            <a:off x="1919536" y="1532954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题目：仿照上面的例子，就你关心的问题写一份倡议书。</a:t>
            </a:r>
            <a:endParaRPr lang="en-US" altLang="zh-CN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要求：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独立完成习作，写好后，同桌互相交流，看看表述是否清楚，倡议书是否有号召力。虚心听取意见，修改自己的习作。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2.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然后根据倡议的对象，将倡议书发布在合适的地方，如校园的公告栏、小区的布告栏、网络论坛。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47531" y="764704"/>
            <a:ext cx="8568951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关于净化网络环境的倡议书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广大市民朋友们：</a:t>
            </a:r>
            <a:b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　　网络已成为广大网民汲取知识、增长才干、娱乐生活的重要平台。然而，极少数网民把互联网作为不负责任发表言论的工具，严重影响了正常的上网秩序。为加强互联网管理，创建绿色网上空间，现向广大市民发出如下倡议：</a:t>
            </a:r>
            <a:b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　  一、提倡网络道德。作为一名公民，应增强网络道德意识，培养良好的上网习惯，做到不信谣不传谣，形成良好的网络道德行为规范，自觉维护自己的良好形象。</a:t>
            </a:r>
          </a:p>
          <a:p>
            <a:pPr>
              <a:lnSpc>
                <a:spcPct val="13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    二、提倡遵纪守法。作为文明的网民，应自觉遵守国家有关互联网的法律、法规和政策，坚决抵制各种蛊惑性谣言和各种不文明网络行为，保护他人个人信息和隐私，构筑起自觉屏蔽不良信息的“防火墙”。</a:t>
            </a:r>
            <a:b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　　文明上网，从现在做起，从我做起，从一点一滴做起。希望我们共同努力，共同营造良好的网络环境。</a:t>
            </a:r>
          </a:p>
          <a:p>
            <a:pPr algn="r">
              <a:lnSpc>
                <a:spcPct val="13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东门小学六（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）班全体同学</a:t>
            </a:r>
          </a:p>
          <a:p>
            <a:pPr algn="r">
              <a:lnSpc>
                <a:spcPct val="13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日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79139" y="2110996"/>
            <a:ext cx="3927998" cy="82330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 defTabSz="685800">
              <a:defRPr/>
            </a:pPr>
            <a:r>
              <a:rPr lang="zh-CN" altLang="en-US" sz="4900" b="1" dirty="0">
                <a:solidFill>
                  <a:srgbClr val="DF3427"/>
                </a:solidFill>
                <a:latin typeface="思源宋体 Heavy" panose="02020900000000000000" charset="-122"/>
                <a:ea typeface="思源宋体 Heavy" panose="02020900000000000000" charset="-122"/>
              </a:rPr>
              <a:t>感谢您的观看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342879" y="1752603"/>
            <a:ext cx="3506249" cy="707887"/>
          </a:xfrm>
          <a:prstGeom prst="rect">
            <a:avLst/>
          </a:prstGeom>
          <a:noFill/>
        </p:spPr>
        <p:txBody>
          <a:bodyPr spcFirstLastPara="1" wrap="none" lIns="68580" tIns="34290" rIns="68580" bIns="34290" numCol="1" rtlCol="0">
            <a:prstTxWarp prst="textArchUp">
              <a:avLst/>
            </a:prstTxWarp>
            <a:spAutoFit/>
          </a:bodyPr>
          <a:lstStyle/>
          <a:p>
            <a:pPr algn="ctr" defTabSz="685800">
              <a:defRPr/>
            </a:pPr>
            <a:r>
              <a:rPr lang="en-US" altLang="zh-CN" sz="3000" dirty="0">
                <a:solidFill>
                  <a:srgbClr val="401010"/>
                </a:solidFill>
                <a:latin typeface="Forte" panose="03060902040502070203" pitchFamily="66" charset="0"/>
                <a:ea typeface="微软雅黑" panose="020B0503020204020204" pitchFamily="34" charset="-122"/>
              </a:rPr>
              <a:t>HAPPY CHILDREN</a:t>
            </a:r>
            <a:endParaRPr lang="zh-CN" altLang="en-US" sz="3000" dirty="0">
              <a:solidFill>
                <a:srgbClr val="401010"/>
              </a:solidFill>
              <a:latin typeface="Forte" panose="03060902040502070203" pitchFamily="66" charset="0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117182" y="3211896"/>
            <a:ext cx="395763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6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9579" y="764704"/>
            <a:ext cx="593407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335360" y="33265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F:\PPT上课课件\标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504" y="168566"/>
            <a:ext cx="1872208" cy="834001"/>
          </a:xfrm>
          <a:prstGeom prst="rect">
            <a:avLst/>
          </a:prstGeom>
          <a:noFill/>
        </p:spPr>
      </p:pic>
      <p:sp>
        <p:nvSpPr>
          <p:cNvPr id="30" name="矩形 29"/>
          <p:cNvSpPr/>
          <p:nvPr/>
        </p:nvSpPr>
        <p:spPr>
          <a:xfrm>
            <a:off x="2012256" y="356659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习作内容</a:t>
            </a:r>
          </a:p>
        </p:txBody>
      </p:sp>
      <p:sp>
        <p:nvSpPr>
          <p:cNvPr id="5" name="矩形 4"/>
          <p:cNvSpPr/>
          <p:nvPr/>
        </p:nvSpPr>
        <p:spPr>
          <a:xfrm>
            <a:off x="1847528" y="1604799"/>
            <a:ext cx="84249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    假如你有一个想法希望得到大家的支持，并一起去实施，可以写一份倡议书。如，号召同学们节约用水、不使用一次性用品，倡导居民进行垃圾分类。请就你关心的问题写一份倡议书。先读读下面的倡议书，和同学交流写倡议书需要注意什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PPT上课课件\倡议书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2" y="356659"/>
            <a:ext cx="5688632" cy="6503532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7680176" y="932723"/>
            <a:ext cx="1579278" cy="369332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标题要鲜明。</a:t>
            </a:r>
          </a:p>
        </p:txBody>
      </p:sp>
      <p:sp>
        <p:nvSpPr>
          <p:cNvPr id="9" name="矩形 8"/>
          <p:cNvSpPr/>
          <p:nvPr/>
        </p:nvSpPr>
        <p:spPr>
          <a:xfrm>
            <a:off x="3927809" y="708898"/>
            <a:ext cx="1584176" cy="3840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847528" y="1124745"/>
            <a:ext cx="720080" cy="3840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535838" y="943325"/>
            <a:ext cx="2088232" cy="192021"/>
            <a:chOff x="3203848" y="1131590"/>
            <a:chExt cx="2088232" cy="14401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203848" y="1131590"/>
              <a:ext cx="144016" cy="144016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347864" y="1275606"/>
              <a:ext cx="1944216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2" name="直接连接符 11"/>
          <p:cNvCxnSpPr/>
          <p:nvPr/>
        </p:nvCxnSpPr>
        <p:spPr>
          <a:xfrm>
            <a:off x="2567608" y="1316766"/>
            <a:ext cx="5112568" cy="96010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687678" y="1700809"/>
            <a:ext cx="2520280" cy="1338828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依据倡议的对象写称呼。</a:t>
            </a:r>
            <a:endParaRPr lang="en-US" altLang="zh-CN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有时也可不用称呼，在</a:t>
            </a:r>
            <a:endParaRPr lang="en-US" altLang="zh-CN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正文中点出即可。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847528" y="1604799"/>
            <a:ext cx="5400600" cy="3936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264030" y="4303699"/>
            <a:ext cx="776186" cy="192021"/>
            <a:chOff x="3203848" y="1131590"/>
            <a:chExt cx="776186" cy="14401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3203848" y="1131590"/>
              <a:ext cx="144016" cy="144016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3347864" y="1275606"/>
              <a:ext cx="63217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4727848" y="5605442"/>
            <a:ext cx="2520280" cy="7998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7248128" y="5925279"/>
            <a:ext cx="776186" cy="192021"/>
            <a:chOff x="3203848" y="1131590"/>
            <a:chExt cx="776186" cy="144016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3203848" y="1131590"/>
              <a:ext cx="144016" cy="144016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3347864" y="1275606"/>
              <a:ext cx="63217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7716688" y="5816877"/>
            <a:ext cx="2627784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最后要署名并写上日期。</a:t>
            </a:r>
          </a:p>
        </p:txBody>
      </p:sp>
      <p:sp>
        <p:nvSpPr>
          <p:cNvPr id="18" name="矩形 17"/>
          <p:cNvSpPr/>
          <p:nvPr/>
        </p:nvSpPr>
        <p:spPr>
          <a:xfrm>
            <a:off x="7707849" y="3919655"/>
            <a:ext cx="2492609" cy="923330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正文写清楚倡议的内容，可以分点说明。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24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F:\PPT上课课件\标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8" y="164638"/>
            <a:ext cx="1800199" cy="855132"/>
          </a:xfrm>
          <a:prstGeom prst="rect">
            <a:avLst/>
          </a:prstGeom>
          <a:noFill/>
        </p:spPr>
      </p:pic>
      <p:sp>
        <p:nvSpPr>
          <p:cNvPr id="15" name="矩形 14"/>
          <p:cNvSpPr/>
          <p:nvPr/>
        </p:nvSpPr>
        <p:spPr>
          <a:xfrm>
            <a:off x="2012257" y="356659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习作指导</a:t>
            </a:r>
          </a:p>
        </p:txBody>
      </p:sp>
      <p:sp>
        <p:nvSpPr>
          <p:cNvPr id="4" name="矩形 3"/>
          <p:cNvSpPr/>
          <p:nvPr/>
        </p:nvSpPr>
        <p:spPr>
          <a:xfrm>
            <a:off x="1919536" y="1508788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 倡议书一般由</a:t>
            </a:r>
            <a:r>
              <a:rPr lang="zh-CN" altLang="en-US" sz="2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标题、称呼、正文、结尾、落款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五部分组成。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一、标题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倡议书标题一般由文种名单独组成，即在第一行正中用较大的字体写“倡议书”三个字。还可以由倡议内容和文种名共同组成。如“环境保护的倡议书 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47528" y="1173881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常言道，看书看皮，阅文阅题。一个好的标题，往往能够吸引读者的眼球，诱导读者阅读全文。这有些类似看人，了解一个人的内在美，常常是从欣赏他的外表开始的。如果看人第一眼就无好感，谁还有兴致去探究他有无内在美？文章标题就像人的外表，文章正文就像人的内质。好标题的标准就是既要恰当，又要新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PPT上课课件\风车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18" y="3600419"/>
            <a:ext cx="3512418" cy="3072341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1919536" y="1220756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二、称呼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一般顶格写在第二行开头。倡议书的称呼可依据倡议的对象而选用适当的称呼。如“广大的青少年朋友们：”、“广大的妇女同胞们：”等。有的倡议书也可不用称呼，而在正文中指出。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19536" y="917232"/>
            <a:ext cx="84969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三、正文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一般在第三行空两格写正文。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倡议书的内容需包括以下一些方面：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写倡议书的背景原因和目的倡议书的发出贵在引起广泛的响应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，只有交待清楚倡议活动的原因，以及当时的各种背景事实，并申明发布倡议的目的，人们才会理解和信服，才会自觉的行动。这些因素交待不清就会使人觉得莫名其妙，难以响应。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PPT上课课件\荡秋千 (1).pn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800" y="1"/>
            <a:ext cx="4896544" cy="6528725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1919536" y="1706587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2.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写明倡议的具体内容和要求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这是正文的重点部分。倡议的内容一定要具体化。开展怎样的活动，都做哪些事情，具体要求是什么，它的价值和意义都有哪些均需一一写明。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倡议的具体内容一般是分条开列的，这样写往往清晰明确，一目了然。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764</Words>
  <Application>Microsoft Office PowerPoint</Application>
  <PresentationFormat>宽屏</PresentationFormat>
  <Paragraphs>57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Meiryo</vt:lpstr>
      <vt:lpstr>黑体</vt:lpstr>
      <vt:lpstr>楷体</vt:lpstr>
      <vt:lpstr>思源宋体 Heavy</vt:lpstr>
      <vt:lpstr>宋体</vt:lpstr>
      <vt:lpstr>微软雅黑</vt:lpstr>
      <vt:lpstr>Arial</vt:lpstr>
      <vt:lpstr>Calibri</vt:lpstr>
      <vt:lpstr>Calibri Light</vt:lpstr>
      <vt:lpstr>Forte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154</cp:revision>
  <dcterms:created xsi:type="dcterms:W3CDTF">2019-07-09T05:51:00Z</dcterms:created>
  <dcterms:modified xsi:type="dcterms:W3CDTF">2021-11-12T03:35:54Z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