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9"/>
  </p:notesMasterIdLst>
  <p:sldIdLst>
    <p:sldId id="257" r:id="rId3"/>
    <p:sldId id="258" r:id="rId4"/>
    <p:sldId id="259" r:id="rId5"/>
    <p:sldId id="260" r:id="rId6"/>
    <p:sldId id="262" r:id="rId7"/>
    <p:sldId id="296" r:id="rId8"/>
    <p:sldId id="277" r:id="rId9"/>
    <p:sldId id="307" r:id="rId10"/>
    <p:sldId id="313" r:id="rId11"/>
    <p:sldId id="308" r:id="rId12"/>
    <p:sldId id="264" r:id="rId13"/>
    <p:sldId id="314" r:id="rId14"/>
    <p:sldId id="293" r:id="rId15"/>
    <p:sldId id="274" r:id="rId16"/>
    <p:sldId id="275" r:id="rId17"/>
    <p:sldId id="315" r:id="rId1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53">
          <p15:clr>
            <a:srgbClr val="A4A3A4"/>
          </p15:clr>
        </p15:guide>
        <p15:guide id="2" pos="28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56" y="132"/>
      </p:cViewPr>
      <p:guideLst>
        <p:guide orient="horz" pos="1653"/>
        <p:guide pos="28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395E12-8454-475E-8CF0-B106A0BCADD3}" type="datetimeFigureOut">
              <a:rPr lang="zh-CN" altLang="en-US" smtClean="0"/>
              <a:t>2021/11/11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82EA-D393-4043-A7BF-BBAF3EB64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7491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082EA-D393-4043-A7BF-BBAF3EB641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1677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082EA-D393-4043-A7BF-BBAF3EB641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426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2830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02E8-E81F-4B7C-B4F2-738D68DD751A}" type="datetimeFigureOut">
              <a:rPr lang="zh-CN" altLang="en-US" smtClean="0"/>
              <a:t>2021/11/11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9210-B086-4CD5-B2BB-6D9C12B8C9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02E8-E81F-4B7C-B4F2-738D68DD751A}" type="datetimeFigureOut">
              <a:rPr lang="zh-CN" altLang="en-US" smtClean="0"/>
              <a:t>2021/11/11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9210-B086-4CD5-B2BB-6D9C12B8C9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02E8-E81F-4B7C-B4F2-738D68DD751A}" type="datetimeFigureOut">
              <a:rPr lang="zh-CN" altLang="en-US" smtClean="0"/>
              <a:t>2021/11/11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9210-B086-4CD5-B2BB-6D9C12B8C9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388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2506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364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5650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1857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8443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6800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945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02E8-E81F-4B7C-B4F2-738D68DD751A}" type="datetimeFigureOut">
              <a:rPr lang="zh-CN" altLang="en-US" smtClean="0"/>
              <a:t>2021/11/11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9210-B086-4CD5-B2BB-6D9C12B8C9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1047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8475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117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02E8-E81F-4B7C-B4F2-738D68DD751A}" type="datetimeFigureOut">
              <a:rPr lang="zh-CN" altLang="en-US" smtClean="0"/>
              <a:t>2021/11/11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9210-B086-4CD5-B2BB-6D9C12B8C9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02E8-E81F-4B7C-B4F2-738D68DD751A}" type="datetimeFigureOut">
              <a:rPr lang="zh-CN" altLang="en-US" smtClean="0"/>
              <a:t>2021/11/11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9210-B086-4CD5-B2BB-6D9C12B8C9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02E8-E81F-4B7C-B4F2-738D68DD751A}" type="datetimeFigureOut">
              <a:rPr lang="zh-CN" altLang="en-US" smtClean="0"/>
              <a:t>2021/11/11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9210-B086-4CD5-B2BB-6D9C12B8C9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02E8-E81F-4B7C-B4F2-738D68DD751A}" type="datetimeFigureOut">
              <a:rPr lang="zh-CN" altLang="en-US" smtClean="0"/>
              <a:t>2021/11/11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9210-B086-4CD5-B2BB-6D9C12B8C9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02E8-E81F-4B7C-B4F2-738D68DD751A}" type="datetimeFigureOut">
              <a:rPr lang="zh-CN" altLang="en-US" smtClean="0"/>
              <a:t>2021/11/11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9210-B086-4CD5-B2BB-6D9C12B8C9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02E8-E81F-4B7C-B4F2-738D68DD751A}" type="datetimeFigureOut">
              <a:rPr lang="zh-CN" altLang="en-US" smtClean="0"/>
              <a:t>2021/11/11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9210-B086-4CD5-B2BB-6D9C12B8C9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002E8-E81F-4B7C-B4F2-738D68DD751A}" type="datetimeFigureOut">
              <a:rPr lang="zh-CN" altLang="en-US" smtClean="0"/>
              <a:t>2021/11/11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9210-B086-4CD5-B2BB-6D9C12B8C9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002E8-E81F-4B7C-B4F2-738D68DD751A}" type="datetimeFigureOut">
              <a:rPr lang="zh-CN" altLang="en-US" smtClean="0"/>
              <a:t>2021/11/11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A9210-B086-4CD5-B2BB-6D9C12B8C9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78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://img4.imgtn.bdimg.com/it/u=2688012569,3811686248&amp;fm=214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00" name="AutoShape 4" descr="http://img4.imgtn.bdimg.com/it/u=2688012569,3811686248&amp;fm=214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02" name="AutoShape 6" descr="http://img4.imgtn.bdimg.com/it/u=2688012569,3811686248&amp;fm=214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04" name="AutoShape 8" descr="http://img4.imgtn.bdimg.com/it/u=2688012569,3811686248&amp;fm=214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06" name="AutoShape 10" descr="http://img4.imgtn.bdimg.com/it/u=2688012569,3811686248&amp;fm=214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275606"/>
            <a:ext cx="9144000" cy="1780223"/>
          </a:xfrm>
          <a:solidFill>
            <a:schemeClr val="bg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19* 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青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山不老</a:t>
            </a:r>
            <a:endParaRPr lang="zh-CN" altLang="en-US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25103" y="267494"/>
            <a:ext cx="298069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r>
              <a:rPr lang="zh-CN" altLang="en-US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年级语文上册</a:t>
            </a:r>
            <a:endParaRPr lang="zh-CN" alt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118" name="AutoShape 22" descr="http://img2.imgtn.bdimg.com/it/u=3977108387,1797745345&amp;fm=214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20" name="AutoShape 24" descr="http://img2.imgtn.bdimg.com/it/u=3977108387,1797745345&amp;fm=214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22" name="AutoShape 26" descr="http://img2.imgtn.bdimg.com/it/u=3977108387,1797745345&amp;fm=214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24" name="AutoShape 28" descr="http://img2.imgtn.bdimg.com/it/u=3977108387,1797745345&amp;fm=214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627784" y="2931790"/>
            <a:ext cx="5225415" cy="1080119"/>
          </a:xfrm>
        </p:spPr>
        <p:txBody>
          <a:bodyPr>
            <a:noAutofit/>
          </a:bodyPr>
          <a:lstStyle/>
          <a:p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梁 衡</a:t>
            </a:r>
          </a:p>
        </p:txBody>
      </p:sp>
      <p:sp>
        <p:nvSpPr>
          <p:cNvPr id="15" name="矩形 14"/>
          <p:cNvSpPr/>
          <p:nvPr/>
        </p:nvSpPr>
        <p:spPr>
          <a:xfrm>
            <a:off x="1364" y="4515968"/>
            <a:ext cx="9142636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675962" y="26801"/>
            <a:ext cx="7488187" cy="183620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>
              <a:lnSpc>
                <a:spcPct val="150000"/>
              </a:lnSpc>
              <a:defRPr/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文中提到的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“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另一样东西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”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是指什么？</a:t>
            </a:r>
            <a:endParaRPr kumimoji="0" lang="zh-CN" altLang="en-US" sz="2400" b="1" kern="1200" cap="none" spc="0" normalizeH="0" baseline="0" noProof="0" dirty="0" smtClean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13316" name="Rectangle 3"/>
          <p:cNvSpPr txBox="1"/>
          <p:nvPr/>
        </p:nvSpPr>
        <p:spPr>
          <a:xfrm>
            <a:off x="611828" y="1654627"/>
            <a:ext cx="7920111" cy="320451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ts val="25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答：</a:t>
            </a:r>
            <a:r>
              <a:rPr lang="en-US" altLang="zh-CN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“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另一样东西</a:t>
            </a:r>
            <a:r>
              <a:rPr lang="en-US" altLang="zh-CN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”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既指植树造林这份伟大的事业，也指老人十五年如一日绿化家园、为子孙后代谋幸福的高尚情怀。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810" y="3499963"/>
            <a:ext cx="1257300" cy="158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133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684213" y="681542"/>
            <a:ext cx="7226300" cy="13319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>
              <a:lnSpc>
                <a:spcPct val="150000"/>
              </a:lnSpc>
              <a:defRPr/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3.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如何理解文中的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“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保住了这黄土，我们才有这绿树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;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有了这绿树，我们才守住了这片土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”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？</a:t>
            </a:r>
            <a:endParaRPr kumimoji="0" lang="zh-CN" altLang="en-US" sz="2400" b="1" kern="1200" cap="none" spc="0" normalizeH="0" baseline="0" noProof="0" dirty="0" smtClean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13316" name="Rectangle 3"/>
          <p:cNvSpPr txBox="1"/>
          <p:nvPr/>
        </p:nvSpPr>
        <p:spPr>
          <a:xfrm>
            <a:off x="544830" y="2301718"/>
            <a:ext cx="7484110" cy="253841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ts val="25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答：黄土和绿树是不可分割的整体，绿树依靠黄土生存，绿树的根深扎在黄土之中，使之不流失。老人付出了艰辛的努力，让黄土变绿洲，用绿树保住了黄土，也让黄土滋养了绿树，实现了良性循环。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133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7432" y="1927861"/>
            <a:ext cx="1169551" cy="12944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青</a:t>
            </a: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山不老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2411730" y="1005843"/>
            <a:ext cx="438150" cy="297037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947035" y="1118711"/>
            <a:ext cx="4359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山沟绿林</a:t>
            </a:r>
            <a:r>
              <a:rPr lang="en-US" altLang="zh-CN" sz="2800"/>
              <a:t>----</a:t>
            </a:r>
            <a:r>
              <a:rPr lang="zh-CN" altLang="en-US" sz="2800"/>
              <a:t>树大、树多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892425" y="2328386"/>
            <a:ext cx="1607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造林故事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947035" y="3730942"/>
            <a:ext cx="3474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临别感悟</a:t>
            </a:r>
            <a:r>
              <a:rPr lang="en-US" altLang="zh-CN" sz="2800"/>
              <a:t>----</a:t>
            </a:r>
            <a:r>
              <a:rPr lang="zh-CN" altLang="en-US" sz="2800"/>
              <a:t>青山不老</a:t>
            </a:r>
          </a:p>
        </p:txBody>
      </p:sp>
      <p:sp>
        <p:nvSpPr>
          <p:cNvPr id="10" name="左大括号 9"/>
          <p:cNvSpPr/>
          <p:nvPr/>
        </p:nvSpPr>
        <p:spPr>
          <a:xfrm>
            <a:off x="4427855" y="1870710"/>
            <a:ext cx="308610" cy="151114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615180" y="1892144"/>
            <a:ext cx="2368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自然环境艰苦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615180" y="2419353"/>
            <a:ext cx="2368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生活环境艰苦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499615" y="3019904"/>
            <a:ext cx="2088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造林效果显著</a:t>
            </a:r>
          </a:p>
        </p:txBody>
      </p:sp>
      <p:sp>
        <p:nvSpPr>
          <p:cNvPr id="14" name="右大括号 13"/>
          <p:cNvSpPr/>
          <p:nvPr/>
        </p:nvSpPr>
        <p:spPr>
          <a:xfrm>
            <a:off x="6516370" y="1892141"/>
            <a:ext cx="288290" cy="148971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120095" y="1892143"/>
            <a:ext cx="1908215" cy="155162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生命的意义</a:t>
            </a:r>
            <a:endParaRPr lang="zh-CN" altLang="en-US" sz="2800"/>
          </a:p>
          <a:p>
            <a:r>
              <a:rPr lang="zh-CN" altLang="en-US" sz="2800" b="1">
                <a:solidFill>
                  <a:srgbClr val="FF0000"/>
                </a:solidFill>
              </a:rPr>
              <a:t>人生的价值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763688" y="640240"/>
            <a:ext cx="5689600" cy="385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marR="0" algn="ctr" defTabSz="9144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读了本文，你有什么心得体会呢？</a:t>
            </a:r>
          </a:p>
        </p:txBody>
      </p:sp>
      <p:sp>
        <p:nvSpPr>
          <p:cNvPr id="5" name="Rectangle 3"/>
          <p:cNvSpPr txBox="1"/>
          <p:nvPr/>
        </p:nvSpPr>
        <p:spPr bwMode="auto">
          <a:xfrm>
            <a:off x="755581" y="1563638"/>
            <a:ext cx="7469505" cy="28623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400" b="1" noProof="1" smtClean="0">
                <a:solidFill>
                  <a:srgbClr val="0000FF"/>
                </a:solidFill>
              </a:rPr>
              <a:t>             生活中，我们会面临无数个人生选择。一千种选择，就会有一千种不一样的人生。实现的人生价值也会迥然不同。文中的</a:t>
            </a:r>
            <a:r>
              <a:rPr lang="zh-CN" altLang="en-US" sz="2400" b="1" noProof="1">
                <a:solidFill>
                  <a:srgbClr val="0000FF"/>
                </a:solidFill>
              </a:rPr>
              <a:t>老人这种坚韧不拔的精神值得我们好好学习，他把生命融入到这份事业中，让人生过得充实而有意义。</a:t>
            </a:r>
            <a:endParaRPr kumimoji="0" sz="2400" b="1" kern="1200" cap="none" spc="0" normalizeH="0" baseline="0" noProof="1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AutoShape 3" descr="http://img1.imgtn.bdimg.com/it/u=3418937686,1986530239&amp;fm=26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749" name="AutoShape 5" descr="http://himg2.huanqiu.com/attachment2010/2017/0210/20170210011014127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751" name="AutoShape 7" descr="http://himg2.huanqiu.com/attachment2010/2017/0210/20170210011014127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753" name="AutoShape 9" descr="http://himg2.huanqiu.com/attachment2010/2017/0210/20170210011014127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755" name="AutoShape 11" descr="http://img1.imgtn.bdimg.com/it/u=892609823,3475661700&amp;fm=26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占位符 46081"/>
          <p:cNvSpPr txBox="1">
            <a:spLocks noRot="1" noChangeArrowheads="1"/>
          </p:cNvSpPr>
          <p:nvPr/>
        </p:nvSpPr>
        <p:spPr bwMode="auto">
          <a:xfrm>
            <a:off x="381005" y="1067355"/>
            <a:ext cx="8352155" cy="134237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白头种松桂，早晚见成林。</a:t>
            </a:r>
          </a:p>
          <a:p>
            <a:pPr algn="r">
              <a:lnSpc>
                <a:spcPct val="90000"/>
              </a:lnSpc>
              <a:spcBef>
                <a:spcPct val="20000"/>
              </a:spcBef>
              <a:defRPr/>
            </a:pPr>
            <a:endParaRPr lang="en-US" altLang="zh-CN" sz="2800" b="1" dirty="0" smtClean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algn="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zh-CN" sz="2800" b="1" dirty="0" smtClean="0">
                <a:solidFill>
                  <a:srgbClr val="000000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白居易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种柳三咏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》</a:t>
            </a:r>
          </a:p>
        </p:txBody>
      </p:sp>
      <p:sp>
        <p:nvSpPr>
          <p:cNvPr id="12" name="标题 1"/>
          <p:cNvSpPr txBox="1"/>
          <p:nvPr/>
        </p:nvSpPr>
        <p:spPr>
          <a:xfrm>
            <a:off x="0" y="0"/>
            <a:ext cx="9144000" cy="857250"/>
          </a:xfrm>
          <a:prstGeom prst="rect">
            <a:avLst/>
          </a:prstGeom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拓展延伸</a:t>
            </a:r>
          </a:p>
        </p:txBody>
      </p:sp>
      <p:sp>
        <p:nvSpPr>
          <p:cNvPr id="13" name="Rectangle 3"/>
          <p:cNvSpPr txBox="1"/>
          <p:nvPr/>
        </p:nvSpPr>
        <p:spPr>
          <a:xfrm>
            <a:off x="684342" y="2949793"/>
            <a:ext cx="7560071" cy="1152291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ts val="25"/>
              </a:spcBef>
            </a:pPr>
            <a:r>
              <a:rPr lang="zh-CN" altLang="en-US" sz="2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译文：一位头发花白的老人日复一日地种树，功夫不负有心人，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终于种</a:t>
            </a:r>
            <a:r>
              <a:rPr lang="zh-CN" altLang="en-US" sz="2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出了一片树林。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" y="4407954"/>
            <a:ext cx="9143999" cy="735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9"/>
          <p:cNvSpPr/>
          <p:nvPr/>
        </p:nvSpPr>
        <p:spPr>
          <a:xfrm>
            <a:off x="1504261" y="2056679"/>
            <a:ext cx="7273925" cy="5539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q</a:t>
            </a:r>
            <a:r>
              <a:rPr lang="en-US" altLang="zh-CN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iāo </a:t>
            </a: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铁（    ）      （    ）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门</a:t>
            </a: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（ 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）悄</a:t>
            </a:r>
            <a:endParaRPr lang="zh-CN" altLang="en-US" sz="2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矩形 9"/>
          <p:cNvSpPr/>
          <p:nvPr/>
        </p:nvSpPr>
        <p:spPr>
          <a:xfrm>
            <a:off x="1354911" y="1686769"/>
            <a:ext cx="7273925" cy="5539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zhàng 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拐</a:t>
            </a: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   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      （ </a:t>
            </a: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）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气</a:t>
            </a: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</a:t>
            </a: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）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</a:t>
            </a:r>
          </a:p>
        </p:txBody>
      </p:sp>
      <p:sp>
        <p:nvSpPr>
          <p:cNvPr id="24" name="矩形 9"/>
          <p:cNvSpPr/>
          <p:nvPr/>
        </p:nvSpPr>
        <p:spPr>
          <a:xfrm>
            <a:off x="827092" y="1338102"/>
            <a:ext cx="7273925" cy="5539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en-US" altLang="zh-CN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jù  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盘</a:t>
            </a: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   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      </a:t>
            </a: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   ）本       （ 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）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</a:t>
            </a:r>
          </a:p>
        </p:txBody>
      </p:sp>
      <p:sp>
        <p:nvSpPr>
          <p:cNvPr id="30722" name="AutoShape 2" descr="http://img1.imgtn.bdimg.com/it/u=892609823,3475661700&amp;fm=26&amp;gp=0.jpg"/>
          <p:cNvSpPr>
            <a:spLocks noChangeAspect="1" noChangeArrowheads="1"/>
          </p:cNvSpPr>
          <p:nvPr/>
        </p:nvSpPr>
        <p:spPr bwMode="auto">
          <a:xfrm>
            <a:off x="155575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TextBox 20"/>
          <p:cNvSpPr txBox="1"/>
          <p:nvPr/>
        </p:nvSpPr>
        <p:spPr>
          <a:xfrm>
            <a:off x="827093" y="2482132"/>
            <a:ext cx="6048375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二</a:t>
            </a:r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、词语搭配。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80157" y="142295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剧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49434" y="140735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据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99848" y="175601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杖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98078" y="175601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胀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762236" y="177968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账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771800" y="212592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锹</a:t>
            </a:r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615325" y="212592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敲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93394" y="214388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悄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719048" y="140977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踞</a:t>
            </a:r>
            <a:endParaRPr lang="zh-CN" altLang="en-US" dirty="0"/>
          </a:p>
        </p:txBody>
      </p:sp>
      <p:sp>
        <p:nvSpPr>
          <p:cNvPr id="21" name="矩形 9"/>
          <p:cNvSpPr/>
          <p:nvPr/>
        </p:nvSpPr>
        <p:spPr>
          <a:xfrm>
            <a:off x="827093" y="963039"/>
            <a:ext cx="727392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一、根据注音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在括号里填上合适的字</a:t>
            </a:r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2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标题 1"/>
          <p:cNvSpPr txBox="1"/>
          <p:nvPr/>
        </p:nvSpPr>
        <p:spPr>
          <a:xfrm>
            <a:off x="0" y="0"/>
            <a:ext cx="9144000" cy="857250"/>
          </a:xfrm>
          <a:prstGeom prst="rect">
            <a:avLst/>
          </a:prstGeom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随堂演练</a:t>
            </a:r>
          </a:p>
        </p:txBody>
      </p:sp>
      <p:sp>
        <p:nvSpPr>
          <p:cNvPr id="29" name="TextBox 21"/>
          <p:cNvSpPr txBox="1"/>
          <p:nvPr/>
        </p:nvSpPr>
        <p:spPr>
          <a:xfrm>
            <a:off x="1331644" y="2904497"/>
            <a:ext cx="2441845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buClrTx/>
              <a:buSzTx/>
              <a:buNone/>
            </a:pP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   ）的杨柳</a:t>
            </a:r>
            <a:endParaRPr lang="en-US" altLang="zh-CN" sz="2000" b="1" dirty="0" smtClea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   ）的波光</a:t>
            </a:r>
            <a:endParaRPr lang="en-US" altLang="zh-CN" sz="2000" b="1" dirty="0" smtClea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   ）地说</a:t>
            </a:r>
            <a:endParaRPr lang="en-US" altLang="zh-CN" sz="2000" b="1" dirty="0" smtClea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   ）地躺着</a:t>
            </a:r>
            <a:endParaRPr lang="zh-CN" altLang="en-US" sz="2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TextBox 21"/>
          <p:cNvSpPr txBox="1"/>
          <p:nvPr/>
        </p:nvSpPr>
        <p:spPr>
          <a:xfrm>
            <a:off x="5097396" y="2844070"/>
            <a:ext cx="1562841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buClrTx/>
              <a:buSzTx/>
              <a:buNone/>
            </a:pP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静静</a:t>
            </a:r>
            <a:endParaRPr lang="en-US" altLang="zh-CN" sz="2000" b="1" dirty="0" smtClea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不紧不慢</a:t>
            </a:r>
            <a:endParaRPr lang="en-US" altLang="zh-CN" sz="2000" b="1" dirty="0" smtClea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参天</a:t>
            </a:r>
            <a:endParaRPr lang="en-US" altLang="zh-CN" sz="2000" b="1" dirty="0" smtClea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粼粼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3378020" y="3096284"/>
            <a:ext cx="1763198" cy="6480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378020" y="3420320"/>
            <a:ext cx="1763198" cy="6480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V="1">
            <a:off x="3051876" y="3420320"/>
            <a:ext cx="2089342" cy="3240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V="1">
            <a:off x="3303904" y="3096284"/>
            <a:ext cx="1837314" cy="10261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2" grpId="0"/>
      <p:bldP spid="24" grpId="0"/>
      <p:bldP spid="4" grpId="0"/>
      <p:bldP spid="2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21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152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493124" y="1608522"/>
            <a:ext cx="542020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noProof="1">
                <a:solidFill>
                  <a:srgbClr val="2D2D8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</a:rPr>
              <a:t>梁衡</a:t>
            </a:r>
            <a:r>
              <a:rPr lang="zh-CN" altLang="en-US" sz="2400" b="1" noProof="1" smtClean="0">
                <a:solidFill>
                  <a:srgbClr val="2D2D8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</a:rPr>
              <a:t>，</a:t>
            </a:r>
            <a:r>
              <a:rPr lang="en-US" altLang="zh-CN" sz="2400" b="1" noProof="1">
                <a:solidFill>
                  <a:srgbClr val="2D2D8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</a:rPr>
              <a:t> 1946</a:t>
            </a:r>
            <a:r>
              <a:rPr lang="zh-CN" altLang="en-US" sz="2400" b="1" noProof="1" smtClean="0">
                <a:solidFill>
                  <a:srgbClr val="2D2D8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</a:rPr>
              <a:t>年生，著</a:t>
            </a:r>
            <a:r>
              <a:rPr lang="zh-CN" altLang="en-US" sz="2400" b="1" noProof="1">
                <a:solidFill>
                  <a:srgbClr val="2D2D8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</a:rPr>
              <a:t>名学者、新闻理论家、作家。山西霍州人</a:t>
            </a:r>
            <a:r>
              <a:rPr lang="zh-CN" altLang="en-US" sz="2400" b="1" noProof="1" smtClean="0">
                <a:solidFill>
                  <a:srgbClr val="2D2D8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</a:rPr>
              <a:t>。著</a:t>
            </a:r>
            <a:r>
              <a:rPr lang="zh-CN" altLang="en-US" sz="2400" b="1" noProof="1">
                <a:solidFill>
                  <a:srgbClr val="2D2D8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</a:rPr>
              <a:t>名的新闻理论家、散文家、科普作家和政论家</a:t>
            </a:r>
            <a:r>
              <a:rPr lang="zh-CN" altLang="en-US" sz="2400" b="1" noProof="1" smtClean="0">
                <a:solidFill>
                  <a:srgbClr val="2D2D8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</a:rPr>
              <a:t>。</a:t>
            </a:r>
            <a:endParaRPr lang="en-US" altLang="zh-CN" sz="2400" b="1" noProof="1" smtClean="0">
              <a:solidFill>
                <a:srgbClr val="2D2D8A"/>
              </a:solidFill>
              <a:effectLst>
                <a:outerShdw blurRad="38100" dist="38100" dir="2700000">
                  <a:srgbClr val="C0C0C0"/>
                </a:outerShdw>
              </a:effectLst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400" b="1" noProof="1">
                <a:solidFill>
                  <a:srgbClr val="2D2D8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</a:rPr>
              <a:t>其代表作</a:t>
            </a:r>
            <a:r>
              <a:rPr lang="zh-CN" altLang="en-US" sz="2400" b="1" noProof="1" smtClean="0">
                <a:solidFill>
                  <a:srgbClr val="2D2D8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</a:rPr>
              <a:t>品：</a:t>
            </a:r>
            <a:r>
              <a:rPr lang="en-US" altLang="zh-CN" sz="2400" b="1" noProof="1" smtClean="0">
                <a:solidFill>
                  <a:srgbClr val="2D2D8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</a:rPr>
              <a:t>《</a:t>
            </a:r>
            <a:r>
              <a:rPr lang="zh-CN" altLang="en-US" sz="2400" b="1" noProof="1">
                <a:solidFill>
                  <a:srgbClr val="2D2D8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</a:rPr>
              <a:t>没有新闻的角落</a:t>
            </a:r>
            <a:r>
              <a:rPr lang="en-US" altLang="zh-CN" sz="2400" b="1" noProof="1">
                <a:solidFill>
                  <a:srgbClr val="2D2D8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</a:rPr>
              <a:t>》《</a:t>
            </a:r>
            <a:r>
              <a:rPr lang="zh-CN" altLang="en-US" sz="2400" b="1" noProof="1">
                <a:solidFill>
                  <a:srgbClr val="2D2D8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</a:rPr>
              <a:t>新闻绿叶的脉络</a:t>
            </a:r>
            <a:r>
              <a:rPr lang="en-US" altLang="zh-CN" sz="2400" b="1" noProof="1">
                <a:solidFill>
                  <a:srgbClr val="2D2D8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</a:rPr>
              <a:t>》《</a:t>
            </a:r>
            <a:r>
              <a:rPr lang="zh-CN" altLang="en-US" sz="2400" b="1" noProof="1">
                <a:solidFill>
                  <a:srgbClr val="2D2D8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</a:rPr>
              <a:t>新闻原理的思考</a:t>
            </a:r>
            <a:r>
              <a:rPr lang="en-US" altLang="zh-CN" sz="2400" b="1" noProof="1" smtClean="0">
                <a:solidFill>
                  <a:srgbClr val="2D2D8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</a:rPr>
              <a:t>》</a:t>
            </a:r>
            <a:r>
              <a:rPr lang="zh-CN" altLang="en-US" sz="2400" b="1" noProof="1" smtClean="0">
                <a:solidFill>
                  <a:srgbClr val="2D2D8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n-ea"/>
              </a:rPr>
              <a:t>。</a:t>
            </a:r>
            <a:endParaRPr lang="zh-CN" altLang="en-US" sz="2400" b="1" noProof="1">
              <a:solidFill>
                <a:srgbClr val="2D2D8A"/>
              </a:solidFill>
              <a:effectLst>
                <a:outerShdw blurRad="38100" dist="38100" dir="2700000">
                  <a:srgbClr val="C0C0C0"/>
                </a:outerShdw>
              </a:effectLst>
              <a:latin typeface="+mn-ea"/>
            </a:endParaRPr>
          </a:p>
        </p:txBody>
      </p:sp>
      <p:sp>
        <p:nvSpPr>
          <p:cNvPr id="6" name="标题 1"/>
          <p:cNvSpPr txBox="1"/>
          <p:nvPr/>
        </p:nvSpPr>
        <p:spPr>
          <a:xfrm>
            <a:off x="0" y="0"/>
            <a:ext cx="9144000" cy="857250"/>
          </a:xfrm>
          <a:prstGeom prst="rect">
            <a:avLst/>
          </a:prstGeom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作者简介</a:t>
            </a:r>
          </a:p>
        </p:txBody>
      </p:sp>
      <p:pic>
        <p:nvPicPr>
          <p:cNvPr id="1026" name="Picture 2" descr="https://timgsa.baidu.com/timg?image&amp;quality=80&amp;size=b9999_10000&amp;sec=1566394356637&amp;di=33b7706a0de9bbecab545fcd204cac8d&amp;imgtype=0&amp;src=http%3A%2F%2Flbx777.com%2Fyw012%2Fimages%2Fkybnd0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249" y="1203739"/>
            <a:ext cx="3002619" cy="367188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1148" y="3359171"/>
            <a:ext cx="1612857" cy="1804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20588" y="1768619"/>
            <a:ext cx="193596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dirty="0" smtClean="0">
                <a:solidFill>
                  <a:srgbClr val="CC3300"/>
                </a:solidFill>
              </a:rPr>
              <a:t>lín   </a:t>
            </a:r>
            <a:r>
              <a:rPr lang="en-US" altLang="zh-CN" sz="3200" b="1" dirty="0">
                <a:solidFill>
                  <a:srgbClr val="CC3300"/>
                </a:solidFill>
              </a:rPr>
              <a:t>lín</a:t>
            </a:r>
          </a:p>
        </p:txBody>
      </p:sp>
      <p:sp>
        <p:nvSpPr>
          <p:cNvPr id="14" name="矩形 13"/>
          <p:cNvSpPr/>
          <p:nvPr/>
        </p:nvSpPr>
        <p:spPr>
          <a:xfrm>
            <a:off x="700370" y="2091584"/>
            <a:ext cx="1728192" cy="64633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srgbClr val="333300"/>
                </a:solidFill>
                <a:latin typeface="宋体" panose="02010600030101010101" pitchFamily="2" charset="-122"/>
              </a:rPr>
              <a:t>粼 粼</a:t>
            </a:r>
            <a:endParaRPr lang="zh-CN" altLang="en-US" sz="3600" b="1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175282" y="1742117"/>
            <a:ext cx="134151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dirty="0">
                <a:solidFill>
                  <a:srgbClr val="CC3300"/>
                </a:solidFill>
              </a:rPr>
              <a:t>nüè</a:t>
            </a:r>
          </a:p>
        </p:txBody>
      </p:sp>
      <p:sp>
        <p:nvSpPr>
          <p:cNvPr id="6" name="矩形 5"/>
          <p:cNvSpPr/>
          <p:nvPr/>
        </p:nvSpPr>
        <p:spPr>
          <a:xfrm>
            <a:off x="2788602" y="2091938"/>
            <a:ext cx="1728192" cy="64633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srgbClr val="333300"/>
                </a:solidFill>
                <a:latin typeface="宋体" panose="02010600030101010101" pitchFamily="2" charset="-122"/>
              </a:rPr>
              <a:t>肆 虐</a:t>
            </a:r>
            <a:endParaRPr lang="zh-CN" altLang="en-US" sz="3600" b="1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5092858" y="1742117"/>
            <a:ext cx="199942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dirty="0">
                <a:solidFill>
                  <a:srgbClr val="CC3300"/>
                </a:solidFill>
              </a:rPr>
              <a:t>jù</a:t>
            </a:r>
          </a:p>
        </p:txBody>
      </p:sp>
      <p:sp>
        <p:nvSpPr>
          <p:cNvPr id="9" name="矩形 8"/>
          <p:cNvSpPr/>
          <p:nvPr/>
        </p:nvSpPr>
        <p:spPr>
          <a:xfrm>
            <a:off x="5092858" y="2044436"/>
            <a:ext cx="1728192" cy="64633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srgbClr val="333300"/>
                </a:solidFill>
                <a:latin typeface="宋体" panose="02010600030101010101" pitchFamily="2" charset="-122"/>
              </a:rPr>
              <a:t>盘 踞</a:t>
            </a:r>
            <a:endParaRPr lang="zh-CN" altLang="en-US" sz="3600" b="1" dirty="0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6876261" y="1742117"/>
            <a:ext cx="184401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dirty="0">
                <a:solidFill>
                  <a:srgbClr val="CC3300"/>
                </a:solidFill>
              </a:rPr>
              <a:t>qíng</a:t>
            </a:r>
          </a:p>
        </p:txBody>
      </p:sp>
      <p:sp>
        <p:nvSpPr>
          <p:cNvPr id="11" name="矩形 10"/>
          <p:cNvSpPr/>
          <p:nvPr/>
        </p:nvSpPr>
        <p:spPr>
          <a:xfrm>
            <a:off x="7539835" y="2044436"/>
            <a:ext cx="1009625" cy="64633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>
                <a:solidFill>
                  <a:srgbClr val="333300"/>
                </a:solidFill>
                <a:latin typeface="宋体" panose="02010600030101010101" pitchFamily="2" charset="-122"/>
              </a:rPr>
              <a:t>擎</a:t>
            </a:r>
            <a:endParaRPr lang="zh-CN" altLang="en-US" sz="3600" b="1" dirty="0"/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5092858" y="3196133"/>
            <a:ext cx="142538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dirty="0">
                <a:solidFill>
                  <a:srgbClr val="CC3300"/>
                </a:solidFill>
              </a:rPr>
              <a:t>zhǔ</a:t>
            </a:r>
          </a:p>
        </p:txBody>
      </p:sp>
      <p:sp>
        <p:nvSpPr>
          <p:cNvPr id="16" name="矩形 15"/>
          <p:cNvSpPr/>
          <p:nvPr/>
        </p:nvSpPr>
        <p:spPr>
          <a:xfrm>
            <a:off x="4804826" y="3498452"/>
            <a:ext cx="1728192" cy="64633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srgbClr val="333300"/>
                </a:solidFill>
                <a:latin typeface="宋体" panose="02010600030101010101" pitchFamily="2" charset="-122"/>
              </a:rPr>
              <a:t>   拄</a:t>
            </a:r>
            <a:endParaRPr lang="zh-CN" altLang="en-US" sz="3600" b="1" dirty="0"/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988402" y="3243284"/>
            <a:ext cx="151216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dirty="0">
                <a:solidFill>
                  <a:srgbClr val="CC3300"/>
                </a:solidFill>
              </a:rPr>
              <a:t>qiāo</a:t>
            </a:r>
          </a:p>
        </p:txBody>
      </p:sp>
      <p:sp>
        <p:nvSpPr>
          <p:cNvPr id="3" name="矩形 2"/>
          <p:cNvSpPr/>
          <p:nvPr/>
        </p:nvSpPr>
        <p:spPr>
          <a:xfrm>
            <a:off x="772378" y="3545601"/>
            <a:ext cx="1728192" cy="64633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srgbClr val="333300"/>
                </a:solidFill>
                <a:latin typeface="宋体" panose="02010600030101010101" pitchFamily="2" charset="-122"/>
              </a:rPr>
              <a:t>铁 锹</a:t>
            </a:r>
            <a:endParaRPr lang="zh-CN" altLang="en-US" sz="3600" b="1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932618" y="3243284"/>
            <a:ext cx="184953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dirty="0">
                <a:solidFill>
                  <a:srgbClr val="CC3300"/>
                </a:solidFill>
              </a:rPr>
              <a:t>zhàng</a:t>
            </a:r>
          </a:p>
        </p:txBody>
      </p:sp>
      <p:sp>
        <p:nvSpPr>
          <p:cNvPr id="12" name="矩形 11"/>
          <p:cNvSpPr/>
          <p:nvPr/>
        </p:nvSpPr>
        <p:spPr>
          <a:xfrm>
            <a:off x="2860610" y="3545601"/>
            <a:ext cx="1728192" cy="64633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srgbClr val="333300"/>
                </a:solidFill>
                <a:latin typeface="宋体" panose="02010600030101010101" pitchFamily="2" charset="-122"/>
              </a:rPr>
              <a:t>拐 杖</a:t>
            </a:r>
            <a:endParaRPr lang="zh-CN" altLang="en-US" sz="3600" b="1" dirty="0"/>
          </a:p>
        </p:txBody>
      </p:sp>
      <p:sp>
        <p:nvSpPr>
          <p:cNvPr id="21" name="标题 1"/>
          <p:cNvSpPr txBox="1"/>
          <p:nvPr/>
        </p:nvSpPr>
        <p:spPr>
          <a:xfrm>
            <a:off x="0" y="0"/>
            <a:ext cx="9144000" cy="857250"/>
          </a:xfrm>
          <a:prstGeom prst="rect">
            <a:avLst/>
          </a:prstGeom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我爱学字词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00370" y="1203598"/>
            <a:ext cx="14953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FFFFFF"/>
                </a:solidFill>
              </a:rPr>
              <a:t>https://www.ypppt.com/</a:t>
            </a:r>
            <a:endParaRPr lang="zh-CN" altLang="en-US" sz="1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5" grpId="0"/>
      <p:bldP spid="6" grpId="0"/>
      <p:bldP spid="8" grpId="0"/>
      <p:bldP spid="9" grpId="0"/>
      <p:bldP spid="10" grpId="0"/>
      <p:bldP spid="11" grpId="0"/>
      <p:bldP spid="15" grpId="0"/>
      <p:bldP spid="16" grpId="0"/>
      <p:bldP spid="2" grpId="0"/>
      <p:bldP spid="3" grpId="0"/>
      <p:bldP spid="4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571729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 smtClean="0">
                <a:solidFill>
                  <a:srgbClr val="33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肆    虐</a:t>
            </a:r>
            <a:endParaRPr lang="zh-CN" altLang="en-US" sz="2800" b="1" dirty="0">
              <a:solidFill>
                <a:srgbClr val="33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30530" y="1571627"/>
            <a:ext cx="57461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指</a:t>
            </a:r>
            <a:r>
              <a:rPr lang="en-US" altLang="zh-CN" sz="24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4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r>
              <a:rPr lang="en-US" altLang="zh-CN" sz="24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4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任意残杀或迫害；</a:t>
            </a:r>
            <a:r>
              <a:rPr lang="en-US" altLang="zh-CN" sz="24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4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</a:t>
            </a:r>
            <a:r>
              <a:rPr lang="en-US" altLang="zh-CN" sz="24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4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大肆侵扰或破坏。</a:t>
            </a:r>
            <a:endParaRPr lang="zh-CN" altLang="en-US" sz="2400" b="1" dirty="0" smtClean="0">
              <a:solidFill>
                <a:srgbClr val="CC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2543838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>
                <a:solidFill>
                  <a:srgbClr val="33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三番五次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2375540" y="2543651"/>
            <a:ext cx="505015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altLang="zh-CN" sz="28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指屡次、多次的意思。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7544" y="3108760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>
                <a:solidFill>
                  <a:srgbClr val="33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风雨同舟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34222" y="3148014"/>
            <a:ext cx="5571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24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在大风雨里同坐一条船。比喻在艰难困苦的条件下，互帮互助，齐心协力，战胜困难。</a:t>
            </a:r>
          </a:p>
        </p:txBody>
      </p:sp>
      <p:sp>
        <p:nvSpPr>
          <p:cNvPr id="24" name="标题 1"/>
          <p:cNvSpPr txBox="1"/>
          <p:nvPr/>
        </p:nvSpPr>
        <p:spPr>
          <a:xfrm>
            <a:off x="0" y="0"/>
            <a:ext cx="9144000" cy="857250"/>
          </a:xfrm>
          <a:prstGeom prst="rect">
            <a:avLst/>
          </a:prstGeom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词语解释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615" y="3621407"/>
            <a:ext cx="1085850" cy="1369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1234791"/>
            <a:ext cx="5328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noProof="1" smtClean="0">
                <a:latin typeface="黑体" panose="02010609060101010101" pitchFamily="49" charset="-122"/>
                <a:ea typeface="黑体" panose="02010609060101010101" pitchFamily="49" charset="-122"/>
              </a:rPr>
              <a:t>快速浏览课文，边读边想：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6244" y="2403535"/>
            <a:ext cx="69847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8"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作者借此表达了怎样的思想感情？</a:t>
            </a:r>
          </a:p>
          <a:p>
            <a:pPr marL="0" lvl="8">
              <a:lnSpc>
                <a:spcPct val="150000"/>
              </a:lnSpc>
            </a:pPr>
            <a:r>
              <a:rPr lang="en-US" altLang="x-none" sz="28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noProof="1">
                <a:latin typeface="楷体" panose="02010609060101010101" pitchFamily="49" charset="-122"/>
                <a:ea typeface="楷体" panose="02010609060101010101" pitchFamily="49" charset="-122"/>
              </a:rPr>
              <a:t>概</a:t>
            </a:r>
            <a:r>
              <a:rPr lang="zh-CN" altLang="en-US" sz="28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括每段的大意。</a:t>
            </a:r>
            <a:r>
              <a:rPr lang="en-US" altLang="x-none" sz="28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z="4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帮你学课文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" y="4407954"/>
            <a:ext cx="9143999" cy="735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1331392" y="519115"/>
            <a:ext cx="6913016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作者借此表达了怎样的思想感情？</a:t>
            </a:r>
          </a:p>
        </p:txBody>
      </p:sp>
      <p:sp>
        <p:nvSpPr>
          <p:cNvPr id="3" name="Rectangle 4"/>
          <p:cNvSpPr/>
          <p:nvPr/>
        </p:nvSpPr>
        <p:spPr>
          <a:xfrm>
            <a:off x="410348" y="1853731"/>
            <a:ext cx="8266113" cy="233294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文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章讲述了一位年迈的山野老农，在晋西北严酷恶劣的环境中克服种种困难，将荒山变成绿洲的故事，歌颂了老人的无私奉献精神和高尚情操。表达了作者对老人的敬佩之情。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" y="4407954"/>
            <a:ext cx="9143999" cy="735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3"/>
          <p:cNvSpPr/>
          <p:nvPr/>
        </p:nvSpPr>
        <p:spPr>
          <a:xfrm>
            <a:off x="395288" y="519114"/>
            <a:ext cx="5713412" cy="7386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默读课文，概括每段大意：</a:t>
            </a:r>
          </a:p>
        </p:txBody>
      </p:sp>
      <p:sp>
        <p:nvSpPr>
          <p:cNvPr id="4" name="Rectangle 4"/>
          <p:cNvSpPr/>
          <p:nvPr/>
        </p:nvSpPr>
        <p:spPr>
          <a:xfrm>
            <a:off x="323855" y="2247714"/>
            <a:ext cx="8266113" cy="105259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第二部分（</a:t>
            </a:r>
            <a:r>
              <a:rPr lang="en-US" altLang="zh-CN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2-5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）：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写老人植树造林遇到的困难及所取得的成绩。</a:t>
            </a:r>
          </a:p>
        </p:txBody>
      </p:sp>
      <p:sp>
        <p:nvSpPr>
          <p:cNvPr id="6" name="Rectangle 4"/>
          <p:cNvSpPr/>
          <p:nvPr/>
        </p:nvSpPr>
        <p:spPr>
          <a:xfrm>
            <a:off x="330693" y="1221602"/>
            <a:ext cx="8266113" cy="5724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en-US" altLang="zh-CN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第一部分（1）：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写“我们”欣赏窗外的美景。</a:t>
            </a:r>
          </a:p>
        </p:txBody>
      </p:sp>
      <p:sp>
        <p:nvSpPr>
          <p:cNvPr id="5" name="Rectangle 4"/>
          <p:cNvSpPr/>
          <p:nvPr/>
        </p:nvSpPr>
        <p:spPr>
          <a:xfrm>
            <a:off x="323533" y="3327836"/>
            <a:ext cx="8266113" cy="5724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第三部分（</a:t>
            </a:r>
            <a:r>
              <a:rPr lang="en-US" altLang="zh-CN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6-7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）：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写作者的感悟与思考。</a:t>
            </a:r>
            <a:endParaRPr lang="zh-CN" altLang="en-US" sz="2400" b="1" dirty="0" smtClean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" y="4407954"/>
            <a:ext cx="9143999" cy="735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756226" y="1184914"/>
            <a:ext cx="7560195" cy="11168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>
              <a:lnSpc>
                <a:spcPct val="150000"/>
              </a:lnSpc>
              <a:defRPr/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1.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文中所写的这条沟，之前的环境情况是怎样的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?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现在这条沟又是怎样的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?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试着在文中找出来。</a:t>
            </a:r>
            <a:endParaRPr kumimoji="0" lang="zh-CN" altLang="en-US" sz="2400" b="1" kern="1200" cap="none" spc="0" normalizeH="0" baseline="0" noProof="0" dirty="0" smtClean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7" name="标题 1"/>
          <p:cNvSpPr txBox="1"/>
          <p:nvPr/>
        </p:nvSpPr>
        <p:spPr>
          <a:xfrm>
            <a:off x="0" y="0"/>
            <a:ext cx="9144000" cy="857250"/>
          </a:xfrm>
          <a:prstGeom prst="rect">
            <a:avLst/>
          </a:prstGeom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问题提出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62330" y="2500790"/>
            <a:ext cx="73101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答：之前的环境是这样的：这是中国的晋西北，是西伯利亚大风常来肆虐的地方，是干旱、霜冻、沙尘暴等与生命作对的怪物盘踞之地。过去，这里风吹沙起，能一直埋到城头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。”</a:t>
            </a:r>
            <a:endParaRPr lang="zh-CN" altLang="en-US" sz="20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" y="4407954"/>
            <a:ext cx="9143999" cy="735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3"/>
          <p:cNvSpPr txBox="1"/>
          <p:nvPr/>
        </p:nvSpPr>
        <p:spPr>
          <a:xfrm>
            <a:off x="468318" y="195486"/>
            <a:ext cx="8208143" cy="448249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ts val="25"/>
              </a:spcBef>
            </a:pPr>
            <a:endParaRPr lang="zh-CN" altLang="en-US" sz="26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Rectangle 3"/>
          <p:cNvSpPr txBox="1"/>
          <p:nvPr/>
        </p:nvSpPr>
        <p:spPr>
          <a:xfrm>
            <a:off x="556260" y="555528"/>
            <a:ext cx="8119110" cy="358997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ts val="25"/>
              </a:spcBef>
            </a:pPr>
            <a:r>
              <a:rPr lang="en-US" altLang="zh-CN" sz="20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现</a:t>
            </a:r>
            <a:r>
              <a:rPr lang="zh-CN" altLang="en-US" sz="2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在这条沟的环境是这样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的：</a:t>
            </a:r>
            <a:r>
              <a:rPr lang="en-US" altLang="zh-CN" sz="20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“</a:t>
            </a:r>
            <a:r>
              <a:rPr lang="zh-CN" altLang="en-US" sz="2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山上全是树。我们盘腿坐在土炕上，就像坐在船上，四周全是绿色的波浪，风一吹，树梢卷过涛声，叶间闪着粼粼的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波 光</a:t>
            </a:r>
            <a:r>
              <a:rPr lang="zh-CN" altLang="en-US" sz="2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。”“杨树、柳树，如臂如股，劲挺在山洼山腰。看不见它们的根，山洪涌下的泥埋住了树的下半截，树却勇敢地顶住了它的凶猛。这山已失去了原来的坡形，依着一层层的树形成一层层的梯。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971</Words>
  <Application>Microsoft Office PowerPoint</Application>
  <PresentationFormat>全屏显示(16:9)</PresentationFormat>
  <Paragraphs>99</Paragraphs>
  <Slides>16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Meiryo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Office 主题</vt:lpstr>
      <vt:lpstr>Office Theme</vt:lpstr>
      <vt:lpstr>19* 青山不老</vt:lpstr>
      <vt:lpstr>PowerPoint 演示文稿</vt:lpstr>
      <vt:lpstr>PowerPoint 演示文稿</vt:lpstr>
      <vt:lpstr>PowerPoint 演示文稿</vt:lpstr>
      <vt:lpstr>帮你学课文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181</cp:revision>
  <dcterms:created xsi:type="dcterms:W3CDTF">2018-12-26T00:36:00Z</dcterms:created>
  <dcterms:modified xsi:type="dcterms:W3CDTF">2021-11-11T04:39:59Z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