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1"/>
    <p:sldMasterId id="2147483692" r:id="rId2"/>
    <p:sldMasterId id="2147483704" r:id="rId3"/>
  </p:sldMasterIdLst>
  <p:notesMasterIdLst>
    <p:notesMasterId r:id="rId19"/>
  </p:notesMasterIdLst>
  <p:handoutMasterIdLst>
    <p:handoutMasterId r:id="rId20"/>
  </p:handoutMasterIdLst>
  <p:sldIdLst>
    <p:sldId id="523" r:id="rId4"/>
    <p:sldId id="323" r:id="rId5"/>
    <p:sldId id="1012" r:id="rId6"/>
    <p:sldId id="1107" r:id="rId7"/>
    <p:sldId id="1113" r:id="rId8"/>
    <p:sldId id="1118" r:id="rId9"/>
    <p:sldId id="1119" r:id="rId10"/>
    <p:sldId id="1120" r:id="rId11"/>
    <p:sldId id="1097" r:id="rId12"/>
    <p:sldId id="1108" r:id="rId13"/>
    <p:sldId id="1115" r:id="rId14"/>
    <p:sldId id="1127" r:id="rId15"/>
    <p:sldId id="1121" r:id="rId16"/>
    <p:sldId id="1116" r:id="rId17"/>
    <p:sldId id="1128" r:id="rId18"/>
  </p:sldIdLst>
  <p:sldSz cx="12192000" cy="6858000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6" userDrawn="1">
          <p15:clr>
            <a:srgbClr val="A4A3A4"/>
          </p15:clr>
        </p15:guide>
        <p15:guide id="2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FF0000"/>
    <a:srgbClr val="0066FF"/>
    <a:srgbClr val="A38302"/>
    <a:srgbClr val="FEFCDE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62" y="114"/>
      </p:cViewPr>
      <p:guideLst>
        <p:guide orient="horz" pos="4216"/>
        <p:guide pos="767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2021/11/9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72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11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229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006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0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322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561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6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16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48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02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12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14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74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86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98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97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02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12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80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73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57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5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25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840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34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08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808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89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2954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945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8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75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3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96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5873"/>
      </p:ext>
    </p:extLst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40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4" y="164637"/>
            <a:ext cx="3695733" cy="288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/>
          </a:p>
        </p:txBody>
      </p:sp>
      <p:sp>
        <p:nvSpPr>
          <p:cNvPr id="6" name="文本框 10"/>
          <p:cNvSpPr txBox="1"/>
          <p:nvPr/>
        </p:nvSpPr>
        <p:spPr>
          <a:xfrm>
            <a:off x="448999" y="12397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习作例文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117299"/>
            <a:ext cx="1219200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矩形 7"/>
          <p:cNvSpPr/>
          <p:nvPr/>
        </p:nvSpPr>
        <p:spPr>
          <a:xfrm>
            <a:off x="0" y="6405336"/>
            <a:ext cx="12192000" cy="1920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矩形 8"/>
          <p:cNvSpPr/>
          <p:nvPr/>
        </p:nvSpPr>
        <p:spPr>
          <a:xfrm>
            <a:off x="0" y="5829272"/>
            <a:ext cx="1103445" cy="1920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cxnSp>
        <p:nvCxnSpPr>
          <p:cNvPr id="11" name="直接连接符 10"/>
          <p:cNvCxnSpPr/>
          <p:nvPr/>
        </p:nvCxnSpPr>
        <p:spPr>
          <a:xfrm>
            <a:off x="0" y="6738573"/>
            <a:ext cx="12192000" cy="0"/>
          </a:xfrm>
          <a:prstGeom prst="line">
            <a:avLst/>
          </a:prstGeom>
          <a:ln w="38100">
            <a:prstDash val="lgDashDot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3794" name="Picture 2" descr="http://pic158.nipic.com/file/20180320/25328376_133959427000_2.jpg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B7B7B7"/>
              </a:clrFrom>
              <a:clrTo>
                <a:srgbClr val="B7B7B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445230"/>
            <a:ext cx="1471571" cy="1108817"/>
          </a:xfrm>
          <a:prstGeom prst="rect">
            <a:avLst/>
          </a:prstGeom>
          <a:noFill/>
        </p:spPr>
      </p:pic>
      <p:sp>
        <p:nvSpPr>
          <p:cNvPr id="10" name="矩形 9"/>
          <p:cNvSpPr/>
          <p:nvPr userDrawn="1"/>
        </p:nvSpPr>
        <p:spPr>
          <a:xfrm flipH="1">
            <a:off x="4" y="164637"/>
            <a:ext cx="3695733" cy="288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/>
          </a:p>
        </p:txBody>
      </p:sp>
      <p:sp>
        <p:nvSpPr>
          <p:cNvPr id="12" name="文本框 10"/>
          <p:cNvSpPr txBox="1"/>
          <p:nvPr userDrawn="1"/>
        </p:nvSpPr>
        <p:spPr>
          <a:xfrm>
            <a:off x="448999" y="12397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习作例文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0" y="6117299"/>
            <a:ext cx="1219200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13"/>
          <p:cNvSpPr/>
          <p:nvPr userDrawn="1"/>
        </p:nvSpPr>
        <p:spPr>
          <a:xfrm>
            <a:off x="0" y="6405336"/>
            <a:ext cx="12192000" cy="1920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矩形 14"/>
          <p:cNvSpPr/>
          <p:nvPr userDrawn="1"/>
        </p:nvSpPr>
        <p:spPr>
          <a:xfrm>
            <a:off x="0" y="5829272"/>
            <a:ext cx="1103445" cy="1920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cxnSp>
        <p:nvCxnSpPr>
          <p:cNvPr id="16" name="直接连接符 15"/>
          <p:cNvCxnSpPr/>
          <p:nvPr userDrawn="1"/>
        </p:nvCxnSpPr>
        <p:spPr>
          <a:xfrm>
            <a:off x="0" y="6738573"/>
            <a:ext cx="12192000" cy="0"/>
          </a:xfrm>
          <a:prstGeom prst="line">
            <a:avLst/>
          </a:prstGeom>
          <a:ln w="38100">
            <a:prstDash val="lgDashDot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7" name="Picture 2" descr="http://pic158.nipic.com/file/20180320/25328376_133959427000_2.jpg"/>
          <p:cNvPicPr>
            <a:picLocks noChangeAspect="1" noChangeArrowheads="1"/>
          </p:cNvPicPr>
          <p:nvPr userDrawn="1"/>
        </p:nvPicPr>
        <p:blipFill>
          <a:blip r:embed="rId17" cstate="email">
            <a:clrChange>
              <a:clrFrom>
                <a:srgbClr val="B7B7B7"/>
              </a:clrFrom>
              <a:clrTo>
                <a:srgbClr val="B7B7B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445230"/>
            <a:ext cx="1471571" cy="1108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1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82" r:id="rId9"/>
    <p:sldLayoutId id="2147483649" r:id="rId10"/>
    <p:sldLayoutId id="2147483650" r:id="rId11"/>
    <p:sldLayoutId id="2147483651" r:id="rId12"/>
    <p:sldLayoutId id="2147483652" r:id="rId13"/>
    <p:sldLayoutId id="2147483654" r:id="rId14"/>
    <p:sldLayoutId id="2147483655" r:id="rId1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3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1524000" y="164637"/>
            <a:ext cx="2987824" cy="288032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775520" y="208223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部编版  语文  六年级  上册</a:t>
            </a:r>
          </a:p>
        </p:txBody>
      </p:sp>
      <p:sp>
        <p:nvSpPr>
          <p:cNvPr id="14" name="TextBox 48"/>
          <p:cNvSpPr txBox="1"/>
          <p:nvPr/>
        </p:nvSpPr>
        <p:spPr>
          <a:xfrm>
            <a:off x="4439816" y="1064680"/>
            <a:ext cx="3024336" cy="623248"/>
          </a:xfrm>
          <a:prstGeom prst="rect">
            <a:avLst/>
          </a:prstGeom>
          <a:solidFill>
            <a:srgbClr val="92D050">
              <a:alpha val="57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习作例文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2302710"/>
            <a:ext cx="9144000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爸爸的计划小站</a:t>
            </a:r>
          </a:p>
        </p:txBody>
      </p:sp>
      <p:sp>
        <p:nvSpPr>
          <p:cNvPr id="7" name="矩形 6"/>
          <p:cNvSpPr/>
          <p:nvPr/>
        </p:nvSpPr>
        <p:spPr>
          <a:xfrm>
            <a:off x="5420179" y="508518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6041" y="1221745"/>
            <a:ext cx="7060565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dirty="0"/>
              <a:t> </a:t>
            </a:r>
            <a:r>
              <a:rPr lang="zh-CN" altLang="en-US" sz="2800" dirty="0"/>
              <a:t>    课文处处突出小站的</a:t>
            </a:r>
            <a:r>
              <a:rPr lang="en-US" altLang="zh-CN" sz="2800" dirty="0"/>
              <a:t>“</a:t>
            </a:r>
            <a:r>
              <a:rPr lang="zh-CN" altLang="en-US" sz="2800" dirty="0"/>
              <a:t>小</a:t>
            </a:r>
            <a:r>
              <a:rPr lang="en-US" altLang="zh-CN" sz="2800" dirty="0"/>
              <a:t>”</a:t>
            </a:r>
            <a:r>
              <a:rPr lang="zh-CN" altLang="en-US" sz="2800" dirty="0"/>
              <a:t>，从哪些语句中可以看出来？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 descr="http://pic35.photophoto.cn/20150626/119011911643817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32793">
            <a:off x="2113040" y="786638"/>
            <a:ext cx="1080120" cy="1026065"/>
          </a:xfrm>
          <a:prstGeom prst="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2566041" y="3186859"/>
            <a:ext cx="69894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才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甚至，一间小屋，几根木栅栏，三五个人影，也许，或者，立即消失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63552" y="1156492"/>
            <a:ext cx="828092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  </a:t>
            </a:r>
            <a:r>
              <a:rPr lang="zh-CN" altLang="en-US" sz="2400" dirty="0"/>
              <a:t>这个地处偏僻的小站，工作人员是如何布置、装饰它的呢</a:t>
            </a:r>
            <a:r>
              <a:rPr lang="en-US" altLang="zh-CN" sz="2400" dirty="0"/>
              <a:t>?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 descr="http://pic35.photophoto.cn/20150626/119011911643817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32793">
            <a:off x="1682005" y="626022"/>
            <a:ext cx="1080120" cy="102606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937447" y="2263141"/>
            <a:ext cx="85331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 （     ）：开展安全竞赛，树立安全意识，表扬安全先进，并已取得成绩，注意交通安全，表明这个小站是个安全警钟长鸣、旅客至上的小站。小站虽不起眼，工作却热气腾腾，展示了工作人员高度的责任感。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）：不忘宣传党的路线、方针、政策，使旅客耳目一新，精神振奋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让过往旅客了解国家大事，天下大事。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）：注意小站卫生，爱护环境，是精神文明之画。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67920" y="2263146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红榜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82195" y="3757281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黑板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45180" y="4437117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卫生宣传画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816" y="2095677"/>
            <a:ext cx="1104039" cy="2109555"/>
          </a:xfrm>
          <a:prstGeom prst="rect">
            <a:avLst/>
          </a:prstGeom>
        </p:spPr>
      </p:pic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54075" y="2203032"/>
            <a:ext cx="6598285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/>
              <a:t>       </a:t>
            </a:r>
            <a:r>
              <a:rPr lang="zh-CN" altLang="en-US" sz="3200" dirty="0"/>
              <a:t>最后两段没有再写小站的“小”，这在表达上有什么作用？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51584" y="1124745"/>
            <a:ext cx="7632848" cy="3046988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小小的喷水池与小站形成了和谐统一的美，精巧别致的美，这也正是工作人员精巧设计、独具匠心之处。</a:t>
            </a:r>
            <a:b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粉红色的小花使小站充满了艳丽的色彩，嗡嗡起舞的蜜蜂使宁静的小站充满了生机，有花有香，有声有色，静中有动。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9936" y="1316771"/>
            <a:ext cx="4608512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/>
              <a:t>       小站上旅客不多，工作人员很少，但是工作人员还是千方百计地做好本职工作，努力为旅客服务。给旅客们带来温暖的春天的气象的不止是那秀美的景色，更是工作人员</a:t>
            </a:r>
            <a:r>
              <a:rPr lang="zh-CN" altLang="en-US" sz="2400" dirty="0">
                <a:solidFill>
                  <a:srgbClr val="FF0000"/>
                </a:solidFill>
              </a:rPr>
              <a:t>热爱本职工作</a:t>
            </a:r>
            <a:r>
              <a:rPr lang="zh-CN" altLang="en-US" sz="2400" dirty="0"/>
              <a:t>，</a:t>
            </a:r>
            <a:r>
              <a:rPr lang="zh-CN" altLang="en-US" sz="2400" dirty="0">
                <a:solidFill>
                  <a:srgbClr val="FF0000"/>
                </a:solidFill>
              </a:rPr>
              <a:t>全心全意为人民服务</a:t>
            </a:r>
            <a:r>
              <a:rPr lang="zh-CN" altLang="en-US" sz="2400" dirty="0"/>
              <a:t>的炽热情感。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711" y="1700813"/>
            <a:ext cx="3626485" cy="271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6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ic44.photophoto.cn/20170708/0017029518866012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0413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1584" y="1412777"/>
            <a:ext cx="7848872" cy="179279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我们在读书的时候，是不是发现有很多作品中的人物给你留下了深刻的印象，或者精彩的故事情节令你感动。今天我们一起来欣赏两篇习作例文，看看会给你带来什么样的感受。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19536" y="64469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爸爸的计划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441" y="2174417"/>
            <a:ext cx="1104039" cy="2109555"/>
          </a:xfrm>
          <a:prstGeom prst="rect">
            <a:avLst/>
          </a:prstGeom>
        </p:spPr>
      </p:pic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178816" y="2471425"/>
            <a:ext cx="6515735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dirty="0"/>
              <a:t>        </a:t>
            </a:r>
            <a:r>
              <a:rPr lang="zh-CN" altLang="en-US" sz="2800" dirty="0"/>
              <a:t>罗列爸爸给每个人订的计划，凸显了爸爸爱订计划的特点。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23992" y="47667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10232" y="802673"/>
            <a:ext cx="63367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爸爸是一个工厂的计划科科长，擅长订计划。在家里，他也给我们订了计划。妈妈有学习电子技术的计划，外婆有学习烹调的计划，我有作息计划、复习功课计划，他自己有读书计划、读报计划、做家务计划，每个人还有如何订计划的计划、如何督促各人执行计划的计划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46857" y="964219"/>
            <a:ext cx="1224136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/>
              <a:t>妈妈</a:t>
            </a:r>
            <a:endParaRPr lang="en-US" altLang="zh-CN" sz="2400" dirty="0"/>
          </a:p>
          <a:p>
            <a:r>
              <a:rPr lang="zh-CN" altLang="en-US" sz="2400" dirty="0"/>
              <a:t>外婆</a:t>
            </a:r>
            <a:endParaRPr lang="en-US" altLang="zh-CN" sz="2400" dirty="0"/>
          </a:p>
          <a:p>
            <a:r>
              <a:rPr lang="zh-CN" altLang="en-US" sz="2400" dirty="0"/>
              <a:t>他自己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16280" y="285294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计划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32304" y="3525011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计划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92344" y="410108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计划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43864" y="477315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计划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96400" y="304496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计划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55932" y="390905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</a:rPr>
              <a:t>计划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536" y="836712"/>
            <a:ext cx="72008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dirty="0"/>
              <a:t>两个比较典型的小事例，让人印象深刻。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818" name="Picture 2" descr="http://bpic.588ku.com/element_origin_min_pic/17/01/10/078aec20d462180b1d0d58dba07ff35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8" y="644696"/>
            <a:ext cx="691639" cy="5674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4708" y="2084513"/>
            <a:ext cx="2016224" cy="523220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/>
              <a:t>家务计划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3020" y="2058961"/>
            <a:ext cx="2016224" cy="523220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/>
              <a:t>挤牙膏</a:t>
            </a:r>
          </a:p>
        </p:txBody>
      </p:sp>
      <p:pic>
        <p:nvPicPr>
          <p:cNvPr id="11265" name="Picture 1"/>
          <p:cNvPicPr>
            <a:picLocks noChangeArrowheads="1"/>
          </p:cNvPicPr>
          <p:nvPr/>
        </p:nvPicPr>
        <p:blipFill>
          <a:blip r:embed="rId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448"/>
          <a:stretch>
            <a:fillRect/>
          </a:stretch>
        </p:blipFill>
        <p:spPr bwMode="auto">
          <a:xfrm>
            <a:off x="3502666" y="2997205"/>
            <a:ext cx="2165985" cy="216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3020" y="2996855"/>
            <a:ext cx="2016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536" y="836712"/>
            <a:ext cx="72008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dirty="0"/>
              <a:t>     订暑假计划这个事例，写得很具体。</a:t>
            </a:r>
            <a:endParaRPr lang="en-US" altLang="zh-CN" sz="2800" dirty="0"/>
          </a:p>
        </p:txBody>
      </p:sp>
      <p:pic>
        <p:nvPicPr>
          <p:cNvPr id="34818" name="Picture 2" descr="http://bpic.588ku.com/element_origin_min_pic/17/01/10/078aec20d462180b1d0d58dba07ff35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8" y="644696"/>
            <a:ext cx="691639" cy="567499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2423592" y="1700808"/>
            <a:ext cx="612068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一到订计划的时候，爸爸便眉飞色舞。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六时起床，七时做语文作业，八时读外语，九时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他每写上一条，我就像多缠上一道线的陀螺，被搞得晕头转向。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75920" y="4005069"/>
            <a:ext cx="45720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望着那长长的计划，我试探地问：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爸爸，这计划中是不是加一条游泳啊什么的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88288" y="1892829"/>
            <a:ext cx="1512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都是学习任务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5152" y="4005064"/>
            <a:ext cx="2476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没有的娱乐时间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931" y="2066714"/>
            <a:ext cx="71266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        </a:t>
            </a:r>
            <a:r>
              <a:rPr lang="zh-CN" altLang="en-US" sz="3200" dirty="0"/>
              <a:t>渴望有自己的一些自由，除了学习，小作者渴望有自己的娱乐时间。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19536" y="64469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小站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816" y="2095677"/>
            <a:ext cx="1104039" cy="2109555"/>
          </a:xfrm>
          <a:prstGeom prst="rect">
            <a:avLst/>
          </a:prstGeom>
        </p:spPr>
      </p:pic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54076" y="2203028"/>
            <a:ext cx="606488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       </a:t>
            </a:r>
            <a:r>
              <a:rPr lang="zh-CN" altLang="en-US" sz="2400" dirty="0"/>
              <a:t>在这个北方山区常见的小站中，工作人员对小站进行了精心布置，它设备简单，却运行自如。小站给旅客带来了温暖的春意。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925877" y="1220760"/>
            <a:ext cx="6192688" cy="954107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/>
              <a:t>     这个火车站给你留下的最突出的印象是什么</a:t>
            </a:r>
            <a:r>
              <a:rPr lang="en-US" altLang="zh-CN" sz="2800" dirty="0"/>
              <a:t>?</a:t>
            </a:r>
          </a:p>
        </p:txBody>
      </p:sp>
      <p:sp>
        <p:nvSpPr>
          <p:cNvPr id="4" name="矩形 3"/>
          <p:cNvSpPr/>
          <p:nvPr/>
        </p:nvSpPr>
        <p:spPr>
          <a:xfrm>
            <a:off x="2997891" y="2553295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特别小，不起眼</a:t>
            </a:r>
          </a:p>
        </p:txBody>
      </p:sp>
      <p:sp>
        <p:nvSpPr>
          <p:cNvPr id="5" name="矩形 4"/>
          <p:cNvSpPr/>
          <p:nvPr/>
        </p:nvSpPr>
        <p:spPr>
          <a:xfrm>
            <a:off x="2997885" y="3429006"/>
            <a:ext cx="6048672" cy="1384995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dirty="0"/>
              <a:t>a.</a:t>
            </a:r>
            <a:r>
              <a:rPr lang="zh-CN" altLang="en-US" sz="2800" dirty="0"/>
              <a:t>铁路上有一个很小的火车站（</a:t>
            </a:r>
            <a:r>
              <a:rPr lang="en-US" altLang="zh-CN" sz="2800" dirty="0">
                <a:solidFill>
                  <a:srgbClr val="FF0000"/>
                </a:solidFill>
              </a:rPr>
              <a:t>1-2</a:t>
            </a:r>
            <a:r>
              <a:rPr lang="zh-CN" altLang="en-US" sz="2800" dirty="0"/>
              <a:t>）</a:t>
            </a:r>
            <a:br>
              <a:rPr lang="zh-CN" altLang="en-US" sz="2800" dirty="0"/>
            </a:br>
            <a:r>
              <a:rPr lang="en-US" altLang="zh-CN" sz="2800" dirty="0"/>
              <a:t>b.</a:t>
            </a:r>
            <a:r>
              <a:rPr lang="zh-CN" altLang="en-US" sz="2800" dirty="0"/>
              <a:t>这个小站布置得精巧（</a:t>
            </a:r>
            <a:r>
              <a:rPr lang="en-US" altLang="zh-CN" sz="2800" dirty="0">
                <a:solidFill>
                  <a:srgbClr val="FF0000"/>
                </a:solidFill>
              </a:rPr>
              <a:t>3-5</a:t>
            </a:r>
            <a:r>
              <a:rPr lang="zh-CN" altLang="en-US" sz="2800" dirty="0"/>
              <a:t>）</a:t>
            </a:r>
            <a:br>
              <a:rPr lang="zh-CN" altLang="en-US" sz="2800" dirty="0"/>
            </a:br>
            <a:r>
              <a:rPr lang="en-US" altLang="zh-CN" sz="2800" dirty="0"/>
              <a:t>c.</a:t>
            </a:r>
            <a:r>
              <a:rPr lang="zh-CN" altLang="en-US" sz="2800" dirty="0"/>
              <a:t>小站设备很简单（</a:t>
            </a:r>
            <a:r>
              <a:rPr lang="en-US" altLang="zh-CN" sz="2800" dirty="0">
                <a:solidFill>
                  <a:srgbClr val="FF0000"/>
                </a:solidFill>
              </a:rPr>
              <a:t>6</a:t>
            </a:r>
            <a:r>
              <a:rPr lang="zh-CN" altLang="en-US" sz="2800" dirty="0"/>
              <a:t>）</a:t>
            </a:r>
          </a:p>
        </p:txBody>
      </p:sp>
      <p:pic>
        <p:nvPicPr>
          <p:cNvPr id="6" name="Picture 2" descr="http://pic35.photophoto.cn/20150626/119011911643817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32793">
            <a:off x="2362718" y="690291"/>
            <a:ext cx="1080120" cy="10260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主题2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2" id="{84F4DED1-DE8C-4C0C-971F-736888A2BBEA}" vid="{7F60B2E7-F6BA-42FB-8272-7F32BE986600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Microsoft Office PowerPoint</Application>
  <PresentationFormat>宽屏</PresentationFormat>
  <Paragraphs>57</Paragraphs>
  <Slides>15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Kaiti SC</vt:lpstr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Heiti SC Light</vt:lpstr>
      <vt:lpstr>Times New Roman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101</cp:revision>
  <dcterms:created xsi:type="dcterms:W3CDTF">2017-03-17T02:28:00Z</dcterms:created>
  <dcterms:modified xsi:type="dcterms:W3CDTF">2021-11-09T05:51:36Z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