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17"/>
  </p:notesMasterIdLst>
  <p:sldIdLst>
    <p:sldId id="256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257" r:id="rId15"/>
    <p:sldId id="351" r:id="rId16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338F8FBC-1DFF-4E83-863F-4EB498998B3E}" type="datetimeFigureOut">
              <a:rPr lang="zh-CN" altLang="en-US" smtClean="0"/>
              <a:t>2021/11/8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B110B905-CEC2-4F6B-90F4-696007E24D9B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4835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302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519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2114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9041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034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149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045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748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091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618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222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967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8778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0B905-CEC2-4F6B-90F4-696007E24D9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5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39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360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394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1"/>
          <p:cNvSpPr/>
          <p:nvPr userDrawn="1"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思源黑体 CN Medium" panose="020B0600000000000000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smiling-tooth-with-hands_33918"/>
          <p:cNvSpPr>
            <a:spLocks noChangeAspect="1"/>
          </p:cNvSpPr>
          <p:nvPr userDrawn="1"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思源黑体 CN Medium" panose="020B0600000000000000" pitchFamily="34" charset="-122"/>
              <a:cs typeface="+mn-cs"/>
              <a:sym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181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4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79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8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52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88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223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304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10800000">
            <a:off x="-1" y="0"/>
            <a:ext cx="9143999" cy="5143500"/>
          </a:xfrm>
          <a:prstGeom prst="rect">
            <a:avLst/>
          </a:prstGeom>
          <a:gradFill>
            <a:gsLst>
              <a:gs pos="0">
                <a:srgbClr val="0070C0">
                  <a:alpha val="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78581" y="1266302"/>
            <a:ext cx="503643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342900">
              <a:buNone/>
            </a:pPr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夏天里的成长</a:t>
            </a:r>
            <a:endParaRPr lang="en-US" altLang="zh-CN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78581" y="2658381"/>
            <a:ext cx="188176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342900"/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语文 六年级 上册</a:t>
            </a:r>
          </a:p>
        </p:txBody>
      </p:sp>
      <p:cxnSp>
        <p:nvCxnSpPr>
          <p:cNvPr id="11" name="直接连接符 10"/>
          <p:cNvCxnSpPr/>
          <p:nvPr/>
        </p:nvCxnSpPr>
        <p:spPr>
          <a:xfrm rot="10800000">
            <a:off x="778581" y="2487690"/>
            <a:ext cx="4105253" cy="0"/>
          </a:xfrm>
          <a:prstGeom prst="line">
            <a:avLst/>
          </a:prstGeom>
          <a:ln w="25400" cap="rnd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831982" y="3796506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当堂测评</a:t>
            </a:r>
          </a:p>
        </p:txBody>
      </p:sp>
      <p:sp>
        <p:nvSpPr>
          <p:cNvPr id="3" name="矩形 2"/>
          <p:cNvSpPr/>
          <p:nvPr/>
        </p:nvSpPr>
        <p:spPr>
          <a:xfrm>
            <a:off x="1091319" y="1376016"/>
            <a:ext cx="5302206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1.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给加点字选择正确的读音，用“√”画出来。</a:t>
            </a:r>
          </a:p>
        </p:txBody>
      </p:sp>
      <p:sp>
        <p:nvSpPr>
          <p:cNvPr id="4" name="圆角矩形 27"/>
          <p:cNvSpPr/>
          <p:nvPr/>
        </p:nvSpPr>
        <p:spPr>
          <a:xfrm>
            <a:off x="626289" y="1278659"/>
            <a:ext cx="5863347" cy="2204097"/>
          </a:xfrm>
          <a:prstGeom prst="roundRect">
            <a:avLst/>
          </a:prstGeom>
          <a:noFill/>
          <a:ln>
            <a:solidFill>
              <a:srgbClr val="E5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矩形 19"/>
          <p:cNvSpPr/>
          <p:nvPr/>
        </p:nvSpPr>
        <p:spPr>
          <a:xfrm>
            <a:off x="1091319" y="1862119"/>
            <a:ext cx="6072779" cy="13157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苞（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pāo</a:t>
            </a: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   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bāo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）蕾       苔藓（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xiǎn</a:t>
            </a: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  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xiān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瓜蔓（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màn</a:t>
            </a: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   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wàn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      甘蔗（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zhē</a:t>
            </a: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zhe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谚语（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yán</a:t>
            </a: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   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yàn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       草坪（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pín</a:t>
            </a: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en-US" altLang="zh-CN" sz="1800" dirty="0" err="1">
                <a:solidFill>
                  <a:srgbClr val="000000"/>
                </a:solidFill>
                <a:cs typeface="+mn-ea"/>
                <a:sym typeface="+mn-lt"/>
              </a:rPr>
              <a:t>píng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11457" y="2081411"/>
            <a:ext cx="417262" cy="438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08022" y="2475199"/>
            <a:ext cx="1648034" cy="438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 √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434285" y="2456034"/>
            <a:ext cx="1648034" cy="438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431683" y="2054448"/>
            <a:ext cx="1648034" cy="438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√</a:t>
            </a:r>
          </a:p>
        </p:txBody>
      </p:sp>
      <p:sp>
        <p:nvSpPr>
          <p:cNvPr id="10" name="Rectangle 2"/>
          <p:cNvSpPr/>
          <p:nvPr/>
        </p:nvSpPr>
        <p:spPr>
          <a:xfrm>
            <a:off x="1185679" y="2036728"/>
            <a:ext cx="570405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. 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4061591" y="2017479"/>
            <a:ext cx="570405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. 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Rectangle 2"/>
          <p:cNvSpPr/>
          <p:nvPr/>
        </p:nvSpPr>
        <p:spPr>
          <a:xfrm>
            <a:off x="1413521" y="2436715"/>
            <a:ext cx="570405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. 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Rectangle 2"/>
          <p:cNvSpPr/>
          <p:nvPr/>
        </p:nvSpPr>
        <p:spPr>
          <a:xfrm>
            <a:off x="4061591" y="2459910"/>
            <a:ext cx="570405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. 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Rectangle 2"/>
          <p:cNvSpPr/>
          <p:nvPr/>
        </p:nvSpPr>
        <p:spPr>
          <a:xfrm>
            <a:off x="1192397" y="2867635"/>
            <a:ext cx="570405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. 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5" name="Rectangle 2"/>
          <p:cNvSpPr/>
          <p:nvPr/>
        </p:nvSpPr>
        <p:spPr>
          <a:xfrm>
            <a:off x="4076143" y="2851806"/>
            <a:ext cx="570405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. 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142668" y="2952948"/>
            <a:ext cx="1648034" cy="438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 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811839" y="2895951"/>
            <a:ext cx="1648034" cy="438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 √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715" y="2112645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当堂测评</a:t>
            </a:r>
          </a:p>
        </p:txBody>
      </p:sp>
      <p:sp>
        <p:nvSpPr>
          <p:cNvPr id="3" name="Text Box 3"/>
          <p:cNvSpPr txBox="1"/>
          <p:nvPr/>
        </p:nvSpPr>
        <p:spPr>
          <a:xfrm>
            <a:off x="880845" y="1252288"/>
            <a:ext cx="4945856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根据课文内容在括号里填上合适的词语。</a:t>
            </a:r>
          </a:p>
        </p:txBody>
      </p:sp>
      <p:sp>
        <p:nvSpPr>
          <p:cNvPr id="4" name="矩形 8"/>
          <p:cNvSpPr/>
          <p:nvPr/>
        </p:nvSpPr>
        <p:spPr>
          <a:xfrm>
            <a:off x="1009879" y="1765617"/>
            <a:ext cx="6108174" cy="13157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（         ）的季节           （        ）的长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（          ）的长             （        ）的声响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（            ）的柏油路     （              ）的河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圆角矩形 8"/>
          <p:cNvSpPr/>
          <p:nvPr/>
        </p:nvSpPr>
        <p:spPr>
          <a:xfrm>
            <a:off x="626289" y="1194737"/>
            <a:ext cx="5293519" cy="2175097"/>
          </a:xfrm>
          <a:prstGeom prst="roundRect">
            <a:avLst/>
          </a:prstGeom>
          <a:noFill/>
          <a:ln>
            <a:solidFill>
              <a:srgbClr val="E5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9097" y="1765618"/>
            <a:ext cx="1081437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  生长</a:t>
            </a:r>
            <a:endParaRPr lang="zh-CN" altLang="zh-CN" sz="1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80724" y="1751421"/>
            <a:ext cx="1081437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飞快</a:t>
            </a:r>
            <a:endParaRPr lang="zh-CN" altLang="zh-CN" sz="1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36191" y="2171716"/>
            <a:ext cx="1081437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跳跃</a:t>
            </a:r>
            <a:endParaRPr lang="zh-CN" altLang="zh-CN" sz="1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53960" y="2199830"/>
            <a:ext cx="1081437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叭叭</a:t>
            </a:r>
            <a:endParaRPr lang="zh-CN" altLang="zh-CN" sz="1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26646" y="2595857"/>
            <a:ext cx="1081437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软绵绵</a:t>
            </a:r>
            <a:endParaRPr lang="zh-CN" altLang="zh-CN" sz="1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58198" y="2595857"/>
            <a:ext cx="1081437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变宽变深</a:t>
            </a:r>
            <a:endParaRPr lang="zh-CN" altLang="zh-CN" sz="1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715" y="2112645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当堂测评</a:t>
            </a:r>
          </a:p>
        </p:txBody>
      </p:sp>
      <p:sp>
        <p:nvSpPr>
          <p:cNvPr id="3" name="矩形 19"/>
          <p:cNvSpPr/>
          <p:nvPr/>
        </p:nvSpPr>
        <p:spPr>
          <a:xfrm>
            <a:off x="731618" y="1432309"/>
            <a:ext cx="1714252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3.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仿写排比句。</a:t>
            </a:r>
          </a:p>
        </p:txBody>
      </p:sp>
      <p:sp>
        <p:nvSpPr>
          <p:cNvPr id="4" name="Rectangle 2"/>
          <p:cNvSpPr/>
          <p:nvPr/>
        </p:nvSpPr>
        <p:spPr>
          <a:xfrm>
            <a:off x="754995" y="1969096"/>
            <a:ext cx="6624001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例：昨天是苞蕾，今天是鲜花，明天就变成了小果实。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圆角矩形 8"/>
          <p:cNvSpPr/>
          <p:nvPr/>
        </p:nvSpPr>
        <p:spPr>
          <a:xfrm>
            <a:off x="429725" y="1183007"/>
            <a:ext cx="7053144" cy="2075669"/>
          </a:xfrm>
          <a:prstGeom prst="roundRect">
            <a:avLst/>
          </a:prstGeom>
          <a:noFill/>
          <a:ln>
            <a:solidFill>
              <a:srgbClr val="E5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4995" y="2408096"/>
            <a:ext cx="6972389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昨天种下饱满的种子，今天</a:t>
            </a:r>
            <a:r>
              <a:rPr lang="zh-CN" altLang="en-US" sz="1800" u="sng" dirty="0">
                <a:solidFill>
                  <a:prstClr val="black"/>
                </a:solidFill>
                <a:cs typeface="+mn-ea"/>
                <a:sym typeface="+mn-lt"/>
              </a:rPr>
              <a:t>             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，明天</a:t>
            </a:r>
            <a:r>
              <a:rPr lang="zh-CN" altLang="en-US" sz="1800" u="sng" dirty="0">
                <a:solidFill>
                  <a:prstClr val="black"/>
                </a:solidFill>
                <a:cs typeface="+mn-ea"/>
                <a:sym typeface="+mn-lt"/>
              </a:rPr>
              <a:t>                     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3330551" y="2387632"/>
            <a:ext cx="1821275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    辛勤耕耘</a:t>
            </a:r>
          </a:p>
        </p:txBody>
      </p:sp>
      <p:sp>
        <p:nvSpPr>
          <p:cNvPr id="8" name="矩形 7"/>
          <p:cNvSpPr/>
          <p:nvPr/>
        </p:nvSpPr>
        <p:spPr>
          <a:xfrm>
            <a:off x="5151826" y="2367169"/>
            <a:ext cx="2199816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    收获累累果实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715" y="2112645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10800000">
            <a:off x="-1" y="0"/>
            <a:ext cx="9143999" cy="5143500"/>
          </a:xfrm>
          <a:prstGeom prst="rect">
            <a:avLst/>
          </a:prstGeom>
          <a:gradFill>
            <a:gsLst>
              <a:gs pos="0">
                <a:srgbClr val="0070C0">
                  <a:alpha val="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78581" y="1266302"/>
            <a:ext cx="503643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342900">
              <a:buNone/>
            </a:pPr>
            <a:r>
              <a:rPr lang="zh-CN" altLang="en-US" sz="6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感谢各位聆听</a:t>
            </a:r>
            <a:endParaRPr lang="en-US" altLang="zh-CN" sz="6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10800000">
            <a:off x="778581" y="2487690"/>
            <a:ext cx="4105253" cy="0"/>
          </a:xfrm>
          <a:prstGeom prst="line">
            <a:avLst/>
          </a:prstGeom>
          <a:ln w="25400" cap="rnd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845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字词认读</a:t>
            </a:r>
          </a:p>
        </p:txBody>
      </p:sp>
      <p:sp>
        <p:nvSpPr>
          <p:cNvPr id="6" name="文本框 3"/>
          <p:cNvSpPr txBox="1"/>
          <p:nvPr/>
        </p:nvSpPr>
        <p:spPr>
          <a:xfrm>
            <a:off x="444624" y="1523533"/>
            <a:ext cx="7364536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240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棚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架    瓜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藤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苞蕾    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苔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藓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 草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坪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  甘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蔗</a:t>
            </a:r>
          </a:p>
        </p:txBody>
      </p:sp>
      <p:sp>
        <p:nvSpPr>
          <p:cNvPr id="7" name="矩形 6"/>
          <p:cNvSpPr/>
          <p:nvPr/>
        </p:nvSpPr>
        <p:spPr>
          <a:xfrm>
            <a:off x="474758" y="1177284"/>
            <a:ext cx="7152014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péng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        </a:t>
            </a:r>
            <a:r>
              <a:rPr lang="en-US" altLang="zh-CN" sz="1800" dirty="0" smtClean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téng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bāo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lěi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        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xiǎn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    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píng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en-US" altLang="zh-CN" sz="1800" dirty="0" smtClean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zhe</a:t>
            </a:r>
            <a:endParaRPr lang="en-US" altLang="zh-CN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626289" y="2352460"/>
            <a:ext cx="6848952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瀑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布    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缝隙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谚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语    高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粱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 菜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畦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  铁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轨</a:t>
            </a:r>
          </a:p>
        </p:txBody>
      </p:sp>
      <p:sp>
        <p:nvSpPr>
          <p:cNvPr id="11" name="矩形 10"/>
          <p:cNvSpPr/>
          <p:nvPr/>
        </p:nvSpPr>
        <p:spPr>
          <a:xfrm>
            <a:off x="626289" y="2059428"/>
            <a:ext cx="6953250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pù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en-US" altLang="zh-CN" sz="1800" dirty="0" smtClean="0">
                <a:solidFill>
                  <a:srgbClr val="FF0000"/>
                </a:solidFill>
                <a:cs typeface="+mn-ea"/>
                <a:sym typeface="+mn-lt"/>
              </a:rPr>
              <a:t>    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fèng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    </a:t>
            </a:r>
            <a:r>
              <a:rPr lang="en-US" altLang="zh-CN" sz="1800" dirty="0" smtClean="0">
                <a:solidFill>
                  <a:srgbClr val="FF0000"/>
                </a:solidFill>
                <a:cs typeface="+mn-ea"/>
                <a:sym typeface="+mn-lt"/>
              </a:rPr>
              <a:t> 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yàn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        </a:t>
            </a:r>
            <a:r>
              <a:rPr lang="en-US" altLang="zh-CN" sz="1800" dirty="0" smtClean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liáng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      </a:t>
            </a:r>
            <a:r>
              <a:rPr lang="en-US" altLang="zh-CN" sz="1800" dirty="0" smtClean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qí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en-US" altLang="zh-CN" sz="1800" dirty="0" smtClean="0">
                <a:solidFill>
                  <a:srgbClr val="FF0000"/>
                </a:solidFill>
                <a:cs typeface="+mn-ea"/>
                <a:sym typeface="+mn-lt"/>
              </a:rPr>
              <a:t>     </a:t>
            </a:r>
            <a:r>
              <a:rPr lang="en-US" altLang="zh-CN" sz="1800" dirty="0" err="1">
                <a:solidFill>
                  <a:srgbClr val="FF0000"/>
                </a:solidFill>
                <a:cs typeface="+mn-ea"/>
                <a:sym typeface="+mn-lt"/>
              </a:rPr>
              <a:t>guǐ</a:t>
            </a:r>
            <a:endParaRPr lang="en-US" altLang="zh-CN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715" y="2112645"/>
            <a:ext cx="2000250" cy="26860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657600" y="244321"/>
            <a:ext cx="16619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字词认读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830749" y="1406971"/>
            <a:ext cx="1209255" cy="581501"/>
            <a:chOff x="11338" y="3255"/>
            <a:chExt cx="2316" cy="1221"/>
          </a:xfrm>
        </p:grpSpPr>
        <p:grpSp>
          <p:nvGrpSpPr>
            <p:cNvPr id="13" name="组合 12"/>
            <p:cNvGrpSpPr/>
            <p:nvPr/>
          </p:nvGrpSpPr>
          <p:grpSpPr>
            <a:xfrm>
              <a:off x="12481" y="3255"/>
              <a:ext cx="1173" cy="1221"/>
              <a:chOff x="8219" y="2269"/>
              <a:chExt cx="1255" cy="1288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8219" y="2269"/>
                <a:ext cx="1255" cy="1288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" name="直接连接符 18"/>
              <p:cNvCxnSpPr>
                <a:stCxn id="18" idx="1"/>
                <a:endCxn id="18" idx="3"/>
              </p:cNvCxnSpPr>
              <p:nvPr/>
            </p:nvCxnSpPr>
            <p:spPr>
              <a:xfrm>
                <a:off x="8219" y="2913"/>
                <a:ext cx="1255" cy="0"/>
              </a:xfrm>
              <a:prstGeom prst="line">
                <a:avLst/>
              </a:prstGeom>
              <a:ln w="15875" cmpd="sng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>
                <a:stCxn id="18" idx="0"/>
                <a:endCxn id="18" idx="2"/>
              </p:cNvCxnSpPr>
              <p:nvPr/>
            </p:nvCxnSpPr>
            <p:spPr>
              <a:xfrm>
                <a:off x="8847" y="2269"/>
                <a:ext cx="0" cy="1288"/>
              </a:xfrm>
              <a:prstGeom prst="line">
                <a:avLst/>
              </a:prstGeom>
              <a:ln w="15875" cmpd="sng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/>
            <p:cNvGrpSpPr/>
            <p:nvPr/>
          </p:nvGrpSpPr>
          <p:grpSpPr>
            <a:xfrm>
              <a:off x="11338" y="3255"/>
              <a:ext cx="1143" cy="1221"/>
              <a:chOff x="8365" y="2269"/>
              <a:chExt cx="1223" cy="1288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8365" y="2269"/>
                <a:ext cx="1223" cy="1288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6" name="直接连接符 15"/>
              <p:cNvCxnSpPr>
                <a:stCxn id="15" idx="1"/>
                <a:endCxn id="15" idx="3"/>
              </p:cNvCxnSpPr>
              <p:nvPr/>
            </p:nvCxnSpPr>
            <p:spPr>
              <a:xfrm>
                <a:off x="8365" y="2914"/>
                <a:ext cx="1223" cy="0"/>
              </a:xfrm>
              <a:prstGeom prst="line">
                <a:avLst/>
              </a:prstGeom>
              <a:ln w="15875" cmpd="sng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>
                <a:stCxn id="15" idx="0"/>
                <a:endCxn id="15" idx="2"/>
              </p:cNvCxnSpPr>
              <p:nvPr/>
            </p:nvCxnSpPr>
            <p:spPr>
              <a:xfrm>
                <a:off x="8977" y="2269"/>
                <a:ext cx="0" cy="1288"/>
              </a:xfrm>
              <a:prstGeom prst="line">
                <a:avLst/>
              </a:prstGeom>
              <a:ln w="15875" cmpd="sng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矩形 10"/>
          <p:cNvSpPr/>
          <p:nvPr/>
        </p:nvSpPr>
        <p:spPr>
          <a:xfrm flipH="1">
            <a:off x="3294489" y="2133899"/>
            <a:ext cx="3044825" cy="1731390"/>
          </a:xfrm>
          <a:custGeom>
            <a:avLst/>
            <a:gdLst>
              <a:gd name="connsiteX0" fmla="*/ 0 w 5963288"/>
              <a:gd name="connsiteY0" fmla="*/ 0 h 504056"/>
              <a:gd name="connsiteX1" fmla="*/ 5963288 w 5963288"/>
              <a:gd name="connsiteY1" fmla="*/ 0 h 504056"/>
              <a:gd name="connsiteX2" fmla="*/ 5963288 w 5963288"/>
              <a:gd name="connsiteY2" fmla="*/ 504056 h 504056"/>
              <a:gd name="connsiteX3" fmla="*/ 0 w 5963288"/>
              <a:gd name="connsiteY3" fmla="*/ 504056 h 504056"/>
              <a:gd name="connsiteX4" fmla="*/ 0 w 5963288"/>
              <a:gd name="connsiteY4" fmla="*/ 0 h 504056"/>
              <a:gd name="connsiteX0-1" fmla="*/ 0 w 5963288"/>
              <a:gd name="connsiteY0-2" fmla="*/ 0 h 531765"/>
              <a:gd name="connsiteX1-3" fmla="*/ 5963288 w 5963288"/>
              <a:gd name="connsiteY1-4" fmla="*/ 0 h 531765"/>
              <a:gd name="connsiteX2-5" fmla="*/ 5963288 w 5963288"/>
              <a:gd name="connsiteY2-6" fmla="*/ 504056 h 531765"/>
              <a:gd name="connsiteX3-7" fmla="*/ 193964 w 5963288"/>
              <a:gd name="connsiteY3-8" fmla="*/ 531765 h 531765"/>
              <a:gd name="connsiteX4-9" fmla="*/ 0 w 5963288"/>
              <a:gd name="connsiteY4-10" fmla="*/ 0 h 531765"/>
              <a:gd name="connsiteX0-11" fmla="*/ 0 w 5963288"/>
              <a:gd name="connsiteY0-12" fmla="*/ 0 h 517910"/>
              <a:gd name="connsiteX1-13" fmla="*/ 5963288 w 5963288"/>
              <a:gd name="connsiteY1-14" fmla="*/ 0 h 517910"/>
              <a:gd name="connsiteX2-15" fmla="*/ 5963288 w 5963288"/>
              <a:gd name="connsiteY2-16" fmla="*/ 504056 h 517910"/>
              <a:gd name="connsiteX3-17" fmla="*/ 235528 w 5963288"/>
              <a:gd name="connsiteY3-18" fmla="*/ 517910 h 517910"/>
              <a:gd name="connsiteX4-19" fmla="*/ 0 w 5963288"/>
              <a:gd name="connsiteY4-20" fmla="*/ 0 h 517910"/>
              <a:gd name="connsiteX0-21" fmla="*/ 5963288 w 6054728"/>
              <a:gd name="connsiteY0-22" fmla="*/ 504056 h 595496"/>
              <a:gd name="connsiteX1-23" fmla="*/ 235528 w 6054728"/>
              <a:gd name="connsiteY1-24" fmla="*/ 517910 h 595496"/>
              <a:gd name="connsiteX2-25" fmla="*/ 0 w 6054728"/>
              <a:gd name="connsiteY2-26" fmla="*/ 0 h 595496"/>
              <a:gd name="connsiteX3-27" fmla="*/ 5963288 w 6054728"/>
              <a:gd name="connsiteY3-28" fmla="*/ 0 h 595496"/>
              <a:gd name="connsiteX4-29" fmla="*/ 6054728 w 6054728"/>
              <a:gd name="connsiteY4-30" fmla="*/ 595496 h 595496"/>
              <a:gd name="connsiteX0-31" fmla="*/ 5963288 w 5963288"/>
              <a:gd name="connsiteY0-32" fmla="*/ 504056 h 517910"/>
              <a:gd name="connsiteX1-33" fmla="*/ 235528 w 5963288"/>
              <a:gd name="connsiteY1-34" fmla="*/ 517910 h 517910"/>
              <a:gd name="connsiteX2-35" fmla="*/ 0 w 5963288"/>
              <a:gd name="connsiteY2-36" fmla="*/ 0 h 517910"/>
              <a:gd name="connsiteX3-37" fmla="*/ 5963288 w 5963288"/>
              <a:gd name="connsiteY3-38" fmla="*/ 0 h 51791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963288" h="517910">
                <a:moveTo>
                  <a:pt x="5963288" y="504056"/>
                </a:moveTo>
                <a:lnTo>
                  <a:pt x="235528" y="517910"/>
                </a:lnTo>
                <a:lnTo>
                  <a:pt x="0" y="0"/>
                </a:lnTo>
                <a:lnTo>
                  <a:pt x="5963288" y="0"/>
                </a:lnTo>
              </a:path>
            </a:pathLst>
          </a:custGeom>
          <a:pattFill prst="openDmnd">
            <a:fgClr>
              <a:srgbClr val="259F90"/>
            </a:fgClr>
            <a:bgClr>
              <a:srgbClr val="29B1A1"/>
            </a:bgClr>
          </a:patt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6289" y="2388248"/>
            <a:ext cx="1985806" cy="1296741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92323" y="1604481"/>
            <a:ext cx="596265" cy="581501"/>
            <a:chOff x="8365" y="2269"/>
            <a:chExt cx="1340" cy="1288"/>
          </a:xfrm>
        </p:grpSpPr>
        <p:sp>
          <p:nvSpPr>
            <p:cNvPr id="25" name="矩形 24"/>
            <p:cNvSpPr/>
            <p:nvPr/>
          </p:nvSpPr>
          <p:spPr>
            <a:xfrm>
              <a:off x="8365" y="2269"/>
              <a:ext cx="1341" cy="1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cxnSp>
          <p:nvCxnSpPr>
            <p:cNvPr id="26" name="直接连接符 25"/>
            <p:cNvCxnSpPr>
              <a:stCxn id="25" idx="1"/>
              <a:endCxn id="25" idx="3"/>
            </p:cNvCxnSpPr>
            <p:nvPr/>
          </p:nvCxnSpPr>
          <p:spPr>
            <a:xfrm>
              <a:off x="8365" y="2913"/>
              <a:ext cx="1341" cy="0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stCxn id="25" idx="0"/>
              <a:endCxn id="25" idx="2"/>
            </p:cNvCxnSpPr>
            <p:nvPr/>
          </p:nvCxnSpPr>
          <p:spPr>
            <a:xfrm>
              <a:off x="9036" y="2269"/>
              <a:ext cx="0" cy="1288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矩形 27"/>
          <p:cNvSpPr/>
          <p:nvPr/>
        </p:nvSpPr>
        <p:spPr>
          <a:xfrm>
            <a:off x="3890083" y="1284048"/>
            <a:ext cx="1835468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谚 语</a:t>
            </a:r>
          </a:p>
        </p:txBody>
      </p:sp>
      <p:sp>
        <p:nvSpPr>
          <p:cNvPr id="29" name="矩形 28"/>
          <p:cNvSpPr/>
          <p:nvPr/>
        </p:nvSpPr>
        <p:spPr>
          <a:xfrm>
            <a:off x="885619" y="1490957"/>
            <a:ext cx="2753051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苞 蕾 </a:t>
            </a:r>
          </a:p>
        </p:txBody>
      </p:sp>
      <p:sp>
        <p:nvSpPr>
          <p:cNvPr id="30" name="矩形 29"/>
          <p:cNvSpPr/>
          <p:nvPr/>
        </p:nvSpPr>
        <p:spPr>
          <a:xfrm>
            <a:off x="707517" y="2304967"/>
            <a:ext cx="1978343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指尚未开放的花。</a:t>
            </a:r>
          </a:p>
        </p:txBody>
      </p:sp>
      <p:sp>
        <p:nvSpPr>
          <p:cNvPr id="31" name="矩形 30"/>
          <p:cNvSpPr/>
          <p:nvPr/>
        </p:nvSpPr>
        <p:spPr>
          <a:xfrm>
            <a:off x="3359721" y="2118457"/>
            <a:ext cx="2952460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广泛流传于民间的言简意赅的短语，多数反映了劳动人民的生活实践经验，而且都是经过口头传下来的。</a:t>
            </a:r>
          </a:p>
        </p:txBody>
      </p:sp>
      <p:sp>
        <p:nvSpPr>
          <p:cNvPr id="32" name="矩形 31"/>
          <p:cNvSpPr/>
          <p:nvPr/>
        </p:nvSpPr>
        <p:spPr>
          <a:xfrm flipH="1">
            <a:off x="3890084" y="990508"/>
            <a:ext cx="1708309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lang="en-US" altLang="zh-CN" sz="2100" dirty="0" err="1">
                <a:solidFill>
                  <a:srgbClr val="000000"/>
                </a:solidFill>
                <a:cs typeface="+mn-ea"/>
                <a:sym typeface="+mn-lt"/>
              </a:rPr>
              <a:t>yàn</a:t>
            </a: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  </a:t>
            </a:r>
            <a:r>
              <a:rPr lang="en-US" altLang="zh-CN" sz="2100" dirty="0" err="1">
                <a:solidFill>
                  <a:srgbClr val="000000"/>
                </a:solidFill>
                <a:cs typeface="+mn-ea"/>
                <a:sym typeface="+mn-lt"/>
              </a:rPr>
              <a:t>yǔ</a:t>
            </a:r>
            <a:endParaRPr lang="en-US" sz="21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42230" y="1184798"/>
            <a:ext cx="3147854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   </a:t>
            </a:r>
            <a:r>
              <a:rPr lang="en-US" altLang="zh-CN" sz="2100" dirty="0" err="1">
                <a:solidFill>
                  <a:srgbClr val="000000"/>
                </a:solidFill>
                <a:cs typeface="+mn-ea"/>
                <a:sym typeface="+mn-lt"/>
              </a:rPr>
              <a:t>bāo</a:t>
            </a: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   </a:t>
            </a:r>
            <a:r>
              <a:rPr lang="en-US" altLang="zh-CN" sz="2100" dirty="0" err="1">
                <a:solidFill>
                  <a:srgbClr val="000000"/>
                </a:solidFill>
                <a:cs typeface="+mn-ea"/>
                <a:sym typeface="+mn-lt"/>
              </a:rPr>
              <a:t>lěi</a:t>
            </a:r>
            <a:endParaRPr lang="en-US" altLang="zh-CN" sz="21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482980" y="1604481"/>
            <a:ext cx="596265" cy="586529"/>
            <a:chOff x="8365" y="2269"/>
            <a:chExt cx="1340" cy="1288"/>
          </a:xfrm>
        </p:grpSpPr>
        <p:sp>
          <p:nvSpPr>
            <p:cNvPr id="35" name="矩形 34"/>
            <p:cNvSpPr/>
            <p:nvPr/>
          </p:nvSpPr>
          <p:spPr>
            <a:xfrm>
              <a:off x="8365" y="2269"/>
              <a:ext cx="1341" cy="1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cxnSp>
          <p:nvCxnSpPr>
            <p:cNvPr id="36" name="直接连接符 35"/>
            <p:cNvCxnSpPr>
              <a:stCxn id="35" idx="1"/>
              <a:endCxn id="35" idx="3"/>
            </p:cNvCxnSpPr>
            <p:nvPr/>
          </p:nvCxnSpPr>
          <p:spPr>
            <a:xfrm>
              <a:off x="8365" y="2913"/>
              <a:ext cx="1341" cy="0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stCxn id="35" idx="0"/>
              <a:endCxn id="35" idx="2"/>
            </p:cNvCxnSpPr>
            <p:nvPr/>
          </p:nvCxnSpPr>
          <p:spPr>
            <a:xfrm>
              <a:off x="9036" y="2269"/>
              <a:ext cx="0" cy="1288"/>
            </a:xfrm>
            <a:prstGeom prst="line">
              <a:avLst/>
            </a:prstGeom>
            <a:ln w="15875" cmpd="sng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715" y="2112645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3" grpId="0" bldLvl="0" animBg="1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8" name="TextBox 7"/>
          <p:cNvSpPr txBox="1"/>
          <p:nvPr/>
        </p:nvSpPr>
        <p:spPr bwMode="auto">
          <a:xfrm>
            <a:off x="3423548" y="1402602"/>
            <a:ext cx="2980624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defTabSz="913924">
              <a:defRPr/>
            </a:pPr>
            <a:r>
              <a:rPr lang="zh-CN" altLang="en-US" sz="1800" b="1" kern="0" dirty="0">
                <a:solidFill>
                  <a:prstClr val="black"/>
                </a:solidFill>
                <a:cs typeface="+mn-ea"/>
                <a:sym typeface="+mn-lt"/>
              </a:rPr>
              <a:t>课文是围绕哪句话来写的？</a:t>
            </a:r>
          </a:p>
        </p:txBody>
      </p:sp>
      <p:sp>
        <p:nvSpPr>
          <p:cNvPr id="39" name="TextBox 7"/>
          <p:cNvSpPr txBox="1"/>
          <p:nvPr/>
        </p:nvSpPr>
        <p:spPr bwMode="auto">
          <a:xfrm>
            <a:off x="3423548" y="1894763"/>
            <a:ext cx="3150676" cy="4847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defTabSz="1218565">
              <a:defRPr sz="2400" b="1" kern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913924">
              <a:lnSpc>
                <a:spcPct val="150000"/>
              </a:lnSpc>
              <a:defRPr/>
            </a:pPr>
            <a:r>
              <a:rPr lang="zh-CN" altLang="en-US" sz="1800" b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夏天是万物迅速生长的季节。</a:t>
            </a:r>
          </a:p>
        </p:txBody>
      </p:sp>
      <p:sp>
        <p:nvSpPr>
          <p:cNvPr id="40" name="TextBox 7"/>
          <p:cNvSpPr txBox="1"/>
          <p:nvPr/>
        </p:nvSpPr>
        <p:spPr bwMode="auto">
          <a:xfrm>
            <a:off x="3951337" y="2620037"/>
            <a:ext cx="3006992" cy="4847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defTabSz="1218565">
              <a:defRPr sz="2400" b="1" kern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913924">
              <a:lnSpc>
                <a:spcPct val="150000"/>
              </a:lnSpc>
              <a:defRPr/>
            </a:pPr>
            <a:r>
              <a:rPr lang="zh-CN" altLang="en-US" sz="1800" b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植物、动物在夏天生长速度。</a:t>
            </a:r>
          </a:p>
        </p:txBody>
      </p:sp>
      <p:sp>
        <p:nvSpPr>
          <p:cNvPr id="41" name="TextBox 7"/>
          <p:cNvSpPr txBox="1"/>
          <p:nvPr/>
        </p:nvSpPr>
        <p:spPr bwMode="auto">
          <a:xfrm>
            <a:off x="3924814" y="3261766"/>
            <a:ext cx="4559716" cy="4847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defTabSz="1218565">
              <a:defRPr sz="2400" b="1" kern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913924">
              <a:lnSpc>
                <a:spcPct val="150000"/>
              </a:lnSpc>
              <a:defRPr/>
            </a:pPr>
            <a:r>
              <a:rPr lang="zh-CN" altLang="en-US" sz="1800" b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山、河、铁轨、柏油路等在夏天的“生长”。</a:t>
            </a:r>
          </a:p>
        </p:txBody>
      </p:sp>
      <p:sp>
        <p:nvSpPr>
          <p:cNvPr id="42" name="TextBox 7"/>
          <p:cNvSpPr txBox="1"/>
          <p:nvPr/>
        </p:nvSpPr>
        <p:spPr bwMode="auto">
          <a:xfrm>
            <a:off x="3924814" y="3955671"/>
            <a:ext cx="4559716" cy="4847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defTabSz="1218565">
              <a:defRPr sz="2400" b="1" kern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913924">
              <a:lnSpc>
                <a:spcPct val="150000"/>
              </a:lnSpc>
              <a:defRPr/>
            </a:pPr>
            <a:r>
              <a:rPr lang="zh-CN" altLang="en-US" sz="1800" b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中小学生在夏天的成长。</a:t>
            </a:r>
          </a:p>
        </p:txBody>
      </p:sp>
      <p:sp>
        <p:nvSpPr>
          <p:cNvPr id="43" name="泪滴形 7"/>
          <p:cNvSpPr/>
          <p:nvPr/>
        </p:nvSpPr>
        <p:spPr>
          <a:xfrm rot="18998822">
            <a:off x="3378313" y="2594780"/>
            <a:ext cx="469166" cy="489063"/>
          </a:xfrm>
          <a:custGeom>
            <a:avLst/>
            <a:gdLst>
              <a:gd name="connsiteX0" fmla="*/ 0 w 1944216"/>
              <a:gd name="connsiteY0" fmla="*/ 972108 h 1944216"/>
              <a:gd name="connsiteX1" fmla="*/ 972108 w 1944216"/>
              <a:gd name="connsiteY1" fmla="*/ 0 h 1944216"/>
              <a:gd name="connsiteX2" fmla="*/ 2146521 w 1944216"/>
              <a:gd name="connsiteY2" fmla="*/ -202305 h 1944216"/>
              <a:gd name="connsiteX3" fmla="*/ 1944216 w 1944216"/>
              <a:gd name="connsiteY3" fmla="*/ 972108 h 1944216"/>
              <a:gd name="connsiteX4" fmla="*/ 972108 w 1944216"/>
              <a:gd name="connsiteY4" fmla="*/ 1944216 h 1944216"/>
              <a:gd name="connsiteX5" fmla="*/ 0 w 1944216"/>
              <a:gd name="connsiteY5" fmla="*/ 972108 h 1944216"/>
              <a:gd name="connsiteX0-1" fmla="*/ 0 w 2146521"/>
              <a:gd name="connsiteY0-2" fmla="*/ 1174413 h 2146521"/>
              <a:gd name="connsiteX1-3" fmla="*/ 972108 w 2146521"/>
              <a:gd name="connsiteY1-4" fmla="*/ 202305 h 2146521"/>
              <a:gd name="connsiteX2-5" fmla="*/ 2146521 w 2146521"/>
              <a:gd name="connsiteY2-6" fmla="*/ 0 h 2146521"/>
              <a:gd name="connsiteX3-7" fmla="*/ 1944216 w 2146521"/>
              <a:gd name="connsiteY3-8" fmla="*/ 1174413 h 2146521"/>
              <a:gd name="connsiteX4-9" fmla="*/ 972108 w 2146521"/>
              <a:gd name="connsiteY4-10" fmla="*/ 2146521 h 2146521"/>
              <a:gd name="connsiteX5-11" fmla="*/ 0 w 2146521"/>
              <a:gd name="connsiteY5-12" fmla="*/ 1174413 h 2146521"/>
              <a:gd name="connsiteX0-13" fmla="*/ 0 w 2146521"/>
              <a:gd name="connsiteY0-14" fmla="*/ 1174413 h 2146521"/>
              <a:gd name="connsiteX1-15" fmla="*/ 972108 w 2146521"/>
              <a:gd name="connsiteY1-16" fmla="*/ 202305 h 2146521"/>
              <a:gd name="connsiteX2-17" fmla="*/ 2146521 w 2146521"/>
              <a:gd name="connsiteY2-18" fmla="*/ 0 h 2146521"/>
              <a:gd name="connsiteX3-19" fmla="*/ 1944216 w 2146521"/>
              <a:gd name="connsiteY3-20" fmla="*/ 1174413 h 2146521"/>
              <a:gd name="connsiteX4-21" fmla="*/ 972108 w 2146521"/>
              <a:gd name="connsiteY4-22" fmla="*/ 2146521 h 2146521"/>
              <a:gd name="connsiteX5-23" fmla="*/ 0 w 2146521"/>
              <a:gd name="connsiteY5-24" fmla="*/ 1174413 h 21465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46521" h="2146521">
                <a:moveTo>
                  <a:pt x="0" y="1174413"/>
                </a:moveTo>
                <a:cubicBezTo>
                  <a:pt x="0" y="637533"/>
                  <a:pt x="441728" y="285594"/>
                  <a:pt x="972108" y="202305"/>
                </a:cubicBezTo>
                <a:cubicBezTo>
                  <a:pt x="1452515" y="126864"/>
                  <a:pt x="1755050" y="134870"/>
                  <a:pt x="2146521" y="0"/>
                </a:cubicBezTo>
                <a:cubicBezTo>
                  <a:pt x="2011651" y="391471"/>
                  <a:pt x="2032628" y="689294"/>
                  <a:pt x="1944216" y="1174413"/>
                </a:cubicBezTo>
                <a:cubicBezTo>
                  <a:pt x="1944216" y="1711293"/>
                  <a:pt x="1508988" y="2146521"/>
                  <a:pt x="972108" y="2146521"/>
                </a:cubicBezTo>
                <a:cubicBezTo>
                  <a:pt x="435228" y="2146521"/>
                  <a:pt x="0" y="1711293"/>
                  <a:pt x="0" y="1174413"/>
                </a:cubicBezTo>
                <a:close/>
              </a:path>
            </a:pathLst>
          </a:custGeom>
          <a:solidFill>
            <a:srgbClr val="4C3024"/>
          </a:solidFill>
          <a:ln w="5715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sz="8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4" name="TextBox 33"/>
          <p:cNvSpPr txBox="1"/>
          <p:nvPr/>
        </p:nvSpPr>
        <p:spPr>
          <a:xfrm>
            <a:off x="3423548" y="2713470"/>
            <a:ext cx="37869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zh-CN" sz="1500" b="1" kern="0" dirty="0">
                <a:solidFill>
                  <a:sysClr val="window" lastClr="FFFFFF"/>
                </a:solidFill>
                <a:cs typeface="+mn-ea"/>
                <a:sym typeface="+mn-lt"/>
              </a:rPr>
              <a:t>01</a:t>
            </a:r>
            <a:endParaRPr lang="zh-CN" altLang="en-US" sz="1500" b="1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5" name="泪滴形 7"/>
          <p:cNvSpPr/>
          <p:nvPr/>
        </p:nvSpPr>
        <p:spPr>
          <a:xfrm rot="18998822">
            <a:off x="3378312" y="3253082"/>
            <a:ext cx="469166" cy="489063"/>
          </a:xfrm>
          <a:custGeom>
            <a:avLst/>
            <a:gdLst>
              <a:gd name="connsiteX0" fmla="*/ 0 w 1944216"/>
              <a:gd name="connsiteY0" fmla="*/ 972108 h 1944216"/>
              <a:gd name="connsiteX1" fmla="*/ 972108 w 1944216"/>
              <a:gd name="connsiteY1" fmla="*/ 0 h 1944216"/>
              <a:gd name="connsiteX2" fmla="*/ 2146521 w 1944216"/>
              <a:gd name="connsiteY2" fmla="*/ -202305 h 1944216"/>
              <a:gd name="connsiteX3" fmla="*/ 1944216 w 1944216"/>
              <a:gd name="connsiteY3" fmla="*/ 972108 h 1944216"/>
              <a:gd name="connsiteX4" fmla="*/ 972108 w 1944216"/>
              <a:gd name="connsiteY4" fmla="*/ 1944216 h 1944216"/>
              <a:gd name="connsiteX5" fmla="*/ 0 w 1944216"/>
              <a:gd name="connsiteY5" fmla="*/ 972108 h 1944216"/>
              <a:gd name="connsiteX0-1" fmla="*/ 0 w 2146521"/>
              <a:gd name="connsiteY0-2" fmla="*/ 1174413 h 2146521"/>
              <a:gd name="connsiteX1-3" fmla="*/ 972108 w 2146521"/>
              <a:gd name="connsiteY1-4" fmla="*/ 202305 h 2146521"/>
              <a:gd name="connsiteX2-5" fmla="*/ 2146521 w 2146521"/>
              <a:gd name="connsiteY2-6" fmla="*/ 0 h 2146521"/>
              <a:gd name="connsiteX3-7" fmla="*/ 1944216 w 2146521"/>
              <a:gd name="connsiteY3-8" fmla="*/ 1174413 h 2146521"/>
              <a:gd name="connsiteX4-9" fmla="*/ 972108 w 2146521"/>
              <a:gd name="connsiteY4-10" fmla="*/ 2146521 h 2146521"/>
              <a:gd name="connsiteX5-11" fmla="*/ 0 w 2146521"/>
              <a:gd name="connsiteY5-12" fmla="*/ 1174413 h 2146521"/>
              <a:gd name="connsiteX0-13" fmla="*/ 0 w 2146521"/>
              <a:gd name="connsiteY0-14" fmla="*/ 1174413 h 2146521"/>
              <a:gd name="connsiteX1-15" fmla="*/ 972108 w 2146521"/>
              <a:gd name="connsiteY1-16" fmla="*/ 202305 h 2146521"/>
              <a:gd name="connsiteX2-17" fmla="*/ 2146521 w 2146521"/>
              <a:gd name="connsiteY2-18" fmla="*/ 0 h 2146521"/>
              <a:gd name="connsiteX3-19" fmla="*/ 1944216 w 2146521"/>
              <a:gd name="connsiteY3-20" fmla="*/ 1174413 h 2146521"/>
              <a:gd name="connsiteX4-21" fmla="*/ 972108 w 2146521"/>
              <a:gd name="connsiteY4-22" fmla="*/ 2146521 h 2146521"/>
              <a:gd name="connsiteX5-23" fmla="*/ 0 w 2146521"/>
              <a:gd name="connsiteY5-24" fmla="*/ 1174413 h 21465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46521" h="2146521">
                <a:moveTo>
                  <a:pt x="0" y="1174413"/>
                </a:moveTo>
                <a:cubicBezTo>
                  <a:pt x="0" y="637533"/>
                  <a:pt x="441728" y="285594"/>
                  <a:pt x="972108" y="202305"/>
                </a:cubicBezTo>
                <a:cubicBezTo>
                  <a:pt x="1452515" y="126864"/>
                  <a:pt x="1755050" y="134870"/>
                  <a:pt x="2146521" y="0"/>
                </a:cubicBezTo>
                <a:cubicBezTo>
                  <a:pt x="2011651" y="391471"/>
                  <a:pt x="2032628" y="689294"/>
                  <a:pt x="1944216" y="1174413"/>
                </a:cubicBezTo>
                <a:cubicBezTo>
                  <a:pt x="1944216" y="1711293"/>
                  <a:pt x="1508988" y="2146521"/>
                  <a:pt x="972108" y="2146521"/>
                </a:cubicBezTo>
                <a:cubicBezTo>
                  <a:pt x="435228" y="2146521"/>
                  <a:pt x="0" y="1711293"/>
                  <a:pt x="0" y="1174413"/>
                </a:cubicBezTo>
                <a:close/>
              </a:path>
            </a:pathLst>
          </a:custGeom>
          <a:solidFill>
            <a:schemeClr val="accent2"/>
          </a:solidFill>
          <a:ln w="5715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sz="8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6" name="TextBox 33"/>
          <p:cNvSpPr txBox="1"/>
          <p:nvPr/>
        </p:nvSpPr>
        <p:spPr>
          <a:xfrm>
            <a:off x="3423547" y="3371773"/>
            <a:ext cx="37869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zh-CN" sz="1500" b="1" kern="0" dirty="0">
                <a:solidFill>
                  <a:sysClr val="window" lastClr="FFFFFF"/>
                </a:solidFill>
                <a:cs typeface="+mn-ea"/>
                <a:sym typeface="+mn-lt"/>
              </a:rPr>
              <a:t>02</a:t>
            </a:r>
            <a:endParaRPr lang="zh-CN" altLang="en-US" sz="1500" b="1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7" name="泪滴形 7"/>
          <p:cNvSpPr/>
          <p:nvPr/>
        </p:nvSpPr>
        <p:spPr>
          <a:xfrm rot="18998822">
            <a:off x="3378310" y="3960071"/>
            <a:ext cx="469166" cy="489063"/>
          </a:xfrm>
          <a:custGeom>
            <a:avLst/>
            <a:gdLst>
              <a:gd name="connsiteX0" fmla="*/ 0 w 1944216"/>
              <a:gd name="connsiteY0" fmla="*/ 972108 h 1944216"/>
              <a:gd name="connsiteX1" fmla="*/ 972108 w 1944216"/>
              <a:gd name="connsiteY1" fmla="*/ 0 h 1944216"/>
              <a:gd name="connsiteX2" fmla="*/ 2146521 w 1944216"/>
              <a:gd name="connsiteY2" fmla="*/ -202305 h 1944216"/>
              <a:gd name="connsiteX3" fmla="*/ 1944216 w 1944216"/>
              <a:gd name="connsiteY3" fmla="*/ 972108 h 1944216"/>
              <a:gd name="connsiteX4" fmla="*/ 972108 w 1944216"/>
              <a:gd name="connsiteY4" fmla="*/ 1944216 h 1944216"/>
              <a:gd name="connsiteX5" fmla="*/ 0 w 1944216"/>
              <a:gd name="connsiteY5" fmla="*/ 972108 h 1944216"/>
              <a:gd name="connsiteX0-1" fmla="*/ 0 w 2146521"/>
              <a:gd name="connsiteY0-2" fmla="*/ 1174413 h 2146521"/>
              <a:gd name="connsiteX1-3" fmla="*/ 972108 w 2146521"/>
              <a:gd name="connsiteY1-4" fmla="*/ 202305 h 2146521"/>
              <a:gd name="connsiteX2-5" fmla="*/ 2146521 w 2146521"/>
              <a:gd name="connsiteY2-6" fmla="*/ 0 h 2146521"/>
              <a:gd name="connsiteX3-7" fmla="*/ 1944216 w 2146521"/>
              <a:gd name="connsiteY3-8" fmla="*/ 1174413 h 2146521"/>
              <a:gd name="connsiteX4-9" fmla="*/ 972108 w 2146521"/>
              <a:gd name="connsiteY4-10" fmla="*/ 2146521 h 2146521"/>
              <a:gd name="connsiteX5-11" fmla="*/ 0 w 2146521"/>
              <a:gd name="connsiteY5-12" fmla="*/ 1174413 h 2146521"/>
              <a:gd name="connsiteX0-13" fmla="*/ 0 w 2146521"/>
              <a:gd name="connsiteY0-14" fmla="*/ 1174413 h 2146521"/>
              <a:gd name="connsiteX1-15" fmla="*/ 972108 w 2146521"/>
              <a:gd name="connsiteY1-16" fmla="*/ 202305 h 2146521"/>
              <a:gd name="connsiteX2-17" fmla="*/ 2146521 w 2146521"/>
              <a:gd name="connsiteY2-18" fmla="*/ 0 h 2146521"/>
              <a:gd name="connsiteX3-19" fmla="*/ 1944216 w 2146521"/>
              <a:gd name="connsiteY3-20" fmla="*/ 1174413 h 2146521"/>
              <a:gd name="connsiteX4-21" fmla="*/ 972108 w 2146521"/>
              <a:gd name="connsiteY4-22" fmla="*/ 2146521 h 2146521"/>
              <a:gd name="connsiteX5-23" fmla="*/ 0 w 2146521"/>
              <a:gd name="connsiteY5-24" fmla="*/ 1174413 h 21465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46521" h="2146521">
                <a:moveTo>
                  <a:pt x="0" y="1174413"/>
                </a:moveTo>
                <a:cubicBezTo>
                  <a:pt x="0" y="637533"/>
                  <a:pt x="441728" y="285594"/>
                  <a:pt x="972108" y="202305"/>
                </a:cubicBezTo>
                <a:cubicBezTo>
                  <a:pt x="1452515" y="126864"/>
                  <a:pt x="1755050" y="134870"/>
                  <a:pt x="2146521" y="0"/>
                </a:cubicBezTo>
                <a:cubicBezTo>
                  <a:pt x="2011651" y="391471"/>
                  <a:pt x="2032628" y="689294"/>
                  <a:pt x="1944216" y="1174413"/>
                </a:cubicBezTo>
                <a:cubicBezTo>
                  <a:pt x="1944216" y="1711293"/>
                  <a:pt x="1508988" y="2146521"/>
                  <a:pt x="972108" y="2146521"/>
                </a:cubicBezTo>
                <a:cubicBezTo>
                  <a:pt x="435228" y="2146521"/>
                  <a:pt x="0" y="1711293"/>
                  <a:pt x="0" y="1174413"/>
                </a:cubicBezTo>
                <a:close/>
              </a:path>
            </a:pathLst>
          </a:custGeom>
          <a:solidFill>
            <a:srgbClr val="92D050"/>
          </a:solidFill>
          <a:ln w="57150" cap="flat" cmpd="sng" algn="ctr">
            <a:solidFill>
              <a:sysClr val="window" lastClr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lang="en-US" sz="8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8" name="TextBox 33"/>
          <p:cNvSpPr txBox="1"/>
          <p:nvPr/>
        </p:nvSpPr>
        <p:spPr>
          <a:xfrm>
            <a:off x="3423545" y="4078762"/>
            <a:ext cx="37869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zh-CN" sz="1500" b="1" kern="0" dirty="0">
                <a:solidFill>
                  <a:sysClr val="window" lastClr="FFFFFF"/>
                </a:solidFill>
                <a:cs typeface="+mn-ea"/>
                <a:sym typeface="+mn-lt"/>
              </a:rPr>
              <a:t>03</a:t>
            </a:r>
            <a:endParaRPr lang="zh-CN" altLang="en-US" sz="1500" b="1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24641" y="2112645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16" name="矩形 15"/>
          <p:cNvSpPr/>
          <p:nvPr/>
        </p:nvSpPr>
        <p:spPr>
          <a:xfrm>
            <a:off x="543830" y="1609487"/>
            <a:ext cx="5277374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生物从小到大，本来是天天长的，不过夏天的长是飞快的长，跳跃的长，活生生的看得见的长。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195904" y="2855786"/>
            <a:ext cx="3582809" cy="1753828"/>
            <a:chOff x="10325" y="3610"/>
            <a:chExt cx="6769" cy="5213"/>
          </a:xfrm>
        </p:grpSpPr>
        <p:sp>
          <p:nvSpPr>
            <p:cNvPr id="18" name="任意多边形 10"/>
            <p:cNvSpPr/>
            <p:nvPr>
              <p:custDataLst>
                <p:tags r:id="rId2"/>
              </p:custDataLst>
            </p:nvPr>
          </p:nvSpPr>
          <p:spPr>
            <a:xfrm>
              <a:off x="10325" y="3610"/>
              <a:ext cx="6769" cy="5213"/>
            </a:xfrm>
            <a:custGeom>
              <a:avLst/>
              <a:gdLst>
                <a:gd name="connsiteX0" fmla="*/ 5955922 w 5955922"/>
                <a:gd name="connsiteY0" fmla="*/ 0 h 699160"/>
                <a:gd name="connsiteX1" fmla="*/ 5762221 w 5955922"/>
                <a:gd name="connsiteY1" fmla="*/ 671470 h 699160"/>
                <a:gd name="connsiteX2" fmla="*/ 0 w 5955922"/>
                <a:gd name="connsiteY2" fmla="*/ 699160 h 699160"/>
                <a:gd name="connsiteX3" fmla="*/ 176842 w 5955922"/>
                <a:gd name="connsiteY3" fmla="*/ 45351 h 6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5922" h="699160">
                  <a:moveTo>
                    <a:pt x="5955922" y="0"/>
                  </a:moveTo>
                  <a:lnTo>
                    <a:pt x="5762221" y="671470"/>
                  </a:lnTo>
                  <a:lnTo>
                    <a:pt x="0" y="699160"/>
                  </a:lnTo>
                  <a:lnTo>
                    <a:pt x="176842" y="4535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>
              <a:normAutofit/>
            </a:bodyPr>
            <a:lstStyle/>
            <a:p>
              <a:pPr>
                <a:defRPr/>
              </a:pPr>
              <a:endParaRPr lang="zh-CN" altLang="en-US" sz="18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0578" y="4258"/>
              <a:ext cx="6396" cy="3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500" dirty="0">
                  <a:solidFill>
                    <a:prstClr val="black"/>
                  </a:solidFill>
                  <a:cs typeface="+mn-ea"/>
                  <a:sym typeface="+mn-lt"/>
                </a:rPr>
                <a:t>     </a:t>
              </a:r>
              <a:r>
                <a:rPr lang="en-US" altLang="zh-CN" sz="1700" dirty="0">
                  <a:solidFill>
                    <a:prstClr val="black"/>
                  </a:solidFill>
                  <a:cs typeface="+mn-ea"/>
                  <a:sym typeface="+mn-lt"/>
                </a:rPr>
                <a:t> </a:t>
              </a:r>
              <a:r>
                <a:rPr lang="zh-CN" altLang="en-US" sz="1700" dirty="0">
                  <a:solidFill>
                    <a:prstClr val="black"/>
                  </a:solidFill>
                  <a:cs typeface="+mn-ea"/>
                  <a:sym typeface="+mn-lt"/>
                </a:rPr>
                <a:t>“</a:t>
              </a:r>
              <a:r>
                <a:rPr lang="en-US" altLang="zh-CN" sz="1700" dirty="0">
                  <a:solidFill>
                    <a:prstClr val="black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700" dirty="0">
                  <a:solidFill>
                    <a:prstClr val="black"/>
                  </a:solidFill>
                  <a:cs typeface="+mn-ea"/>
                  <a:sym typeface="+mn-lt"/>
                </a:rPr>
                <a:t>的长</a:t>
              </a:r>
              <a:r>
                <a:rPr lang="en-US" altLang="zh-CN" sz="1700" dirty="0">
                  <a:solidFill>
                    <a:prstClr val="black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700" dirty="0">
                  <a:solidFill>
                    <a:prstClr val="black"/>
                  </a:solidFill>
                  <a:cs typeface="+mn-ea"/>
                  <a:sym typeface="+mn-lt"/>
                </a:rPr>
                <a:t>的长</a:t>
              </a:r>
              <a:r>
                <a:rPr lang="en-US" altLang="zh-CN" sz="1700" dirty="0">
                  <a:solidFill>
                    <a:prstClr val="black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700" dirty="0">
                  <a:solidFill>
                    <a:prstClr val="black"/>
                  </a:solidFill>
                  <a:cs typeface="+mn-ea"/>
                  <a:sym typeface="+mn-lt"/>
                </a:rPr>
                <a:t>的长”，运用了排比的修辞方法，概括写出了生物夏天生长迅速的特点。</a:t>
              </a:r>
            </a:p>
          </p:txBody>
        </p:sp>
      </p:grpSp>
      <p:pic>
        <p:nvPicPr>
          <p:cNvPr id="20" name="Picture 2" descr="C:\Documents and Settings\Administrator\桌面\小博士PNG素材\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671" y="2663404"/>
            <a:ext cx="556570" cy="55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矩形 20"/>
          <p:cNvSpPr/>
          <p:nvPr/>
        </p:nvSpPr>
        <p:spPr>
          <a:xfrm>
            <a:off x="6328060" y="1030067"/>
            <a:ext cx="1957201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7030A0"/>
                </a:solidFill>
                <a:cs typeface="+mn-ea"/>
                <a:sym typeface="+mn-lt"/>
              </a:rPr>
              <a:t>第二段的中心句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433729" y="1340314"/>
            <a:ext cx="792178" cy="231073"/>
            <a:chOff x="2329716" y="2089989"/>
            <a:chExt cx="1056237" cy="308097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2329716" y="2089989"/>
              <a:ext cx="1056237" cy="1066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2329716" y="2092709"/>
              <a:ext cx="0" cy="305377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6328060" y="1409304"/>
            <a:ext cx="1957201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7030A0"/>
                </a:solidFill>
                <a:cs typeface="+mn-ea"/>
                <a:sym typeface="+mn-lt"/>
              </a:rPr>
              <a:t>统领全段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715" y="2112645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矩形 2"/>
          <p:cNvSpPr/>
          <p:nvPr/>
        </p:nvSpPr>
        <p:spPr>
          <a:xfrm>
            <a:off x="357123" y="1559122"/>
            <a:ext cx="4155587" cy="13157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你在棚架上看瓜藤，一天可以长出几寸；你到竹子林、高粱地里听声音，在叭叭的声响里，一夜可以多出半节。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29459" y="3279883"/>
            <a:ext cx="2568153" cy="1297356"/>
            <a:chOff x="10325" y="3610"/>
            <a:chExt cx="6769" cy="5213"/>
          </a:xfrm>
        </p:grpSpPr>
        <p:sp>
          <p:nvSpPr>
            <p:cNvPr id="5" name="任意多边形 10"/>
            <p:cNvSpPr/>
            <p:nvPr>
              <p:custDataLst>
                <p:tags r:id="rId3"/>
              </p:custDataLst>
            </p:nvPr>
          </p:nvSpPr>
          <p:spPr>
            <a:xfrm>
              <a:off x="10325" y="3610"/>
              <a:ext cx="6769" cy="5213"/>
            </a:xfrm>
            <a:custGeom>
              <a:avLst/>
              <a:gdLst>
                <a:gd name="connsiteX0" fmla="*/ 5955922 w 5955922"/>
                <a:gd name="connsiteY0" fmla="*/ 0 h 699160"/>
                <a:gd name="connsiteX1" fmla="*/ 5762221 w 5955922"/>
                <a:gd name="connsiteY1" fmla="*/ 671470 h 699160"/>
                <a:gd name="connsiteX2" fmla="*/ 0 w 5955922"/>
                <a:gd name="connsiteY2" fmla="*/ 699160 h 699160"/>
                <a:gd name="connsiteX3" fmla="*/ 176842 w 5955922"/>
                <a:gd name="connsiteY3" fmla="*/ 45351 h 6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5922" h="699160">
                  <a:moveTo>
                    <a:pt x="5955922" y="0"/>
                  </a:moveTo>
                  <a:lnTo>
                    <a:pt x="5762221" y="671470"/>
                  </a:lnTo>
                  <a:lnTo>
                    <a:pt x="0" y="699160"/>
                  </a:lnTo>
                  <a:lnTo>
                    <a:pt x="176842" y="4535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>
              <a:normAutofit/>
            </a:bodyPr>
            <a:lstStyle/>
            <a:p>
              <a:pPr>
                <a:defRPr/>
              </a:pPr>
              <a:endParaRPr lang="zh-CN" altLang="en-US" sz="18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0578" y="4258"/>
              <a:ext cx="6396" cy="35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500" dirty="0">
                  <a:solidFill>
                    <a:prstClr val="black"/>
                  </a:solidFill>
                  <a:cs typeface="+mn-ea"/>
                  <a:sym typeface="+mn-lt"/>
                </a:rPr>
                <a:t>     </a:t>
              </a:r>
              <a:r>
                <a:rPr lang="en-US" altLang="zh-CN" sz="1700" dirty="0">
                  <a:solidFill>
                    <a:prstClr val="black"/>
                  </a:solidFill>
                  <a:cs typeface="+mn-ea"/>
                  <a:sym typeface="+mn-lt"/>
                </a:rPr>
                <a:t> </a:t>
              </a:r>
              <a:r>
                <a:rPr lang="zh-CN" altLang="en-US" sz="1700" dirty="0">
                  <a:solidFill>
                    <a:prstClr val="black"/>
                  </a:solidFill>
                  <a:cs typeface="+mn-ea"/>
                  <a:sym typeface="+mn-lt"/>
                </a:rPr>
                <a:t>充分说明了瓜藤、竹子、高粱长得飞快。</a:t>
              </a:r>
            </a:p>
          </p:txBody>
        </p:sp>
      </p:grpSp>
      <p:pic>
        <p:nvPicPr>
          <p:cNvPr id="7" name="Picture 2" descr="C:\Documents and Settings\Administrator\桌面\小博士PNG素材\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3528" y="3160775"/>
            <a:ext cx="556570" cy="556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3930549" y="1049216"/>
            <a:ext cx="1957201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7030A0"/>
                </a:solidFill>
                <a:cs typeface="+mn-ea"/>
                <a:sym typeface="+mn-lt"/>
              </a:rPr>
              <a:t>视觉、听觉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159450" y="1350168"/>
            <a:ext cx="792178" cy="231073"/>
            <a:chOff x="2329716" y="2089989"/>
            <a:chExt cx="1056237" cy="308097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2329716" y="2089989"/>
              <a:ext cx="1056237" cy="1066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2329716" y="2092709"/>
              <a:ext cx="0" cy="305377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直接连接符 11"/>
          <p:cNvCxnSpPr/>
          <p:nvPr/>
        </p:nvCxnSpPr>
        <p:spPr>
          <a:xfrm flipV="1">
            <a:off x="2996506" y="1986256"/>
            <a:ext cx="1373645" cy="162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357123" y="2398895"/>
            <a:ext cx="436187" cy="25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995110" y="2803136"/>
            <a:ext cx="1890684" cy="65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250896" y="892017"/>
            <a:ext cx="0" cy="3676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563871" y="1150596"/>
            <a:ext cx="2957657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 昨天是苞蕾，今天是鲜花，明天就变成了小果实。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413382" y="2313346"/>
            <a:ext cx="3154489" cy="1771701"/>
            <a:chOff x="9569" y="3817"/>
            <a:chExt cx="7405" cy="7119"/>
          </a:xfrm>
          <a:solidFill>
            <a:srgbClr val="92D050"/>
          </a:solidFill>
        </p:grpSpPr>
        <p:sp>
          <p:nvSpPr>
            <p:cNvPr id="18" name="任意多边形 45"/>
            <p:cNvSpPr/>
            <p:nvPr>
              <p:custDataLst>
                <p:tags r:id="rId2"/>
              </p:custDataLst>
            </p:nvPr>
          </p:nvSpPr>
          <p:spPr>
            <a:xfrm>
              <a:off x="9569" y="3817"/>
              <a:ext cx="7405" cy="6117"/>
            </a:xfrm>
            <a:custGeom>
              <a:avLst/>
              <a:gdLst>
                <a:gd name="connsiteX0" fmla="*/ 5955922 w 5955922"/>
                <a:gd name="connsiteY0" fmla="*/ 0 h 699160"/>
                <a:gd name="connsiteX1" fmla="*/ 5762221 w 5955922"/>
                <a:gd name="connsiteY1" fmla="*/ 671470 h 699160"/>
                <a:gd name="connsiteX2" fmla="*/ 0 w 5955922"/>
                <a:gd name="connsiteY2" fmla="*/ 699160 h 699160"/>
                <a:gd name="connsiteX3" fmla="*/ 176842 w 5955922"/>
                <a:gd name="connsiteY3" fmla="*/ 45351 h 6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5922" h="699160">
                  <a:moveTo>
                    <a:pt x="5955922" y="0"/>
                  </a:moveTo>
                  <a:lnTo>
                    <a:pt x="5762221" y="671470"/>
                  </a:lnTo>
                  <a:lnTo>
                    <a:pt x="0" y="699160"/>
                  </a:lnTo>
                  <a:lnTo>
                    <a:pt x="176842" y="4535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>
              <a:normAutofit/>
            </a:bodyPr>
            <a:lstStyle/>
            <a:p>
              <a:pPr>
                <a:defRPr/>
              </a:pPr>
              <a:endParaRPr lang="zh-CN" altLang="en-US" sz="18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9665" y="4258"/>
              <a:ext cx="7309" cy="66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500" dirty="0">
                  <a:solidFill>
                    <a:prstClr val="black"/>
                  </a:solidFill>
                  <a:cs typeface="+mn-ea"/>
                  <a:sym typeface="+mn-lt"/>
                </a:rPr>
                <a:t>     </a:t>
              </a:r>
              <a:r>
                <a:rPr lang="en-US" altLang="zh-CN" sz="1700" dirty="0">
                  <a:solidFill>
                    <a:prstClr val="black"/>
                  </a:solidFill>
                  <a:cs typeface="+mn-ea"/>
                  <a:sym typeface="+mn-lt"/>
                </a:rPr>
                <a:t> </a:t>
              </a:r>
              <a:r>
                <a:rPr lang="zh-CN" altLang="en-US" sz="1700" dirty="0">
                  <a:solidFill>
                    <a:prstClr val="black"/>
                  </a:solidFill>
                  <a:cs typeface="+mn-ea"/>
                  <a:sym typeface="+mn-lt"/>
                </a:rPr>
                <a:t>运用排比的修辞手法从“昨天”“今天”“明天”的时间角度具体描写了花果生长得迅速。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矩形 2"/>
          <p:cNvSpPr/>
          <p:nvPr/>
        </p:nvSpPr>
        <p:spPr>
          <a:xfrm>
            <a:off x="551926" y="1532070"/>
            <a:ext cx="5586766" cy="13157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草长，树木长，山是一天一天地变丰满。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稻秧长，甘蔗长，地是一天一天地高起来。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水长，瀑布长，河也是一天一天地变宽变深。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23419" y="3202898"/>
            <a:ext cx="4719577" cy="1501086"/>
            <a:chOff x="9772" y="3550"/>
            <a:chExt cx="7007" cy="3852"/>
          </a:xfrm>
        </p:grpSpPr>
        <p:sp>
          <p:nvSpPr>
            <p:cNvPr id="5" name="任意多边形 10"/>
            <p:cNvSpPr/>
            <p:nvPr>
              <p:custDataLst>
                <p:tags r:id="rId2"/>
              </p:custDataLst>
            </p:nvPr>
          </p:nvSpPr>
          <p:spPr>
            <a:xfrm>
              <a:off x="9772" y="3550"/>
              <a:ext cx="6802" cy="3852"/>
            </a:xfrm>
            <a:custGeom>
              <a:avLst/>
              <a:gdLst>
                <a:gd name="connsiteX0" fmla="*/ 5955922 w 5955922"/>
                <a:gd name="connsiteY0" fmla="*/ 0 h 699160"/>
                <a:gd name="connsiteX1" fmla="*/ 5762221 w 5955922"/>
                <a:gd name="connsiteY1" fmla="*/ 671470 h 699160"/>
                <a:gd name="connsiteX2" fmla="*/ 0 w 5955922"/>
                <a:gd name="connsiteY2" fmla="*/ 699160 h 699160"/>
                <a:gd name="connsiteX3" fmla="*/ 176842 w 5955922"/>
                <a:gd name="connsiteY3" fmla="*/ 45351 h 6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5922" h="699160">
                  <a:moveTo>
                    <a:pt x="5955922" y="0"/>
                  </a:moveTo>
                  <a:lnTo>
                    <a:pt x="5762221" y="671470"/>
                  </a:lnTo>
                  <a:lnTo>
                    <a:pt x="0" y="699160"/>
                  </a:lnTo>
                  <a:lnTo>
                    <a:pt x="176842" y="4535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>
              <a:normAutofit/>
            </a:bodyPr>
            <a:lstStyle/>
            <a:p>
              <a:pPr>
                <a:defRPr/>
              </a:pPr>
              <a:endParaRPr lang="zh-CN" altLang="en-US" sz="18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0229" y="4401"/>
              <a:ext cx="6550" cy="22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700" dirty="0">
                  <a:solidFill>
                    <a:prstClr val="black"/>
                  </a:solidFill>
                  <a:cs typeface="+mn-ea"/>
                  <a:sym typeface="+mn-lt"/>
                </a:rPr>
                <a:t>茄子长，辣椒长，蔬菜是一天一天变多变彩。</a:t>
              </a:r>
              <a:endParaRPr lang="en-US" altLang="zh-CN" sz="1700" dirty="0">
                <a:solidFill>
                  <a:prstClr val="black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700" dirty="0">
                  <a:solidFill>
                    <a:prstClr val="black"/>
                  </a:solidFill>
                  <a:cs typeface="+mn-ea"/>
                  <a:sym typeface="+mn-lt"/>
                </a:rPr>
                <a:t>麦子长，玉米长，田野是一天一天变妖娆。</a:t>
              </a:r>
            </a:p>
          </p:txBody>
        </p:sp>
      </p:grpSp>
      <p:sp>
        <p:nvSpPr>
          <p:cNvPr id="7" name="圆角矩形 27"/>
          <p:cNvSpPr/>
          <p:nvPr/>
        </p:nvSpPr>
        <p:spPr>
          <a:xfrm>
            <a:off x="4065576" y="1625378"/>
            <a:ext cx="432717" cy="32259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53778" y="1058727"/>
            <a:ext cx="2324894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7030A0"/>
                </a:solidFill>
                <a:cs typeface="+mn-ea"/>
                <a:sym typeface="+mn-lt"/>
              </a:rPr>
              <a:t>拟人，富有生命力。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254729" y="1332514"/>
            <a:ext cx="792178" cy="231073"/>
            <a:chOff x="2329716" y="2089989"/>
            <a:chExt cx="1056237" cy="308097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2329716" y="2089989"/>
              <a:ext cx="1056237" cy="1066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2329716" y="2092709"/>
              <a:ext cx="0" cy="305377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6201145" y="2013363"/>
            <a:ext cx="2324894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7030A0"/>
                </a:solidFill>
                <a:cs typeface="+mn-ea"/>
                <a:sym typeface="+mn-lt"/>
              </a:rPr>
              <a:t>运用排比手法，把山、地、河快速生长的状态表现得淋漓尽致。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4650818" y="2796619"/>
            <a:ext cx="1487874" cy="47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句段感知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29459" y="2678187"/>
            <a:ext cx="6308794" cy="1755943"/>
            <a:chOff x="10404" y="3147"/>
            <a:chExt cx="7007" cy="4506"/>
          </a:xfrm>
        </p:grpSpPr>
        <p:sp>
          <p:nvSpPr>
            <p:cNvPr id="15" name="任意多边形 10"/>
            <p:cNvSpPr/>
            <p:nvPr>
              <p:custDataLst>
                <p:tags r:id="rId2"/>
              </p:custDataLst>
            </p:nvPr>
          </p:nvSpPr>
          <p:spPr>
            <a:xfrm>
              <a:off x="10404" y="3147"/>
              <a:ext cx="7007" cy="4396"/>
            </a:xfrm>
            <a:custGeom>
              <a:avLst/>
              <a:gdLst>
                <a:gd name="connsiteX0" fmla="*/ 5955922 w 5955922"/>
                <a:gd name="connsiteY0" fmla="*/ 0 h 699160"/>
                <a:gd name="connsiteX1" fmla="*/ 5762221 w 5955922"/>
                <a:gd name="connsiteY1" fmla="*/ 671470 h 699160"/>
                <a:gd name="connsiteX2" fmla="*/ 0 w 5955922"/>
                <a:gd name="connsiteY2" fmla="*/ 699160 h 699160"/>
                <a:gd name="connsiteX3" fmla="*/ 176842 w 5955922"/>
                <a:gd name="connsiteY3" fmla="*/ 45351 h 6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5922" h="699160">
                  <a:moveTo>
                    <a:pt x="5955922" y="0"/>
                  </a:moveTo>
                  <a:lnTo>
                    <a:pt x="5762221" y="671470"/>
                  </a:lnTo>
                  <a:lnTo>
                    <a:pt x="0" y="699160"/>
                  </a:lnTo>
                  <a:lnTo>
                    <a:pt x="176842" y="4535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>
              <a:normAutofit/>
            </a:bodyPr>
            <a:lstStyle/>
            <a:p>
              <a:pPr>
                <a:defRPr/>
              </a:pPr>
              <a:endParaRPr lang="zh-CN" altLang="en-US" sz="18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0622" y="3388"/>
              <a:ext cx="6550" cy="4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500" dirty="0">
                  <a:solidFill>
                    <a:prstClr val="black"/>
                  </a:solidFill>
                  <a:cs typeface="+mn-ea"/>
                  <a:sym typeface="+mn-lt"/>
                </a:rPr>
                <a:t>     </a:t>
              </a:r>
              <a:r>
                <a:rPr lang="en-US" altLang="zh-CN" sz="1700" dirty="0">
                  <a:solidFill>
                    <a:prstClr val="black"/>
                  </a:solidFill>
                  <a:cs typeface="+mn-ea"/>
                  <a:sym typeface="+mn-lt"/>
                </a:rPr>
                <a:t> </a:t>
              </a:r>
              <a:r>
                <a:rPr lang="zh-CN" altLang="en-US" sz="1700" dirty="0">
                  <a:solidFill>
                    <a:prstClr val="black"/>
                  </a:solidFill>
                  <a:cs typeface="+mn-ea"/>
                  <a:sym typeface="+mn-lt"/>
                </a:rPr>
                <a:t>“热天”不是指季节，而是指利于学习知识，利于成长的时间、环境等，主要指青少年时期。“长”不仅指身体的成长，年龄的增长，体重的增加，还要有知识的积累，认识的提高，对时间的珍惜，对机遇的把握，努力学习。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716595" y="1575378"/>
            <a:ext cx="6690680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农作物到了该长的时候不长，或是长得太慢，就没有收成的希望。人也是一样，要赶时候，赶热天，尽量地用力地长。</a:t>
            </a:r>
          </a:p>
        </p:txBody>
      </p:sp>
      <p:sp>
        <p:nvSpPr>
          <p:cNvPr id="19" name="圆角矩形 26"/>
          <p:cNvSpPr/>
          <p:nvPr/>
        </p:nvSpPr>
        <p:spPr>
          <a:xfrm>
            <a:off x="4176192" y="2088348"/>
            <a:ext cx="478493" cy="32259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圆角矩形 29"/>
          <p:cNvSpPr/>
          <p:nvPr/>
        </p:nvSpPr>
        <p:spPr>
          <a:xfrm>
            <a:off x="6248184" y="2103291"/>
            <a:ext cx="245030" cy="32259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715" y="2112645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矩形 2"/>
          <p:cNvSpPr/>
          <p:nvPr/>
        </p:nvSpPr>
        <p:spPr>
          <a:xfrm>
            <a:off x="2997469" y="2125723"/>
            <a:ext cx="5362127" cy="15096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    本文通过表达夏天是万物迅速生长的季节这一中心意思，告诉我们人一定要在青少年时期珍惜时间，积极争取知识、能力、经验的增长，不能错过时机，否则会成为一事无成的人。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56285" y="1761135"/>
            <a:ext cx="2005364" cy="1800587"/>
            <a:chOff x="7861363" y="1365506"/>
            <a:chExt cx="2673818" cy="240078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61363" y="1365506"/>
              <a:ext cx="2673818" cy="2400782"/>
            </a:xfrm>
            <a:prstGeom prst="rect">
              <a:avLst/>
            </a:prstGeom>
          </p:spPr>
        </p:pic>
        <p:sp>
          <p:nvSpPr>
            <p:cNvPr id="6" name="矩形: 圆角 5"/>
            <p:cNvSpPr/>
            <p:nvPr/>
          </p:nvSpPr>
          <p:spPr>
            <a:xfrm rot="21247853">
              <a:off x="8206585" y="2174296"/>
              <a:ext cx="1980695" cy="6908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defTabSz="342900">
                <a:defRPr/>
              </a:pPr>
              <a:r>
                <a:rPr lang="zh-CN" altLang="en-US" sz="2100" b="1" dirty="0">
                  <a:solidFill>
                    <a:srgbClr val="C00000"/>
                  </a:solidFill>
                  <a:cs typeface="+mn-ea"/>
                  <a:sym typeface="+mn-lt"/>
                </a:rPr>
                <a:t>主题思想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19"/>
  <p:tag name="MH_LIBRARY" val="GRAPHIC"/>
  <p:tag name="MH_ORDER" val="Freeform 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19"/>
  <p:tag name="MH_LIBRARY" val="GRAPHIC"/>
  <p:tag name="MH_ORDER" val="Freeform 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19"/>
  <p:tag name="MH_LIBRARY" val="GRAPHIC"/>
  <p:tag name="MH_ORDER" val="Freeform 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19"/>
  <p:tag name="MH_LIBRARY" val="GRAPHIC"/>
  <p:tag name="MH_ORDER" val="Freeform 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19"/>
  <p:tag name="MH_LIBRARY" val="GRAPHIC"/>
  <p:tag name="MH_ORDER" val="Freeform 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47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p2hs5b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830</Words>
  <Application>Microsoft Office PowerPoint</Application>
  <PresentationFormat>全屏显示(16:9)</PresentationFormat>
  <Paragraphs>109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FandolFang R</vt:lpstr>
      <vt:lpstr>Meiryo</vt:lpstr>
      <vt:lpstr>思源黑体 CN Medium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2020-11-17T07:19:14Z</dcterms:created>
  <dcterms:modified xsi:type="dcterms:W3CDTF">2021-11-08T09:20:15Z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