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sldIdLst>
    <p:sldId id="257" r:id="rId3"/>
    <p:sldId id="258" r:id="rId4"/>
    <p:sldId id="259" r:id="rId5"/>
    <p:sldId id="646" r:id="rId6"/>
    <p:sldId id="294" r:id="rId7"/>
    <p:sldId id="515" r:id="rId8"/>
    <p:sldId id="514" r:id="rId9"/>
    <p:sldId id="455" r:id="rId10"/>
    <p:sldId id="493" r:id="rId11"/>
    <p:sldId id="494" r:id="rId12"/>
    <p:sldId id="295" r:id="rId13"/>
    <p:sldId id="516" r:id="rId14"/>
    <p:sldId id="517" r:id="rId15"/>
    <p:sldId id="518" r:id="rId16"/>
    <p:sldId id="524" r:id="rId17"/>
    <p:sldId id="525" r:id="rId18"/>
    <p:sldId id="526" r:id="rId19"/>
    <p:sldId id="540" r:id="rId20"/>
    <p:sldId id="500" r:id="rId21"/>
    <p:sldId id="296" r:id="rId22"/>
    <p:sldId id="456" r:id="rId23"/>
    <p:sldId id="437" r:id="rId24"/>
    <p:sldId id="298" r:id="rId25"/>
    <p:sldId id="502" r:id="rId26"/>
    <p:sldId id="299" r:id="rId27"/>
    <p:sldId id="420" r:id="rId28"/>
    <p:sldId id="292" r:id="rId29"/>
    <p:sldId id="647" r:id="rId30"/>
  </p:sldIdLst>
  <p:sldSz cx="9144000" cy="5143500" type="screen16x9"/>
  <p:notesSz cx="6858000" cy="9144000"/>
  <p:defaultTextStyle>
    <a:defPPr>
      <a:defRPr lang="en-US"/>
    </a:defPPr>
    <a:lvl1pPr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429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6858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0287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3716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5">
          <p15:clr>
            <a:srgbClr val="A4A3A4"/>
          </p15:clr>
        </p15:guide>
        <p15:guide id="2" pos="4751">
          <p15:clr>
            <a:srgbClr val="A4A3A4"/>
          </p15:clr>
        </p15:guide>
        <p15:guide id="3" pos="9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DA"/>
    <a:srgbClr val="F6BB00"/>
    <a:srgbClr val="046F65"/>
    <a:srgbClr val="688155"/>
    <a:srgbClr val="D19E0D"/>
    <a:srgbClr val="E8AF0E"/>
    <a:srgbClr val="81C7C0"/>
    <a:srgbClr val="475B40"/>
    <a:srgbClr val="7ABDC2"/>
    <a:srgbClr val="0573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16" y="120"/>
      </p:cViewPr>
      <p:guideLst>
        <p:guide orient="horz" pos="1655"/>
        <p:guide pos="4751"/>
        <p:guide pos="9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08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2021/11/8</a:t>
            </a:fld>
            <a:endParaRPr lang="zh-CN" altLang="en-US"/>
          </a:p>
        </p:txBody>
      </p:sp>
      <p:sp>
        <p:nvSpPr>
          <p:cNvPr id="104909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909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909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09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988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67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593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496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176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730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46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76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309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517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265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9069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618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9969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288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507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258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159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3700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1194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0324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6531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2863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502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599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188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143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234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093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53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5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5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2372-0927-4873-B8A4-B1D1E29C1CB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9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4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F8DC-20F2-49BF-B11F-C9CC37C7D9B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56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643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27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1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48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490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4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4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4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9B58-56B3-4178-9362-3D2C0DE1C8E5}" type="slidenum">
              <a:rPr lang="zh-CN" altLang="zh-CN"/>
              <a:t>‹#›</a:t>
            </a:fld>
            <a:endParaRPr lang="zh-CN" altLang="zh-CN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ransition spd="slow" advTm="3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35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7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4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0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61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6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7B6D-DA5A-4A4A-938E-EC746120D68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66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67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6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4E84-DC47-4397-9C71-76D417FEE27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1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72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73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7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75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7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956C-7FEA-40D4-A52F-3B10A3F3B2F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3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9D22-6518-4407-8075-776B9724C32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4BFD-7A44-408A-B9EC-85BC150BAB6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8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8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F28E-EED8-4729-918D-2FDEE53838F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9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5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104905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5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488-F59C-4D31-A337-337F2354E7A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5500DD5-F7F3-419B-A00F-B1F475D9CB56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7323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" Target="slide2.xml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矩形 3"/>
          <p:cNvSpPr/>
          <p:nvPr/>
        </p:nvSpPr>
        <p:spPr>
          <a:xfrm>
            <a:off x="1" y="1923678"/>
            <a:ext cx="9180671" cy="1616826"/>
          </a:xfrm>
          <a:prstGeom prst="rect">
            <a:avLst/>
          </a:prstGeom>
          <a:solidFill>
            <a:srgbClr val="047D6F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48662" name="圆角矩形 106"/>
          <p:cNvSpPr/>
          <p:nvPr/>
        </p:nvSpPr>
        <p:spPr>
          <a:xfrm>
            <a:off x="3942556" y="4011910"/>
            <a:ext cx="1295559" cy="464820"/>
          </a:xfrm>
          <a:prstGeom prst="roundRect">
            <a:avLst>
              <a:gd name="adj" fmla="val 50000"/>
            </a:avLst>
          </a:prstGeom>
          <a:solidFill>
            <a:srgbClr val="FD9348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342900" lvl="0" indent="-342900" algn="ctr">
              <a:lnSpc>
                <a:spcPct val="110000"/>
              </a:lnSpc>
            </a:pPr>
            <a:r>
              <a:rPr lang="zh-CN" altLang="en-US" sz="19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9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9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63" name="文本框 4"/>
          <p:cNvSpPr txBox="1"/>
          <p:nvPr/>
        </p:nvSpPr>
        <p:spPr>
          <a:xfrm>
            <a:off x="788795" y="2120385"/>
            <a:ext cx="7659993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笔尖流出的故事</a:t>
            </a:r>
            <a:endParaRPr lang="zh-CN" altLang="zh-CN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8664" name="矩形 2"/>
          <p:cNvSpPr/>
          <p:nvPr/>
        </p:nvSpPr>
        <p:spPr>
          <a:xfrm>
            <a:off x="467544" y="513948"/>
            <a:ext cx="360098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>
                <a:latin typeface="+mn-ea"/>
                <a:cs typeface="+mn-ea"/>
                <a:sym typeface="+mn-lt"/>
              </a:rPr>
              <a:t>人教部编版 小学语文 六年级上册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3" grpId="0"/>
      <p:bldP spid="104866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整体感知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写法指导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2019" y="1723549"/>
            <a:ext cx="7548413" cy="2492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 latinLnBrk="0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（1）故事情节完整，叙事线索清晰，情节尽可能吸引人。</a:t>
            </a:r>
          </a:p>
          <a:p>
            <a:pPr algn="just" latinLnBrk="0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（2）故事要围绕主要人物展开。</a:t>
            </a:r>
          </a:p>
          <a:p>
            <a:pPr algn="just" latinLnBrk="0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（3）可以在故事中塑造人物形象，如用人物描写方法，语言、动作、心理活动等刻画人物形象，也可以用环境描写来烘托人物形象。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3" name="矩形 2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454351" y="93067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3"/>
          <p:cNvSpPr txBox="1"/>
          <p:nvPr/>
        </p:nvSpPr>
        <p:spPr>
          <a:xfrm>
            <a:off x="988832" y="2085697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深 入 探 究</a:t>
            </a:r>
          </a:p>
        </p:txBody>
      </p:sp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19" y="2092338"/>
            <a:ext cx="810090" cy="810090"/>
          </a:xfrm>
          <a:prstGeom prst="rect">
            <a:avLst/>
          </a:prstGeom>
        </p:spPr>
      </p:pic>
      <p:pic>
        <p:nvPicPr>
          <p:cNvPr id="9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017" y="2092338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1498" y="2092338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471" y="2092338"/>
            <a:ext cx="810090" cy="810090"/>
          </a:xfrm>
          <a:prstGeom prst="rect">
            <a:avLst/>
          </a:prstGeom>
        </p:spPr>
      </p:pic>
      <p:sp>
        <p:nvSpPr>
          <p:cNvPr id="14" name="矩形 4"/>
          <p:cNvSpPr/>
          <p:nvPr/>
        </p:nvSpPr>
        <p:spPr>
          <a:xfrm>
            <a:off x="2087724" y="1491630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第三节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23522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</a:rPr>
              <a:t>认真审题，完成写作。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6282" y="1238250"/>
            <a:ext cx="1652111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情景一：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31808" y="2897981"/>
            <a:ext cx="919163" cy="525066"/>
            <a:chOff x="1477963" y="2524125"/>
            <a:chExt cx="1225550" cy="700088"/>
          </a:xfrm>
        </p:grpSpPr>
        <p:sp>
          <p:nvSpPr>
            <p:cNvPr id="5" name="云形 4"/>
            <p:cNvSpPr/>
            <p:nvPr/>
          </p:nvSpPr>
          <p:spPr>
            <a:xfrm rot="269357">
              <a:off x="1477963" y="2524125"/>
              <a:ext cx="1225550" cy="700088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7176" name="文本框 4"/>
            <p:cNvSpPr txBox="1"/>
            <p:nvPr/>
          </p:nvSpPr>
          <p:spPr>
            <a:xfrm>
              <a:off x="1654175" y="2587625"/>
              <a:ext cx="968641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背景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V="1">
            <a:off x="1571864" y="2376488"/>
            <a:ext cx="0" cy="39052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848201" y="1904523"/>
            <a:ext cx="1551429" cy="415498"/>
            <a:chOff x="1076325" y="1440913"/>
            <a:chExt cx="2068571" cy="553997"/>
          </a:xfrm>
        </p:grpSpPr>
        <p:sp>
          <p:nvSpPr>
            <p:cNvPr id="8" name="圆角矩形 7"/>
            <p:cNvSpPr/>
            <p:nvPr/>
          </p:nvSpPr>
          <p:spPr>
            <a:xfrm>
              <a:off x="1076325" y="1488538"/>
              <a:ext cx="2039938" cy="455613"/>
            </a:xfrm>
            <a:prstGeom prst="roundRect">
              <a:avLst/>
            </a:prstGeom>
            <a:solidFill>
              <a:srgbClr val="FFFFCC"/>
            </a:solidFill>
            <a:ln w="19050">
              <a:solidFill>
                <a:srgbClr val="F8F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7173" name="文本框 3"/>
            <p:cNvSpPr txBox="1"/>
            <p:nvPr/>
          </p:nvSpPr>
          <p:spPr>
            <a:xfrm>
              <a:off x="1103313" y="1440913"/>
              <a:ext cx="2041583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开满丁香花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35130" y="3455432"/>
            <a:ext cx="1138238" cy="309563"/>
            <a:chOff x="1414463" y="3243275"/>
            <a:chExt cx="1517650" cy="412750"/>
          </a:xfrm>
        </p:grpSpPr>
        <p:cxnSp>
          <p:nvCxnSpPr>
            <p:cNvPr id="31" name="直接箭头连接符 30"/>
            <p:cNvCxnSpPr/>
            <p:nvPr/>
          </p:nvCxnSpPr>
          <p:spPr>
            <a:xfrm flipH="1">
              <a:off x="1414463" y="3246450"/>
              <a:ext cx="550862" cy="409575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/>
            <p:nvPr/>
          </p:nvCxnSpPr>
          <p:spPr>
            <a:xfrm>
              <a:off x="2279650" y="3243275"/>
              <a:ext cx="652463" cy="41275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1" name="组合 10"/>
          <p:cNvGrpSpPr/>
          <p:nvPr/>
        </p:nvGrpSpPr>
        <p:grpSpPr>
          <a:xfrm>
            <a:off x="461487" y="3978590"/>
            <a:ext cx="802481" cy="415498"/>
            <a:chOff x="975519" y="3618361"/>
            <a:chExt cx="1069182" cy="553997"/>
          </a:xfrm>
        </p:grpSpPr>
        <p:sp>
          <p:nvSpPr>
            <p:cNvPr id="22" name="剪去对角的矩形 21"/>
            <p:cNvSpPr/>
            <p:nvPr/>
          </p:nvSpPr>
          <p:spPr>
            <a:xfrm>
              <a:off x="975519" y="3672336"/>
              <a:ext cx="1069182" cy="447675"/>
            </a:xfrm>
            <a:prstGeom prst="snip2Diag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7179" name="文本框 5"/>
            <p:cNvSpPr txBox="1"/>
            <p:nvPr/>
          </p:nvSpPr>
          <p:spPr>
            <a:xfrm>
              <a:off x="1044177" y="3618361"/>
              <a:ext cx="96365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美丽</a:t>
              </a:r>
            </a:p>
          </p:txBody>
        </p:sp>
      </p:grpSp>
      <p:grpSp>
        <p:nvGrpSpPr>
          <p:cNvPr id="8202" name="组合 15"/>
          <p:cNvGrpSpPr/>
          <p:nvPr/>
        </p:nvGrpSpPr>
        <p:grpSpPr>
          <a:xfrm>
            <a:off x="1759981" y="3978590"/>
            <a:ext cx="1273024" cy="415498"/>
            <a:chOff x="2240184" y="3618361"/>
            <a:chExt cx="1697957" cy="553997"/>
          </a:xfrm>
        </p:grpSpPr>
        <p:sp>
          <p:nvSpPr>
            <p:cNvPr id="10" name="剪去对角的矩形 9"/>
            <p:cNvSpPr/>
            <p:nvPr/>
          </p:nvSpPr>
          <p:spPr>
            <a:xfrm>
              <a:off x="2240184" y="3672336"/>
              <a:ext cx="1632519" cy="447675"/>
            </a:xfrm>
            <a:prstGeom prst="snip2Diag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7182" name="文本框 6"/>
            <p:cNvSpPr txBox="1"/>
            <p:nvPr/>
          </p:nvSpPr>
          <p:spPr>
            <a:xfrm>
              <a:off x="2255043" y="3618361"/>
              <a:ext cx="1683098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生机勃勃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06704" y="2814637"/>
            <a:ext cx="994410" cy="524828"/>
            <a:chOff x="3305175" y="2533650"/>
            <a:chExt cx="1225550" cy="700088"/>
          </a:xfrm>
        </p:grpSpPr>
        <p:sp>
          <p:nvSpPr>
            <p:cNvPr id="17" name="云形 16"/>
            <p:cNvSpPr/>
            <p:nvPr/>
          </p:nvSpPr>
          <p:spPr>
            <a:xfrm rot="329690">
              <a:off x="3305175" y="2533650"/>
              <a:ext cx="1225550" cy="700088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7185" name="文本框 9"/>
            <p:cNvSpPr txBox="1"/>
            <p:nvPr/>
          </p:nvSpPr>
          <p:spPr>
            <a:xfrm>
              <a:off x="3451225" y="2582863"/>
              <a:ext cx="995680" cy="6158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人物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97316" y="2253139"/>
            <a:ext cx="606029" cy="1621631"/>
            <a:chOff x="4394200" y="1774825"/>
            <a:chExt cx="808038" cy="2162175"/>
          </a:xfrm>
        </p:grpSpPr>
        <p:cxnSp>
          <p:nvCxnSpPr>
            <p:cNvPr id="37" name="直接箭头连接符 36"/>
            <p:cNvCxnSpPr/>
            <p:nvPr/>
          </p:nvCxnSpPr>
          <p:spPr>
            <a:xfrm flipV="1">
              <a:off x="4460875" y="1774825"/>
              <a:ext cx="741363" cy="812800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>
              <a:off x="4394200" y="3100388"/>
              <a:ext cx="706438" cy="836612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>
              <a:off x="4560888" y="2873375"/>
              <a:ext cx="593725" cy="0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5910977" y="2085499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张明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811330" y="2070496"/>
            <a:ext cx="1235244" cy="415498"/>
            <a:chOff x="6330950" y="1493838"/>
            <a:chExt cx="1646991" cy="553997"/>
          </a:xfrm>
        </p:grpSpPr>
        <p:sp>
          <p:nvSpPr>
            <p:cNvPr id="7205" name="文本框 7"/>
            <p:cNvSpPr txBox="1"/>
            <p:nvPr/>
          </p:nvSpPr>
          <p:spPr>
            <a:xfrm>
              <a:off x="7013575" y="1493838"/>
              <a:ext cx="964366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淘气</a:t>
              </a:r>
            </a:p>
          </p:txBody>
        </p:sp>
        <p:cxnSp>
          <p:nvCxnSpPr>
            <p:cNvPr id="16" name="直接箭头连接符 15"/>
            <p:cNvCxnSpPr/>
            <p:nvPr/>
          </p:nvCxnSpPr>
          <p:spPr>
            <a:xfrm>
              <a:off x="6330950" y="1774825"/>
              <a:ext cx="471488" cy="0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5967175" y="2897505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班长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875621" y="2874885"/>
            <a:ext cx="2100263" cy="460767"/>
            <a:chOff x="6330430" y="2570059"/>
            <a:chExt cx="2800350" cy="614990"/>
          </a:xfrm>
        </p:grpSpPr>
        <p:sp>
          <p:nvSpPr>
            <p:cNvPr id="7202" name="文本框 8"/>
            <p:cNvSpPr txBox="1"/>
            <p:nvPr/>
          </p:nvSpPr>
          <p:spPr>
            <a:xfrm>
              <a:off x="6376467" y="2570059"/>
              <a:ext cx="2754313" cy="6149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>
                <a:lnSpc>
                  <a:spcPct val="114000"/>
                </a:lnSpc>
              </a:pPr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雷厉风行</a:t>
              </a:r>
            </a:p>
          </p:txBody>
        </p:sp>
        <p:cxnSp>
          <p:nvCxnSpPr>
            <p:cNvPr id="57" name="直接箭头连接符 56"/>
            <p:cNvCxnSpPr/>
            <p:nvPr/>
          </p:nvCxnSpPr>
          <p:spPr>
            <a:xfrm>
              <a:off x="6330430" y="2843391"/>
              <a:ext cx="471488" cy="0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5910977" y="3692366"/>
            <a:ext cx="9372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班主任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909912" y="3692126"/>
            <a:ext cx="1573828" cy="415498"/>
            <a:chOff x="6330950" y="3668713"/>
            <a:chExt cx="2098437" cy="553997"/>
          </a:xfrm>
        </p:grpSpPr>
        <p:sp>
          <p:nvSpPr>
            <p:cNvPr id="7199" name="文本框 10"/>
            <p:cNvSpPr txBox="1"/>
            <p:nvPr/>
          </p:nvSpPr>
          <p:spPr>
            <a:xfrm>
              <a:off x="6746875" y="3668713"/>
              <a:ext cx="168251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充满活力</a:t>
              </a:r>
            </a:p>
          </p:txBody>
        </p:sp>
        <p:cxnSp>
          <p:nvCxnSpPr>
            <p:cNvPr id="24" name="直接箭头连接符 23"/>
            <p:cNvCxnSpPr/>
            <p:nvPr/>
          </p:nvCxnSpPr>
          <p:spPr>
            <a:xfrm>
              <a:off x="6330950" y="3962400"/>
              <a:ext cx="471488" cy="0"/>
            </a:xfrm>
            <a:prstGeom prst="straightConnector1">
              <a:avLst/>
            </a:prstGeom>
            <a:ln w="571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07" name="文本框 11"/>
          <p:cNvSpPr txBox="1"/>
          <p:nvPr/>
        </p:nvSpPr>
        <p:spPr>
          <a:xfrm>
            <a:off x="3364230" y="4541759"/>
            <a:ext cx="4195763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他们之间发生了什么有趣的事呢？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69" name="矩形 68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本框 72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6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6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  <p:bldP spid="20" grpId="0"/>
      <p:bldP spid="82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23522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</a:rPr>
              <a:t>认真审题，完成写作。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6044" y="1238012"/>
            <a:ext cx="12039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情景二：</a:t>
            </a:r>
          </a:p>
        </p:txBody>
      </p:sp>
      <p:grpSp>
        <p:nvGrpSpPr>
          <p:cNvPr id="9221" name="组合 39"/>
          <p:cNvGrpSpPr/>
          <p:nvPr/>
        </p:nvGrpSpPr>
        <p:grpSpPr>
          <a:xfrm>
            <a:off x="636271" y="1983581"/>
            <a:ext cx="812006" cy="463154"/>
            <a:chOff x="774465" y="1272306"/>
            <a:chExt cx="1081476" cy="617583"/>
          </a:xfrm>
        </p:grpSpPr>
        <p:sp>
          <p:nvSpPr>
            <p:cNvPr id="31" name="云形 30"/>
            <p:cNvSpPr/>
            <p:nvPr/>
          </p:nvSpPr>
          <p:spPr>
            <a:xfrm rot="269357">
              <a:off x="774465" y="1272306"/>
              <a:ext cx="1081476" cy="617583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8196" name="文本框 2"/>
            <p:cNvSpPr txBox="1"/>
            <p:nvPr/>
          </p:nvSpPr>
          <p:spPr>
            <a:xfrm>
              <a:off x="854077" y="1296326"/>
              <a:ext cx="967569" cy="5540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环境</a:t>
              </a:r>
            </a:p>
          </p:txBody>
        </p:sp>
      </p:grpSp>
      <p:sp>
        <p:nvSpPr>
          <p:cNvPr id="28" name="左大括号 27"/>
          <p:cNvSpPr/>
          <p:nvPr/>
        </p:nvSpPr>
        <p:spPr>
          <a:xfrm>
            <a:off x="1489234" y="1609249"/>
            <a:ext cx="202406" cy="1177529"/>
          </a:xfrm>
          <a:prstGeom prst="leftBrace">
            <a:avLst>
              <a:gd name="adj1" fmla="val 32284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en-US" altLang="zh-CN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defTabSz="685800">
              <a:defRPr/>
            </a:pPr>
            <a:endParaRPr lang="zh-CN" altLang="en-US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93796" y="1474470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464356" y="1473041"/>
            <a:ext cx="1833607" cy="415498"/>
            <a:chOff x="3071813" y="592138"/>
            <a:chExt cx="2444809" cy="553997"/>
          </a:xfrm>
        </p:grpSpPr>
        <p:sp>
          <p:nvSpPr>
            <p:cNvPr id="8212" name="文本框 8"/>
            <p:cNvSpPr txBox="1"/>
            <p:nvPr/>
          </p:nvSpPr>
          <p:spPr>
            <a:xfrm>
              <a:off x="3475038" y="592138"/>
              <a:ext cx="2041584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冬日的黄昏</a:t>
              </a:r>
            </a:p>
          </p:txBody>
        </p:sp>
        <p:cxnSp>
          <p:nvCxnSpPr>
            <p:cNvPr id="5" name="直接箭头连接符 4"/>
            <p:cNvCxnSpPr/>
            <p:nvPr/>
          </p:nvCxnSpPr>
          <p:spPr>
            <a:xfrm>
              <a:off x="3071813" y="854076"/>
              <a:ext cx="455612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793796" y="2001679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地点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464357" y="2000249"/>
            <a:ext cx="1025694" cy="415498"/>
            <a:chOff x="3071813" y="1300163"/>
            <a:chExt cx="1367591" cy="553997"/>
          </a:xfrm>
        </p:grpSpPr>
        <p:sp>
          <p:nvSpPr>
            <p:cNvPr id="8215" name="文本框 9"/>
            <p:cNvSpPr txBox="1"/>
            <p:nvPr/>
          </p:nvSpPr>
          <p:spPr>
            <a:xfrm>
              <a:off x="3475038" y="1300163"/>
              <a:ext cx="964366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街头</a:t>
              </a:r>
            </a:p>
          </p:txBody>
        </p:sp>
        <p:cxnSp>
          <p:nvCxnSpPr>
            <p:cNvPr id="29" name="直接箭头连接符 28"/>
            <p:cNvCxnSpPr/>
            <p:nvPr/>
          </p:nvCxnSpPr>
          <p:spPr>
            <a:xfrm>
              <a:off x="3071813" y="1562101"/>
              <a:ext cx="455612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784747" y="2601754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特点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464356" y="2601753"/>
            <a:ext cx="1564303" cy="415498"/>
            <a:chOff x="3071813" y="2008188"/>
            <a:chExt cx="2085737" cy="553997"/>
          </a:xfrm>
        </p:grpSpPr>
        <p:sp>
          <p:nvSpPr>
            <p:cNvPr id="8218" name="文本框 10"/>
            <p:cNvSpPr txBox="1"/>
            <p:nvPr/>
          </p:nvSpPr>
          <p:spPr>
            <a:xfrm>
              <a:off x="3475038" y="2008188"/>
              <a:ext cx="168251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车来人往</a:t>
              </a:r>
            </a:p>
          </p:txBody>
        </p:sp>
        <p:cxnSp>
          <p:nvCxnSpPr>
            <p:cNvPr id="30" name="直接箭头连接符 29"/>
            <p:cNvCxnSpPr/>
            <p:nvPr/>
          </p:nvCxnSpPr>
          <p:spPr>
            <a:xfrm>
              <a:off x="3071813" y="2270126"/>
              <a:ext cx="455612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左大括号 31"/>
          <p:cNvSpPr/>
          <p:nvPr/>
        </p:nvSpPr>
        <p:spPr>
          <a:xfrm flipH="1">
            <a:off x="4309587" y="1669495"/>
            <a:ext cx="202406" cy="1177529"/>
          </a:xfrm>
          <a:prstGeom prst="leftBrace">
            <a:avLst>
              <a:gd name="adj1" fmla="val 32284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en-US" altLang="zh-CN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defTabSz="685800">
              <a:defRPr/>
            </a:pPr>
            <a:endParaRPr lang="zh-CN" altLang="en-US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067548" y="1336596"/>
            <a:ext cx="1298793" cy="446484"/>
            <a:chOff x="6797675" y="776288"/>
            <a:chExt cx="1731725" cy="595312"/>
          </a:xfrm>
        </p:grpSpPr>
        <p:sp>
          <p:nvSpPr>
            <p:cNvPr id="11" name="横卷形 10"/>
            <p:cNvSpPr/>
            <p:nvPr/>
          </p:nvSpPr>
          <p:spPr>
            <a:xfrm>
              <a:off x="6797675" y="776288"/>
              <a:ext cx="1692275" cy="595312"/>
            </a:xfrm>
            <a:prstGeom prst="horizontalScroll">
              <a:avLst/>
            </a:prstGeom>
            <a:solidFill>
              <a:srgbClr val="FFDDDD"/>
            </a:solidFill>
            <a:ln>
              <a:solidFill>
                <a:srgbClr val="FF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8203" name="文本框 17"/>
            <p:cNvSpPr txBox="1"/>
            <p:nvPr/>
          </p:nvSpPr>
          <p:spPr>
            <a:xfrm>
              <a:off x="6846888" y="798513"/>
              <a:ext cx="168251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冬日黄昏</a:t>
              </a:r>
            </a:p>
          </p:txBody>
        </p:sp>
      </p:grpSp>
      <p:sp>
        <p:nvSpPr>
          <p:cNvPr id="12" name="下箭头 11"/>
          <p:cNvSpPr/>
          <p:nvPr/>
        </p:nvSpPr>
        <p:spPr>
          <a:xfrm flipV="1">
            <a:off x="7645956" y="2031921"/>
            <a:ext cx="121444" cy="329804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400"/>
          </a:p>
        </p:txBody>
      </p:sp>
      <p:grpSp>
        <p:nvGrpSpPr>
          <p:cNvPr id="15" name="组合 14"/>
          <p:cNvGrpSpPr/>
          <p:nvPr/>
        </p:nvGrpSpPr>
        <p:grpSpPr>
          <a:xfrm>
            <a:off x="7124939" y="2477929"/>
            <a:ext cx="1183481" cy="794147"/>
            <a:chOff x="6837363" y="2038350"/>
            <a:chExt cx="1577975" cy="1058863"/>
          </a:xfrm>
        </p:grpSpPr>
        <p:sp>
          <p:nvSpPr>
            <p:cNvPr id="16" name="爆炸形 1 15"/>
            <p:cNvSpPr/>
            <p:nvPr/>
          </p:nvSpPr>
          <p:spPr>
            <a:xfrm>
              <a:off x="6837363" y="2038350"/>
              <a:ext cx="1577975" cy="1058863"/>
            </a:xfrm>
            <a:prstGeom prst="irregularSeal1">
              <a:avLst/>
            </a:prstGeom>
            <a:solidFill>
              <a:srgbClr val="FFFFCC"/>
            </a:solidFill>
            <a:ln w="19050">
              <a:solidFill>
                <a:srgbClr val="F8F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8206" name="文本框 19"/>
            <p:cNvSpPr txBox="1"/>
            <p:nvPr/>
          </p:nvSpPr>
          <p:spPr>
            <a:xfrm>
              <a:off x="7132638" y="2270125"/>
              <a:ext cx="964367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对比</a:t>
              </a:r>
            </a:p>
          </p:txBody>
        </p:sp>
      </p:grpSp>
      <p:sp>
        <p:nvSpPr>
          <p:cNvPr id="17" name="下箭头 16"/>
          <p:cNvSpPr/>
          <p:nvPr/>
        </p:nvSpPr>
        <p:spPr>
          <a:xfrm>
            <a:off x="7655958" y="3442811"/>
            <a:ext cx="121444" cy="285750"/>
          </a:xfrm>
          <a:prstGeom prst="downArrow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400"/>
          </a:p>
        </p:txBody>
      </p:sp>
      <p:grpSp>
        <p:nvGrpSpPr>
          <p:cNvPr id="18" name="组合 17"/>
          <p:cNvGrpSpPr/>
          <p:nvPr/>
        </p:nvGrpSpPr>
        <p:grpSpPr>
          <a:xfrm>
            <a:off x="7180184" y="3961686"/>
            <a:ext cx="1299984" cy="446484"/>
            <a:chOff x="6859588" y="3835400"/>
            <a:chExt cx="1733311" cy="595313"/>
          </a:xfrm>
        </p:grpSpPr>
        <p:sp>
          <p:nvSpPr>
            <p:cNvPr id="19" name="横卷形 18"/>
            <p:cNvSpPr/>
            <p:nvPr/>
          </p:nvSpPr>
          <p:spPr>
            <a:xfrm>
              <a:off x="6859588" y="3835400"/>
              <a:ext cx="1693862" cy="595313"/>
            </a:xfrm>
            <a:prstGeom prst="horizontalScroll">
              <a:avLst/>
            </a:prstGeom>
            <a:solidFill>
              <a:srgbClr val="F6E4F8"/>
            </a:solidFill>
            <a:ln>
              <a:solidFill>
                <a:srgbClr val="D887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8235" name="文本框 55"/>
            <p:cNvSpPr txBox="1"/>
            <p:nvPr/>
          </p:nvSpPr>
          <p:spPr>
            <a:xfrm>
              <a:off x="6910388" y="3857625"/>
              <a:ext cx="1682511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充满爱心</a:t>
              </a:r>
            </a:p>
          </p:txBody>
        </p:sp>
      </p:grpSp>
      <p:grpSp>
        <p:nvGrpSpPr>
          <p:cNvPr id="9241" name="组合 40"/>
          <p:cNvGrpSpPr/>
          <p:nvPr/>
        </p:nvGrpSpPr>
        <p:grpSpPr>
          <a:xfrm>
            <a:off x="452438" y="3649503"/>
            <a:ext cx="812006" cy="463154"/>
            <a:chOff x="774465" y="1272306"/>
            <a:chExt cx="1081476" cy="617583"/>
          </a:xfrm>
        </p:grpSpPr>
        <p:sp>
          <p:nvSpPr>
            <p:cNvPr id="42" name="云形 41"/>
            <p:cNvSpPr/>
            <p:nvPr/>
          </p:nvSpPr>
          <p:spPr>
            <a:xfrm rot="269357">
              <a:off x="774465" y="1272306"/>
              <a:ext cx="1081476" cy="617583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8223" name="文本框 42"/>
            <p:cNvSpPr txBox="1"/>
            <p:nvPr/>
          </p:nvSpPr>
          <p:spPr>
            <a:xfrm>
              <a:off x="854077" y="1296326"/>
              <a:ext cx="967569" cy="5540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人物</a:t>
              </a:r>
            </a:p>
          </p:txBody>
        </p:sp>
      </p:grpSp>
      <p:sp>
        <p:nvSpPr>
          <p:cNvPr id="44" name="左大括号 43"/>
          <p:cNvSpPr/>
          <p:nvPr/>
        </p:nvSpPr>
        <p:spPr>
          <a:xfrm>
            <a:off x="1448277" y="3482817"/>
            <a:ext cx="202406" cy="664369"/>
          </a:xfrm>
          <a:prstGeom prst="leftBrace">
            <a:avLst>
              <a:gd name="adj1" fmla="val 32284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en-US" altLang="zh-CN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defTabSz="685800">
              <a:defRPr/>
            </a:pPr>
            <a:endParaRPr lang="zh-CN" altLang="en-US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91402" y="3226832"/>
            <a:ext cx="12039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少年陆天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691402" y="3876913"/>
            <a:ext cx="14706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志愿者徐明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062288" y="3225402"/>
            <a:ext cx="1827431" cy="415498"/>
            <a:chOff x="4200525" y="2951163"/>
            <a:chExt cx="2436575" cy="553997"/>
          </a:xfrm>
        </p:grpSpPr>
        <p:sp>
          <p:nvSpPr>
            <p:cNvPr id="8226" name="文本框 24"/>
            <p:cNvSpPr txBox="1"/>
            <p:nvPr/>
          </p:nvSpPr>
          <p:spPr>
            <a:xfrm>
              <a:off x="4954588" y="2951163"/>
              <a:ext cx="168251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充满爱心</a:t>
              </a:r>
            </a:p>
          </p:txBody>
        </p:sp>
        <p:cxnSp>
          <p:nvCxnSpPr>
            <p:cNvPr id="45" name="直接箭头连接符 44"/>
            <p:cNvCxnSpPr/>
            <p:nvPr/>
          </p:nvCxnSpPr>
          <p:spPr>
            <a:xfrm>
              <a:off x="4200525" y="3213100"/>
              <a:ext cx="733425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3127056" y="3876911"/>
            <a:ext cx="1827388" cy="415498"/>
            <a:chOff x="4200525" y="3709988"/>
            <a:chExt cx="2436703" cy="553304"/>
          </a:xfrm>
        </p:grpSpPr>
        <p:sp>
          <p:nvSpPr>
            <p:cNvPr id="8229" name="文本框 25"/>
            <p:cNvSpPr txBox="1"/>
            <p:nvPr/>
          </p:nvSpPr>
          <p:spPr>
            <a:xfrm>
              <a:off x="4954588" y="3709988"/>
              <a:ext cx="1682640" cy="5533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乐于助人</a:t>
              </a:r>
            </a:p>
          </p:txBody>
        </p:sp>
        <p:cxnSp>
          <p:nvCxnSpPr>
            <p:cNvPr id="47" name="直接箭头连接符 46"/>
            <p:cNvCxnSpPr/>
            <p:nvPr/>
          </p:nvCxnSpPr>
          <p:spPr>
            <a:xfrm>
              <a:off x="4200525" y="3971598"/>
              <a:ext cx="733481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35" name="文本框 26"/>
          <p:cNvSpPr txBox="1"/>
          <p:nvPr/>
        </p:nvSpPr>
        <p:spPr>
          <a:xfrm>
            <a:off x="1777604" y="4527709"/>
            <a:ext cx="5179944" cy="42319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少年陆天和志愿者徐明做了哪些事情？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830455" y="1876425"/>
            <a:ext cx="1246495" cy="684803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pPr latinLnBrk="0"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冷清</a:t>
            </a:r>
            <a:endParaRPr lang="en-US" altLang="zh-CN" sz="2100" b="1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atinLnBrk="0"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寒凄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69" name="矩形 68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本框 72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6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6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6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6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 bldLvl="0" animBg="1"/>
      <p:bldP spid="6" grpId="0"/>
      <p:bldP spid="7" grpId="0"/>
      <p:bldP spid="9" grpId="0"/>
      <p:bldP spid="32" grpId="0" bldLvl="0" animBg="1"/>
      <p:bldP spid="12" grpId="0" bldLvl="0" animBg="1"/>
      <p:bldP spid="17" grpId="0" bldLvl="0" animBg="1"/>
      <p:bldP spid="44" grpId="0" bldLvl="0" animBg="1"/>
      <p:bldP spid="23" grpId="0"/>
      <p:bldP spid="24" grpId="0"/>
      <p:bldP spid="9235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23522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</a:rPr>
              <a:t>认真审题，完成写作。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6044" y="1313021"/>
            <a:ext cx="12039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情景三：</a:t>
            </a:r>
          </a:p>
        </p:txBody>
      </p:sp>
      <p:grpSp>
        <p:nvGrpSpPr>
          <p:cNvPr id="10257" name="组合 20"/>
          <p:cNvGrpSpPr/>
          <p:nvPr/>
        </p:nvGrpSpPr>
        <p:grpSpPr>
          <a:xfrm>
            <a:off x="1851423" y="1797606"/>
            <a:ext cx="810815" cy="463153"/>
            <a:chOff x="774465" y="1272306"/>
            <a:chExt cx="1081476" cy="617583"/>
          </a:xfrm>
        </p:grpSpPr>
        <p:sp>
          <p:nvSpPr>
            <p:cNvPr id="22" name="云形 21"/>
            <p:cNvSpPr/>
            <p:nvPr/>
          </p:nvSpPr>
          <p:spPr>
            <a:xfrm rot="269357">
              <a:off x="774465" y="1272306"/>
              <a:ext cx="1081476" cy="617583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CC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9230" name="文本框 22"/>
            <p:cNvSpPr txBox="1"/>
            <p:nvPr/>
          </p:nvSpPr>
          <p:spPr>
            <a:xfrm>
              <a:off x="854078" y="1296326"/>
              <a:ext cx="968990" cy="5540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环境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07770" y="1792605"/>
            <a:ext cx="2456259" cy="476250"/>
            <a:chOff x="2021413" y="776288"/>
            <a:chExt cx="3274487" cy="635000"/>
          </a:xfrm>
        </p:grpSpPr>
        <p:sp>
          <p:nvSpPr>
            <p:cNvPr id="28" name="双波形 27"/>
            <p:cNvSpPr/>
            <p:nvPr/>
          </p:nvSpPr>
          <p:spPr>
            <a:xfrm>
              <a:off x="2683294" y="776288"/>
              <a:ext cx="2612606" cy="635000"/>
            </a:xfrm>
            <a:prstGeom prst="doubleWave">
              <a:avLst/>
            </a:prstGeom>
            <a:solidFill>
              <a:srgbClr val="F6E4F8"/>
            </a:solidFill>
            <a:ln>
              <a:solidFill>
                <a:srgbClr val="D887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9236" name="文本框 3"/>
            <p:cNvSpPr txBox="1"/>
            <p:nvPr/>
          </p:nvSpPr>
          <p:spPr>
            <a:xfrm>
              <a:off x="2815036" y="806451"/>
              <a:ext cx="2400272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rPr>
                <a:t>月光下的村庄</a:t>
              </a: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2021413" y="1068388"/>
              <a:ext cx="457127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5910979" y="1793557"/>
            <a:ext cx="1173332" cy="434579"/>
            <a:chOff x="5491163" y="818100"/>
            <a:chExt cx="1564442" cy="579438"/>
          </a:xfrm>
        </p:grpSpPr>
        <p:grpSp>
          <p:nvGrpSpPr>
            <p:cNvPr id="9239" name="组合 5"/>
            <p:cNvGrpSpPr/>
            <p:nvPr/>
          </p:nvGrpSpPr>
          <p:grpSpPr>
            <a:xfrm>
              <a:off x="6054725" y="818100"/>
              <a:ext cx="1000880" cy="579438"/>
              <a:chOff x="6054725" y="831850"/>
              <a:chExt cx="1000880" cy="579438"/>
            </a:xfrm>
          </p:grpSpPr>
          <p:sp>
            <p:nvSpPr>
              <p:cNvPr id="31" name="剪去对角的矩形 30"/>
              <p:cNvSpPr/>
              <p:nvPr/>
            </p:nvSpPr>
            <p:spPr>
              <a:xfrm>
                <a:off x="6054725" y="831850"/>
                <a:ext cx="955675" cy="579438"/>
              </a:xfrm>
              <a:prstGeom prst="snip2DiagRect">
                <a:avLst/>
              </a:prstGeom>
              <a:solidFill>
                <a:srgbClr val="FFDDDD"/>
              </a:solidFill>
              <a:ln>
                <a:solidFill>
                  <a:srgbClr val="FF79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>
                  <a:defRPr/>
                </a:pPr>
                <a:endParaRPr lang="zh-CN" altLang="en-US" sz="1400"/>
              </a:p>
            </p:txBody>
          </p:sp>
          <p:sp>
            <p:nvSpPr>
              <p:cNvPr id="9241" name="文本框 4"/>
              <p:cNvSpPr txBox="1"/>
              <p:nvPr/>
            </p:nvSpPr>
            <p:spPr>
              <a:xfrm>
                <a:off x="6091238" y="846138"/>
                <a:ext cx="964367" cy="553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lstStyle/>
              <a:p>
                <a:pPr eaLnBrk="0" hangingPunct="0">
                  <a:buSzTx/>
                </a:pPr>
                <a:r>
                  <a:rPr lang="zh-CN" altLang="en-US" sz="21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幽静</a:t>
                </a:r>
              </a:p>
            </p:txBody>
          </p:sp>
        </p:grpSp>
        <p:cxnSp>
          <p:nvCxnSpPr>
            <p:cNvPr id="29" name="直接箭头连接符 28"/>
            <p:cNvCxnSpPr/>
            <p:nvPr/>
          </p:nvCxnSpPr>
          <p:spPr>
            <a:xfrm>
              <a:off x="5491163" y="1094325"/>
              <a:ext cx="457200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8" name="组合 23"/>
          <p:cNvGrpSpPr/>
          <p:nvPr/>
        </p:nvGrpSpPr>
        <p:grpSpPr>
          <a:xfrm>
            <a:off x="637462" y="2926319"/>
            <a:ext cx="810815" cy="463153"/>
            <a:chOff x="774465" y="1272306"/>
            <a:chExt cx="1081476" cy="617583"/>
          </a:xfrm>
        </p:grpSpPr>
        <p:sp>
          <p:nvSpPr>
            <p:cNvPr id="25" name="云形 24"/>
            <p:cNvSpPr/>
            <p:nvPr/>
          </p:nvSpPr>
          <p:spPr>
            <a:xfrm rot="269357">
              <a:off x="774465" y="1272306"/>
              <a:ext cx="1081476" cy="617583"/>
            </a:xfrm>
            <a:prstGeom prst="cloud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9233" name="文本框 25"/>
            <p:cNvSpPr txBox="1"/>
            <p:nvPr/>
          </p:nvSpPr>
          <p:spPr>
            <a:xfrm>
              <a:off x="854078" y="1296326"/>
              <a:ext cx="968990" cy="5540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人物</a:t>
              </a:r>
            </a:p>
          </p:txBody>
        </p:sp>
      </p:grpSp>
      <p:sp>
        <p:nvSpPr>
          <p:cNvPr id="32" name="左大括号 31"/>
          <p:cNvSpPr/>
          <p:nvPr/>
        </p:nvSpPr>
        <p:spPr>
          <a:xfrm>
            <a:off x="1488997" y="2808208"/>
            <a:ext cx="202406" cy="663179"/>
          </a:xfrm>
          <a:prstGeom prst="leftBrace">
            <a:avLst>
              <a:gd name="adj1" fmla="val 32284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en-US" altLang="zh-CN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defTabSz="685800">
              <a:defRPr/>
            </a:pPr>
            <a:endParaRPr lang="zh-CN" altLang="en-US" sz="1400" baseline="-25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34277" y="2637472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铁蛋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590799" y="2636045"/>
            <a:ext cx="834970" cy="415498"/>
            <a:chOff x="3355975" y="1550988"/>
            <a:chExt cx="1113294" cy="553997"/>
          </a:xfrm>
        </p:grpSpPr>
        <p:sp>
          <p:nvSpPr>
            <p:cNvPr id="9245" name="文本框 34"/>
            <p:cNvSpPr txBox="1"/>
            <p:nvPr/>
          </p:nvSpPr>
          <p:spPr>
            <a:xfrm>
              <a:off x="3863975" y="1550988"/>
              <a:ext cx="605294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？</a:t>
              </a:r>
              <a:endParaRPr lang="en-US" altLang="zh-CN" sz="2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6" name="直接箭头连接符 35"/>
            <p:cNvCxnSpPr/>
            <p:nvPr/>
          </p:nvCxnSpPr>
          <p:spPr>
            <a:xfrm>
              <a:off x="3355975" y="1806576"/>
              <a:ext cx="455613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1829991" y="3194685"/>
            <a:ext cx="670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表哥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590800" y="3194208"/>
            <a:ext cx="1642884" cy="415498"/>
            <a:chOff x="3355975" y="2335213"/>
            <a:chExt cx="2190512" cy="553996"/>
          </a:xfrm>
        </p:grpSpPr>
        <p:sp>
          <p:nvSpPr>
            <p:cNvPr id="9248" name="文本框 8"/>
            <p:cNvSpPr txBox="1"/>
            <p:nvPr/>
          </p:nvSpPr>
          <p:spPr>
            <a:xfrm>
              <a:off x="3863975" y="2335213"/>
              <a:ext cx="1682512" cy="5539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远道而来</a:t>
              </a:r>
            </a:p>
          </p:txBody>
        </p:sp>
        <p:cxnSp>
          <p:nvCxnSpPr>
            <p:cNvPr id="37" name="直接箭头连接符 36"/>
            <p:cNvCxnSpPr/>
            <p:nvPr/>
          </p:nvCxnSpPr>
          <p:spPr>
            <a:xfrm>
              <a:off x="3355975" y="2603500"/>
              <a:ext cx="455613" cy="0"/>
            </a:xfrm>
            <a:prstGeom prst="straightConnector1">
              <a:avLst/>
            </a:prstGeom>
            <a:ln w="3810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940594" y="3857387"/>
            <a:ext cx="17373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铁蛋的特点：</a:t>
            </a:r>
          </a:p>
        </p:txBody>
      </p:sp>
      <p:sp>
        <p:nvSpPr>
          <p:cNvPr id="10253" name="文本框 13"/>
          <p:cNvSpPr txBox="1"/>
          <p:nvPr/>
        </p:nvSpPr>
        <p:spPr>
          <a:xfrm>
            <a:off x="2577465" y="3857625"/>
            <a:ext cx="22707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有礼貌、热情</a:t>
            </a:r>
            <a:r>
              <a:rPr lang="en-US" altLang="zh-CN" sz="2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……</a:t>
            </a:r>
            <a:endParaRPr lang="zh-CN" altLang="en-US" sz="21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626531" y="2640330"/>
            <a:ext cx="2349103" cy="753666"/>
            <a:chOff x="5513388" y="1709738"/>
            <a:chExt cx="3132137" cy="1004887"/>
          </a:xfrm>
        </p:grpSpPr>
        <p:sp>
          <p:nvSpPr>
            <p:cNvPr id="42" name="云形标注 41"/>
            <p:cNvSpPr/>
            <p:nvPr/>
          </p:nvSpPr>
          <p:spPr>
            <a:xfrm>
              <a:off x="5513388" y="1709738"/>
              <a:ext cx="3132137" cy="1004887"/>
            </a:xfrm>
            <a:prstGeom prst="cloudCallout">
              <a:avLst>
                <a:gd name="adj1" fmla="val -30342"/>
                <a:gd name="adj2" fmla="val 78241"/>
              </a:avLst>
            </a:prstGeom>
            <a:solidFill>
              <a:srgbClr val="FFFFCC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400"/>
            </a:p>
          </p:txBody>
        </p:sp>
        <p:sp>
          <p:nvSpPr>
            <p:cNvPr id="9227" name="文本框 16"/>
            <p:cNvSpPr txBox="1"/>
            <p:nvPr/>
          </p:nvSpPr>
          <p:spPr>
            <a:xfrm>
              <a:off x="5872163" y="1924051"/>
              <a:ext cx="2759729" cy="5539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SzTx/>
              </a:pPr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还有其他的吗？</a:t>
              </a: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940594" y="4322683"/>
            <a:ext cx="14706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>
              <a:buSzTx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故事情节：</a:t>
            </a:r>
          </a:p>
        </p:txBody>
      </p:sp>
      <p:sp>
        <p:nvSpPr>
          <p:cNvPr id="10254" name="文本框 14"/>
          <p:cNvSpPr txBox="1"/>
          <p:nvPr/>
        </p:nvSpPr>
        <p:spPr>
          <a:xfrm>
            <a:off x="2339816" y="4322921"/>
            <a:ext cx="25374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铁蛋热情招待表哥。</a:t>
            </a:r>
          </a:p>
        </p:txBody>
      </p:sp>
      <p:sp>
        <p:nvSpPr>
          <p:cNvPr id="10255" name="文本框 15"/>
          <p:cNvSpPr txBox="1"/>
          <p:nvPr/>
        </p:nvSpPr>
        <p:spPr>
          <a:xfrm>
            <a:off x="5283994" y="3999548"/>
            <a:ext cx="3606641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选择自己感兴趣的一组环境和人物来创编故事吧！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68" name="矩形 6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78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6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6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6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6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6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" grpId="0" bldLvl="0" animBg="1"/>
      <p:bldP spid="11" grpId="0"/>
      <p:bldP spid="13" grpId="0"/>
      <p:bldP spid="16" grpId="0"/>
      <p:bldP spid="10253" grpId="0"/>
      <p:bldP spid="18" grpId="0"/>
      <p:bldP spid="10254" grpId="0"/>
      <p:bldP spid="102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56859" y="79829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写作实践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0912" y="2021206"/>
            <a:ext cx="9018270" cy="25622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 latinLnBrk="0">
              <a:lnSpc>
                <a:spcPct val="15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sym typeface="+mn-ea"/>
              </a:rPr>
              <a:t>例文                      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智救小燕子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sym typeface="+mn-ea"/>
              </a:rPr>
              <a:t>   </a:t>
            </a:r>
            <a:r>
              <a:rPr lang="zh-CN" altLang="en-US" sz="2100" dirty="0">
                <a:latin typeface="+mn-ea"/>
                <a:sym typeface="+mn-ea"/>
              </a:rPr>
              <a:t> </a:t>
            </a:r>
          </a:p>
          <a:p>
            <a:pPr algn="l" fontAlgn="auto" latinLnBrk="0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    暖风送来沁人心脾的花香，燕子们在春姑娘的召唤下从南方飞回来了！</a:t>
            </a:r>
          </a:p>
          <a:p>
            <a:pPr algn="l" fontAlgn="auto" latinLnBrk="0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    这不，一对可爱的燕子在雯雯家的屋檐下衔泥做窝了，不久便孵出了几只毛茸茸的燕子宝宝。这几个小家伙可神气了：乌乌黑的羽毛，滴溜溜转的眼睛，嫩黄色的小嘴不时“唧唧”地叫着，常常引得雯雯驻足凝视。</a:t>
            </a:r>
          </a:p>
        </p:txBody>
      </p:sp>
      <p:sp>
        <p:nvSpPr>
          <p:cNvPr id="4" name="矩形 3"/>
          <p:cNvSpPr/>
          <p:nvPr/>
        </p:nvSpPr>
        <p:spPr>
          <a:xfrm>
            <a:off x="726044" y="1238012"/>
            <a:ext cx="30708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环境：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春日午后的屋檐下</a:t>
            </a:r>
          </a:p>
        </p:txBody>
      </p:sp>
      <p:sp>
        <p:nvSpPr>
          <p:cNvPr id="6" name="矩形 5"/>
          <p:cNvSpPr/>
          <p:nvPr/>
        </p:nvSpPr>
        <p:spPr>
          <a:xfrm>
            <a:off x="661274" y="1629727"/>
            <a:ext cx="6004560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hangingPunct="0"/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人物：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聪明的雯雯  可怜的小燕子  贪吃的大花猫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56859" y="79829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写作实践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7179" y="1238251"/>
            <a:ext cx="8656796" cy="346186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sym typeface="+mn-ea"/>
              </a:rPr>
              <a:t>例文                         </a:t>
            </a:r>
            <a:endParaRPr lang="zh-CN" altLang="en-US" noProof="1">
              <a:solidFill>
                <a:srgbClr val="4B416F"/>
              </a:solidFill>
              <a:latin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None/>
            </a:pPr>
            <a:r>
              <a:rPr lang="zh-CN" altLang="en-US" dirty="0">
                <a:solidFill>
                  <a:srgbClr val="4B416F"/>
                </a:solidFill>
                <a:latin typeface="+mn-ea"/>
                <a:sym typeface="+mn-ea"/>
              </a:rPr>
              <a:t>    </a:t>
            </a:r>
            <a:r>
              <a:rPr lang="zh-CN" altLang="en-US" sz="2100" dirty="0">
                <a:latin typeface="+mn-ea"/>
                <a:sym typeface="+mn-ea"/>
              </a:rPr>
              <a:t> 这天中午，雯雯放学回家，她像往常一样，还没进门就仰头看看燕子窝。糟了！雯雯看到了触目惊心的一幕：一只小燕子也许想站高一些看看外面的世界，竟然一下子从窝里掉了下来，重重地摔在地上！雯雯惊呼一声：“啊——”赶忙上前去救小燕子。谁知邻居李奶奶家的大花猫却以闪电般的速度蹿了过去。只见它弓着腰，瞪大双眼，龇牙咧嘴，准备向小燕子扑去。小燕子无助地颤抖着，发出绝望的哀鸣声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56859" y="79829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写作实践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7179" y="1191482"/>
            <a:ext cx="8656796" cy="394668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sym typeface="+mn-ea"/>
              </a:rPr>
              <a:t>例文                         </a:t>
            </a:r>
            <a:endParaRPr lang="zh-CN" altLang="en-US" noProof="1">
              <a:solidFill>
                <a:srgbClr val="4B416F"/>
              </a:solidFill>
              <a:latin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dirty="0">
                <a:solidFill>
                  <a:srgbClr val="4B416F"/>
                </a:solidFill>
                <a:latin typeface="+mn-ea"/>
                <a:sym typeface="+mn-ea"/>
              </a:rPr>
              <a:t>   </a:t>
            </a:r>
            <a:r>
              <a:rPr lang="zh-CN" altLang="en-US" sz="2100" dirty="0">
                <a:latin typeface="+mn-ea"/>
                <a:sym typeface="+mn-ea"/>
              </a:rPr>
              <a:t> 情况危急，雯雯从地上捡起一根木棍，对着大花猫挥舞起来，嘴里大声喊道：“快走开！”可大花猫才不听呢，送到嘴边的美食怎能放过？它只是退了一步，仍虎视眈眈地盯着小燕子，与雯雯对峙着。怎么办？真打了猫，邻居李奶奶会心疼的；不出真招，小燕子恐难保命。而且，即使真的打过去，大花猫就会放弃吗？雯雯心里很着急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    这时，妈妈在屋里喊：“雯雯回来啦，快帮我剥几个蒜头，我要煮鲫鱼汤！”鲫鱼汤？有了！雯雯灵光一闪，一边用木棍吓住大花猫，一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56859" y="79829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写作实践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3499" y="1159669"/>
            <a:ext cx="8656796" cy="394668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sym typeface="+mn-ea"/>
              </a:rPr>
              <a:t>例文                         </a:t>
            </a:r>
            <a:endParaRPr lang="zh-CN" altLang="en-US" noProof="1">
              <a:solidFill>
                <a:srgbClr val="4B416F"/>
              </a:solidFill>
              <a:latin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边大叫：“妈妈，快给我鱼！快拿条小鱼来！快！”妈妈不知道发生了什么事，连忙拎着一条洗好的小鲫鱼走了出来。雯雯赶紧接过小鲫鱼扔向了大花猫，大花猫认为这是个划算的交易于是放弃了小燕子，叼起小鲫，一溜烟跑得没影了！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dirty="0">
                <a:latin typeface="+mn-ea"/>
                <a:sym typeface="+mn-ea"/>
              </a:rPr>
              <a:t>    啊，小燕子得救了！雯雯长舒一口气，小心翼翼地捧起小燕子。妈妈耸耸肩膀说：“大花猫可捡便宜啦，不过咱家的鱼不够吃喽。”雯雯笑着回答：“我救了小燕子，比吃一条大鱼还要高兴一百倍呢！”。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77778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aseline="-25000">
              <a:latin typeface="+mn-ea"/>
            </a:endParaRPr>
          </a:p>
        </p:txBody>
      </p:sp>
      <p:sp>
        <p:nvSpPr>
          <p:cNvPr id="58" name="标题 1"/>
          <p:cNvSpPr txBox="1"/>
          <p:nvPr/>
        </p:nvSpPr>
        <p:spPr>
          <a:xfrm>
            <a:off x="356859" y="79829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深入探究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写作实践</a:t>
            </a:r>
          </a:p>
        </p:txBody>
      </p:sp>
      <p:pic>
        <p:nvPicPr>
          <p:cNvPr id="14" name="图形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67" y="744708"/>
            <a:ext cx="493201" cy="4932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7179" y="1238251"/>
            <a:ext cx="8524875" cy="2492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sym typeface="+mn-ea"/>
              </a:rPr>
              <a:t>例文评析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</a:t>
            </a:r>
            <a:endParaRPr lang="zh-CN" altLang="en-US" sz="2100" b="1" noProof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楷体_GB2312" charset="-122"/>
                <a:ea typeface="楷体_GB2312" charset="-122"/>
                <a:sym typeface="+mn-ea"/>
              </a:rPr>
              <a:t>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小作者锁定了生活中常见的两个小动物，通过大胆而合理的想象创设了一个新情景，用流畅、传神的语言叙述了雯雯智救小燕子的过程。叙事内容具体，人物形象鲜明。尤其是在关键时刻，用“鱼换燕子”这一情节突出了题目中的“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智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”字，构思巧妙。</a:t>
            </a: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258" y="3373279"/>
            <a:ext cx="2560796" cy="1545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4351" y="92075"/>
              <a:ext cx="16335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83568" y="789552"/>
            <a:ext cx="8102074" cy="3672408"/>
            <a:chOff x="839415" y="717156"/>
            <a:chExt cx="10802765" cy="4896544"/>
          </a:xfrm>
        </p:grpSpPr>
        <p:sp>
          <p:nvSpPr>
            <p:cNvPr id="20" name="矩形 19"/>
            <p:cNvSpPr/>
            <p:nvPr/>
          </p:nvSpPr>
          <p:spPr>
            <a:xfrm>
              <a:off x="839415" y="717156"/>
              <a:ext cx="10442471" cy="4896544"/>
            </a:xfrm>
            <a:prstGeom prst="rect">
              <a:avLst/>
            </a:prstGeom>
            <a:solidFill>
              <a:srgbClr val="046F65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21" name="文本框 2"/>
            <p:cNvSpPr txBox="1">
              <a:spLocks noChangeArrowheads="1"/>
            </p:cNvSpPr>
            <p:nvPr/>
          </p:nvSpPr>
          <p:spPr bwMode="auto">
            <a:xfrm>
              <a:off x="1507115" y="1581251"/>
              <a:ext cx="1439607" cy="3077765"/>
            </a:xfrm>
            <a:prstGeom prst="rect">
              <a:avLst/>
            </a:prstGeom>
            <a:noFill/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dist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22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175114" y="1544435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第一节：</a:t>
              </a:r>
              <a:r>
                <a:rPr lang="zh-CN" altLang="en-US" dirty="0">
                  <a:ln cmpd="dbl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新课导入</a:t>
              </a:r>
              <a:endParaRPr lang="en-US" altLang="zh-CN" dirty="0">
                <a:ln cmpd="dbl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321035" y="2214850"/>
              <a:ext cx="2959735" cy="762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  <p:sp>
          <p:nvSpPr>
            <p:cNvPr id="24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175749" y="2609742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第二节：</a:t>
              </a:r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整体感知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321670" y="3280157"/>
              <a:ext cx="2959735" cy="762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  <p:sp>
          <p:nvSpPr>
            <p:cNvPr id="26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177019" y="3696754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第三节：</a:t>
              </a:r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深入探究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322940" y="4386853"/>
              <a:ext cx="2957830" cy="7683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  <p:sp>
          <p:nvSpPr>
            <p:cNvPr id="28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070487" y="1509243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第四节：</a:t>
              </a:r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课堂小结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216408" y="2199343"/>
              <a:ext cx="2959735" cy="762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  <p:sp>
          <p:nvSpPr>
            <p:cNvPr id="30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196440" y="2638128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第五节：</a:t>
              </a:r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板书设计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247746" y="3299018"/>
              <a:ext cx="2959735" cy="762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  <p:sp>
          <p:nvSpPr>
            <p:cNvPr id="34" name="MH_Entry_1">
              <a:hlinkClick r:id="rId10" action="ppaction://hlinksldjump"/>
            </p:cNvPr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176120" y="3672955"/>
              <a:ext cx="4445740" cy="746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anchor="ctr" anchorCtr="0">
              <a:normAutofit fontScale="92500" lnSpcReduction="100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800">
                  <a:latin typeface="+mn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ln cmpd="dbl">
                    <a:noFill/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第六节：</a:t>
              </a:r>
              <a:r>
                <a:rPr lang="zh-CN" alt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布置作业</a:t>
              </a:r>
              <a:endPara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248381" y="4364325"/>
              <a:ext cx="2959735" cy="762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</a:t>
              </a: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3"/>
          <p:cNvSpPr txBox="1"/>
          <p:nvPr/>
        </p:nvSpPr>
        <p:spPr>
          <a:xfrm>
            <a:off x="1042838" y="2193709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课 堂 小 结</a:t>
            </a:r>
          </a:p>
        </p:txBody>
      </p:sp>
      <p:pic>
        <p:nvPicPr>
          <p:cNvPr id="9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023" y="2200350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504" y="2200350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477" y="2200350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025" y="2200350"/>
            <a:ext cx="810090" cy="810090"/>
          </a:xfrm>
          <a:prstGeom prst="rect">
            <a:avLst/>
          </a:prstGeom>
        </p:spPr>
      </p:pic>
      <p:sp>
        <p:nvSpPr>
          <p:cNvPr id="14" name="矩形 4"/>
          <p:cNvSpPr/>
          <p:nvPr/>
        </p:nvSpPr>
        <p:spPr>
          <a:xfrm>
            <a:off x="2141730" y="1491630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第四节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769144" y="1458754"/>
            <a:ext cx="7603331" cy="222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000" dirty="0">
                <a:solidFill>
                  <a:srgbClr val="4B416F"/>
                </a:solidFill>
                <a:latin typeface="+mn-ea"/>
                <a:ea typeface="+mn-ea"/>
              </a:rPr>
              <a:t>   </a:t>
            </a:r>
            <a:r>
              <a:rPr lang="zh-CN" altLang="en-US" sz="2700" dirty="0">
                <a:latin typeface="+mn-ea"/>
                <a:ea typeface="+mn-ea"/>
              </a:rPr>
              <a:t> 通过学习，我们完成了故事的创编，学会了一些方法，有了一定的认识与收获，希望大家在生活中做个有心人，用心去感悟，做个善动笔的人，让心中所想所思从笔尖流淌。</a:t>
            </a:r>
          </a:p>
        </p:txBody>
      </p:sp>
      <p:sp>
        <p:nvSpPr>
          <p:cNvPr id="27" name="标题 1"/>
          <p:cNvSpPr txBox="1"/>
          <p:nvPr/>
        </p:nvSpPr>
        <p:spPr>
          <a:xfrm>
            <a:off x="323522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课堂小结</a:t>
            </a:r>
            <a:endParaRPr lang="zh-CN" altLang="en-US" sz="2100" dirty="0">
              <a:solidFill>
                <a:srgbClr val="EC7D4A"/>
              </a:solidFill>
              <a:latin typeface="+mn-ea"/>
              <a:ea typeface="+mn-ea"/>
            </a:endParaRPr>
          </a:p>
        </p:txBody>
      </p:sp>
      <p:pic>
        <p:nvPicPr>
          <p:cNvPr id="12" name="图形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143508" y="816845"/>
            <a:ext cx="653890" cy="35634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3" name="矩形 2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967287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课堂小结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雷区</a:t>
            </a:r>
          </a:p>
        </p:txBody>
      </p:sp>
      <p:pic>
        <p:nvPicPr>
          <p:cNvPr id="13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sp>
        <p:nvSpPr>
          <p:cNvPr id="14339" name="文本占位符 136194"/>
          <p:cNvSpPr>
            <a:spLocks noGrp="1"/>
          </p:cNvSpPr>
          <p:nvPr>
            <p:ph idx="1"/>
          </p:nvPr>
        </p:nvSpPr>
        <p:spPr>
          <a:xfrm>
            <a:off x="2176939" y="2296716"/>
            <a:ext cx="8118872" cy="3554015"/>
          </a:xfrm>
        </p:spPr>
        <p:txBody>
          <a:bodyPr vert="horz" wrap="square" lIns="68580" tIns="34290" rIns="68580" bIns="34290" anchor="t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一忌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潦草涂改                 </a:t>
            </a: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二忌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过短过长</a:t>
            </a: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/>
            </a:r>
            <a:b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</a:b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三忌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开头议论                 </a:t>
            </a: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四忌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分段太少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五忌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文不对题</a:t>
            </a:r>
            <a:r>
              <a:rPr lang="zh-CN" altLang="en-US" b="1" dirty="0">
                <a:solidFill>
                  <a:srgbClr val="4B416F"/>
                </a:solidFill>
                <a:latin typeface="+mj-lt"/>
                <a:ea typeface="+mj-ea"/>
                <a:cs typeface="+mj-cs"/>
              </a:rPr>
              <a:t>                 六忌</a:t>
            </a:r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选材太俗</a:t>
            </a:r>
          </a:p>
        </p:txBody>
      </p:sp>
      <p:sp>
        <p:nvSpPr>
          <p:cNvPr id="14338" name="标题 136193"/>
          <p:cNvSpPr>
            <a:spLocks noGrp="1"/>
          </p:cNvSpPr>
          <p:nvPr>
            <p:ph type="title"/>
          </p:nvPr>
        </p:nvSpPr>
        <p:spPr>
          <a:xfrm>
            <a:off x="3618310" y="1496854"/>
            <a:ext cx="1943100" cy="628650"/>
          </a:xfrm>
        </p:spPr>
        <p:txBody>
          <a:bodyPr vert="horz" wrap="square" lIns="0" tIns="34290" rIns="0" bIns="0" anchor="b"/>
          <a:lstStyle/>
          <a:p>
            <a:pPr eaLnBrk="1" hangingPunct="1"/>
            <a:r>
              <a:rPr lang="zh-CN" altLang="en-US" b="1" dirty="0">
                <a:solidFill>
                  <a:srgbClr val="4B416F"/>
                </a:solidFill>
              </a:rPr>
              <a:t>作文六忌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0" name="矩形 19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967287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023" y="2254356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504" y="2254356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477" y="2254356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025" y="2254356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1042838" y="2247715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板 书 设 计</a:t>
            </a:r>
          </a:p>
        </p:txBody>
      </p:sp>
      <p:sp>
        <p:nvSpPr>
          <p:cNvPr id="14" name="矩形 4"/>
          <p:cNvSpPr/>
          <p:nvPr/>
        </p:nvSpPr>
        <p:spPr>
          <a:xfrm>
            <a:off x="2141730" y="154563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第五节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628650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板书设计</a:t>
            </a:r>
            <a:endParaRPr lang="zh-CN" altLang="en-US" sz="2100" dirty="0">
              <a:solidFill>
                <a:srgbClr val="EC7D4A"/>
              </a:solidFill>
              <a:latin typeface="+mn-ea"/>
              <a:ea typeface="+mn-ea"/>
            </a:endParaRPr>
          </a:p>
        </p:txBody>
      </p:sp>
      <p:pic>
        <p:nvPicPr>
          <p:cNvPr id="22" name="图形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143508" y="816845"/>
            <a:ext cx="653890" cy="35634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136" y="1136787"/>
            <a:ext cx="2752572" cy="344207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20165" y="2412207"/>
            <a:ext cx="3194209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/>
              <a:t>笔尖流出的故事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5525" y="92075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  <a:endParaRPr lang="zh-CN" altLang="en-US" sz="1500" spc="225" dirty="0">
                <a:solidFill>
                  <a:srgbClr val="A34F50"/>
                </a:solidFill>
                <a:latin typeface="+mn-ea"/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774814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2924107" y="93067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664660" y="78104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3994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68408" y="103028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462641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4062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78990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7899091" y="104860"/>
              <a:ext cx="174307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9593156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017" y="214634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1498" y="214634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471" y="214634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19" y="214634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988832" y="2139703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布 置 作 业</a:t>
            </a:r>
          </a:p>
        </p:txBody>
      </p:sp>
      <p:sp>
        <p:nvSpPr>
          <p:cNvPr id="14" name="矩形 4"/>
          <p:cNvSpPr/>
          <p:nvPr/>
        </p:nvSpPr>
        <p:spPr>
          <a:xfrm>
            <a:off x="2087724" y="1437624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第六节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628650" y="818774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布置作业</a:t>
            </a:r>
            <a:endParaRPr lang="zh-CN" altLang="en-US" sz="2100" dirty="0">
              <a:solidFill>
                <a:srgbClr val="EC7D4A"/>
              </a:solidFill>
              <a:latin typeface="+mn-ea"/>
              <a:ea typeface="+mn-ea"/>
            </a:endParaRPr>
          </a:p>
        </p:txBody>
      </p:sp>
      <p:pic>
        <p:nvPicPr>
          <p:cNvPr id="22" name="图形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143508" y="816845"/>
            <a:ext cx="653890" cy="35634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136" y="1136787"/>
            <a:ext cx="2752572" cy="3442073"/>
          </a:xfrm>
          <a:prstGeom prst="rect">
            <a:avLst/>
          </a:prstGeom>
        </p:spPr>
      </p:pic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396240" y="1820227"/>
            <a:ext cx="5142548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25"/>
              </a:spcBef>
              <a:buNone/>
            </a:pPr>
            <a:r>
              <a:rPr lang="en-US" altLang="zh-CN" sz="2700" dirty="0">
                <a:solidFill>
                  <a:srgbClr val="4B416F"/>
                </a:solidFill>
                <a:latin typeface="+mn-ea"/>
                <a:ea typeface="+mn-ea"/>
                <a:sym typeface="+mn-ea"/>
              </a:rPr>
              <a:t>   </a:t>
            </a:r>
            <a:r>
              <a:rPr lang="en-US" altLang="zh-CN" sz="2700" dirty="0">
                <a:latin typeface="+mn-ea"/>
                <a:ea typeface="+mn-ea"/>
                <a:sym typeface="+mn-ea"/>
              </a:rPr>
              <a:t> </a:t>
            </a:r>
            <a:r>
              <a:rPr lang="zh-CN" altLang="en-US" sz="2700" dirty="0">
                <a:latin typeface="+mn-ea"/>
                <a:ea typeface="+mn-ea"/>
                <a:sym typeface="+mn-ea"/>
              </a:rPr>
              <a:t>想好了怎么写了吗？设定好</a:t>
            </a:r>
            <a:r>
              <a:rPr lang="zh-CN" altLang="en-US" sz="2700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环境、人物和情节</a:t>
            </a:r>
            <a:r>
              <a:rPr lang="zh-CN" altLang="en-US" sz="2700" dirty="0">
                <a:latin typeface="+mn-ea"/>
                <a:ea typeface="+mn-ea"/>
                <a:sym typeface="+mn-ea"/>
              </a:rPr>
              <a:t>，放飞思想，编织一个动人的故事吧。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6" name="矩形 25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395308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964361" y="117643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658588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8261127" y="116632"/>
              <a:ext cx="174307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j-ea"/>
                  <a:ea typeface="+mj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rgbClr val="046F65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8226917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"/>
          <p:cNvSpPr/>
          <p:nvPr/>
        </p:nvSpPr>
        <p:spPr>
          <a:xfrm>
            <a:off x="0" y="3361302"/>
            <a:ext cx="9144000" cy="1782198"/>
          </a:xfrm>
          <a:prstGeom prst="rect">
            <a:avLst/>
          </a:prstGeom>
          <a:solidFill>
            <a:srgbClr val="05736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49030" name="椭圆 99"/>
          <p:cNvSpPr/>
          <p:nvPr/>
        </p:nvSpPr>
        <p:spPr>
          <a:xfrm>
            <a:off x="2548312" y="2869711"/>
            <a:ext cx="983182" cy="983182"/>
          </a:xfrm>
          <a:prstGeom prst="ellipse">
            <a:avLst/>
          </a:prstGeom>
          <a:solidFill>
            <a:srgbClr val="FE9345"/>
          </a:solidFill>
          <a:ln w="79375">
            <a:solidFill>
              <a:schemeClr val="bg1"/>
            </a:soli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谢</a:t>
            </a:r>
          </a:p>
        </p:txBody>
      </p:sp>
      <p:sp>
        <p:nvSpPr>
          <p:cNvPr id="1049031" name="椭圆 101"/>
          <p:cNvSpPr/>
          <p:nvPr/>
        </p:nvSpPr>
        <p:spPr>
          <a:xfrm>
            <a:off x="3600917" y="2869711"/>
            <a:ext cx="983182" cy="983182"/>
          </a:xfrm>
          <a:prstGeom prst="ellipse">
            <a:avLst/>
          </a:prstGeom>
          <a:solidFill>
            <a:srgbClr val="FE9345"/>
          </a:solidFill>
          <a:ln w="79375">
            <a:solidFill>
              <a:schemeClr val="bg1"/>
            </a:soli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谢</a:t>
            </a:r>
          </a:p>
        </p:txBody>
      </p:sp>
      <p:sp>
        <p:nvSpPr>
          <p:cNvPr id="1049032" name="椭圆 102"/>
          <p:cNvSpPr/>
          <p:nvPr/>
        </p:nvSpPr>
        <p:spPr>
          <a:xfrm>
            <a:off x="4653522" y="2869711"/>
            <a:ext cx="983182" cy="983182"/>
          </a:xfrm>
          <a:prstGeom prst="ellipse">
            <a:avLst/>
          </a:prstGeom>
          <a:solidFill>
            <a:srgbClr val="FE9345"/>
          </a:solidFill>
          <a:ln w="79375">
            <a:solidFill>
              <a:schemeClr val="bg1"/>
            </a:soli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观</a:t>
            </a:r>
          </a:p>
        </p:txBody>
      </p:sp>
      <p:sp>
        <p:nvSpPr>
          <p:cNvPr id="1049033" name="椭圆 103"/>
          <p:cNvSpPr/>
          <p:nvPr/>
        </p:nvSpPr>
        <p:spPr>
          <a:xfrm>
            <a:off x="5706126" y="2869711"/>
            <a:ext cx="983182" cy="983182"/>
          </a:xfrm>
          <a:prstGeom prst="ellipse">
            <a:avLst/>
          </a:prstGeom>
          <a:solidFill>
            <a:srgbClr val="FE9345"/>
          </a:solidFill>
          <a:ln w="79375">
            <a:solidFill>
              <a:schemeClr val="bg1"/>
            </a:soli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看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979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66844" y="1707654"/>
            <a:ext cx="4429192" cy="118813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097184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251" y="2017316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732" y="2017316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705" y="2017316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253" y="2017316"/>
            <a:ext cx="810090" cy="810090"/>
          </a:xfrm>
          <a:prstGeom prst="rect">
            <a:avLst/>
          </a:prstGeom>
        </p:spPr>
      </p:pic>
      <p:sp>
        <p:nvSpPr>
          <p:cNvPr id="1048659" name="文本框 3"/>
          <p:cNvSpPr txBox="1"/>
          <p:nvPr/>
        </p:nvSpPr>
        <p:spPr>
          <a:xfrm>
            <a:off x="1043251" y="2017317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新 课 导 入</a:t>
            </a:r>
          </a:p>
        </p:txBody>
      </p:sp>
      <p:sp>
        <p:nvSpPr>
          <p:cNvPr id="1048660" name="矩形 4"/>
          <p:cNvSpPr/>
          <p:nvPr/>
        </p:nvSpPr>
        <p:spPr>
          <a:xfrm>
            <a:off x="2141730" y="1315238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第一节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1760" y="339502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7DA"/>
                </a:solidFill>
              </a:rPr>
              <a:t>https://www.ypppt.com/</a:t>
            </a:r>
            <a:endParaRPr lang="zh-CN" altLang="en-US" sz="900" dirty="0">
              <a:solidFill>
                <a:srgbClr val="FFF7DA"/>
              </a:solidFill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1"/>
          <p:cNvSpPr txBox="1"/>
          <p:nvPr/>
        </p:nvSpPr>
        <p:spPr>
          <a:xfrm>
            <a:off x="641166" y="762040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新课导入 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笔尖流出的故事</a:t>
            </a:r>
          </a:p>
        </p:txBody>
      </p:sp>
      <p:pic>
        <p:nvPicPr>
          <p:cNvPr id="15" name="图形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162480" y="652464"/>
            <a:ext cx="501688" cy="50168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40068" y="1513999"/>
            <a:ext cx="4271010" cy="339232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en-US" altLang="en-US" sz="2100" b="1" dirty="0">
                <a:solidFill>
                  <a:srgbClr val="000000"/>
                </a:solidFill>
                <a:latin typeface="楷体_GB2312" charset="0"/>
                <a:sym typeface="+mn-ea"/>
              </a:rPr>
              <a:t>   </a:t>
            </a:r>
            <a:r>
              <a:rPr lang="en-US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同学们，你讲过故事吗？哪些故事内容给你留下了深刻的印象？假如让你创编故事，你会怎样写？下面就让我们一起走进想象的王国，创编精彩的故事吧！</a:t>
            </a:r>
          </a:p>
        </p:txBody>
      </p:sp>
      <p:pic>
        <p:nvPicPr>
          <p:cNvPr id="10" name="图片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563178"/>
            <a:ext cx="17145" cy="171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908" y="1783557"/>
            <a:ext cx="3221831" cy="231790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34963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975" y="92075"/>
              <a:ext cx="165735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rgbClr val="046F65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1985509" y="93067"/>
              <a:ext cx="1573915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3"/>
          <p:cNvSpPr txBox="1"/>
          <p:nvPr/>
        </p:nvSpPr>
        <p:spPr>
          <a:xfrm>
            <a:off x="1042838" y="2085697"/>
            <a:ext cx="332927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046F65"/>
                </a:solidFill>
                <a:latin typeface="+mn-ea"/>
              </a:rPr>
              <a:t>整 体 感 知</a:t>
            </a:r>
          </a:p>
        </p:txBody>
      </p:sp>
      <p:sp>
        <p:nvSpPr>
          <p:cNvPr id="15" name="矩形 4"/>
          <p:cNvSpPr/>
          <p:nvPr/>
        </p:nvSpPr>
        <p:spPr>
          <a:xfrm>
            <a:off x="2141730" y="1491630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046F65"/>
                </a:solidFill>
                <a:latin typeface="+mn-ea"/>
              </a:rPr>
              <a:t>第二节</a:t>
            </a:r>
            <a:endParaRPr lang="en-US" altLang="zh-CN" sz="2100" b="1" spc="150" dirty="0">
              <a:solidFill>
                <a:srgbClr val="046F65"/>
              </a:solidFill>
              <a:latin typeface="+mn-ea"/>
            </a:endParaRPr>
          </a:p>
        </p:txBody>
      </p:sp>
      <p:pic>
        <p:nvPicPr>
          <p:cNvPr id="10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023" y="2092338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504" y="2092338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477" y="2092338"/>
            <a:ext cx="810090" cy="810090"/>
          </a:xfrm>
          <a:prstGeom prst="rect">
            <a:avLst/>
          </a:prstGeom>
        </p:spPr>
      </p:pic>
      <p:pic>
        <p:nvPicPr>
          <p:cNvPr id="13" name="图片 2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025" y="2092338"/>
            <a:ext cx="810090" cy="81009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整体感知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笔尖流出的故事</a:t>
            </a:r>
          </a:p>
        </p:txBody>
      </p:sp>
      <p:sp>
        <p:nvSpPr>
          <p:cNvPr id="11268" name="文本框 11267"/>
          <p:cNvSpPr txBox="1"/>
          <p:nvPr/>
        </p:nvSpPr>
        <p:spPr>
          <a:xfrm>
            <a:off x="769144" y="1399699"/>
            <a:ext cx="3228975" cy="353091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3000" dirty="0">
                <a:solidFill>
                  <a:srgbClr val="000000"/>
                </a:solidFill>
                <a:latin typeface="+mn-ea"/>
                <a:cs typeface="+mn-ea"/>
              </a:rPr>
              <a:t>    </a:t>
            </a:r>
            <a:r>
              <a:rPr lang="zh-CN" altLang="en-US" sz="3000" dirty="0">
                <a:solidFill>
                  <a:srgbClr val="000000"/>
                </a:solidFill>
                <a:latin typeface="+mn-ea"/>
                <a:cs typeface="+mn-ea"/>
              </a:rPr>
              <a:t>小说《桥》刻画了一位在危难面前无私无畏、不徇私情、英勇献身的老支书。</a:t>
            </a:r>
          </a:p>
        </p:txBody>
      </p:sp>
      <p:pic>
        <p:nvPicPr>
          <p:cNvPr id="2" name="Picture 2" descr="http://pic13.997788.com/pic_search/00/07/35/49/se735492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636" y="1399699"/>
            <a:ext cx="2955131" cy="32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454351" y="93067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  <a:sym typeface="+mn-ea"/>
              </a:rPr>
              <a:t>整体感知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  <a:sym typeface="+mn-ea"/>
              </a:rPr>
              <a:t>笔尖流出的故事</a:t>
            </a:r>
            <a:endParaRPr lang="zh-CN" altLang="en-US" sz="2100" dirty="0">
              <a:solidFill>
                <a:srgbClr val="EC7D4A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547688" y="1567577"/>
            <a:ext cx="3810000" cy="283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《穷人》中贫穷的桑娜和渔夫虽然生活困窘，但是他们的内心世界是富有的，他们都有一颗金子般善良的心。</a:t>
            </a:r>
          </a:p>
        </p:txBody>
      </p:sp>
      <p:pic>
        <p:nvPicPr>
          <p:cNvPr id="44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pic>
        <p:nvPicPr>
          <p:cNvPr id="9218" name="Picture 2" descr="http://res.tongyi.com/resources/article/student/elementary/2011/tbwz/yysb/6x/07.files/image004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2536" y="1567815"/>
            <a:ext cx="3368040" cy="291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0" name="矩形 19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454351" y="93067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整体感知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笔尖流出的故事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87179" y="1727359"/>
            <a:ext cx="4436745" cy="31846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700" dirty="0">
                <a:latin typeface="+mn-ea"/>
              </a:rPr>
              <a:t>   </a:t>
            </a:r>
            <a:r>
              <a:rPr lang="zh-CN" altLang="en-US" sz="2700" dirty="0">
                <a:latin typeface="+mn-ea"/>
              </a:rPr>
              <a:t>《在柏林》讲述的是战争中一个家庭的毁灭，但更是千万个家庭的缩影，说明了战争的残酷性。</a:t>
            </a:r>
          </a:p>
          <a:p>
            <a:pPr latinLnBrk="0">
              <a:lnSpc>
                <a:spcPct val="150000"/>
              </a:lnSpc>
            </a:pPr>
            <a:endParaRPr lang="zh-CN" altLang="en-US" sz="2700" dirty="0">
              <a:latin typeface="+mn-ea"/>
            </a:endParaRPr>
          </a:p>
        </p:txBody>
      </p:sp>
      <p:pic>
        <p:nvPicPr>
          <p:cNvPr id="12307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648" y="1448277"/>
            <a:ext cx="4270534" cy="31846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6" name="矩形 25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454351" y="93067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a14="http://schemas.microsoft.com/office/drawing/2010/main" xmlns="" r:embed="rId4"/>
              </a:ext>
            </a:extLst>
          </a:blip>
          <a:stretch>
            <a:fillRect/>
          </a:stretch>
        </p:blipFill>
        <p:spPr>
          <a:xfrm>
            <a:off x="223237" y="689859"/>
            <a:ext cx="423730" cy="423730"/>
          </a:xfrm>
          <a:prstGeom prst="rect">
            <a:avLst/>
          </a:prstGeom>
        </p:spPr>
      </p:pic>
      <p:sp>
        <p:nvSpPr>
          <p:cNvPr id="30" name="标题 1"/>
          <p:cNvSpPr txBox="1"/>
          <p:nvPr/>
        </p:nvSpPr>
        <p:spPr>
          <a:xfrm>
            <a:off x="646967" y="69570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整体感知</a:t>
            </a:r>
            <a:r>
              <a:rPr lang="en-US" altLang="zh-CN" sz="2100" dirty="0">
                <a:solidFill>
                  <a:srgbClr val="EC7D4A"/>
                </a:solidFill>
                <a:latin typeface="+mn-ea"/>
                <a:ea typeface="+mn-ea"/>
                <a:cs typeface="+mn-ea"/>
              </a:rPr>
              <a:t>—— </a:t>
            </a:r>
            <a:r>
              <a:rPr lang="zh-CN" altLang="en-US" sz="2100" dirty="0">
                <a:solidFill>
                  <a:srgbClr val="EC7D4A"/>
                </a:solidFill>
                <a:latin typeface="+mn-ea"/>
                <a:ea typeface="+mn-ea"/>
                <a:cs typeface="+mn-ea"/>
                <a:sym typeface="+mn-ea"/>
              </a:rPr>
              <a:t>写法指导</a:t>
            </a:r>
            <a:endParaRPr lang="zh-CN" altLang="en-US" sz="2100" dirty="0">
              <a:solidFill>
                <a:srgbClr val="EC7D4A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4349" y="1186339"/>
            <a:ext cx="8190548" cy="55292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dirty="0">
                <a:solidFill>
                  <a:srgbClr val="4B416F"/>
                </a:solidFill>
                <a:latin typeface="+mn-ea"/>
                <a:sym typeface="+mn-ea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42010" y="2161223"/>
            <a:ext cx="1905000" cy="14535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主题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故事讲的</a:t>
            </a:r>
            <a:endParaRPr lang="en-US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是什么</a:t>
            </a:r>
            <a:endParaRPr lang="zh-CN" altLang="en-US" sz="3000" dirty="0"/>
          </a:p>
        </p:txBody>
      </p:sp>
      <p:sp>
        <p:nvSpPr>
          <p:cNvPr id="4" name="左大括号 3"/>
          <p:cNvSpPr/>
          <p:nvPr/>
        </p:nvSpPr>
        <p:spPr>
          <a:xfrm>
            <a:off x="2746772" y="1645206"/>
            <a:ext cx="321469" cy="248483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8193" name="TextBox 5"/>
          <p:cNvSpPr txBox="1"/>
          <p:nvPr/>
        </p:nvSpPr>
        <p:spPr>
          <a:xfrm>
            <a:off x="3068479" y="1273969"/>
            <a:ext cx="5712619" cy="3808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人物：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主要人物、次要人物以及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atinLnBrk="0">
              <a:lnSpc>
                <a:spcPct val="150000"/>
              </a:lnSpc>
            </a:pP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他们之间的关系。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atinLnBrk="0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环境：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他们处在什么样的环境中。</a:t>
            </a:r>
          </a:p>
          <a:p>
            <a:pPr latinLnBrk="0">
              <a:lnSpc>
                <a:spcPct val="150000"/>
              </a:lnSpc>
            </a:pP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atinLnBrk="0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情节：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发生了什么事情？有何可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latinLnBrk="0">
              <a:lnSpc>
                <a:spcPct val="150000"/>
              </a:lnSpc>
            </a:pP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看之处？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  <a:solidFill>
            <a:srgbClr val="81C7C0"/>
          </a:solidFill>
        </p:grpSpPr>
        <p:sp>
          <p:nvSpPr>
            <p:cNvPr id="24" name="矩形 23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grpFill/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500" spc="225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rgbClr val="046F65"/>
                  </a:solidFill>
                  <a:latin typeface="+mn-ea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454351" y="93067"/>
              <a:ext cx="1633539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384032" y="92075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7837668" y="103414"/>
              <a:ext cx="1743075" cy="43088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defRPr/>
              </a:pPr>
              <a:r>
                <a:rPr lang="zh-CN" altLang="en-US" sz="1500" dirty="0">
                  <a:solidFill>
                    <a:schemeClr val="bg1"/>
                  </a:solidFill>
                  <a:latin typeface="+mn-ea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ea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952361" y="86717"/>
              <a:ext cx="0" cy="461962"/>
            </a:xfrm>
            <a:prstGeom prst="line">
              <a:avLst/>
            </a:prstGeom>
            <a:grpFill/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211924"/>
  <p:tag name="MH_LIBRARY" val="CONTENTS"/>
  <p:tag name="MH_TYPE" val="ENTRY"/>
  <p:tag name="ID" val="545837"/>
  <p:tag name="MH_ORDER" val="1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1635</Words>
  <Application>Microsoft Office PowerPoint</Application>
  <PresentationFormat>全屏显示(16:9)</PresentationFormat>
  <Paragraphs>279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微軟正黑體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作文六忌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91</cp:revision>
  <dcterms:created xsi:type="dcterms:W3CDTF">2019-07-30T11:34:00Z</dcterms:created>
  <dcterms:modified xsi:type="dcterms:W3CDTF">2021-11-08T08:00:04Z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