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30"/>
  </p:notesMasterIdLst>
  <p:handoutMasterIdLst>
    <p:handoutMasterId r:id="rId31"/>
  </p:handoutMasterIdLst>
  <p:sldIdLst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3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0F9B84EA-7D68-4D60-9CB1-D50884785D1C}" type="datetimeFigureOut">
              <a:rPr lang="zh-CN" altLang="en-US"/>
              <a:pPr/>
              <a:t>2021/11/7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FA6B396-CC7E-4238-857C-302C92D871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580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  <a:pPr/>
              <a:t>2021/11/7</a:t>
            </a:fld>
            <a:endParaRPr lang="zh-CN" altLang="en-US"/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E54181-A0C6-460F-855C-05A97BBD0D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750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313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42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98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6558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735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049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879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885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861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34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129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700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6586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5619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6776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1960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9793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0742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6350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4783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416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92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906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174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138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7306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181-A0C6-460F-855C-05A97BBD0D5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79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233363"/>
            <a:ext cx="83121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3"/>
          <p:cNvGrpSpPr>
            <a:grpSpLocks/>
          </p:cNvGrpSpPr>
          <p:nvPr userDrawn="1"/>
        </p:nvGrpSpPr>
        <p:grpSpPr bwMode="auto">
          <a:xfrm>
            <a:off x="-7938" y="-10716"/>
            <a:ext cx="9151938" cy="5325666"/>
            <a:chOff x="-7460" y="-33050"/>
            <a:chExt cx="12199460" cy="7101825"/>
          </a:xfrm>
        </p:grpSpPr>
        <p:pic>
          <p:nvPicPr>
            <p:cNvPr id="4" name="图片 4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3050"/>
              <a:ext cx="12192000" cy="4435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图片 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17182"/>
              <a:ext cx="12192000" cy="3697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图片 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86993"/>
              <a:ext cx="7105650" cy="4739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810" y="2648986"/>
              <a:ext cx="8835190" cy="3056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8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7156" y="3482387"/>
              <a:ext cx="8274844" cy="358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9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061454"/>
              <a:ext cx="8617323" cy="3826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10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31372"/>
              <a:ext cx="12187451" cy="2427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11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6537" y="4900924"/>
              <a:ext cx="2552700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12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362" y="4004056"/>
              <a:ext cx="4338638" cy="2785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13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60" y="2784066"/>
              <a:ext cx="3777291" cy="3777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14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5662" y="104066"/>
              <a:ext cx="1694783" cy="1522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图片 15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14" y="90488"/>
            <a:ext cx="8918575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19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063" y="4038600"/>
            <a:ext cx="917576" cy="115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20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4563666"/>
            <a:ext cx="3105151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21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400" y="4592241"/>
            <a:ext cx="1570038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组合 22"/>
          <p:cNvGrpSpPr>
            <a:grpSpLocks/>
          </p:cNvGrpSpPr>
          <p:nvPr userDrawn="1"/>
        </p:nvGrpSpPr>
        <p:grpSpPr bwMode="auto">
          <a:xfrm>
            <a:off x="3025775" y="4889898"/>
            <a:ext cx="3621088" cy="248840"/>
            <a:chOff x="3631533" y="4889729"/>
            <a:chExt cx="3621228" cy="248240"/>
          </a:xfrm>
        </p:grpSpPr>
        <p:grpSp>
          <p:nvGrpSpPr>
            <p:cNvPr id="20" name="组合 23"/>
            <p:cNvGrpSpPr>
              <a:grpSpLocks/>
            </p:cNvGrpSpPr>
            <p:nvPr userDrawn="1"/>
          </p:nvGrpSpPr>
          <p:grpSpPr bwMode="auto">
            <a:xfrm>
              <a:off x="3631533" y="4901237"/>
              <a:ext cx="949430" cy="236732"/>
              <a:chOff x="3631533" y="4901237"/>
              <a:chExt cx="949430" cy="236732"/>
            </a:xfrm>
          </p:grpSpPr>
          <p:pic>
            <p:nvPicPr>
              <p:cNvPr id="30" name="图片 33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1533" y="4903446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图片 34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878" y="4901237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1" name="组合 24"/>
            <p:cNvGrpSpPr>
              <a:grpSpLocks/>
            </p:cNvGrpSpPr>
            <p:nvPr userDrawn="1"/>
          </p:nvGrpSpPr>
          <p:grpSpPr bwMode="auto">
            <a:xfrm>
              <a:off x="4521176" y="4898566"/>
              <a:ext cx="949430" cy="236732"/>
              <a:chOff x="3631533" y="4901237"/>
              <a:chExt cx="949430" cy="236732"/>
            </a:xfrm>
          </p:grpSpPr>
          <p:pic>
            <p:nvPicPr>
              <p:cNvPr id="28" name="图片 31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1533" y="4903446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图片 32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878" y="4901237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2" name="组合 25"/>
            <p:cNvGrpSpPr>
              <a:grpSpLocks/>
            </p:cNvGrpSpPr>
            <p:nvPr userDrawn="1"/>
          </p:nvGrpSpPr>
          <p:grpSpPr bwMode="auto">
            <a:xfrm>
              <a:off x="5413688" y="4892400"/>
              <a:ext cx="949430" cy="236732"/>
              <a:chOff x="3631533" y="4901237"/>
              <a:chExt cx="949430" cy="236732"/>
            </a:xfrm>
          </p:grpSpPr>
          <p:pic>
            <p:nvPicPr>
              <p:cNvPr id="26" name="图片 29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1533" y="4903446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图片 30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878" y="4901237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" name="组合 26"/>
            <p:cNvGrpSpPr>
              <a:grpSpLocks/>
            </p:cNvGrpSpPr>
            <p:nvPr userDrawn="1"/>
          </p:nvGrpSpPr>
          <p:grpSpPr bwMode="auto">
            <a:xfrm>
              <a:off x="6303331" y="4889729"/>
              <a:ext cx="949430" cy="236732"/>
              <a:chOff x="3631533" y="4901237"/>
              <a:chExt cx="949430" cy="236732"/>
            </a:xfrm>
          </p:grpSpPr>
          <p:pic>
            <p:nvPicPr>
              <p:cNvPr id="24" name="图片 27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1533" y="4903446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图片 28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878" y="4901237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2" name="组合 35"/>
          <p:cNvGrpSpPr>
            <a:grpSpLocks/>
          </p:cNvGrpSpPr>
          <p:nvPr userDrawn="1"/>
        </p:nvGrpSpPr>
        <p:grpSpPr bwMode="auto">
          <a:xfrm>
            <a:off x="6584950" y="4880373"/>
            <a:ext cx="2344738" cy="240506"/>
            <a:chOff x="3631533" y="4898566"/>
            <a:chExt cx="2343872" cy="241118"/>
          </a:xfrm>
        </p:grpSpPr>
        <p:grpSp>
          <p:nvGrpSpPr>
            <p:cNvPr id="33" name="组合 36"/>
            <p:cNvGrpSpPr>
              <a:grpSpLocks/>
            </p:cNvGrpSpPr>
            <p:nvPr userDrawn="1"/>
          </p:nvGrpSpPr>
          <p:grpSpPr bwMode="auto">
            <a:xfrm>
              <a:off x="3631533" y="4901237"/>
              <a:ext cx="949430" cy="236732"/>
              <a:chOff x="3631533" y="4901237"/>
              <a:chExt cx="949430" cy="236732"/>
            </a:xfrm>
          </p:grpSpPr>
          <p:pic>
            <p:nvPicPr>
              <p:cNvPr id="38" name="图片 41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1533" y="4903446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图片 42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878" y="4901237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4" name="组合 37"/>
            <p:cNvGrpSpPr>
              <a:grpSpLocks/>
            </p:cNvGrpSpPr>
            <p:nvPr userDrawn="1"/>
          </p:nvGrpSpPr>
          <p:grpSpPr bwMode="auto">
            <a:xfrm>
              <a:off x="4521176" y="4898566"/>
              <a:ext cx="949430" cy="236732"/>
              <a:chOff x="3631533" y="4901237"/>
              <a:chExt cx="949430" cy="236732"/>
            </a:xfrm>
          </p:grpSpPr>
          <p:pic>
            <p:nvPicPr>
              <p:cNvPr id="36" name="图片 39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1533" y="4903446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图片 40"/>
              <p:cNvPicPr>
                <a:picLocks noChangeAspect="1" noChangeArrowheads="1"/>
              </p:cNvPicPr>
              <p:nvPr userDrawn="1"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77878" y="4901237"/>
                <a:ext cx="503085" cy="2345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5" name="图片 38"/>
            <p:cNvPicPr>
              <a:picLocks noChangeAspect="1" noChangeArrowheads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0940"/>
            <a:stretch>
              <a:fillRect/>
            </a:stretch>
          </p:blipFill>
          <p:spPr bwMode="auto">
            <a:xfrm>
              <a:off x="5417418" y="4900775"/>
              <a:ext cx="557987" cy="238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" name="图片 44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6501" y="4881562"/>
            <a:ext cx="333375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5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5913" y="4314825"/>
            <a:ext cx="1230312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矩形 4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113657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429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46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4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722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05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233363"/>
            <a:ext cx="83121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"/>
          <a:stretch>
            <a:fillRect/>
          </a:stretch>
        </p:blipFill>
        <p:spPr bwMode="auto">
          <a:xfrm>
            <a:off x="0" y="0"/>
            <a:ext cx="9144000" cy="201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4"/>
          <p:cNvGrpSpPr>
            <a:grpSpLocks/>
          </p:cNvGrpSpPr>
          <p:nvPr userDrawn="1"/>
        </p:nvGrpSpPr>
        <p:grpSpPr bwMode="auto">
          <a:xfrm>
            <a:off x="0" y="614362"/>
            <a:ext cx="9144000" cy="4529138"/>
            <a:chOff x="0" y="614320"/>
            <a:chExt cx="9144000" cy="4529180"/>
          </a:xfrm>
        </p:grpSpPr>
        <p:sp>
          <p:nvSpPr>
            <p:cNvPr id="5" name="矩形 4"/>
            <p:cNvSpPr/>
            <p:nvPr/>
          </p:nvSpPr>
          <p:spPr>
            <a:xfrm>
              <a:off x="0" y="2287164"/>
              <a:ext cx="9144000" cy="2856336"/>
            </a:xfrm>
            <a:prstGeom prst="rect">
              <a:avLst/>
            </a:prstGeom>
            <a:solidFill>
              <a:srgbClr val="D5F3FE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614320"/>
              <a:ext cx="9144000" cy="2043132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图片 8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052887"/>
            <a:ext cx="109061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72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233363"/>
            <a:ext cx="8312150" cy="467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9" y="0"/>
            <a:ext cx="914082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6611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97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606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310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581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62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430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283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289051" y="1569244"/>
            <a:ext cx="720725" cy="540544"/>
          </a:xfrm>
          <a:prstGeom prst="ellipse">
            <a:avLst/>
          </a:prstGeom>
          <a:solidFill>
            <a:srgbClr val="DC0781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4400" b="1">
              <a:solidFill>
                <a:prstClr val="white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195" name="标题 1"/>
          <p:cNvSpPr txBox="1">
            <a:spLocks noChangeArrowheads="1"/>
          </p:cNvSpPr>
          <p:nvPr/>
        </p:nvSpPr>
        <p:spPr bwMode="auto">
          <a:xfrm>
            <a:off x="915988" y="1419622"/>
            <a:ext cx="334486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14</a:t>
            </a:r>
            <a:r>
              <a:rPr lang="en-US" altLang="zh-CN" sz="44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4400" b="1" dirty="0">
                <a:latin typeface="楷体" pitchFamily="49" charset="-122"/>
                <a:ea typeface="楷体" pitchFamily="49" charset="-122"/>
              </a:rPr>
              <a:t>在柏林</a:t>
            </a:r>
          </a:p>
        </p:txBody>
      </p:sp>
      <p:sp>
        <p:nvSpPr>
          <p:cNvPr id="8196" name="文本框 2"/>
          <p:cNvSpPr txBox="1">
            <a:spLocks noChangeArrowheads="1"/>
          </p:cNvSpPr>
          <p:nvPr/>
        </p:nvSpPr>
        <p:spPr bwMode="auto">
          <a:xfrm>
            <a:off x="1916113" y="1403748"/>
            <a:ext cx="3476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latin typeface="宋体" pitchFamily="2" charset="-122"/>
              </a:rPr>
              <a:t>*</a:t>
            </a:r>
          </a:p>
        </p:txBody>
      </p:sp>
      <p:pic>
        <p:nvPicPr>
          <p:cNvPr id="8197" name="图片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1013" y="483518"/>
            <a:ext cx="3259459" cy="4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451596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"/>
          <p:cNvSpPr>
            <a:spLocks noChangeArrowheads="1"/>
          </p:cNvSpPr>
          <p:nvPr/>
        </p:nvSpPr>
        <p:spPr bwMode="auto">
          <a:xfrm>
            <a:off x="801688" y="1162362"/>
            <a:ext cx="803275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在一节车厢里，坐着一位头发灰白的战时后备役老兵，坐在他身旁的是个身体虚弱而多病的老妇人。显然她在独自沉思，旅客们听到她在数着“一、二、三”，声音盖过了车轮的咔嚓咔嚓声。停顿了一会儿，她又重复起来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02301" y="2386498"/>
            <a:ext cx="18335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独自沉思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25651" y="2962562"/>
            <a:ext cx="47545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她在数着“一、二、三”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79976" y="3622219"/>
            <a:ext cx="40624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停顿了一会儿，她又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01689" y="4198892"/>
            <a:ext cx="24733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重复起来。</a:t>
            </a:r>
          </a:p>
        </p:txBody>
      </p:sp>
      <p:sp>
        <p:nvSpPr>
          <p:cNvPr id="7" name="矩形 6"/>
          <p:cNvSpPr/>
          <p:nvPr/>
        </p:nvSpPr>
        <p:spPr>
          <a:xfrm>
            <a:off x="4194175" y="4175858"/>
            <a:ext cx="2293938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0070C0"/>
                </a:solidFill>
                <a:latin typeface="+mn-ea"/>
                <a:ea typeface="+mn-ea"/>
              </a:rPr>
              <a:t>虚弱多病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5626" y="831057"/>
            <a:ext cx="7051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3200" b="1" dirty="0">
                <a:latin typeface="+mj-ea"/>
                <a:ea typeface="+mj-ea"/>
              </a:rPr>
              <a:t>车厢里的人们是怎样的反应？</a:t>
            </a:r>
          </a:p>
        </p:txBody>
      </p:sp>
      <p:sp>
        <p:nvSpPr>
          <p:cNvPr id="17410" name="矩形 2"/>
          <p:cNvSpPr>
            <a:spLocks noChangeArrowheads="1"/>
          </p:cNvSpPr>
          <p:nvPr/>
        </p:nvSpPr>
        <p:spPr bwMode="auto">
          <a:xfrm>
            <a:off x="555625" y="1429941"/>
            <a:ext cx="8032750" cy="163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两个小姑娘看到这奇特的举动，指手画脚，不假思索地嗤笑起来。一个老头狠狠扫了她们一眼，随即车厢里平静了。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51720" y="1942858"/>
            <a:ext cx="1465262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嗤笑</a:t>
            </a:r>
          </a:p>
        </p:txBody>
      </p:sp>
      <p:sp>
        <p:nvSpPr>
          <p:cNvPr id="5" name="矩形 4"/>
          <p:cNvSpPr/>
          <p:nvPr/>
        </p:nvSpPr>
        <p:spPr>
          <a:xfrm>
            <a:off x="555625" y="3087944"/>
            <a:ext cx="8104188" cy="12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j-ea"/>
                <a:ea typeface="+mj-ea"/>
              </a:rPr>
              <a:t>说说两个小姑娘可能在想什么？老头可能在想什么？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0225" y="983506"/>
            <a:ext cx="80835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 dirty="0">
                <a:latin typeface="+mj-ea"/>
                <a:ea typeface="+mj-ea"/>
              </a:rPr>
              <a:t>快速阅读第</a:t>
            </a:r>
            <a:r>
              <a:rPr lang="en-US" altLang="zh-CN" sz="3200" b="1" dirty="0">
                <a:latin typeface="+mj-ea"/>
                <a:ea typeface="+mj-ea"/>
              </a:rPr>
              <a:t>2</a:t>
            </a:r>
            <a:r>
              <a:rPr lang="zh-CN" altLang="en-US" sz="3200" b="1" dirty="0">
                <a:latin typeface="+mj-ea"/>
                <a:ea typeface="+mj-ea"/>
              </a:rPr>
              <a:t>、</a:t>
            </a:r>
            <a:r>
              <a:rPr lang="en-US" altLang="zh-CN" sz="3200" b="1" dirty="0">
                <a:latin typeface="+mj-ea"/>
                <a:ea typeface="+mj-ea"/>
              </a:rPr>
              <a:t>3</a:t>
            </a:r>
            <a:r>
              <a:rPr lang="zh-CN" altLang="en-US" sz="3200" b="1" dirty="0">
                <a:latin typeface="+mj-ea"/>
                <a:ea typeface="+mj-ea"/>
              </a:rPr>
              <a:t>自然段。思考：当神志不清的老妇人又一次重复数数时，两个小姑娘又再次傻笑起来，说明了什么？</a:t>
            </a:r>
            <a:endParaRPr lang="en-US" altLang="zh-CN" sz="3200" b="1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7584" y="3348465"/>
            <a:ext cx="7639050" cy="6309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 smtClean="0">
                <a:solidFill>
                  <a:srgbClr val="0070C0"/>
                </a:solidFill>
                <a:latin typeface="+mn-ea"/>
                <a:ea typeface="+mn-ea"/>
              </a:rPr>
              <a:t>小</a:t>
            </a: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姑娘缺乏关怀之心和同情之心，幼稚粗浅。</a:t>
            </a:r>
          </a:p>
        </p:txBody>
      </p:sp>
      <p:sp>
        <p:nvSpPr>
          <p:cNvPr id="5" name="矩形 4"/>
          <p:cNvSpPr/>
          <p:nvPr/>
        </p:nvSpPr>
        <p:spPr>
          <a:xfrm>
            <a:off x="7112001" y="1059582"/>
            <a:ext cx="1501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神志不</a:t>
            </a:r>
          </a:p>
        </p:txBody>
      </p:sp>
      <p:sp>
        <p:nvSpPr>
          <p:cNvPr id="6" name="矩形 5"/>
          <p:cNvSpPr/>
          <p:nvPr/>
        </p:nvSpPr>
        <p:spPr>
          <a:xfrm>
            <a:off x="990601" y="1771650"/>
            <a:ext cx="8048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清</a:t>
            </a:r>
          </a:p>
        </p:txBody>
      </p:sp>
      <p:sp>
        <p:nvSpPr>
          <p:cNvPr id="7" name="矩形 6"/>
          <p:cNvSpPr/>
          <p:nvPr/>
        </p:nvSpPr>
        <p:spPr>
          <a:xfrm>
            <a:off x="2619375" y="2499742"/>
            <a:ext cx="12525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+mj-ea"/>
                <a:ea typeface="+mj-ea"/>
              </a:rPr>
              <a:t>傻笑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7176" y="933451"/>
            <a:ext cx="8131248" cy="105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j-ea"/>
                <a:ea typeface="+mj-ea"/>
              </a:rPr>
              <a:t>找出老兵说的话，把它画出来。说说从这些句子中，你知道了哪些信息。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84175" y="1923678"/>
            <a:ext cx="8545513" cy="260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“小姐，”他说，“当我告诉你们这位可怜的夫人就是我的妻子时，你们大概不会再笑了。我们刚刚失去了三个儿子，他们是在战争中死去的。现在轮到我上前线了。走之前，我总得把他们的母亲送进疯人院啊！”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1651" y="1620441"/>
            <a:ext cx="8378825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老妇人的身份，是战时后备役老兵的妻子。</a:t>
            </a:r>
          </a:p>
        </p:txBody>
      </p:sp>
      <p:sp>
        <p:nvSpPr>
          <p:cNvPr id="3" name="矩形 2"/>
          <p:cNvSpPr/>
          <p:nvPr/>
        </p:nvSpPr>
        <p:spPr>
          <a:xfrm>
            <a:off x="501651" y="2231231"/>
            <a:ext cx="8378825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老妇人的三个儿子都在战争中死去。</a:t>
            </a:r>
          </a:p>
        </p:txBody>
      </p:sp>
      <p:sp>
        <p:nvSpPr>
          <p:cNvPr id="4" name="矩形 3"/>
          <p:cNvSpPr/>
          <p:nvPr/>
        </p:nvSpPr>
        <p:spPr>
          <a:xfrm>
            <a:off x="501651" y="2842023"/>
            <a:ext cx="8378825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老妇人神志不清，生活不能自理。</a:t>
            </a:r>
          </a:p>
        </p:txBody>
      </p:sp>
      <p:sp>
        <p:nvSpPr>
          <p:cNvPr id="5" name="矩形 4"/>
          <p:cNvSpPr/>
          <p:nvPr/>
        </p:nvSpPr>
        <p:spPr>
          <a:xfrm>
            <a:off x="501651" y="3452812"/>
            <a:ext cx="8378825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Ø"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老兵要上前线，无人照顾生病的老妇人。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矩形 1"/>
          <p:cNvSpPr>
            <a:spLocks noChangeArrowheads="1"/>
          </p:cNvSpPr>
          <p:nvPr/>
        </p:nvSpPr>
        <p:spPr bwMode="auto">
          <a:xfrm>
            <a:off x="323851" y="940594"/>
            <a:ext cx="8208589" cy="157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n"/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老兵所说的“走之前，我总得把他们的母亲送进疯人院啊”，“他们的母亲”改成“她”，好不好？</a:t>
            </a:r>
          </a:p>
        </p:txBody>
      </p:sp>
      <p:sp>
        <p:nvSpPr>
          <p:cNvPr id="3" name="矩形 2"/>
          <p:cNvSpPr/>
          <p:nvPr/>
        </p:nvSpPr>
        <p:spPr>
          <a:xfrm>
            <a:off x="495419" y="2427734"/>
            <a:ext cx="8335963" cy="18755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    不好，“他们的母亲”揭示了老妇人和阵亡的三个儿子之间的关系，用“他们的母亲”的称法更直指人心，更让人感受到失去三个孩子的母       亲所承受的痛苦，更给人以强烈的冲击。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0364" y="896542"/>
            <a:ext cx="810006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j-ea"/>
                <a:ea typeface="+mj-ea"/>
              </a:rPr>
              <a:t>读第</a:t>
            </a:r>
            <a:r>
              <a:rPr lang="en-US" altLang="zh-CN" sz="2800" b="1" dirty="0">
                <a:latin typeface="+mj-ea"/>
                <a:ea typeface="+mj-ea"/>
              </a:rPr>
              <a:t>4</a:t>
            </a:r>
            <a:r>
              <a:rPr lang="zh-CN" altLang="en-US" sz="2800" b="1" dirty="0">
                <a:latin typeface="+mj-ea"/>
                <a:ea typeface="+mj-ea"/>
              </a:rPr>
              <a:t>自然段。想一想：车厢里为什么一片寂静？</a:t>
            </a:r>
          </a:p>
        </p:txBody>
      </p:sp>
      <p:sp>
        <p:nvSpPr>
          <p:cNvPr id="3" name="矩形 2"/>
          <p:cNvSpPr/>
          <p:nvPr/>
        </p:nvSpPr>
        <p:spPr>
          <a:xfrm>
            <a:off x="582614" y="3300569"/>
            <a:ext cx="8074025" cy="10954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    知道真相的人们震惊了，老兵的话让人们不禁陷入对战争的反思。</a:t>
            </a:r>
          </a:p>
        </p:txBody>
      </p:sp>
      <p:sp>
        <p:nvSpPr>
          <p:cNvPr id="22531" name="矩形 3"/>
          <p:cNvSpPr>
            <a:spLocks noChangeArrowheads="1"/>
          </p:cNvSpPr>
          <p:nvPr/>
        </p:nvSpPr>
        <p:spPr bwMode="auto">
          <a:xfrm>
            <a:off x="582614" y="1419622"/>
            <a:ext cx="8074025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一个老头狠狠扫了她们一眼，随即车厢里平静了。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车厢里一片寂静，静得可怕。</a:t>
            </a:r>
          </a:p>
        </p:txBody>
      </p:sp>
      <p:sp>
        <p:nvSpPr>
          <p:cNvPr id="5" name="椭圆 4"/>
          <p:cNvSpPr/>
          <p:nvPr/>
        </p:nvSpPr>
        <p:spPr>
          <a:xfrm>
            <a:off x="1608139" y="2632473"/>
            <a:ext cx="155575" cy="11668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078289" y="3090863"/>
            <a:ext cx="155575" cy="11668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892676" y="3090863"/>
            <a:ext cx="155575" cy="11668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5600" y="699542"/>
            <a:ext cx="8432800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n-ea"/>
                <a:ea typeface="+mn-ea"/>
              </a:rPr>
              <a:t>比较第</a:t>
            </a:r>
            <a:r>
              <a:rPr lang="en-US" altLang="zh-CN" sz="2800" b="1" dirty="0">
                <a:latin typeface="+mn-ea"/>
                <a:ea typeface="+mn-ea"/>
              </a:rPr>
              <a:t>1</a:t>
            </a:r>
            <a:r>
              <a:rPr lang="zh-CN" altLang="en-US" sz="2800" b="1" dirty="0">
                <a:latin typeface="+mn-ea"/>
                <a:ea typeface="+mn-ea"/>
              </a:rPr>
              <a:t>自然段最后一句“一个老头狠狠</a:t>
            </a:r>
            <a:endParaRPr lang="en-US" altLang="zh-CN" sz="2800" b="1" dirty="0">
              <a:latin typeface="+mn-ea"/>
              <a:ea typeface="+mn-ea"/>
            </a:endParaRPr>
          </a:p>
          <a:p>
            <a:pPr>
              <a:lnSpc>
                <a:spcPct val="12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</a:rPr>
              <a:t>扫了她们一眼，随即车厢里平静了”和全文最后一句“车厢里一片寂静，静得可怕”这两个“静”在内涵上有什么区别？</a:t>
            </a:r>
          </a:p>
        </p:txBody>
      </p:sp>
      <p:sp>
        <p:nvSpPr>
          <p:cNvPr id="3" name="矩形 2"/>
          <p:cNvSpPr/>
          <p:nvPr/>
        </p:nvSpPr>
        <p:spPr>
          <a:xfrm>
            <a:off x="2909889" y="3564489"/>
            <a:ext cx="5578475" cy="10954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是慑入人心的震惊和痛，是内心在流血。</a:t>
            </a:r>
          </a:p>
        </p:txBody>
      </p:sp>
      <p:sp>
        <p:nvSpPr>
          <p:cNvPr id="4" name="矩形 3"/>
          <p:cNvSpPr/>
          <p:nvPr/>
        </p:nvSpPr>
        <p:spPr>
          <a:xfrm>
            <a:off x="254000" y="2922741"/>
            <a:ext cx="2655888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第一处“静”</a:t>
            </a:r>
          </a:p>
        </p:txBody>
      </p:sp>
      <p:sp>
        <p:nvSpPr>
          <p:cNvPr id="5" name="矩形 4"/>
          <p:cNvSpPr/>
          <p:nvPr/>
        </p:nvSpPr>
        <p:spPr>
          <a:xfrm>
            <a:off x="2909889" y="2922741"/>
            <a:ext cx="6086475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基于老人眼光的威慑力，是外在的。</a:t>
            </a:r>
          </a:p>
        </p:txBody>
      </p:sp>
      <p:sp>
        <p:nvSpPr>
          <p:cNvPr id="6" name="矩形 5"/>
          <p:cNvSpPr/>
          <p:nvPr/>
        </p:nvSpPr>
        <p:spPr>
          <a:xfrm>
            <a:off x="254000" y="3558535"/>
            <a:ext cx="3067050" cy="5568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结尾处的“静”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"/>
          <p:cNvSpPr>
            <a:spLocks noChangeArrowheads="1"/>
          </p:cNvSpPr>
          <p:nvPr/>
        </p:nvSpPr>
        <p:spPr bwMode="auto">
          <a:xfrm>
            <a:off x="588052" y="1635646"/>
            <a:ext cx="8089900" cy="1811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从老妇人的遭遇中我们看到很多人因战争失去亲人、失去家园，这种痛苦引起了列车上所有人的共鸣，也提醒着人们不要忘记战争带来的苦难。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6"/>
          <p:cNvGrpSpPr>
            <a:grpSpLocks/>
          </p:cNvGrpSpPr>
          <p:nvPr/>
        </p:nvGrpSpPr>
        <p:grpSpPr bwMode="auto">
          <a:xfrm>
            <a:off x="366714" y="891779"/>
            <a:ext cx="2389187" cy="670896"/>
            <a:chOff x="673101" y="503644"/>
            <a:chExt cx="2388966" cy="894393"/>
          </a:xfrm>
        </p:grpSpPr>
        <p:pic>
          <p:nvPicPr>
            <p:cNvPr id="25602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2" y="517929"/>
              <a:ext cx="1855615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深化主题</a:t>
              </a:r>
              <a:endParaRPr lang="en-US" altLang="zh-CN" sz="3200" b="1" dirty="0">
                <a:solidFill>
                  <a:srgbClr val="006666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71489" y="1827266"/>
            <a:ext cx="8201025" cy="17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35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n-ea"/>
                <a:ea typeface="+mn-ea"/>
              </a:rPr>
              <a:t>文章叙述的是一列驶出柏林的列车上的事，而课文的题目为</a:t>
            </a:r>
            <a:r>
              <a:rPr lang="en-US" altLang="zh-CN" sz="2800" b="1" dirty="0">
                <a:latin typeface="+mn-ea"/>
                <a:ea typeface="+mn-ea"/>
              </a:rPr>
              <a:t>《</a:t>
            </a:r>
            <a:r>
              <a:rPr lang="zh-CN" altLang="en-US" sz="2800" b="1" dirty="0">
                <a:latin typeface="+mn-ea"/>
                <a:ea typeface="+mn-ea"/>
              </a:rPr>
              <a:t>在柏林</a:t>
            </a:r>
            <a:r>
              <a:rPr lang="en-US" altLang="zh-CN" sz="2800" b="1" dirty="0">
                <a:latin typeface="+mn-ea"/>
                <a:ea typeface="+mn-ea"/>
              </a:rPr>
              <a:t>》</a:t>
            </a:r>
            <a:r>
              <a:rPr lang="zh-CN" altLang="en-US" sz="2800" b="1" dirty="0">
                <a:latin typeface="+mn-ea"/>
                <a:ea typeface="+mn-ea"/>
              </a:rPr>
              <a:t>，有何深意呢？学生根据自己收集到的相关资料，说说自己的理解。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593" y="1668331"/>
            <a:ext cx="6478814" cy="16745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3" name="矩形 2"/>
          <p:cNvSpPr/>
          <p:nvPr/>
        </p:nvSpPr>
        <p:spPr>
          <a:xfrm>
            <a:off x="1070269" y="3581862"/>
            <a:ext cx="765492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latin typeface="+mj-ea"/>
                <a:ea typeface="+mj-ea"/>
              </a:rPr>
              <a:t>    无论是在古代还是现代，中国还是外国，战争是人民生活中最残酷的事。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020272" y="915566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D5F3FE"/>
                </a:solidFill>
              </a:rPr>
              <a:t>https://www.ypppt.com/</a:t>
            </a:r>
            <a:endParaRPr lang="zh-CN" altLang="en-US" sz="1000" dirty="0">
              <a:solidFill>
                <a:srgbClr val="D5F3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3909" y="1358293"/>
            <a:ext cx="7754938" cy="33297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   提示：</a:t>
            </a:r>
            <a:r>
              <a:rPr lang="zh-CN" altLang="en-US" sz="2400" b="1" dirty="0">
                <a:latin typeface="+mn-ea"/>
                <a:ea typeface="+mn-ea"/>
              </a:rPr>
              <a:t>柏林是这场战争的策源地。作者将文章的背景置于这列由柏林开出的列车上，可以想见，遭受到残酷战争的不仅仅是列车上后备役老兵这一家。老妇人由痛心到绝望到疯狂的心路历程，后备役老兵抛家弃妻的无奈和难以言说的巨大痛苦</a:t>
            </a:r>
            <a:r>
              <a:rPr lang="en-US" altLang="zh-CN" sz="2400" b="1" dirty="0">
                <a:latin typeface="+mn-ea"/>
                <a:ea typeface="+mn-ea"/>
              </a:rPr>
              <a:t>……</a:t>
            </a:r>
            <a:r>
              <a:rPr lang="zh-CN" altLang="en-US" sz="2400" b="1" dirty="0">
                <a:latin typeface="+mn-ea"/>
                <a:ea typeface="+mn-ea"/>
              </a:rPr>
              <a:t>这是战争中一个家庭的毁灭，更是千万个笼罩于战争阴影下的家庭的缩影。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8038" y="1347614"/>
            <a:ext cx="7956550" cy="27757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   总结：</a:t>
            </a:r>
            <a:r>
              <a:rPr lang="zh-CN" altLang="en-US" sz="2400" b="1" dirty="0">
                <a:latin typeface="+mn-ea"/>
                <a:ea typeface="+mn-ea"/>
              </a:rPr>
              <a:t>本文短小精悍，在人物对话上，文中唯一的对话是谜底，它一语中的地道破了事实的真相。这句话就像一块从陡峭的山崖上突然降落的巨石，在惊叹之余将人们拉到对战争的深刻反思之中，表达了作者对战争的憎恶，对普通民众的深切同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组合 6"/>
          <p:cNvGrpSpPr>
            <a:grpSpLocks/>
          </p:cNvGrpSpPr>
          <p:nvPr/>
        </p:nvGrpSpPr>
        <p:grpSpPr bwMode="auto">
          <a:xfrm>
            <a:off x="358775" y="921544"/>
            <a:ext cx="2389188" cy="670897"/>
            <a:chOff x="673101" y="503644"/>
            <a:chExt cx="2388966" cy="894394"/>
          </a:xfrm>
        </p:grpSpPr>
        <p:pic>
          <p:nvPicPr>
            <p:cNvPr id="28674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1" y="517930"/>
              <a:ext cx="1855616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导读回顾</a:t>
              </a:r>
              <a:endParaRPr lang="en-US" altLang="zh-CN" sz="3200" b="1" dirty="0">
                <a:solidFill>
                  <a:srgbClr val="006666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358776" y="1755258"/>
            <a:ext cx="8112125" cy="17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35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n-ea"/>
                <a:ea typeface="+mn-ea"/>
              </a:rPr>
              <a:t>阅读文章导读，思考：这篇小说是怎样表现战争灾难这一主题的？（同学们围绕这一主题自主批注，同桌交流批注。）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5014" y="1600200"/>
            <a:ext cx="8118475" cy="14138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从情节的设置上一开始设置悬念：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几乎看不到一个健壮的男子，因为他们都上前线了，从而表现战争带来的灾难。</a:t>
            </a:r>
          </a:p>
        </p:txBody>
      </p:sp>
      <p:sp>
        <p:nvSpPr>
          <p:cNvPr id="3" name="矩形 2"/>
          <p:cNvSpPr/>
          <p:nvPr/>
        </p:nvSpPr>
        <p:spPr>
          <a:xfrm>
            <a:off x="735014" y="2990850"/>
            <a:ext cx="8118475" cy="9521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从人物的刻画上表现战争给人们带来难以弥合的创伤：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老妇人因为战争失去了三个儿子而神志不清。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6714" y="1602581"/>
            <a:ext cx="8410575" cy="14138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   从老兵的控诉中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，不仅解开了看不到健壮男子以及老妇人</a:t>
            </a:r>
            <a:r>
              <a:rPr lang="zh-CN" altLang="en-US" sz="2400" b="1">
                <a:solidFill>
                  <a:srgbClr val="0070C0"/>
                </a:solidFill>
                <a:latin typeface="+mn-ea"/>
                <a:ea typeface="+mn-ea"/>
              </a:rPr>
              <a:t>神志不清的谜团，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还道出战争毁灭了一个家庭，甚至毁灭了千万个家庭。</a:t>
            </a:r>
          </a:p>
        </p:txBody>
      </p:sp>
      <p:sp>
        <p:nvSpPr>
          <p:cNvPr id="3" name="矩形 2"/>
          <p:cNvSpPr/>
          <p:nvPr/>
        </p:nvSpPr>
        <p:spPr>
          <a:xfrm>
            <a:off x="366714" y="2993231"/>
            <a:ext cx="8410575" cy="9521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从最后对车厢的描写中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，警醒了人们不要忘记战争带来的痛苦与苦难。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组合 6"/>
          <p:cNvGrpSpPr>
            <a:grpSpLocks/>
          </p:cNvGrpSpPr>
          <p:nvPr/>
        </p:nvGrpSpPr>
        <p:grpSpPr bwMode="auto">
          <a:xfrm>
            <a:off x="442914" y="903685"/>
            <a:ext cx="2389187" cy="670896"/>
            <a:chOff x="673101" y="503644"/>
            <a:chExt cx="2388966" cy="894393"/>
          </a:xfrm>
        </p:grpSpPr>
        <p:pic>
          <p:nvPicPr>
            <p:cNvPr id="31746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2" y="517929"/>
              <a:ext cx="1855615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布置作业</a:t>
              </a:r>
              <a:endParaRPr lang="en-US" altLang="zh-CN" sz="3200" b="1" dirty="0">
                <a:solidFill>
                  <a:srgbClr val="006666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84189" y="1735932"/>
            <a:ext cx="8175625" cy="117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35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n-ea"/>
                <a:ea typeface="+mn-ea"/>
              </a:rPr>
              <a:t>以战争为主题，根据你读过的诗词或看过的电影、小说等，写一篇小小的读（观）后感。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组合 6"/>
          <p:cNvGrpSpPr>
            <a:grpSpLocks/>
          </p:cNvGrpSpPr>
          <p:nvPr/>
        </p:nvGrpSpPr>
        <p:grpSpPr bwMode="auto">
          <a:xfrm>
            <a:off x="347664" y="900113"/>
            <a:ext cx="2389187" cy="670897"/>
            <a:chOff x="673101" y="503644"/>
            <a:chExt cx="2388966" cy="894394"/>
          </a:xfrm>
        </p:grpSpPr>
        <p:pic>
          <p:nvPicPr>
            <p:cNvPr id="32770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2" y="517930"/>
              <a:ext cx="1855615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板书设计</a:t>
              </a:r>
              <a:endParaRPr lang="en-US" altLang="zh-CN" sz="3200" b="1" dirty="0">
                <a:solidFill>
                  <a:srgbClr val="006666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6942" y="2135981"/>
            <a:ext cx="633058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在柏林</a:t>
            </a:r>
          </a:p>
        </p:txBody>
      </p:sp>
      <p:sp>
        <p:nvSpPr>
          <p:cNvPr id="6" name="左大括号 5"/>
          <p:cNvSpPr/>
          <p:nvPr/>
        </p:nvSpPr>
        <p:spPr>
          <a:xfrm>
            <a:off x="1311275" y="1703785"/>
            <a:ext cx="255588" cy="2033588"/>
          </a:xfrm>
          <a:prstGeom prst="leftBrace">
            <a:avLst>
              <a:gd name="adj1" fmla="val 4274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40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543050" y="1657351"/>
            <a:ext cx="6059488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老妇人：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身体虚弱、多病、神志不清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43050" y="2674144"/>
            <a:ext cx="5905500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两个小姑娘：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指手画脚  嗤笑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43051" y="3248025"/>
            <a:ext cx="5978525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老兵：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说出真相</a:t>
            </a:r>
          </a:p>
        </p:txBody>
      </p:sp>
      <p:sp>
        <p:nvSpPr>
          <p:cNvPr id="10" name="左大括号 9"/>
          <p:cNvSpPr/>
          <p:nvPr/>
        </p:nvSpPr>
        <p:spPr>
          <a:xfrm rot="10800000">
            <a:off x="7461250" y="1703785"/>
            <a:ext cx="266700" cy="2033588"/>
          </a:xfrm>
          <a:prstGeom prst="leftBrace">
            <a:avLst>
              <a:gd name="adj1" fmla="val 42742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40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8033662" y="1932385"/>
            <a:ext cx="569002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7" grpId="0"/>
      <p:bldP spid="8" grpId="0"/>
      <p:bldP spid="9" grpId="0"/>
      <p:bldP spid="10" grpId="0" bldLvl="0" animBg="1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81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组合 6"/>
          <p:cNvGrpSpPr>
            <a:grpSpLocks/>
          </p:cNvGrpSpPr>
          <p:nvPr/>
        </p:nvGrpSpPr>
        <p:grpSpPr bwMode="auto">
          <a:xfrm>
            <a:off x="358775" y="806054"/>
            <a:ext cx="2389188" cy="670896"/>
            <a:chOff x="673101" y="503644"/>
            <a:chExt cx="2388966" cy="894393"/>
          </a:xfrm>
        </p:grpSpPr>
        <p:pic>
          <p:nvPicPr>
            <p:cNvPr id="9218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1" y="517929"/>
              <a:ext cx="1855616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作者简介</a:t>
              </a: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58776" y="1364744"/>
            <a:ext cx="8251825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奥莱尔</a:t>
            </a:r>
            <a:r>
              <a:rPr lang="zh-CN" altLang="en-US" sz="2800" b="1" dirty="0">
                <a:solidFill>
                  <a:srgbClr val="006666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800" b="1" dirty="0">
                <a:solidFill>
                  <a:srgbClr val="006666"/>
                </a:solidFill>
                <a:latin typeface="楷体" pitchFamily="49" charset="-122"/>
                <a:ea typeface="楷体" pitchFamily="49" charset="-122"/>
              </a:rPr>
              <a:t>1873—1939</a:t>
            </a:r>
            <a:r>
              <a:rPr lang="zh-CN" altLang="en-US" sz="2800" b="1" dirty="0">
                <a:solidFill>
                  <a:srgbClr val="006666"/>
                </a:solidFill>
                <a:latin typeface="楷体" pitchFamily="49" charset="-122"/>
                <a:ea typeface="楷体" pitchFamily="49" charset="-122"/>
              </a:rPr>
              <a:t>），美国女作家，记者。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92175" y="1995686"/>
            <a:ext cx="76485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微型小说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在柏林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堪称奥莱尔名篇中的精品，很值得大家欣赏与体会。它以第二次世界大战为背景，以一列从柏林驶出的火车上的小插曲为故事材料，以极小的篇幅来深刻地反映战争这个人类永恒而又沉重的话题。它那平静不动声色的叙述后面包含了一股强大的悲愤，但始终没有爆发出来，反而更有感染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6"/>
          <p:cNvGrpSpPr>
            <a:grpSpLocks/>
          </p:cNvGrpSpPr>
          <p:nvPr/>
        </p:nvGrpSpPr>
        <p:grpSpPr bwMode="auto">
          <a:xfrm>
            <a:off x="334964" y="866775"/>
            <a:ext cx="2389187" cy="670897"/>
            <a:chOff x="673101" y="503644"/>
            <a:chExt cx="2388966" cy="894394"/>
          </a:xfrm>
        </p:grpSpPr>
        <p:pic>
          <p:nvPicPr>
            <p:cNvPr id="10242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2" y="517930"/>
              <a:ext cx="1855615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初读课文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801689" y="1356123"/>
            <a:ext cx="7540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3200" b="1" dirty="0">
                <a:latin typeface="+mj-ea"/>
                <a:ea typeface="+mj-ea"/>
              </a:rPr>
              <a:t>请同学们自由读课文，读准、读通课文。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08064" y="1885950"/>
            <a:ext cx="7127875" cy="147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举动　神志不清　指手画脚　</a:t>
            </a:r>
            <a:endParaRPr lang="en-US" altLang="zh-CN" sz="3600" b="1">
              <a:solidFill>
                <a:srgbClr val="0070C0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3600" b="1">
                <a:solidFill>
                  <a:srgbClr val="0070C0"/>
                </a:solidFill>
                <a:latin typeface="楷体" pitchFamily="49" charset="-122"/>
                <a:ea typeface="楷体" pitchFamily="49" charset="-122"/>
              </a:rPr>
              <a:t>不假    思索　  咔嚓咔嚓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051720" y="3395778"/>
            <a:ext cx="3987800" cy="952500"/>
            <a:chOff x="2279650" y="3561408"/>
            <a:chExt cx="3987800" cy="1269048"/>
          </a:xfrm>
        </p:grpSpPr>
        <p:sp>
          <p:nvSpPr>
            <p:cNvPr id="7" name="对话气泡: 圆角矩形 6"/>
            <p:cNvSpPr/>
            <p:nvPr/>
          </p:nvSpPr>
          <p:spPr>
            <a:xfrm>
              <a:off x="2279650" y="3594720"/>
              <a:ext cx="3987800" cy="1235736"/>
            </a:xfrm>
            <a:prstGeom prst="wedgeRoundRectCallout">
              <a:avLst>
                <a:gd name="adj1" fmla="val 62120"/>
                <a:gd name="adj2" fmla="val -55640"/>
                <a:gd name="adj3" fmla="val 16667"/>
              </a:avLst>
            </a:prstGeom>
            <a:solidFill>
              <a:srgbClr val="006666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359025" y="3561408"/>
              <a:ext cx="3908425" cy="126862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  <a:buFontTx/>
                <a:buNone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拟声词，说说你积累的</a:t>
              </a:r>
              <a:r>
                <a:rPr lang="en-US" altLang="zh-CN" sz="2400" b="1" dirty="0" err="1">
                  <a:solidFill>
                    <a:schemeClr val="bg1"/>
                  </a:solidFill>
                  <a:latin typeface="+mn-ea"/>
                  <a:ea typeface="+mn-ea"/>
                </a:rPr>
                <a:t>ABAB</a:t>
              </a:r>
              <a:r>
                <a:rPr lang="zh-CN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式的拟声词。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矩形 1"/>
          <p:cNvSpPr>
            <a:spLocks noChangeArrowheads="1"/>
          </p:cNvSpPr>
          <p:nvPr/>
        </p:nvSpPr>
        <p:spPr bwMode="auto">
          <a:xfrm>
            <a:off x="730250" y="1616870"/>
            <a:ext cx="76835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在一节车厢里，坐着一位头发灰白的战时后备役老兵，坐在他身旁的是个身体虚弱而多病的老妇人。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546226" y="2232423"/>
            <a:ext cx="14208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后备役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288343" y="3497433"/>
            <a:ext cx="3987800" cy="972826"/>
            <a:chOff x="2279650" y="3607434"/>
            <a:chExt cx="3987800" cy="1296785"/>
          </a:xfrm>
        </p:grpSpPr>
        <p:sp>
          <p:nvSpPr>
            <p:cNvPr id="5" name="对话气泡: 圆角矩形 4"/>
            <p:cNvSpPr/>
            <p:nvPr/>
          </p:nvSpPr>
          <p:spPr>
            <a:xfrm>
              <a:off x="2279650" y="3607434"/>
              <a:ext cx="3987800" cy="1236361"/>
            </a:xfrm>
            <a:prstGeom prst="wedgeRoundRectCallout">
              <a:avLst>
                <a:gd name="adj1" fmla="val -42989"/>
                <a:gd name="adj2" fmla="val -123644"/>
                <a:gd name="adj3" fmla="val 16667"/>
              </a:avLst>
            </a:prstGeom>
            <a:solidFill>
              <a:srgbClr val="006666"/>
            </a:solidFill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>
                <a:solidFill>
                  <a:srgbClr val="0000FF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59025" y="3634950"/>
              <a:ext cx="3908425" cy="12692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  <a:buFontTx/>
                <a:buNone/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ea"/>
                  <a:ea typeface="+mn-ea"/>
                </a:rPr>
                <a:t>为</a:t>
              </a:r>
              <a:r>
                <a:rPr lang="zh-CN" altLang="en-US" sz="2400" b="1" dirty="0">
                  <a:solidFill>
                    <a:schemeClr val="bg1"/>
                  </a:solidFill>
                  <a:latin typeface="+mn-ea"/>
                  <a:ea typeface="+mn-ea"/>
                </a:rPr>
                <a:t>战时储备训练有素的后备兵。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36563" y="2715766"/>
            <a:ext cx="8128000" cy="1903810"/>
          </a:xfrm>
          <a:prstGeom prst="roundRect">
            <a:avLst/>
          </a:prstGeom>
          <a:solidFill>
            <a:srgbClr val="D5F3FE">
              <a:alpha val="85000"/>
            </a:srgbClr>
          </a:solidFill>
          <a:ln w="19050">
            <a:solidFill>
              <a:srgbClr val="00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1400"/>
          </a:p>
        </p:txBody>
      </p:sp>
      <p:sp>
        <p:nvSpPr>
          <p:cNvPr id="12290" name="矩形 1"/>
          <p:cNvSpPr>
            <a:spLocks noChangeArrowheads="1"/>
          </p:cNvSpPr>
          <p:nvPr/>
        </p:nvSpPr>
        <p:spPr bwMode="auto">
          <a:xfrm>
            <a:off x="579439" y="1248311"/>
            <a:ext cx="79851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两个小姑娘看到这奇特的举动，指手画脚，不假思索地嗤笑起来。</a:t>
            </a:r>
          </a:p>
        </p:txBody>
      </p:sp>
      <p:sp>
        <p:nvSpPr>
          <p:cNvPr id="3" name="椭圆 2"/>
          <p:cNvSpPr/>
          <p:nvPr/>
        </p:nvSpPr>
        <p:spPr>
          <a:xfrm>
            <a:off x="7354888" y="2006193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7754938" y="2006193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156575" y="2006193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01688" y="2470537"/>
            <a:ext cx="125412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622425" y="2453868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022475" y="2453868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422525" y="2453868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843213" y="2453868"/>
            <a:ext cx="127000" cy="9525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7813" y="339502"/>
            <a:ext cx="75406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3200" b="1" dirty="0">
                <a:latin typeface="+mj-ea"/>
                <a:ea typeface="+mj-ea"/>
              </a:rPr>
              <a:t>说说加点词语的意思。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79439" y="2715766"/>
            <a:ext cx="7985125" cy="9521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   指手画脚</a:t>
            </a:r>
            <a:r>
              <a:rPr lang="zh-CN" altLang="en-US" sz="2400" b="1" dirty="0">
                <a:latin typeface="+mn-ea"/>
                <a:ea typeface="+mn-ea"/>
              </a:rPr>
              <a:t>：文中指小姑娘说话时不顾他人感受，得意忘形地做各种动作。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79439" y="3626595"/>
            <a:ext cx="7985125" cy="9521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 不假思索</a:t>
            </a:r>
            <a:r>
              <a:rPr lang="zh-CN" altLang="en-US" sz="2400" b="1" dirty="0">
                <a:latin typeface="+mn-ea"/>
                <a:ea typeface="+mn-ea"/>
              </a:rPr>
              <a:t>：文中指小姑娘不经过思考，毫无顾忌地嘲笑他人。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3064" y="850106"/>
            <a:ext cx="8015360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j-ea"/>
                <a:ea typeface="+mj-ea"/>
              </a:rPr>
              <a:t>快速默读课文，试着用几句话概括故事情节。</a:t>
            </a:r>
          </a:p>
        </p:txBody>
      </p:sp>
      <p:sp>
        <p:nvSpPr>
          <p:cNvPr id="3" name="矩形 2"/>
          <p:cNvSpPr/>
          <p:nvPr/>
        </p:nvSpPr>
        <p:spPr>
          <a:xfrm>
            <a:off x="827584" y="1563638"/>
            <a:ext cx="7702550" cy="2172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5000"/>
              </a:lnSpc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    一个在战争中失去三个儿子的老兵，在重返战场之前，将他神志不清的妻子送往疯人院。在车厢里，老妇人奇怪的举动引起了两个小姑娘的嘲笑。老兵道出原因后，车厢里一片寂静。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组合 6"/>
          <p:cNvGrpSpPr>
            <a:grpSpLocks/>
          </p:cNvGrpSpPr>
          <p:nvPr/>
        </p:nvGrpSpPr>
        <p:grpSpPr bwMode="auto">
          <a:xfrm>
            <a:off x="334964" y="890588"/>
            <a:ext cx="2389187" cy="670897"/>
            <a:chOff x="673101" y="503644"/>
            <a:chExt cx="2388966" cy="894394"/>
          </a:xfrm>
        </p:grpSpPr>
        <p:pic>
          <p:nvPicPr>
            <p:cNvPr id="14338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1" y="503644"/>
              <a:ext cx="603250" cy="652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206452" y="517930"/>
              <a:ext cx="1855615" cy="88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  <a:defRPr/>
              </a:pPr>
              <a:r>
                <a:rPr lang="zh-CN" altLang="en-US" sz="3200" b="1" dirty="0">
                  <a:solidFill>
                    <a:srgbClr val="006666"/>
                  </a:solidFill>
                  <a:latin typeface="+mj-ea"/>
                  <a:ea typeface="+mj-ea"/>
                </a:rPr>
                <a:t>研读课文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263525" y="1366837"/>
            <a:ext cx="8809038" cy="55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j-ea"/>
                <a:ea typeface="+mj-ea"/>
              </a:rPr>
              <a:t>朗读第</a:t>
            </a:r>
            <a:r>
              <a:rPr lang="en-US" altLang="zh-CN" sz="2800" b="1" dirty="0">
                <a:latin typeface="+mj-ea"/>
                <a:ea typeface="+mj-ea"/>
              </a:rPr>
              <a:t>1</a:t>
            </a:r>
            <a:r>
              <a:rPr lang="zh-CN" altLang="en-US" sz="2800" b="1" dirty="0">
                <a:latin typeface="+mj-ea"/>
                <a:ea typeface="+mj-ea"/>
              </a:rPr>
              <a:t>自然段。思考故事发生的地点及场景。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34964" y="1910954"/>
            <a:ext cx="807243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一列火车缓慢地驶出柏林，车厢里尽是妇女和孩子，几乎看不到一个健壮的男子。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830763" y="1910954"/>
            <a:ext cx="10096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柏林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061075" y="1910954"/>
            <a:ext cx="11382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车厢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2915816" y="3105572"/>
            <a:ext cx="49387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6413500" y="3075806"/>
            <a:ext cx="2243138" cy="987027"/>
            <a:chOff x="6067077" y="3544134"/>
            <a:chExt cx="2242616" cy="1316453"/>
          </a:xfrm>
        </p:grpSpPr>
        <p:sp>
          <p:nvSpPr>
            <p:cNvPr id="16" name="思想气泡: 云 15"/>
            <p:cNvSpPr/>
            <p:nvPr/>
          </p:nvSpPr>
          <p:spPr>
            <a:xfrm>
              <a:off x="6067077" y="3544134"/>
              <a:ext cx="2242616" cy="1316453"/>
            </a:xfrm>
            <a:prstGeom prst="cloudCallout">
              <a:avLst>
                <a:gd name="adj1" fmla="val -59148"/>
                <a:gd name="adj2" fmla="val -53811"/>
              </a:avLst>
            </a:prstGeom>
            <a:solidFill>
              <a:srgbClr val="008582"/>
            </a:solidFill>
            <a:ln>
              <a:solidFill>
                <a:srgbClr val="006666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6355935" y="3583835"/>
              <a:ext cx="1896622" cy="1269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5000"/>
                </a:lnSpc>
                <a:buFontTx/>
                <a:buNone/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latin typeface="+mj-ea"/>
                  <a:ea typeface="+mj-ea"/>
                </a:rPr>
                <a:t>这说明了什么？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1444541" y="3234005"/>
            <a:ext cx="4375150" cy="10954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男子都上前线去了。</a:t>
            </a:r>
            <a:endParaRPr lang="en-US" altLang="zh-CN" sz="2800" b="1" dirty="0">
              <a:solidFill>
                <a:srgbClr val="0070C0"/>
              </a:solidFill>
              <a:latin typeface="+mn-ea"/>
              <a:ea typeface="+mn-ea"/>
            </a:endParaRPr>
          </a:p>
          <a:p>
            <a:pPr marL="457200" indent="-457200">
              <a:lnSpc>
                <a:spcPct val="125000"/>
              </a:lnSpc>
              <a:buFont typeface="Arial" pitchFamily="34" charset="0"/>
              <a:buChar char="•"/>
              <a:defRPr/>
            </a:pPr>
            <a:r>
              <a:rPr lang="zh-CN" altLang="en-US" sz="2800" b="1" dirty="0">
                <a:solidFill>
                  <a:srgbClr val="0070C0"/>
                </a:solidFill>
                <a:latin typeface="+mn-ea"/>
                <a:ea typeface="+mn-ea"/>
              </a:rPr>
              <a:t>为故事设置了悬念。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5326" y="1779662"/>
            <a:ext cx="7864475" cy="19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zh-CN" altLang="en-US" sz="2800" b="1" dirty="0">
                <a:latin typeface="+mn-ea"/>
                <a:ea typeface="+mn-ea"/>
              </a:rPr>
              <a:t>快速默读第</a:t>
            </a:r>
            <a:r>
              <a:rPr lang="en-US" altLang="zh-CN" sz="2800" b="1" dirty="0">
                <a:latin typeface="+mn-ea"/>
                <a:ea typeface="+mn-ea"/>
              </a:rPr>
              <a:t>1</a:t>
            </a:r>
            <a:r>
              <a:rPr lang="zh-CN" altLang="en-US" sz="2800" b="1" dirty="0">
                <a:latin typeface="+mn-ea"/>
                <a:ea typeface="+mn-ea"/>
              </a:rPr>
              <a:t>自然段，用“</a:t>
            </a:r>
            <a:r>
              <a:rPr lang="en-US" altLang="zh-CN" sz="2800" b="1" dirty="0">
                <a:latin typeface="+mn-ea"/>
                <a:ea typeface="+mn-ea"/>
              </a:rPr>
              <a:t>____</a:t>
            </a:r>
            <a:r>
              <a:rPr lang="zh-CN" altLang="en-US" sz="2800" b="1" dirty="0">
                <a:latin typeface="+mn-ea"/>
                <a:ea typeface="+mn-ea"/>
              </a:rPr>
              <a:t>”画出描写老妇人的句子，思考这是一位什么样的老妇人，你从哪里可以看出来。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1555</Words>
  <Application>Microsoft Office PowerPoint</Application>
  <PresentationFormat>全屏显示(16:9)</PresentationFormat>
  <Paragraphs>119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Cambria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2019-10-04T14:38:53Z</dcterms:created>
  <dcterms:modified xsi:type="dcterms:W3CDTF">2021-11-07T04:40:56Z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