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84" r:id="rId1"/>
    <p:sldMasterId id="2147483696" r:id="rId2"/>
    <p:sldMasterId id="2147483708" r:id="rId3"/>
  </p:sldMasterIdLst>
  <p:notesMasterIdLst>
    <p:notesMasterId r:id="rId51"/>
  </p:notesMasterIdLst>
  <p:handoutMasterIdLst>
    <p:handoutMasterId r:id="rId52"/>
  </p:handout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 id="282" r:id="rId29"/>
    <p:sldId id="283" r:id="rId30"/>
    <p:sldId id="284" r:id="rId31"/>
    <p:sldId id="285" r:id="rId32"/>
    <p:sldId id="286" r:id="rId33"/>
    <p:sldId id="287" r:id="rId34"/>
    <p:sldId id="288" r:id="rId35"/>
    <p:sldId id="289" r:id="rId36"/>
    <p:sldId id="290" r:id="rId37"/>
    <p:sldId id="291" r:id="rId38"/>
    <p:sldId id="292" r:id="rId39"/>
    <p:sldId id="293" r:id="rId40"/>
    <p:sldId id="294" r:id="rId41"/>
    <p:sldId id="295" r:id="rId42"/>
    <p:sldId id="296" r:id="rId43"/>
    <p:sldId id="297" r:id="rId44"/>
    <p:sldId id="298" r:id="rId45"/>
    <p:sldId id="299" r:id="rId46"/>
    <p:sldId id="300" r:id="rId47"/>
    <p:sldId id="301" r:id="rId48"/>
    <p:sldId id="302" r:id="rId49"/>
    <p:sldId id="303" r:id="rId5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A4A3A4"/>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78" autoAdjust="0"/>
    <p:restoredTop sz="96314" autoAdjust="0"/>
  </p:normalViewPr>
  <p:slideViewPr>
    <p:cSldViewPr snapToGrid="0">
      <p:cViewPr varScale="1">
        <p:scale>
          <a:sx n="108" d="100"/>
          <a:sy n="108" d="100"/>
        </p:scale>
        <p:origin x="780" y="114"/>
      </p:cViewPr>
      <p:guideLst>
        <p:guide orient="horz" pos="2160"/>
        <p:guide pos="3840"/>
      </p:guideLst>
    </p:cSldViewPr>
  </p:slideViewPr>
  <p:notesTextViewPr>
    <p:cViewPr>
      <p:scale>
        <a:sx n="3" d="2"/>
        <a:sy n="3" d="2"/>
      </p:scale>
      <p:origin x="0" y="0"/>
    </p:cViewPr>
  </p:notesTextViewPr>
  <p:sorterViewPr>
    <p:cViewPr>
      <p:scale>
        <a:sx n="124" d="100"/>
        <a:sy n="124"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slide" Target="slides/slide36.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slide" Target="slides/slide39.xml"/><Relationship Id="rId47" Type="http://schemas.openxmlformats.org/officeDocument/2006/relationships/slide" Target="slides/slide44.xml"/><Relationship Id="rId50" Type="http://schemas.openxmlformats.org/officeDocument/2006/relationships/slide" Target="slides/slide47.xml"/><Relationship Id="rId55" Type="http://schemas.openxmlformats.org/officeDocument/2006/relationships/theme" Target="theme/theme1.xml"/><Relationship Id="rId7" Type="http://schemas.openxmlformats.org/officeDocument/2006/relationships/slide" Target="slides/slide4.xml"/><Relationship Id="rId2" Type="http://schemas.openxmlformats.org/officeDocument/2006/relationships/slideMaster" Target="slideMasters/slideMaster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slide" Target="slides/slide37.xml"/><Relationship Id="rId45" Type="http://schemas.openxmlformats.org/officeDocument/2006/relationships/slide" Target="slides/slide42.xml"/><Relationship Id="rId53" Type="http://schemas.openxmlformats.org/officeDocument/2006/relationships/presProps" Target="presProps.xml"/><Relationship Id="rId5" Type="http://schemas.openxmlformats.org/officeDocument/2006/relationships/slide" Target="slides/slide2.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4" Type="http://schemas.openxmlformats.org/officeDocument/2006/relationships/slide" Target="slides/slide41.xml"/><Relationship Id="rId52" Type="http://schemas.openxmlformats.org/officeDocument/2006/relationships/handoutMaster" Target="handoutMasters/handoutMaster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slide" Target="slides/slide40.xml"/><Relationship Id="rId48" Type="http://schemas.openxmlformats.org/officeDocument/2006/relationships/slide" Target="slides/slide45.xml"/><Relationship Id="rId56" Type="http://schemas.openxmlformats.org/officeDocument/2006/relationships/tableStyles" Target="tableStyles.xml"/><Relationship Id="rId8" Type="http://schemas.openxmlformats.org/officeDocument/2006/relationships/slide" Target="slides/slide5.xml"/><Relationship Id="rId51"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slide" Target="slides/slide35.xml"/><Relationship Id="rId46" Type="http://schemas.openxmlformats.org/officeDocument/2006/relationships/slide" Target="slides/slide43.xml"/><Relationship Id="rId20" Type="http://schemas.openxmlformats.org/officeDocument/2006/relationships/slide" Target="slides/slide17.xml"/><Relationship Id="rId41" Type="http://schemas.openxmlformats.org/officeDocument/2006/relationships/slide" Target="slides/slide38.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49" Type="http://schemas.openxmlformats.org/officeDocument/2006/relationships/slide" Target="slides/slide4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t>2021/11/6</a:t>
            </a:fld>
            <a:endParaRPr lang="zh-CN" altLang="en-US" smtClean="0">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t>‹#›</a:t>
            </a:fld>
            <a:endParaRPr lang="zh-CN" altLang="en-US" smtClean="0">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31856391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t>2021/11/6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t>‹#›</a:t>
            </a:fld>
            <a:endParaRPr lang="zh-CN" altLang="en-US"/>
          </a:p>
        </p:txBody>
      </p:sp>
    </p:spTree>
    <p:extLst>
      <p:ext uri="{BB962C8B-B14F-4D97-AF65-F5344CB8AC3E}">
        <p14:creationId xmlns:p14="http://schemas.microsoft.com/office/powerpoint/2010/main" val="1622266084"/>
      </p:ext>
    </p:extLst>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0900120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8461154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a:xfrm>
            <a:off x="685800" y="1143000"/>
            <a:ext cx="5486400" cy="3086100"/>
          </a:xfrm>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3911383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23</a:t>
            </a:fld>
            <a:endParaRPr lang="zh-CN" altLang="en-US"/>
          </a:p>
        </p:txBody>
      </p:sp>
    </p:spTree>
    <p:extLst>
      <p:ext uri="{BB962C8B-B14F-4D97-AF65-F5344CB8AC3E}">
        <p14:creationId xmlns:p14="http://schemas.microsoft.com/office/powerpoint/2010/main" val="34592693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47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154461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Master" Target="../slideMasters/slideMaster1.xml"/><Relationship Id="rId4" Type="http://schemas.openxmlformats.org/officeDocument/2006/relationships/tags" Target="../tags/tag5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5" Type="http://schemas.openxmlformats.org/officeDocument/2006/relationships/slideMaster" Target="../slideMasters/slideMaster1.xml"/><Relationship Id="rId4" Type="http://schemas.openxmlformats.org/officeDocument/2006/relationships/tags" Target="../tags/tag61.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64.xml"/><Relationship Id="rId7" Type="http://schemas.openxmlformats.org/officeDocument/2006/relationships/slideMaster" Target="../slideMasters/slideMaster1.xml"/><Relationship Id="rId2" Type="http://schemas.openxmlformats.org/officeDocument/2006/relationships/tags" Target="../tags/tag63.xml"/><Relationship Id="rId1" Type="http://schemas.openxmlformats.org/officeDocument/2006/relationships/tags" Target="../tags/tag62.xml"/><Relationship Id="rId6" Type="http://schemas.openxmlformats.org/officeDocument/2006/relationships/tags" Target="../tags/tag67.xml"/><Relationship Id="rId5" Type="http://schemas.openxmlformats.org/officeDocument/2006/relationships/tags" Target="../tags/tag66.xml"/><Relationship Id="rId4" Type="http://schemas.openxmlformats.org/officeDocument/2006/relationships/tags" Target="../tags/tag65.xml"/></Relationships>
</file>

<file path=ppt/slideLayouts/_rels/slideLayout13.xml.rels><?xml version="1.0" encoding="UTF-8" standalone="yes"?>
<Relationships xmlns="http://schemas.openxmlformats.org/package/2006/relationships"><Relationship Id="rId3" Type="http://schemas.openxmlformats.org/officeDocument/2006/relationships/tags" Target="../tags/tag70.xml"/><Relationship Id="rId2" Type="http://schemas.openxmlformats.org/officeDocument/2006/relationships/tags" Target="../tags/tag69.xml"/><Relationship Id="rId1" Type="http://schemas.openxmlformats.org/officeDocument/2006/relationships/tags" Target="../tags/tag68.xml"/><Relationship Id="rId5" Type="http://schemas.openxmlformats.org/officeDocument/2006/relationships/slideMaster" Target="../slideMasters/slideMaster1.xml"/><Relationship Id="rId4" Type="http://schemas.openxmlformats.org/officeDocument/2006/relationships/tags" Target="../tags/tag71.xml"/></Relationships>
</file>

<file path=ppt/slideLayouts/_rels/slideLayout14.xml.rels><?xml version="1.0" encoding="UTF-8" standalone="yes"?>
<Relationships xmlns="http://schemas.openxmlformats.org/package/2006/relationships"><Relationship Id="rId3" Type="http://schemas.openxmlformats.org/officeDocument/2006/relationships/tags" Target="../tags/tag74.xml"/><Relationship Id="rId2" Type="http://schemas.openxmlformats.org/officeDocument/2006/relationships/tags" Target="../tags/tag73.xml"/><Relationship Id="rId1" Type="http://schemas.openxmlformats.org/officeDocument/2006/relationships/tags" Target="../tags/tag72.xml"/><Relationship Id="rId5" Type="http://schemas.openxmlformats.org/officeDocument/2006/relationships/slideMaster" Target="../slideMasters/slideMaster1.xml"/><Relationship Id="rId4" Type="http://schemas.openxmlformats.org/officeDocument/2006/relationships/tags" Target="../tags/tag7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1.xml"/><Relationship Id="rId4" Type="http://schemas.openxmlformats.org/officeDocument/2006/relationships/tags" Target="../tags/tag3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Master" Target="../slideMasters/slideMaster1.xml"/><Relationship Id="rId5" Type="http://schemas.openxmlformats.org/officeDocument/2006/relationships/tags" Target="../tags/tag53.xml"/><Relationship Id="rId4" Type="http://schemas.openxmlformats.org/officeDocument/2006/relationships/tags" Target="../tags/tag5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669884" y="2588287"/>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669884"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2021/11/6</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2538846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2021/11/6</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69932"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Tree>
    <p:extLst>
      <p:ext uri="{BB962C8B-B14F-4D97-AF65-F5344CB8AC3E}">
        <p14:creationId xmlns:p14="http://schemas.microsoft.com/office/powerpoint/2010/main" val="9982464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2021/11/6</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669884" y="2588287"/>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p>
        </p:txBody>
      </p:sp>
    </p:spTree>
    <p:extLst>
      <p:ext uri="{BB962C8B-B14F-4D97-AF65-F5344CB8AC3E}">
        <p14:creationId xmlns:p14="http://schemas.microsoft.com/office/powerpoint/2010/main" val="834925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69929" y="1296000"/>
            <a:ext cx="5283243"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238925" y="1296000"/>
            <a:ext cx="5283243"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2021/11/6</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2021/11/6</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69932" y="952508"/>
            <a:ext cx="10852237" cy="5040000"/>
          </a:xfr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2021/11/6</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669884" y="2588287"/>
            <a:ext cx="10852237" cy="899167"/>
          </a:xfrm>
        </p:spPr>
        <p:txBody>
          <a:bodyPr vert="horz" lIns="101600" tIns="38100" rIns="25400" bIns="38100" rtlCol="0" anchor="t" anchorCtr="0">
            <a:noAutofit/>
          </a:bodyPr>
          <a:lstStyle>
            <a:lvl1pPr marL="0" marR="0" algn="ctr" defTabSz="914400" rtl="0" eaLnBrk="1" fontAlgn="auto" latinLnBrk="0" hangingPunct="1">
              <a:lnSpc>
                <a:spcPct val="100000"/>
              </a:lnSpc>
              <a:buNone/>
              <a:defRPr kumimoji="0" lang="zh-CN" altLang="en-US" sz="5400" b="0" i="0" u="none" strike="noStrike" kern="1200" cap="none" spc="600" normalizeH="0" baseline="0" noProof="1" dirty="0">
                <a:solidFill>
                  <a:schemeClr val="tx1"/>
                </a:solidFill>
                <a:effectLst>
                  <a:outerShdw blurRad="38100" dist="38100" dir="2700000" algn="tl">
                    <a:srgbClr val="000000">
                      <a:alpha val="43137"/>
                    </a:srgbClr>
                  </a:outerShdw>
                </a:effectLst>
                <a:uFillTx/>
                <a:latin typeface="+mj-lt"/>
                <a:ea typeface="+mj-ea"/>
                <a:cs typeface="+mj-cs"/>
                <a:sym typeface="+mn-ea"/>
              </a:defRPr>
            </a:lvl1pPr>
          </a:lstStyle>
          <a:p>
            <a:pPr lvl="0"/>
            <a:r>
              <a:rPr>
                <a:sym typeface="+mn-ea"/>
              </a:rPr>
              <a:t>单击此处编辑标题</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30"/>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90437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170275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5"/>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962727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5"/>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243010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70"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70"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525443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4" y="432000"/>
            <a:ext cx="10852237" cy="648000"/>
          </a:xfrm>
        </p:spPr>
        <p:txBody>
          <a:bodyPr vert="horz" lIns="101600" tIns="38100" rIns="76200" bIns="38100" rtlCol="0" anchor="ctr" anchorCtr="0">
            <a:noAutofit/>
          </a:bodyPr>
          <a:lstStyle>
            <a:lvl1pPr marL="0" marR="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lang="zh-CN" altLang="en-US" smtClean="0">
                <a:sym typeface="+mn-ea"/>
              </a:rPr>
              <a:t>单击此处编辑母版标题样式</a:t>
            </a:r>
            <a:endParaRPr dirty="0">
              <a:sym typeface="+mn-ea"/>
            </a:endParaRPr>
          </a:p>
        </p:txBody>
      </p:sp>
      <p:sp>
        <p:nvSpPr>
          <p:cNvPr id="3" name="内容占位符 2"/>
          <p:cNvSpPr>
            <a:spLocks noGrp="1"/>
          </p:cNvSpPr>
          <p:nvPr>
            <p:ph idx="1"/>
            <p:custDataLst>
              <p:tags r:id="rId2"/>
            </p:custDataLst>
          </p:nvPr>
        </p:nvSpPr>
        <p:spPr>
          <a:xfrm>
            <a:off x="669884" y="1296000"/>
            <a:ext cx="10852237" cy="5041355"/>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lang="zh-CN" altLang="en-US" smtClean="0">
                <a:sym typeface="+mn-ea"/>
              </a:rPr>
              <a:t>单击此处编辑母版文本样式</a:t>
            </a:r>
          </a:p>
          <a:p>
            <a:pPr lvl="1"/>
            <a:r>
              <a:rPr lang="zh-CN" altLang="en-US" smtClean="0">
                <a:sym typeface="+mn-ea"/>
              </a:rPr>
              <a:t>第二级</a:t>
            </a:r>
          </a:p>
          <a:p>
            <a:pPr lvl="2"/>
            <a:r>
              <a:rPr lang="zh-CN" altLang="en-US" smtClean="0">
                <a:sym typeface="+mn-ea"/>
              </a:rPr>
              <a:t>第三级</a:t>
            </a:r>
          </a:p>
          <a:p>
            <a:pPr lvl="3"/>
            <a:r>
              <a:rPr lang="zh-CN" altLang="en-US" smtClean="0">
                <a:sym typeface="+mn-ea"/>
              </a:rPr>
              <a:t>第四级</a:t>
            </a:r>
          </a:p>
          <a:p>
            <a:pPr lvl="4"/>
            <a:r>
              <a:rPr lang="zh-CN" altLang="en-US" smtClean="0">
                <a:sym typeface="+mn-ea"/>
              </a:rPr>
              <a:t>第五级</a:t>
            </a:r>
            <a:endParaRPr dirty="0">
              <a:sym typeface="+mn-ea"/>
            </a:endParaRP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2021/11/6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110131910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649339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4261400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3"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5"/>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3" y="1435103"/>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5314673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094765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3964205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43"/>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43"/>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392844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316001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80955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013138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75672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932" y="3808735"/>
            <a:ext cx="10852237" cy="624845"/>
          </a:xfrm>
        </p:spPr>
        <p:txBody>
          <a:bodyPr lIns="101600" tIns="38100" rIns="63500" bIns="38100" anchor="t" anchorCtr="0">
            <a:noAutofit/>
          </a:bodyPr>
          <a:lstStyle>
            <a:lvl1pPr>
              <a:defRPr sz="3600" b="0" u="none" strike="noStrike" kern="1200" cap="none" spc="300" normalizeH="0">
                <a:solidFill>
                  <a:schemeClr val="tx1"/>
                </a:solidFill>
                <a:effectLst>
                  <a:outerShdw blurRad="38100" dist="38100" dir="2700000" algn="tl">
                    <a:srgbClr val="000000">
                      <a:alpha val="43137"/>
                    </a:srgbClr>
                  </a:outerShdw>
                </a:effectLst>
                <a:uFillTx/>
              </a:defRPr>
            </a:lvl1pPr>
          </a:lstStyle>
          <a:p>
            <a:r>
              <a:rPr lang="zh-CN" altLang="en-US" smtClean="0"/>
              <a:t>单击此处编辑母版标题样式</a:t>
            </a:r>
            <a:endParaRPr lang="zh-CN" altLang="en-US" dirty="0"/>
          </a:p>
        </p:txBody>
      </p:sp>
      <p:sp>
        <p:nvSpPr>
          <p:cNvPr id="3" name="文本占位符 2"/>
          <p:cNvSpPr>
            <a:spLocks noGrp="1"/>
          </p:cNvSpPr>
          <p:nvPr>
            <p:ph type="body" idx="1"/>
            <p:custDataLst>
              <p:tags r:id="rId2"/>
            </p:custDataLst>
          </p:nvPr>
        </p:nvSpPr>
        <p:spPr>
          <a:xfrm>
            <a:off x="669928" y="4511681"/>
            <a:ext cx="10852237" cy="1077985"/>
          </a:xfrm>
        </p:spPr>
        <p:txBody>
          <a:bodyPr lIns="101600" tIns="38100" rIns="76200" bIns="38100">
            <a:noAutofit/>
          </a:bodyPr>
          <a:lstStyle>
            <a:lvl1pPr marL="0" indent="0" eaLnBrk="1" fontAlgn="auto" latinLnBrk="0" hangingPunct="1">
              <a:buNone/>
              <a:defRPr kumimoji="0" lang="zh-CN" altLang="en-US" sz="1600" b="0" i="0" u="none" strike="noStrike" kern="1200" cap="none" spc="150" normalizeH="0" baseline="0" noProof="1">
                <a:solidFill>
                  <a:schemeClr val="tx1"/>
                </a:solidFill>
                <a:uFillTx/>
                <a:latin typeface="+mn-lt"/>
                <a:ea typeface="+mn-ea"/>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2021/11/6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406444452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2921603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95818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4756463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2532698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0823547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19639640"/>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234418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69884"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lang="zh-CN" altLang="en-US" smtClean="0">
                <a:sym typeface="+mn-ea"/>
              </a:rPr>
              <a:t>单击此处编辑母版标题样式</a:t>
            </a:r>
            <a:endParaRPr dirty="0">
              <a:sym typeface="+mn-ea"/>
            </a:endParaRPr>
          </a:p>
        </p:txBody>
      </p:sp>
      <p:sp>
        <p:nvSpPr>
          <p:cNvPr id="3" name="内容占位符 2"/>
          <p:cNvSpPr>
            <a:spLocks noGrp="1"/>
          </p:cNvSpPr>
          <p:nvPr>
            <p:ph sz="half" idx="1"/>
            <p:custDataLst>
              <p:tags r:id="rId2"/>
            </p:custDataLst>
          </p:nvPr>
        </p:nvSpPr>
        <p:spPr>
          <a:xfrm>
            <a:off x="669929" y="1296000"/>
            <a:ext cx="5283243" cy="5040000"/>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lang="zh-CN" altLang="en-US" smtClean="0">
                <a:sym typeface="+mn-ea"/>
              </a:rPr>
              <a:t>单击此处编辑母版文本样式</a:t>
            </a:r>
          </a:p>
          <a:p>
            <a:pPr lvl="1"/>
            <a:r>
              <a:rPr lang="zh-CN" altLang="en-US" smtClean="0">
                <a:sym typeface="+mn-ea"/>
              </a:rPr>
              <a:t>第二级</a:t>
            </a:r>
          </a:p>
          <a:p>
            <a:pPr lvl="2"/>
            <a:r>
              <a:rPr lang="zh-CN" altLang="en-US" smtClean="0">
                <a:sym typeface="+mn-ea"/>
              </a:rPr>
              <a:t>第三级</a:t>
            </a:r>
          </a:p>
          <a:p>
            <a:pPr lvl="3"/>
            <a:r>
              <a:rPr lang="zh-CN" altLang="en-US" smtClean="0">
                <a:sym typeface="+mn-ea"/>
              </a:rPr>
              <a:t>第四级</a:t>
            </a:r>
          </a:p>
          <a:p>
            <a:pPr lvl="4"/>
            <a:r>
              <a:rPr lang="zh-CN" altLang="en-US" smtClean="0">
                <a:sym typeface="+mn-ea"/>
              </a:rPr>
              <a:t>第五级</a:t>
            </a:r>
            <a:endParaRPr dirty="0">
              <a:sym typeface="+mn-ea"/>
            </a:endParaRPr>
          </a:p>
        </p:txBody>
      </p:sp>
      <p:sp>
        <p:nvSpPr>
          <p:cNvPr id="4" name="内容占位符 3"/>
          <p:cNvSpPr>
            <a:spLocks noGrp="1"/>
          </p:cNvSpPr>
          <p:nvPr>
            <p:ph sz="half" idx="2"/>
            <p:custDataLst>
              <p:tags r:id="rId3"/>
            </p:custDataLst>
          </p:nvPr>
        </p:nvSpPr>
        <p:spPr>
          <a:xfrm>
            <a:off x="6238877" y="1296000"/>
            <a:ext cx="5283243" cy="5040000"/>
          </a:xfrm>
        </p:spPr>
        <p:txBody>
          <a:bodyPr>
            <a:noAutofit/>
          </a:bodyPr>
          <a:lstStyle>
            <a:lvl1pPr>
              <a:defRPr sz="1600">
                <a:solidFill>
                  <a:schemeClr val="tx1">
                    <a:lumMod val="75000"/>
                    <a:lumOff val="25000"/>
                  </a:schemeClr>
                </a:solidFill>
              </a:defRPr>
            </a:lvl1pPr>
            <a:lvl2pPr>
              <a:defRPr sz="1600">
                <a:solidFill>
                  <a:schemeClr val="tx1">
                    <a:lumMod val="75000"/>
                    <a:lumOff val="25000"/>
                  </a:schemeClr>
                </a:solidFill>
              </a:defRPr>
            </a:lvl2pPr>
            <a:lvl3pPr>
              <a:defRPr sz="1600">
                <a:solidFill>
                  <a:schemeClr val="tx1">
                    <a:lumMod val="75000"/>
                    <a:lumOff val="25000"/>
                  </a:schemeClr>
                </a:solidFill>
              </a:defRPr>
            </a:lvl3pPr>
            <a:lvl4pPr>
              <a:defRPr sz="1600">
                <a:solidFill>
                  <a:schemeClr val="tx1">
                    <a:lumMod val="75000"/>
                    <a:lumOff val="25000"/>
                  </a:schemeClr>
                </a:solidFill>
              </a:defRPr>
            </a:lvl4pPr>
            <a:lvl5pPr>
              <a:defRPr sz="1600">
                <a:solidFill>
                  <a:schemeClr val="tx1">
                    <a:lumMod val="75000"/>
                    <a:lumOff val="25000"/>
                  </a:schemeClr>
                </a:solidFil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2021/11/6</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1096066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11" name="矩形 10"/>
          <p:cNvSpPr/>
          <p:nvPr/>
        </p:nvSpPr>
        <p:spPr>
          <a:xfrm>
            <a:off x="6875859" y="1345934"/>
            <a:ext cx="980008"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范文下载：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www.1ppt.com/fanwen/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论坛：</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
        <p:nvSpPr>
          <p:cNvPr id="2" name="标题 1"/>
          <p:cNvSpPr>
            <a:spLocks noGrp="1"/>
          </p:cNvSpPr>
          <p:nvPr>
            <p:ph type="title"/>
            <p:custDataLst>
              <p:tags r:id="rId1"/>
            </p:custDataLst>
          </p:nvPr>
        </p:nvSpPr>
        <p:spPr>
          <a:xfrm>
            <a:off x="669884" y="432000"/>
            <a:ext cx="10852237" cy="648000"/>
          </a:xfrm>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lang="zh-CN" altLang="en-US" smtClean="0">
                <a:sym typeface="+mn-ea"/>
              </a:rPr>
              <a:t>单击此处编辑母版标题样式</a:t>
            </a:r>
            <a:endParaRPr dirty="0">
              <a:sym typeface="+mn-ea"/>
            </a:endParaRPr>
          </a:p>
        </p:txBody>
      </p:sp>
      <p:sp>
        <p:nvSpPr>
          <p:cNvPr id="3" name="文本占位符 2"/>
          <p:cNvSpPr>
            <a:spLocks noGrp="1"/>
          </p:cNvSpPr>
          <p:nvPr>
            <p:ph type="body" idx="1" hasCustomPrompt="1"/>
            <p:custDataLst>
              <p:tags r:id="rId2"/>
            </p:custDataLst>
          </p:nvPr>
        </p:nvSpPr>
        <p:spPr>
          <a:xfrm>
            <a:off x="669929" y="1296006"/>
            <a:ext cx="5283243" cy="381003"/>
          </a:xfrm>
        </p:spPr>
        <p:txBody>
          <a:bodyPr lIns="101600" tIns="38100" rIns="76200" bIns="38100" anchor="t" anchorCtr="0">
            <a:no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solidFill>
                <a:uFillTx/>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69925" y="1789043"/>
            <a:ext cx="5283200"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lang="zh-CN" altLang="en-US" smtClean="0">
                <a:sym typeface="+mn-ea"/>
              </a:rPr>
              <a:t>单击此处编辑母版文本样式</a:t>
            </a:r>
          </a:p>
          <a:p>
            <a:pPr lvl="1"/>
            <a:r>
              <a:rPr lang="zh-CN" altLang="en-US" smtClean="0">
                <a:sym typeface="+mn-ea"/>
              </a:rPr>
              <a:t>第二级</a:t>
            </a:r>
          </a:p>
          <a:p>
            <a:pPr lvl="2"/>
            <a:r>
              <a:rPr lang="zh-CN" altLang="en-US" smtClean="0">
                <a:sym typeface="+mn-ea"/>
              </a:rPr>
              <a:t>第三级</a:t>
            </a:r>
          </a:p>
          <a:p>
            <a:pPr lvl="3"/>
            <a:r>
              <a:rPr lang="zh-CN" altLang="en-US" smtClean="0">
                <a:sym typeface="+mn-ea"/>
              </a:rPr>
              <a:t>第四级</a:t>
            </a:r>
          </a:p>
          <a:p>
            <a:pPr lvl="4"/>
            <a:r>
              <a:rPr lang="zh-CN" altLang="en-US" smtClean="0">
                <a:sym typeface="+mn-ea"/>
              </a:rPr>
              <a:t>第五级</a:t>
            </a:r>
            <a:endParaRPr dirty="0">
              <a:sym typeface="+mn-ea"/>
            </a:endParaRPr>
          </a:p>
        </p:txBody>
      </p:sp>
      <p:sp>
        <p:nvSpPr>
          <p:cNvPr id="5" name="文本占位符 4"/>
          <p:cNvSpPr>
            <a:spLocks noGrp="1"/>
          </p:cNvSpPr>
          <p:nvPr>
            <p:ph type="body" sz="quarter" idx="3" hasCustomPrompt="1"/>
            <p:custDataLst>
              <p:tags r:id="rId4"/>
            </p:custDataLst>
          </p:nvPr>
        </p:nvSpPr>
        <p:spPr>
          <a:xfrm>
            <a:off x="6235749" y="1296006"/>
            <a:ext cx="5283243" cy="381003"/>
          </a:xfrm>
        </p:spPr>
        <p:txBody>
          <a:bodyPr vert="horz" lIns="101600" tIns="38100" rIns="76200" bIns="38100" rtlCol="0" anchor="t" anchorCtr="0">
            <a:no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solidFill>
                <a:uFillTx/>
                <a:latin typeface="+mn-lt"/>
                <a:ea typeface="+mn-ea"/>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dirty="0">
                <a:sym typeface="+mn-ea"/>
              </a:rPr>
              <a:t>单击此处编辑文本</a:t>
            </a:r>
          </a:p>
        </p:txBody>
      </p:sp>
      <p:sp>
        <p:nvSpPr>
          <p:cNvPr id="6" name="内容占位符 5"/>
          <p:cNvSpPr>
            <a:spLocks noGrp="1"/>
          </p:cNvSpPr>
          <p:nvPr>
            <p:ph sz="quarter" idx="4"/>
            <p:custDataLst>
              <p:tags r:id="rId5"/>
            </p:custDataLst>
          </p:nvPr>
        </p:nvSpPr>
        <p:spPr>
          <a:xfrm>
            <a:off x="6235749" y="1789043"/>
            <a:ext cx="5283243" cy="4552234"/>
          </a:xfrm>
        </p:spPr>
        <p:txBody>
          <a:bodyPr vert="horz" lIns="101600" tIns="0" rIns="82550" bIns="0" rtlCol="0">
            <a:no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5pPr>
          </a:lstStyle>
          <a:p>
            <a:pPr lvl="0"/>
            <a:r>
              <a:rPr lang="zh-CN" altLang="en-US" smtClean="0">
                <a:sym typeface="+mn-ea"/>
              </a:rPr>
              <a:t>单击此处编辑母版文本样式</a:t>
            </a:r>
          </a:p>
          <a:p>
            <a:pPr lvl="1"/>
            <a:r>
              <a:rPr lang="zh-CN" altLang="en-US" smtClean="0">
                <a:sym typeface="+mn-ea"/>
              </a:rPr>
              <a:t>第二级</a:t>
            </a:r>
          </a:p>
          <a:p>
            <a:pPr lvl="2"/>
            <a:r>
              <a:rPr lang="zh-CN" altLang="en-US" smtClean="0">
                <a:sym typeface="+mn-ea"/>
              </a:rPr>
              <a:t>第三级</a:t>
            </a:r>
          </a:p>
          <a:p>
            <a:pPr lvl="3"/>
            <a:r>
              <a:rPr lang="zh-CN" altLang="en-US" smtClean="0">
                <a:sym typeface="+mn-ea"/>
              </a:rPr>
              <a:t>第四级</a:t>
            </a:r>
          </a:p>
          <a:p>
            <a:pPr lvl="4"/>
            <a:r>
              <a:rPr lang="zh-CN" altLang="en-US" smtClean="0">
                <a:sym typeface="+mn-ea"/>
              </a:rPr>
              <a:t>第五级</a:t>
            </a:r>
            <a:endParaRPr dirty="0">
              <a:sym typeface="+mn-ea"/>
            </a:endParaRP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2021/11/6</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
        <p:nvSpPr>
          <p:cNvPr id="12" name="矩形 11"/>
          <p:cNvSpPr/>
          <p:nvPr userDrawn="1"/>
        </p:nvSpPr>
        <p:spPr>
          <a:xfrm>
            <a:off x="6875859" y="1345934"/>
            <a:ext cx="980008" cy="241289"/>
          </a:xfrm>
          <a:prstGeom prst="rect">
            <a:avLst/>
          </a:prstGeom>
          <a:noFill/>
          <a:ln w="25400" cap="flat" cmpd="sng" algn="ctr">
            <a:noFill/>
            <a:prstDash val="solid"/>
          </a:ln>
          <a:effectLst/>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模板：</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www.1ppt.com/moban/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素材：</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背景：</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www.1ppt.com/beijing/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图表：</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www.1ppt.com/xiazai/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教程： </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资料下载：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www.1ppt.com/ziliao/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范文下载：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www.1ppt.com/fanwen/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试卷下载：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www.1ppt.com/shiti/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教案下载：</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论坛：</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www.1ppt.cn                                     PPT</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语文课件：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www.1ppt.com/kejian/yuwen/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数学课件：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www.1ppt.com/kejian/shuxue/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英语课件：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www.1ppt.com/kejian/yingyu/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美术课件：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www.1ppt.com/kejian/meishu/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科学课件：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www.1ppt.com/kejian/kexue/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物理课件：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www.1ppt.com/kejian/wuli/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化学课件：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www.1ppt.com/kejian/huaxue/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生物课件：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www.1ppt.com/kejian/shengwu/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地理课件：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www.1ppt.com/kejian/dili/          </a:t>
            </a:r>
            <a:r>
              <a:rPr kumimoji="0" lang="zh-CN" altLang="en-US" sz="100" b="0" i="0" u="none" strike="noStrike" kern="0" cap="none" spc="0" normalizeH="0" baseline="0" noProof="0" dirty="0">
                <a:ln>
                  <a:noFill/>
                </a:ln>
                <a:solidFill>
                  <a:sysClr val="window" lastClr="FFFFFF"/>
                </a:solidFill>
                <a:effectLst/>
                <a:uLnTx/>
                <a:uFillTx/>
                <a:latin typeface="Calibri"/>
                <a:ea typeface="宋体"/>
                <a:cs typeface="+mn-cs"/>
              </a:rPr>
              <a:t>历史课件：</a:t>
            </a:r>
            <a:r>
              <a:rPr kumimoji="0" lang="en-US" altLang="zh-CN" sz="100" b="0" i="0" u="none" strike="noStrike" kern="0" cap="none" spc="0" normalizeH="0" baseline="0" noProof="0" dirty="0">
                <a:ln>
                  <a:noFill/>
                </a:ln>
                <a:solidFill>
                  <a:sysClr val="window" lastClr="FFFFFF"/>
                </a:solidFill>
                <a:effectLst/>
                <a:uLnTx/>
                <a:uFillTx/>
                <a:latin typeface="Calibri"/>
                <a:ea typeface="宋体"/>
                <a:cs typeface="+mn-cs"/>
              </a:rPr>
              <a:t>www.1ppt.com/kejian/lishi/        </a:t>
            </a:r>
          </a:p>
        </p:txBody>
      </p:sp>
    </p:spTree>
    <p:extLst>
      <p:ext uri="{BB962C8B-B14F-4D97-AF65-F5344CB8AC3E}">
        <p14:creationId xmlns:p14="http://schemas.microsoft.com/office/powerpoint/2010/main" val="21427051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p:txBody>
          <a:bodyPr vert="horz" lIns="101600" tIns="38100" rIns="76200" bIns="38100" rtlCol="0" anchor="ctr" anchorCtr="0">
            <a:noAutofit/>
          </a:bodyPr>
          <a:lstStyle>
            <a:lvl1pPr marL="0" marR="0" lvl="0" algn="l" defTabSz="914400" rtl="0" eaLnBrk="1" fontAlgn="auto" latinLnBrk="0" hangingPunct="1">
              <a:lnSpc>
                <a:spcPct val="100000"/>
              </a:lnSpc>
              <a:buNone/>
              <a:defRPr kumimoji="0" lang="zh-CN" altLang="en-US" sz="2800" b="1" i="0" u="none" strike="noStrike" kern="1200" cap="none" spc="200" normalizeH="0" baseline="0" noProof="1" dirty="0">
                <a:solidFill>
                  <a:schemeClr val="tx1"/>
                </a:solidFill>
                <a:uFillTx/>
                <a:latin typeface="+mj-lt"/>
                <a:ea typeface="+mj-ea"/>
                <a:cs typeface="+mj-cs"/>
                <a:sym typeface="+mn-ea"/>
              </a:defRPr>
            </a:lvl1pPr>
          </a:lstStyle>
          <a:p>
            <a:pPr lvl="0"/>
            <a:r>
              <a:rPr lang="zh-CN" altLang="en-US" smtClean="0">
                <a:sym typeface="+mn-ea"/>
              </a:rPr>
              <a:t>单击此处编辑母版标题样式</a:t>
            </a:r>
            <a:endParaRPr>
              <a:sym typeface="+mn-ea"/>
            </a:endParaRP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2021/11/6</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3397215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2021/11/6</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extLst>
      <p:ext uri="{BB962C8B-B14F-4D97-AF65-F5344CB8AC3E}">
        <p14:creationId xmlns:p14="http://schemas.microsoft.com/office/powerpoint/2010/main" val="40785950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69929" y="1296000"/>
            <a:ext cx="5283243" cy="5040000"/>
          </a:xfrm>
        </p:spPr>
        <p:txBody>
          <a:bodyPr vert="horz" lIns="101600" tIns="0" rIns="82550" bIns="0" rtlCol="0">
            <a:no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r>
              <a:rPr lang="zh-CN" altLang="en-US" smtClean="0">
                <a:sym typeface="+mn-ea"/>
              </a:rPr>
              <a:t>单击图标添加图片</a:t>
            </a:r>
            <a:endParaRPr dirty="0">
              <a:sym typeface="+mn-ea"/>
            </a:endParaRPr>
          </a:p>
        </p:txBody>
      </p:sp>
      <p:sp>
        <p:nvSpPr>
          <p:cNvPr id="4" name="文本占位符 3"/>
          <p:cNvSpPr>
            <a:spLocks noGrp="1"/>
          </p:cNvSpPr>
          <p:nvPr>
            <p:ph type="body" sz="half" idx="2"/>
            <p:custDataLst>
              <p:tags r:id="rId2"/>
            </p:custDataLst>
          </p:nvPr>
        </p:nvSpPr>
        <p:spPr>
          <a:xfrm>
            <a:off x="6238925" y="1296000"/>
            <a:ext cx="5283243" cy="50400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lumMod val="75000"/>
                    <a:lumOff val="25000"/>
                  </a:schemeClr>
                </a:solidFill>
                <a:uFillTx/>
                <a:latin typeface="+mn-lt"/>
                <a:ea typeface="+mn-ea"/>
                <a:cs typeface="+mn-cs"/>
                <a:sym typeface="+mn-ea"/>
              </a:defRPr>
            </a:lvl1pPr>
          </a:lstStyle>
          <a:p>
            <a:pPr lvl="0"/>
            <a:r>
              <a:rPr lang="zh-CN" altLang="en-US" smtClean="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2021/11/6</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06370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custDataLst>
              <p:tags r:id="rId1"/>
            </p:custDataLst>
          </p:nvPr>
        </p:nvSpPr>
        <p:spPr>
          <a:xfrm>
            <a:off x="10571135" y="952512"/>
            <a:ext cx="950984" cy="5388907"/>
          </a:xfrm>
        </p:spPr>
        <p:txBody>
          <a:bodyPr vert="eaVert" lIns="101600" tIns="38100" rIns="76200" bIns="38100" rtlCol="0" anchor="ctr" anchorCtr="0">
            <a:noAutofit/>
          </a:bodyPr>
          <a:lstStyle>
            <a:lvl1pPr marL="0" marR="0" lvl="0" algn="l" defTabSz="914400" rtl="0" eaLnBrk="1" fontAlgn="auto" latinLnBrk="0" hangingPunct="1">
              <a:lnSpc>
                <a:spcPct val="100000"/>
              </a:lnSpc>
              <a:spcAft>
                <a:spcPts val="0"/>
              </a:spcAft>
              <a:buNone/>
              <a:defRPr kumimoji="0" lang="zh-CN" altLang="en-US" sz="2400" b="1" i="0" u="none" strike="noStrike" kern="1200" cap="none" spc="200" normalizeH="0" baseline="0" noProof="1" dirty="0">
                <a:solidFill>
                  <a:schemeClr val="tx1"/>
                </a:solidFill>
                <a:uFillTx/>
                <a:latin typeface="+mj-lt"/>
                <a:ea typeface="+mj-ea"/>
                <a:cs typeface="+mj-cs"/>
                <a:sym typeface="+mn-ea"/>
              </a:defRPr>
            </a:lvl1pPr>
          </a:lstStyle>
          <a:p>
            <a:pPr lvl="0"/>
            <a:r>
              <a:rPr lang="zh-CN" altLang="en-US" smtClean="0">
                <a:sym typeface="+mn-ea"/>
              </a:rPr>
              <a:t>单击此处编辑母版标题样式</a:t>
            </a:r>
            <a:endParaRPr>
              <a:sym typeface="+mn-ea"/>
            </a:endParaRPr>
          </a:p>
        </p:txBody>
      </p:sp>
      <p:sp>
        <p:nvSpPr>
          <p:cNvPr id="3" name="竖排文字占位符 2"/>
          <p:cNvSpPr>
            <a:spLocks noGrp="1"/>
          </p:cNvSpPr>
          <p:nvPr>
            <p:ph type="body" orient="vert" idx="1"/>
            <p:custDataLst>
              <p:tags r:id="rId2"/>
            </p:custDataLst>
          </p:nvPr>
        </p:nvSpPr>
        <p:spPr>
          <a:xfrm>
            <a:off x="669928" y="952503"/>
            <a:ext cx="9828101" cy="5388907"/>
          </a:xfrm>
        </p:spPr>
        <p:txBody>
          <a:bodyPr vert="eaVert"/>
          <a:lstStyle>
            <a:lvl1pPr indent="0" eaLnBrk="1" fontAlgn="auto" latinLnBrk="0" hangingPunct="1">
              <a:defRPr>
                <a:solidFill>
                  <a:schemeClr val="tx1">
                    <a:lumMod val="75000"/>
                    <a:lumOff val="25000"/>
                  </a:schemeClr>
                </a:solidFill>
              </a:defRPr>
            </a:lvl1pPr>
            <a:lvl2pPr indent="0" eaLnBrk="1" fontAlgn="auto" latinLnBrk="0" hangingPunct="1">
              <a:defRPr>
                <a:solidFill>
                  <a:schemeClr val="tx1">
                    <a:lumMod val="75000"/>
                    <a:lumOff val="25000"/>
                  </a:schemeClr>
                </a:solidFill>
              </a:defRPr>
            </a:lvl2pPr>
            <a:lvl3pPr indent="0" eaLnBrk="1" fontAlgn="auto" latinLnBrk="0" hangingPunct="1">
              <a:defRPr>
                <a:solidFill>
                  <a:schemeClr val="tx1">
                    <a:lumMod val="75000"/>
                    <a:lumOff val="25000"/>
                  </a:schemeClr>
                </a:solidFill>
              </a:defRPr>
            </a:lvl3pPr>
            <a:lvl4pPr indent="0" eaLnBrk="1" fontAlgn="auto" latinLnBrk="0" hangingPunct="1">
              <a:defRPr>
                <a:solidFill>
                  <a:schemeClr val="tx1">
                    <a:lumMod val="75000"/>
                    <a:lumOff val="25000"/>
                  </a:schemeClr>
                </a:solidFill>
              </a:defRPr>
            </a:lvl4pPr>
            <a:lvl5pPr indent="0" eaLnBrk="1" fontAlgn="auto" latinLnBrk="0" hangingPunct="1">
              <a:defRPr>
                <a:solidFill>
                  <a:schemeClr val="tx1">
                    <a:lumMod val="75000"/>
                    <a:lumOff val="25000"/>
                  </a:schemeClr>
                </a:solidFill>
              </a:defRPr>
            </a:lvl5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2021/11/6</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dirty="0"/>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4203538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3.xml"/><Relationship Id="rId3" Type="http://schemas.openxmlformats.org/officeDocument/2006/relationships/slideLayout" Target="../slideLayouts/slideLayout3.xml"/><Relationship Id="rId21" Type="http://schemas.openxmlformats.org/officeDocument/2006/relationships/tags" Target="../tags/tag6.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2.xml"/><Relationship Id="rId2" Type="http://schemas.openxmlformats.org/officeDocument/2006/relationships/slideLayout" Target="../slideLayouts/slideLayout2.xml"/><Relationship Id="rId16" Type="http://schemas.openxmlformats.org/officeDocument/2006/relationships/tags" Target="../tags/tag1.xml"/><Relationship Id="rId20" Type="http://schemas.openxmlformats.org/officeDocument/2006/relationships/tags" Target="../tags/tag5.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tags" Target="../tags/tag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3.xml"/><Relationship Id="rId3" Type="http://schemas.openxmlformats.org/officeDocument/2006/relationships/slideLayout" Target="../slideLayouts/slideLayout28.xml"/><Relationship Id="rId7" Type="http://schemas.openxmlformats.org/officeDocument/2006/relationships/slideLayout" Target="../slideLayouts/slideLayout32.xml"/><Relationship Id="rId12" Type="http://schemas.openxmlformats.org/officeDocument/2006/relationships/theme" Target="../theme/theme3.xml"/><Relationship Id="rId2" Type="http://schemas.openxmlformats.org/officeDocument/2006/relationships/slideLayout" Target="../slideLayouts/slideLayout27.xml"/><Relationship Id="rId1" Type="http://schemas.openxmlformats.org/officeDocument/2006/relationships/slideLayout" Target="../slideLayouts/slideLayout26.xml"/><Relationship Id="rId6" Type="http://schemas.openxmlformats.org/officeDocument/2006/relationships/slideLayout" Target="../slideLayouts/slideLayout31.xml"/><Relationship Id="rId11" Type="http://schemas.openxmlformats.org/officeDocument/2006/relationships/slideLayout" Target="../slideLayouts/slideLayout36.xml"/><Relationship Id="rId5" Type="http://schemas.openxmlformats.org/officeDocument/2006/relationships/slideLayout" Target="../slideLayouts/slideLayout30.xml"/><Relationship Id="rId10" Type="http://schemas.openxmlformats.org/officeDocument/2006/relationships/slideLayout" Target="../slideLayouts/slideLayout35.xml"/><Relationship Id="rId4" Type="http://schemas.openxmlformats.org/officeDocument/2006/relationships/slideLayout" Target="../slideLayouts/slideLayout29.xml"/><Relationship Id="rId9"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rotWithShape="0">
          <a:gsLst>
            <a:gs pos="0">
              <a:srgbClr val="FFFFFF"/>
            </a:gs>
            <a:gs pos="100000">
              <a:srgbClr val="DCDCDC"/>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6"/>
            </p:custDataLst>
          </p:nvPr>
        </p:nvSpPr>
        <p:spPr>
          <a:xfrm>
            <a:off x="669884"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p>
        </p:txBody>
      </p:sp>
      <p:sp>
        <p:nvSpPr>
          <p:cNvPr id="3" name="文本占位符 2"/>
          <p:cNvSpPr>
            <a:spLocks noGrp="1"/>
          </p:cNvSpPr>
          <p:nvPr>
            <p:ph type="body" idx="1"/>
            <p:custDataLst>
              <p:tags r:id="rId17"/>
            </p:custDataLst>
          </p:nvPr>
        </p:nvSpPr>
        <p:spPr>
          <a:xfrm>
            <a:off x="669884" y="1296000"/>
            <a:ext cx="10852237" cy="5040000"/>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8"/>
            </p:custDataLst>
          </p:nvPr>
        </p:nvSpPr>
        <p:spPr>
          <a:xfrm>
            <a:off x="879743"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5" name="页脚占位符 4"/>
          <p:cNvSpPr>
            <a:spLocks noGrp="1"/>
          </p:cNvSpPr>
          <p:nvPr>
            <p:ph type="ftr" sz="quarter" idx="3"/>
            <p:custDataLst>
              <p:tags r:id="rId19"/>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custDataLst>
              <p:tags r:id="rId20"/>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
        <p:nvSpPr>
          <p:cNvPr id="7" name="KSO_TEMPLATE" hidden="1"/>
          <p:cNvSpPr/>
          <p:nvPr>
            <p:custDataLst>
              <p:tags r:id="rId21"/>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Tree>
    <p:extLst>
      <p:ext uri="{BB962C8B-B14F-4D97-AF65-F5344CB8AC3E}">
        <p14:creationId xmlns:p14="http://schemas.microsoft.com/office/powerpoint/2010/main" val="2716829948"/>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56" r:id="rId12"/>
    <p:sldLayoutId id="2147483658" r:id="rId13"/>
    <p:sldLayoutId id="2147483659" r:id="rId14"/>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5"/>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5"/>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600" y="6356355"/>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7600" y="6356355"/>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5521327"/>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2021/11/6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128857"/>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12&#26725;.mp4"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5.xml"/><Relationship Id="rId1" Type="http://schemas.openxmlformats.org/officeDocument/2006/relationships/slideLayout" Target="../slideLayouts/slideLayout3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b-ssl.duitang.com/uploads/item/201208/04/20120804190342_wVYYw.jpe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9" name="椭圆 8"/>
          <p:cNvSpPr/>
          <p:nvPr/>
        </p:nvSpPr>
        <p:spPr>
          <a:xfrm>
            <a:off x="4784224" y="2571571"/>
            <a:ext cx="717550" cy="914400"/>
          </a:xfrm>
          <a:prstGeom prst="ellipse">
            <a:avLst/>
          </a:prstGeom>
          <a:solidFill>
            <a:srgbClr val="FFC000"/>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scene3d>
              <a:camera prst="orthographicFront"/>
              <a:lightRig rig="soft" dir="t">
                <a:rot lat="0" lon="0" rev="15600000"/>
              </a:lightRig>
            </a:scene3d>
            <a:sp3d extrusionH="57150" prstMaterial="softEdge">
              <a:bevelT w="25400" h="38100"/>
            </a:sp3d>
          </a:bodyPr>
          <a:ls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endParaRPr lang="zh-CN" altLang="en-US" sz="2400">
              <a:ln>
                <a:solidFill>
                  <a:schemeClr val="accent4">
                    <a:lumMod val="60000"/>
                    <a:lumOff val="40000"/>
                  </a:schemeClr>
                </a:solidFill>
              </a:ln>
              <a:solidFill>
                <a:schemeClr val="accent4"/>
              </a:solidFill>
              <a:latin typeface="Arial" panose="020B0604020202020204" pitchFamily="34" charset="0"/>
              <a:ea typeface="微软雅黑" panose="020B0503020204020204" charset="-122"/>
              <a:sym typeface="Arial" panose="020B0604020202020204" pitchFamily="34" charset="0"/>
            </a:endParaRPr>
          </a:p>
        </p:txBody>
      </p:sp>
      <p:sp>
        <p:nvSpPr>
          <p:cNvPr id="10" name="椭圆 9"/>
          <p:cNvSpPr/>
          <p:nvPr/>
        </p:nvSpPr>
        <p:spPr>
          <a:xfrm>
            <a:off x="4925194" y="2560570"/>
            <a:ext cx="666750" cy="925407"/>
          </a:xfrm>
          <a:prstGeom prst="ellipse">
            <a:avLst/>
          </a:prstGeom>
          <a:solidFill>
            <a:schemeClr val="bg1">
              <a:lumMod val="95000"/>
            </a:schemeClr>
          </a:solidFill>
          <a:ln>
            <a:noFill/>
          </a:ln>
          <a:effectLst>
            <a:outerShdw blurRad="1270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lt1"/>
                </a:solidFill>
                <a:latin typeface="+mn-lt"/>
                <a:ea typeface="+mn-ea"/>
                <a:cs typeface="+mn-cs"/>
              </a:defRPr>
            </a:lvl9pPr>
          </a:lstStyle>
          <a:p>
            <a:pPr algn="ctr"/>
            <a:endParaRPr lang="zh-CN" altLang="en-US" sz="2400">
              <a:solidFill>
                <a:schemeClr val="accent2">
                  <a:lumMod val="75000"/>
                </a:schemeClr>
              </a:solidFill>
              <a:latin typeface="Arial" panose="020B0604020202020204" pitchFamily="34" charset="0"/>
              <a:ea typeface="微软雅黑" panose="020B0503020204020204" charset="-122"/>
              <a:sym typeface="Arial" panose="020B0604020202020204" pitchFamily="34" charset="0"/>
            </a:endParaRPr>
          </a:p>
        </p:txBody>
      </p:sp>
      <p:sp>
        <p:nvSpPr>
          <p:cNvPr id="11" name="TextBox 23"/>
          <p:cNvSpPr txBox="1"/>
          <p:nvPr/>
        </p:nvSpPr>
        <p:spPr>
          <a:xfrm>
            <a:off x="4687788" y="2277288"/>
            <a:ext cx="4208145" cy="1322070"/>
          </a:xfrm>
          <a:prstGeom prst="rect">
            <a:avLst/>
          </a:prstGeom>
          <a:noFill/>
          <a:ln w="9525">
            <a:noFill/>
          </a:ln>
        </p:spPr>
        <p:txBody>
          <a:bodyPr wrap="square">
            <a:spAutoFit/>
          </a:bodyPr>
          <a:ls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a:lstStyle>
          <a:p>
            <a:r>
              <a:rPr lang="en-US" altLang="zh-CN" sz="6400" b="1" dirty="0">
                <a:solidFill>
                  <a:srgbClr val="FF0000"/>
                </a:solidFill>
                <a:latin typeface="楷体_GB2312" panose="02010609030101010101" charset="-122"/>
                <a:ea typeface="楷体_GB2312" panose="02010609030101010101" charset="-122"/>
              </a:rPr>
              <a:t>12</a:t>
            </a:r>
            <a:r>
              <a:rPr lang="en-US" altLang="zh-CN" sz="8000" dirty="0">
                <a:solidFill>
                  <a:srgbClr val="FF0000"/>
                </a:solidFill>
                <a:latin typeface="楷体_GB2312" panose="02010609030101010101" charset="-122"/>
                <a:ea typeface="楷体_GB2312" panose="02010609030101010101" charset="-122"/>
              </a:rPr>
              <a:t> </a:t>
            </a:r>
            <a:r>
              <a:rPr lang="zh-CN" altLang="en-US" sz="7200" b="1" dirty="0">
                <a:solidFill>
                  <a:srgbClr val="FF0000"/>
                </a:solidFill>
                <a:latin typeface="楷体_GB2312" panose="02010609030101010101" charset="-122"/>
                <a:ea typeface="楷体_GB2312" panose="02010609030101010101" charset="-122"/>
              </a:rPr>
              <a:t>桥</a:t>
            </a:r>
          </a:p>
        </p:txBody>
      </p:sp>
      <p:sp>
        <p:nvSpPr>
          <p:cNvPr id="12" name="副标题 2"/>
          <p:cNvSpPr txBox="1"/>
          <p:nvPr/>
        </p:nvSpPr>
        <p:spPr>
          <a:xfrm>
            <a:off x="3405192" y="3996511"/>
            <a:ext cx="5381625" cy="584200"/>
          </a:xfrm>
          <a:prstGeom prst="rect">
            <a:avLst/>
          </a:prstGeom>
          <a:noFill/>
          <a:ln w="9525">
            <a:noFill/>
          </a:ln>
        </p:spPr>
        <p:txBody>
          <a:bodyPr/>
          <a:lstStyle>
            <a:defPPr>
              <a:defRPr lang="zh-CN"/>
            </a:defPPr>
            <a:lvl1pPr marL="0" lvl="0"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gn="ctr" eaLnBrk="1" hangingPunct="1">
              <a:buFont typeface="Arial" panose="020B0604020202020204" pitchFamily="34" charset="0"/>
            </a:pPr>
            <a:r>
              <a:rPr lang="en-US" altLang="zh-CN" sz="2665" b="1" dirty="0">
                <a:solidFill>
                  <a:srgbClr val="000000"/>
                </a:solidFill>
                <a:latin typeface="黑体" panose="02010609060101010101" pitchFamily="2" charset="-122"/>
                <a:ea typeface="黑体" panose="02010609060101010101" pitchFamily="2" charset="-122"/>
              </a:rPr>
              <a:t>RJ</a:t>
            </a:r>
            <a:r>
              <a:rPr lang="zh-CN" altLang="en-US" sz="2665" b="1" dirty="0">
                <a:solidFill>
                  <a:srgbClr val="000000"/>
                </a:solidFill>
                <a:latin typeface="黑体" panose="02010609060101010101" pitchFamily="2" charset="-122"/>
                <a:ea typeface="黑体" panose="02010609060101010101" pitchFamily="2" charset="-122"/>
              </a:rPr>
              <a:t>部编版</a:t>
            </a:r>
            <a:r>
              <a:rPr lang="en-US" altLang="zh-CN" sz="2665" b="1" dirty="0">
                <a:solidFill>
                  <a:srgbClr val="000000"/>
                </a:solidFill>
                <a:latin typeface="黑体" panose="02010609060101010101" pitchFamily="2" charset="-122"/>
                <a:ea typeface="黑体" panose="02010609060101010101" pitchFamily="2" charset="-122"/>
              </a:rPr>
              <a:t>·</a:t>
            </a:r>
            <a:r>
              <a:rPr lang="zh-CN" altLang="en-US" sz="2665" b="1" dirty="0">
                <a:solidFill>
                  <a:srgbClr val="000000"/>
                </a:solidFill>
                <a:latin typeface="黑体" panose="02010609060101010101" pitchFamily="2" charset="-122"/>
                <a:ea typeface="黑体" panose="02010609060101010101" pitchFamily="2" charset="-122"/>
              </a:rPr>
              <a:t>六年</a:t>
            </a:r>
            <a:r>
              <a:rPr lang="zh-CN" altLang="en-US" sz="2665" b="1" dirty="0">
                <a:solidFill>
                  <a:srgbClr val="000000"/>
                </a:solidFill>
                <a:latin typeface="黑体" panose="02010609060101010101" pitchFamily="2" charset="-122"/>
                <a:ea typeface="黑体" panose="02010609060101010101" pitchFamily="2" charset="-122"/>
              </a:rPr>
              <a:t>级上册</a:t>
            </a:r>
          </a:p>
        </p:txBody>
      </p:sp>
      <p:cxnSp>
        <p:nvCxnSpPr>
          <p:cNvPr id="13" name="直接连接符 12"/>
          <p:cNvCxnSpPr/>
          <p:nvPr/>
        </p:nvCxnSpPr>
        <p:spPr>
          <a:xfrm>
            <a:off x="3503642" y="3910997"/>
            <a:ext cx="5040630" cy="0"/>
          </a:xfrm>
          <a:prstGeom prst="line">
            <a:avLst/>
          </a:prstGeom>
          <a:ln w="38100">
            <a:solidFill>
              <a:srgbClr val="000000"/>
            </a:solidFill>
          </a:ln>
        </p:spPr>
        <p:style>
          <a:lnRef idx="1">
            <a:schemeClr val="accent1"/>
          </a:lnRef>
          <a:fillRef idx="0">
            <a:schemeClr val="accent1"/>
          </a:fillRef>
          <a:effectRef idx="0">
            <a:schemeClr val="accent1"/>
          </a:effectRef>
          <a:fontRef idx="minor">
            <a:schemeClr val="tx1"/>
          </a:fontRef>
        </p:style>
      </p:cxnSp>
      <p:sp>
        <p:nvSpPr>
          <p:cNvPr id="8" name="矩形 7"/>
          <p:cNvSpPr/>
          <p:nvPr/>
        </p:nvSpPr>
        <p:spPr>
          <a:xfrm>
            <a:off x="1524000" y="6103776"/>
            <a:ext cx="9144000" cy="470257"/>
          </a:xfrm>
          <a:prstGeom prst="rect">
            <a:avLst/>
          </a:prstGeom>
          <a:solidFill>
            <a:srgbClr val="FFFFFF">
              <a:alpha val="50196"/>
            </a:srgbClr>
          </a:solidFill>
        </p:spPr>
        <p:txBody>
          <a:bodyPr wrap="square">
            <a:spAutoFit/>
          </a:bodyPr>
          <a:lstStyle/>
          <a:p>
            <a:pPr marL="342900" indent="-342900" algn="ctr" fontAlgn="base">
              <a:lnSpc>
                <a:spcPct val="110000"/>
              </a:lnSpc>
              <a:spcBef>
                <a:spcPct val="0"/>
              </a:spcBef>
              <a:spcAft>
                <a:spcPct val="0"/>
              </a:spcAft>
            </a:pPr>
            <a:r>
              <a:rPr lang="zh-CN" altLang="en-US" sz="2400" kern="0" dirty="0" smtClean="0">
                <a:latin typeface="微软雅黑" panose="020B0503020204020204" pitchFamily="34" charset="-122"/>
                <a:ea typeface="微软雅黑" panose="020B0503020204020204" pitchFamily="34" charset="-122"/>
              </a:rPr>
              <a:t>优品</a:t>
            </a:r>
            <a:r>
              <a:rPr lang="en-US" altLang="zh-CN" sz="2400" kern="0" dirty="0" smtClean="0">
                <a:latin typeface="微软雅黑" panose="020B0503020204020204" pitchFamily="34" charset="-122"/>
                <a:ea typeface="微软雅黑" panose="020B0503020204020204" pitchFamily="34" charset="-122"/>
              </a:rPr>
              <a:t>PPT</a:t>
            </a:r>
            <a:endParaRPr lang="en-US" altLang="zh-CN" sz="2400" kern="0" dirty="0">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2452083" y="749517"/>
            <a:ext cx="2501006" cy="646331"/>
          </a:xfrm>
          <a:prstGeom prst="rect">
            <a:avLst/>
          </a:prstGeom>
          <a:noFill/>
          <a:ln>
            <a:noFill/>
          </a:ln>
        </p:spPr>
        <p:txBody>
          <a:bodyPr wrap="none" rtlCol="0" anchor="t">
            <a:spAutoFit/>
          </a:bodyPr>
          <a:lstStyle/>
          <a:p>
            <a:pPr algn="ctr"/>
            <a:r>
              <a:rPr lang="zh-CN" altLang="en-US" sz="3600" b="1" u="dbl" dirty="0">
                <a:solidFill>
                  <a:srgbClr val="92D050"/>
                </a:solidFill>
                <a:latin typeface="黑体" panose="02010609060101010101" pitchFamily="2" charset="-122"/>
                <a:ea typeface="黑体" panose="02010609060101010101" pitchFamily="2" charset="-122"/>
                <a:sym typeface="+mn-ea"/>
              </a:rPr>
              <a:t>近义词辨析</a:t>
            </a:r>
          </a:p>
        </p:txBody>
      </p:sp>
      <p:graphicFrame>
        <p:nvGraphicFramePr>
          <p:cNvPr id="5" name="表格 4"/>
          <p:cNvGraphicFramePr/>
          <p:nvPr>
            <p:extLst>
              <p:ext uri="{D42A27DB-BD31-4B8C-83A1-F6EECF244321}">
                <p14:modId xmlns:p14="http://schemas.microsoft.com/office/powerpoint/2010/main" val="1206745989"/>
              </p:ext>
            </p:extLst>
          </p:nvPr>
        </p:nvGraphicFramePr>
        <p:xfrm>
          <a:off x="3048000" y="1708573"/>
          <a:ext cx="6253162" cy="2990850"/>
        </p:xfrm>
        <a:graphic>
          <a:graphicData uri="http://schemas.openxmlformats.org/drawingml/2006/table">
            <a:tbl>
              <a:tblPr firstRow="1" bandRow="1">
                <a:tableStyleId>{5C22544A-7EE6-4342-B048-85BDC9FD1C3A}</a:tableStyleId>
              </a:tblPr>
              <a:tblGrid>
                <a:gridCol w="1043940"/>
                <a:gridCol w="1663541"/>
                <a:gridCol w="3545681"/>
              </a:tblGrid>
              <a:tr h="509270">
                <a:tc>
                  <a:txBody>
                    <a:bodyPr/>
                    <a:lstStyle/>
                    <a:p>
                      <a:pPr algn="ctr">
                        <a:buNone/>
                      </a:pPr>
                      <a:endParaRPr lang="zh-CN" altLang="en-US" sz="1800" dirty="0">
                        <a:latin typeface="+mn-ea"/>
                      </a:endParaRPr>
                    </a:p>
                  </a:txBody>
                  <a:tcPr>
                    <a:solidFill>
                      <a:srgbClr val="FFAF01"/>
                    </a:solidFill>
                  </a:tcPr>
                </a:tc>
                <a:tc>
                  <a:txBody>
                    <a:bodyPr/>
                    <a:lstStyle/>
                    <a:p>
                      <a:pPr algn="ctr">
                        <a:buNone/>
                      </a:pPr>
                      <a:r>
                        <a:rPr lang="zh-CN" altLang="en-US" sz="1800">
                          <a:latin typeface="+mn-ea"/>
                        </a:rPr>
                        <a:t>相同点</a:t>
                      </a:r>
                    </a:p>
                  </a:txBody>
                  <a:tcPr>
                    <a:solidFill>
                      <a:srgbClr val="FFAF01"/>
                    </a:solidFill>
                  </a:tcPr>
                </a:tc>
                <a:tc>
                  <a:txBody>
                    <a:bodyPr/>
                    <a:lstStyle/>
                    <a:p>
                      <a:pPr algn="ctr">
                        <a:buNone/>
                      </a:pPr>
                      <a:r>
                        <a:rPr lang="zh-CN" altLang="en-US" sz="1800" dirty="0">
                          <a:latin typeface="+mn-ea"/>
                        </a:rPr>
                        <a:t>不同点</a:t>
                      </a:r>
                    </a:p>
                  </a:txBody>
                  <a:tcPr>
                    <a:solidFill>
                      <a:srgbClr val="FFAF01"/>
                    </a:solidFill>
                  </a:tcPr>
                </a:tc>
              </a:tr>
              <a:tr h="1459865">
                <a:tc>
                  <a:txBody>
                    <a:bodyPr/>
                    <a:lstStyle/>
                    <a:p>
                      <a:pPr algn="ctr">
                        <a:buNone/>
                      </a:pPr>
                      <a:endParaRPr lang="zh-CN" altLang="en-US" sz="2000" b="1" dirty="0">
                        <a:latin typeface="楷体_GB2312" panose="02010609030101010101" charset="-122"/>
                        <a:ea typeface="楷体_GB2312" panose="02010609030101010101" charset="-122"/>
                      </a:endParaRPr>
                    </a:p>
                    <a:p>
                      <a:pPr algn="ctr">
                        <a:buNone/>
                      </a:pPr>
                      <a:r>
                        <a:rPr lang="zh-CN" altLang="en-US" sz="2000" b="1" dirty="0" smtClean="0">
                          <a:latin typeface="楷体_GB2312" panose="02010609030101010101" charset="-122"/>
                          <a:ea typeface="楷体_GB2312" panose="02010609030101010101" charset="-122"/>
                        </a:rPr>
                        <a:t>惊慌</a:t>
                      </a:r>
                      <a:endParaRPr lang="zh-CN" altLang="en-US" sz="2000" b="1" dirty="0">
                        <a:latin typeface="楷体_GB2312" panose="02010609030101010101" charset="-122"/>
                        <a:ea typeface="楷体_GB2312" panose="02010609030101010101" charset="-122"/>
                      </a:endParaRPr>
                    </a:p>
                  </a:txBody>
                  <a:tcPr>
                    <a:solidFill>
                      <a:srgbClr val="FFE09D"/>
                    </a:solidFill>
                  </a:tcPr>
                </a:tc>
                <a:tc rowSpan="2">
                  <a:txBody>
                    <a:bodyPr/>
                    <a:lstStyle/>
                    <a:p>
                      <a:pPr algn="ctr">
                        <a:buNone/>
                      </a:pPr>
                      <a:endParaRPr lang="zh-CN" altLang="en-US" sz="2000" b="1" dirty="0">
                        <a:latin typeface="楷体_GB2312" panose="02010609030101010101" charset="-122"/>
                        <a:ea typeface="楷体_GB2312" panose="02010609030101010101" charset="-122"/>
                        <a:sym typeface="+mn-ea"/>
                      </a:endParaRPr>
                    </a:p>
                    <a:p>
                      <a:pPr algn="ctr">
                        <a:buNone/>
                      </a:pPr>
                      <a:endParaRPr lang="zh-CN" altLang="en-US" sz="2000" b="1" dirty="0">
                        <a:latin typeface="楷体_GB2312" panose="02010609030101010101" charset="-122"/>
                        <a:ea typeface="楷体_GB2312" panose="02010609030101010101" charset="-122"/>
                        <a:sym typeface="+mn-ea"/>
                      </a:endParaRPr>
                    </a:p>
                    <a:p>
                      <a:pPr algn="ctr">
                        <a:buNone/>
                      </a:pPr>
                      <a:r>
                        <a:rPr lang="zh-CN" altLang="en-US" sz="2000" b="1" dirty="0" smtClean="0">
                          <a:latin typeface="楷体_GB2312" panose="02010609030101010101" charset="-122"/>
                          <a:ea typeface="楷体_GB2312" panose="02010609030101010101" charset="-122"/>
                          <a:sym typeface="+mn-ea"/>
                        </a:rPr>
                        <a:t>都有“惊恐”的意思。</a:t>
                      </a:r>
                      <a:endParaRPr lang="zh-CN" altLang="en-US" sz="2000" b="1" dirty="0">
                        <a:latin typeface="楷体_GB2312" panose="02010609030101010101" charset="-122"/>
                        <a:ea typeface="楷体_GB2312" panose="02010609030101010101" charset="-122"/>
                        <a:sym typeface="+mn-ea"/>
                      </a:endParaRPr>
                    </a:p>
                  </a:txBody>
                  <a:tcPr>
                    <a:solidFill>
                      <a:srgbClr val="FFE09D"/>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endParaRPr lang="en-US" altLang="zh-CN" sz="2000" b="1" dirty="0" smtClean="0">
                        <a:solidFill>
                          <a:srgbClr val="FF0000"/>
                        </a:solidFill>
                        <a:latin typeface="楷体_GB2312" panose="02010609030101010101" charset="-122"/>
                        <a:ea typeface="楷体_GB2312" panose="02010609030101010101" charset="-122"/>
                        <a:cs typeface="+mn-ea"/>
                        <a:sym typeface="+mn-ea"/>
                      </a:endParaRPr>
                    </a:p>
                    <a:p>
                      <a:pPr marL="0" marR="0" indent="0" algn="ctr" defTabSz="914400" rtl="0" eaLnBrk="1" fontAlgn="auto" latinLnBrk="0" hangingPunct="1">
                        <a:lnSpc>
                          <a:spcPct val="100000"/>
                        </a:lnSpc>
                        <a:spcBef>
                          <a:spcPts val="0"/>
                        </a:spcBef>
                        <a:spcAft>
                          <a:spcPts val="0"/>
                        </a:spcAft>
                        <a:buClrTx/>
                        <a:buSzTx/>
                        <a:buFontTx/>
                        <a:buNone/>
                        <a:defRPr/>
                      </a:pPr>
                      <a:r>
                        <a:rPr lang="zh-CN" altLang="en-US" sz="2000" b="1" dirty="0" smtClean="0">
                          <a:solidFill>
                            <a:srgbClr val="FF0000"/>
                          </a:solidFill>
                          <a:latin typeface="楷体_GB2312" panose="02010609030101010101" charset="-122"/>
                          <a:ea typeface="楷体_GB2312" panose="02010609030101010101" charset="-122"/>
                          <a:cs typeface="+mn-ea"/>
                          <a:sym typeface="+mn-ea"/>
                        </a:rPr>
                        <a:t>多形容行动的慌张。多用于口语。</a:t>
                      </a:r>
                      <a:endParaRPr lang="zh-CN" altLang="en-US" sz="2000" b="1" dirty="0">
                        <a:solidFill>
                          <a:srgbClr val="FF0000"/>
                        </a:solidFill>
                        <a:latin typeface="楷体_GB2312" panose="02010609030101010101" charset="-122"/>
                        <a:ea typeface="楷体_GB2312" panose="02010609030101010101" charset="-122"/>
                        <a:cs typeface="+mn-ea"/>
                        <a:sym typeface="+mn-ea"/>
                      </a:endParaRPr>
                    </a:p>
                  </a:txBody>
                  <a:tcPr>
                    <a:solidFill>
                      <a:srgbClr val="FFE09D"/>
                    </a:solidFill>
                  </a:tcPr>
                </a:tc>
              </a:tr>
              <a:tr h="1021715">
                <a:tc>
                  <a:txBody>
                    <a:bodyPr/>
                    <a:lstStyle/>
                    <a:p>
                      <a:pPr algn="ctr">
                        <a:buNone/>
                      </a:pPr>
                      <a:endParaRPr lang="zh-CN" altLang="en-US" sz="2000" b="1" dirty="0">
                        <a:latin typeface="楷体_GB2312" panose="02010609030101010101" charset="-122"/>
                        <a:ea typeface="楷体_GB2312" panose="02010609030101010101" charset="-122"/>
                      </a:endParaRPr>
                    </a:p>
                    <a:p>
                      <a:pPr algn="ctr">
                        <a:buNone/>
                      </a:pPr>
                      <a:r>
                        <a:rPr lang="zh-CN" altLang="en-US" sz="2000" b="1" dirty="0" smtClean="0">
                          <a:latin typeface="楷体_GB2312" panose="02010609030101010101" charset="-122"/>
                          <a:ea typeface="楷体_GB2312" panose="02010609030101010101" charset="-122"/>
                        </a:rPr>
                        <a:t>惊惶</a:t>
                      </a:r>
                      <a:endParaRPr lang="zh-CN" altLang="en-US" sz="2000" b="1" dirty="0">
                        <a:latin typeface="楷体_GB2312" panose="02010609030101010101" charset="-122"/>
                        <a:ea typeface="楷体_GB2312" panose="02010609030101010101" charset="-122"/>
                      </a:endParaRPr>
                    </a:p>
                  </a:txBody>
                  <a:tcPr>
                    <a:solidFill>
                      <a:srgbClr val="FFE09D"/>
                    </a:solidFill>
                  </a:tcPr>
                </a:tc>
                <a:tc vMerge="1">
                  <a:txBody>
                    <a:bodyPr/>
                    <a:lstStyle/>
                    <a:p>
                      <a:endParaRPr lang="zh-CN"/>
                    </a:p>
                  </a:txBody>
                  <a:tcPr/>
                </a:tc>
                <a:tc>
                  <a:txBody>
                    <a:bodyPr/>
                    <a:lstStyle/>
                    <a:p>
                      <a:pPr algn="ctr">
                        <a:buNone/>
                      </a:pPr>
                      <a:r>
                        <a:rPr lang="zh-CN" altLang="en-US" sz="2000" b="1" dirty="0" smtClean="0">
                          <a:solidFill>
                            <a:srgbClr val="FF0000"/>
                          </a:solidFill>
                          <a:latin typeface="楷体_GB2312" panose="02010609030101010101" charset="-122"/>
                          <a:ea typeface="楷体_GB2312" panose="02010609030101010101" charset="-122"/>
                          <a:cs typeface="+mn-ea"/>
                          <a:sym typeface="+mn-ea"/>
                        </a:rPr>
                        <a:t>侧重于形容内心的恐惧。多用于书面语。</a:t>
                      </a:r>
                      <a:endParaRPr lang="zh-CN" altLang="en-US" sz="2000" b="1" dirty="0">
                        <a:solidFill>
                          <a:srgbClr val="FF0000"/>
                        </a:solidFill>
                        <a:latin typeface="楷体_GB2312" panose="02010609030101010101" charset="-122"/>
                        <a:ea typeface="楷体_GB2312" panose="02010609030101010101" charset="-122"/>
                        <a:cs typeface="+mn-ea"/>
                        <a:sym typeface="+mn-ea"/>
                      </a:endParaRPr>
                    </a:p>
                  </a:txBody>
                  <a:tcPr>
                    <a:solidFill>
                      <a:srgbClr val="FFE09D"/>
                    </a:solidFill>
                  </a:tcPr>
                </a:tc>
              </a:tr>
            </a:tbl>
          </a:graphicData>
        </a:graphic>
      </p:graphicFrame>
      <p:sp>
        <p:nvSpPr>
          <p:cNvPr id="19" name="文本框 18"/>
          <p:cNvSpPr txBox="1"/>
          <p:nvPr/>
        </p:nvSpPr>
        <p:spPr>
          <a:xfrm>
            <a:off x="3208660" y="5357501"/>
            <a:ext cx="184731" cy="646331"/>
          </a:xfrm>
          <a:prstGeom prst="rect">
            <a:avLst/>
          </a:prstGeom>
          <a:noFill/>
          <a:ln w="9525">
            <a:noFill/>
          </a:ln>
        </p:spPr>
        <p:txBody>
          <a:bodyPr wrap="none">
            <a:spAutoFit/>
          </a:bodyPr>
          <a:lstStyle/>
          <a:p>
            <a:pPr eaLnBrk="1" hangingPunct="1"/>
            <a:endParaRPr lang="zh-CN" altLang="en-US" sz="3600" b="1" dirty="0">
              <a:solidFill>
                <a:srgbClr val="FF00FF"/>
              </a:solidFill>
              <a:latin typeface="黑体" panose="02010609060101010101" pitchFamily="2" charset="-122"/>
              <a:ea typeface="黑体" panose="02010609060101010101" pitchFamily="2" charset="-122"/>
            </a:endParaRPr>
          </a:p>
        </p:txBody>
      </p:sp>
      <p:sp>
        <p:nvSpPr>
          <p:cNvPr id="22" name="文本框 21"/>
          <p:cNvSpPr txBox="1"/>
          <p:nvPr/>
        </p:nvSpPr>
        <p:spPr>
          <a:xfrm>
            <a:off x="2580569" y="4463549"/>
            <a:ext cx="7691899" cy="1569660"/>
          </a:xfrm>
          <a:prstGeom prst="rect">
            <a:avLst/>
          </a:prstGeom>
          <a:noFill/>
          <a:ln w="9525">
            <a:noFill/>
          </a:ln>
        </p:spPr>
        <p:txBody>
          <a:bodyPr wrap="square">
            <a:spAutoFit/>
          </a:bodyPr>
          <a:lstStyle/>
          <a:p>
            <a:pPr algn="l" eaLnBrk="1" hangingPunct="1"/>
            <a:endParaRPr lang="zh-CN" altLang="en-US" sz="2400" b="1" dirty="0">
              <a:latin typeface="楷体_GB2312" panose="02010609030101010101" charset="-122"/>
              <a:ea typeface="楷体_GB2312" panose="02010609030101010101" charset="-122"/>
              <a:cs typeface="楷体_GB2312" panose="02010609030101010101" charset="-122"/>
              <a:sym typeface="+mn-ea"/>
            </a:endParaRPr>
          </a:p>
          <a:p>
            <a:r>
              <a:rPr lang="en-US" altLang="zh-CN" sz="2400" b="1" dirty="0">
                <a:latin typeface="+mn-ea"/>
                <a:cs typeface="黑体" panose="02010609060101010101" pitchFamily="2" charset="-122"/>
                <a:sym typeface="+mn-ea"/>
              </a:rPr>
              <a:t>1</a:t>
            </a:r>
            <a:r>
              <a:rPr lang="en-US" altLang="zh-CN" sz="2400" b="1" dirty="0">
                <a:latin typeface="+mn-ea"/>
                <a:cs typeface="黑体" panose="02010609060101010101" pitchFamily="2" charset="-122"/>
                <a:sym typeface="+mn-ea"/>
              </a:rPr>
              <a:t>.</a:t>
            </a:r>
            <a:r>
              <a:rPr lang="zh-CN" altLang="en-US" sz="2400" b="1" dirty="0">
                <a:latin typeface="+mn-ea"/>
                <a:cs typeface="黑体" panose="02010609060101010101" pitchFamily="2" charset="-122"/>
                <a:sym typeface="+mn-ea"/>
              </a:rPr>
              <a:t>只要听到一点声音，躲在屋里的三个罪犯</a:t>
            </a:r>
            <a:r>
              <a:rPr lang="zh-CN" altLang="en-US" sz="2400" b="1" dirty="0">
                <a:latin typeface="+mn-ea"/>
                <a:cs typeface="黑体" panose="02010609060101010101" pitchFamily="2" charset="-122"/>
                <a:sym typeface="+mn-ea"/>
              </a:rPr>
              <a:t>就（     ）地</a:t>
            </a:r>
            <a:r>
              <a:rPr lang="zh-CN" altLang="en-US" sz="2400" b="1" dirty="0">
                <a:latin typeface="+mn-ea"/>
                <a:cs typeface="黑体" panose="02010609060101010101" pitchFamily="2" charset="-122"/>
                <a:sym typeface="+mn-ea"/>
              </a:rPr>
              <a:t>挤成一团</a:t>
            </a:r>
            <a:r>
              <a:rPr lang="zh-CN" altLang="en-US" sz="2400" b="1" dirty="0">
                <a:latin typeface="+mn-ea"/>
                <a:cs typeface="黑体" panose="02010609060101010101" pitchFamily="2" charset="-122"/>
                <a:sym typeface="+mn-ea"/>
              </a:rPr>
              <a:t>。</a:t>
            </a:r>
            <a:endParaRPr lang="en-US" altLang="zh-CN" sz="2400" b="1" dirty="0">
              <a:latin typeface="+mn-ea"/>
              <a:cs typeface="黑体" panose="02010609060101010101" pitchFamily="2" charset="-122"/>
              <a:sym typeface="+mn-ea"/>
            </a:endParaRPr>
          </a:p>
          <a:p>
            <a:r>
              <a:rPr lang="en-US" altLang="zh-CN" sz="2400" b="1" dirty="0">
                <a:latin typeface="+mn-ea"/>
                <a:cs typeface="黑体" panose="02010609060101010101" pitchFamily="2" charset="-122"/>
                <a:sym typeface="+mn-ea"/>
              </a:rPr>
              <a:t>2.</a:t>
            </a:r>
            <a:r>
              <a:rPr lang="zh-CN" altLang="en-US" sz="2400" b="1" dirty="0">
                <a:latin typeface="+mn-ea"/>
                <a:cs typeface="黑体" panose="02010609060101010101" pitchFamily="2" charset="-122"/>
                <a:sym typeface="+mn-ea"/>
              </a:rPr>
              <a:t>大火熊熊，</a:t>
            </a:r>
            <a:r>
              <a:rPr lang="zh-CN" altLang="en-US" sz="2400" b="1" dirty="0">
                <a:latin typeface="+mn-ea"/>
                <a:cs typeface="黑体" panose="02010609060101010101" pitchFamily="2" charset="-122"/>
                <a:sym typeface="+mn-ea"/>
              </a:rPr>
              <a:t>王刚（     ）地</a:t>
            </a:r>
            <a:r>
              <a:rPr lang="zh-CN" altLang="en-US" sz="2400" b="1" dirty="0">
                <a:latin typeface="+mn-ea"/>
                <a:cs typeface="黑体" panose="02010609060101010101" pitchFamily="2" charset="-122"/>
                <a:sym typeface="+mn-ea"/>
              </a:rPr>
              <a:t>站在那里，不知所措。</a:t>
            </a:r>
            <a:endParaRPr lang="zh-CN" altLang="en-US" sz="2400" b="1" dirty="0">
              <a:solidFill>
                <a:srgbClr val="FF00FF"/>
              </a:solidFill>
              <a:latin typeface="+mn-ea"/>
              <a:cs typeface="楷体_GB2312" panose="02010609030101010101" charset="-122"/>
              <a:sym typeface="+mn-ea"/>
            </a:endParaRPr>
          </a:p>
        </p:txBody>
      </p:sp>
      <p:sp>
        <p:nvSpPr>
          <p:cNvPr id="6" name="文本框 8"/>
          <p:cNvSpPr txBox="1"/>
          <p:nvPr/>
        </p:nvSpPr>
        <p:spPr>
          <a:xfrm>
            <a:off x="8832308" y="4797629"/>
            <a:ext cx="1440160" cy="461665"/>
          </a:xfrm>
          <a:prstGeom prst="rect">
            <a:avLst/>
          </a:prstGeom>
          <a:noFill/>
          <a:ln w="9525">
            <a:noFill/>
          </a:ln>
        </p:spPr>
        <p:txBody>
          <a:bodyPr wrap="square">
            <a:spAutoFit/>
          </a:bodyPr>
          <a:lstStyle/>
          <a:p>
            <a:r>
              <a:rPr lang="zh-CN" altLang="en-US" sz="2400" b="1" dirty="0">
                <a:solidFill>
                  <a:srgbClr val="FF0000"/>
                </a:solidFill>
                <a:latin typeface="楷体_GB2312" panose="02010609030101010101" charset="-122"/>
                <a:ea typeface="楷体_GB2312" panose="02010609030101010101" charset="-122"/>
                <a:cs typeface="+mn-ea"/>
                <a:sym typeface="+mn-ea"/>
              </a:rPr>
              <a:t>惊慌</a:t>
            </a:r>
            <a:endParaRPr lang="en-US" altLang="en-US" sz="2400" b="1" dirty="0">
              <a:solidFill>
                <a:srgbClr val="FF0000"/>
              </a:solidFill>
              <a:latin typeface="楷体_GB2312" panose="02010609030101010101" charset="-122"/>
              <a:ea typeface="楷体_GB2312" panose="02010609030101010101" charset="-122"/>
              <a:cs typeface="+mn-ea"/>
              <a:sym typeface="+mn-ea"/>
            </a:endParaRPr>
          </a:p>
        </p:txBody>
      </p:sp>
      <p:sp>
        <p:nvSpPr>
          <p:cNvPr id="7" name="文本框 8"/>
          <p:cNvSpPr txBox="1"/>
          <p:nvPr/>
        </p:nvSpPr>
        <p:spPr>
          <a:xfrm>
            <a:off x="5189489" y="5571544"/>
            <a:ext cx="1440160" cy="461665"/>
          </a:xfrm>
          <a:prstGeom prst="rect">
            <a:avLst/>
          </a:prstGeom>
          <a:noFill/>
          <a:ln w="9525">
            <a:noFill/>
          </a:ln>
        </p:spPr>
        <p:txBody>
          <a:bodyPr wrap="square">
            <a:spAutoFit/>
          </a:bodyPr>
          <a:lstStyle/>
          <a:p>
            <a:r>
              <a:rPr lang="zh-CN" altLang="en-US" sz="2400" b="1" dirty="0">
                <a:solidFill>
                  <a:srgbClr val="FF0000"/>
                </a:solidFill>
                <a:latin typeface="楷体_GB2312" panose="02010609030101010101" charset="-122"/>
                <a:ea typeface="楷体_GB2312" panose="02010609030101010101" charset="-122"/>
                <a:cs typeface="+mn-ea"/>
                <a:sym typeface="+mn-ea"/>
              </a:rPr>
              <a:t>惊惶</a:t>
            </a:r>
            <a:endParaRPr lang="en-US" altLang="en-US" sz="2400" b="1" dirty="0">
              <a:solidFill>
                <a:srgbClr val="FF0000"/>
              </a:solidFill>
              <a:latin typeface="楷体_GB2312" panose="02010609030101010101" charset="-122"/>
              <a:ea typeface="楷体_GB2312" panose="02010609030101010101" charset="-122"/>
              <a:cs typeface="+mn-ea"/>
              <a:sym typeface="+mn-ea"/>
            </a:endParaRPr>
          </a:p>
        </p:txBody>
      </p:sp>
      <p:pic>
        <p:nvPicPr>
          <p:cNvPr id="1026" name="Picture 2" descr="G:\BaiduYunDownload\10000图标\PNG图标集08\png-056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15846" y="749011"/>
            <a:ext cx="564456" cy="75260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down)">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文本框 10"/>
          <p:cNvSpPr txBox="1"/>
          <p:nvPr/>
        </p:nvSpPr>
        <p:spPr>
          <a:xfrm>
            <a:off x="2543810" y="758476"/>
            <a:ext cx="2242922" cy="707886"/>
          </a:xfrm>
          <a:prstGeom prst="rect">
            <a:avLst/>
          </a:prstGeom>
          <a:noFill/>
        </p:spPr>
        <p:txBody>
          <a:bodyPr wrap="none" rtlCol="0">
            <a:spAutoFit/>
          </a:bodyPr>
          <a:lstStyle/>
          <a:p>
            <a:pPr algn="l"/>
            <a:r>
              <a:rPr lang="zh-CN" altLang="en-US" sz="4000" b="1" u="dbl" dirty="0">
                <a:solidFill>
                  <a:srgbClr val="92D050"/>
                </a:solidFill>
                <a:latin typeface="黑体" panose="02010609060101010101" pitchFamily="2" charset="-122"/>
                <a:ea typeface="黑体" panose="02010609060101010101" pitchFamily="2" charset="-122"/>
              </a:rPr>
              <a:t>词语</a:t>
            </a:r>
            <a:r>
              <a:rPr lang="zh-CN" altLang="en-US" sz="4000" b="1" u="dbl" dirty="0">
                <a:solidFill>
                  <a:srgbClr val="92D050"/>
                </a:solidFill>
                <a:latin typeface="黑体" panose="02010609060101010101" pitchFamily="2" charset="-122"/>
                <a:ea typeface="黑体" panose="02010609060101010101" pitchFamily="2" charset="-122"/>
                <a:sym typeface="+mn-ea"/>
              </a:rPr>
              <a:t>积累</a:t>
            </a:r>
            <a:endParaRPr lang="zh-CN" altLang="en-US" sz="4000" b="1" u="dbl" dirty="0">
              <a:solidFill>
                <a:srgbClr val="92D050"/>
              </a:solidFill>
              <a:latin typeface="黑体" panose="02010609060101010101" pitchFamily="2" charset="-122"/>
              <a:ea typeface="黑体" panose="02010609060101010101" pitchFamily="2" charset="-122"/>
            </a:endParaRPr>
          </a:p>
        </p:txBody>
      </p:sp>
      <p:sp>
        <p:nvSpPr>
          <p:cNvPr id="128" name="TextBox 127"/>
          <p:cNvSpPr txBox="1"/>
          <p:nvPr/>
        </p:nvSpPr>
        <p:spPr>
          <a:xfrm>
            <a:off x="3146088" y="1926601"/>
            <a:ext cx="5572164" cy="2657138"/>
          </a:xfrm>
          <a:prstGeom prst="rect">
            <a:avLst/>
          </a:prstGeom>
          <a:noFill/>
          <a:ln w="9525">
            <a:noFill/>
          </a:ln>
        </p:spPr>
        <p:txBody>
          <a:bodyPr wrap="square" rtlCol="0">
            <a:spAutoFit/>
          </a:bodyPr>
          <a:lstStyle/>
          <a:p>
            <a:pPr>
              <a:lnSpc>
                <a:spcPts val="5000"/>
              </a:lnSpc>
            </a:pPr>
            <a:r>
              <a:rPr lang="zh-CN" altLang="en-US" sz="2800" b="1" dirty="0">
                <a:latin typeface="楷体" panose="02010609060101010101" pitchFamily="49" charset="-122"/>
                <a:ea typeface="楷体" panose="02010609060101010101" pitchFamily="49" charset="-122"/>
                <a:cs typeface="楷体" panose="02010609060101010101" pitchFamily="49" charset="-122"/>
              </a:rPr>
              <a:t>描写</a:t>
            </a:r>
            <a:r>
              <a:rPr lang="zh-CN" altLang="en-US" sz="2800" b="1" dirty="0">
                <a:solidFill>
                  <a:srgbClr val="FF0000"/>
                </a:solidFill>
                <a:latin typeface="楷体" panose="02010609060101010101" pitchFamily="49" charset="-122"/>
                <a:ea typeface="楷体" panose="02010609060101010101" pitchFamily="49" charset="-122"/>
                <a:cs typeface="楷体" panose="02010609060101010101" pitchFamily="49" charset="-122"/>
              </a:rPr>
              <a:t>来势迅猛</a:t>
            </a:r>
            <a:r>
              <a:rPr lang="zh-CN" altLang="en-US" sz="2800" b="1" dirty="0">
                <a:latin typeface="楷体" panose="02010609060101010101" pitchFamily="49" charset="-122"/>
                <a:ea typeface="楷体" panose="02010609060101010101" pitchFamily="49" charset="-122"/>
                <a:cs typeface="楷体" panose="02010609060101010101" pitchFamily="49" charset="-122"/>
              </a:rPr>
              <a:t>的词语：</a:t>
            </a:r>
            <a:endParaRPr lang="en-US" altLang="zh-CN" sz="2800" b="1" dirty="0">
              <a:solidFill>
                <a:srgbClr val="00B0F0"/>
              </a:solidFill>
              <a:latin typeface="楷体" panose="02010609060101010101" pitchFamily="49" charset="-122"/>
              <a:ea typeface="楷体" panose="02010609060101010101" pitchFamily="49" charset="-122"/>
              <a:cs typeface="楷体" panose="02010609060101010101" pitchFamily="49" charset="-122"/>
            </a:endParaRPr>
          </a:p>
          <a:p>
            <a:pPr>
              <a:lnSpc>
                <a:spcPts val="5000"/>
              </a:lnSpc>
            </a:pPr>
            <a:r>
              <a:rPr lang="zh-CN" altLang="en-US" sz="2800" b="1" dirty="0">
                <a:solidFill>
                  <a:srgbClr val="150118"/>
                </a:solidFill>
                <a:latin typeface="楷体" panose="02010609060101010101" pitchFamily="49" charset="-122"/>
                <a:ea typeface="楷体" panose="02010609060101010101" pitchFamily="49" charset="-122"/>
                <a:cs typeface="楷体" panose="02010609060101010101" pitchFamily="49" charset="-122"/>
              </a:rPr>
              <a:t>势不可当   势不可挡   势不可遏锐不可当   势如破竹   所向披靡   长驱直入   所向无敌   当者披靡   </a:t>
            </a:r>
            <a:endParaRPr lang="en-US" altLang="zh-CN" sz="2800" b="1" dirty="0">
              <a:solidFill>
                <a:srgbClr val="150118"/>
              </a:solidFill>
              <a:latin typeface="楷体" panose="02010609060101010101" pitchFamily="49" charset="-122"/>
              <a:ea typeface="楷体" panose="02010609060101010101" pitchFamily="49" charset="-122"/>
              <a:cs typeface="楷体" panose="02010609060101010101" pitchFamily="49" charset="-122"/>
            </a:endParaRPr>
          </a:p>
        </p:txBody>
      </p:sp>
      <p:pic>
        <p:nvPicPr>
          <p:cNvPr id="1026" name="Picture 2" descr="G:\BaiduYunDownload\10000图标\PNG图标集08\png-056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90776" y="813357"/>
            <a:ext cx="564456" cy="75260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763498" y="1378043"/>
            <a:ext cx="6664960" cy="2078774"/>
          </a:xfrm>
          <a:prstGeom prst="rect">
            <a:avLst/>
          </a:prstGeom>
          <a:noFill/>
          <a:ln w="9525">
            <a:noFill/>
          </a:ln>
        </p:spPr>
        <p:txBody>
          <a:bodyPr wrap="square">
            <a:spAutoFit/>
          </a:bodyPr>
          <a:lstStyle/>
          <a:p>
            <a:pPr>
              <a:lnSpc>
                <a:spcPct val="110000"/>
              </a:lnSpc>
            </a:pPr>
            <a:r>
              <a:rPr lang="en-US" altLang="zh-CN" sz="4265" b="1" dirty="0">
                <a:solidFill>
                  <a:srgbClr val="FF00FF"/>
                </a:solidFill>
                <a:latin typeface="黑体" panose="02010609060101010101" pitchFamily="2" charset="-122"/>
                <a:ea typeface="黑体" panose="02010609060101010101" pitchFamily="2" charset="-122"/>
              </a:rPr>
              <a:t>   </a:t>
            </a:r>
            <a:r>
              <a:rPr lang="zh-CN" altLang="en-US" sz="3735" b="1" dirty="0">
                <a:latin typeface="+mn-ea"/>
              </a:rPr>
              <a:t>我们一起来听写词语吧！写完后认真看书写指导，用心复习哟！</a:t>
            </a:r>
          </a:p>
        </p:txBody>
      </p:sp>
      <p:sp>
        <p:nvSpPr>
          <p:cNvPr id="7" name="文本框 6"/>
          <p:cNvSpPr txBox="1"/>
          <p:nvPr/>
        </p:nvSpPr>
        <p:spPr>
          <a:xfrm>
            <a:off x="2267765" y="730700"/>
            <a:ext cx="2383986" cy="748666"/>
          </a:xfrm>
          <a:prstGeom prst="rect">
            <a:avLst/>
          </a:prstGeom>
          <a:noFill/>
          <a:ln w="9525">
            <a:noFill/>
          </a:ln>
        </p:spPr>
        <p:txBody>
          <a:bodyPr wrap="none" anchor="t">
            <a:spAutoFit/>
          </a:bodyPr>
          <a:lstStyle/>
          <a:p>
            <a:pPr algn="ctr"/>
            <a:r>
              <a:rPr lang="zh-CN" altLang="en-US" sz="4265" b="1" u="dbl" dirty="0">
                <a:solidFill>
                  <a:srgbClr val="92D050"/>
                </a:solidFill>
                <a:latin typeface="黑体" panose="02010609060101010101" pitchFamily="2" charset="-122"/>
                <a:ea typeface="黑体" panose="02010609060101010101" pitchFamily="2" charset="-122"/>
                <a:sym typeface="+mn-ea"/>
              </a:rPr>
              <a:t>听听写写</a:t>
            </a:r>
            <a:endParaRPr lang="zh-CN" altLang="en-US" sz="4265" b="1" dirty="0">
              <a:solidFill>
                <a:srgbClr val="FF00FF"/>
              </a:solidFill>
              <a:latin typeface="黑体" panose="02010609060101010101" pitchFamily="2" charset="-122"/>
              <a:ea typeface="黑体" panose="02010609060101010101" pitchFamily="2" charset="-122"/>
            </a:endParaRPr>
          </a:p>
        </p:txBody>
      </p:sp>
      <p:sp>
        <p:nvSpPr>
          <p:cNvPr id="11" name="文本框 10"/>
          <p:cNvSpPr txBox="1"/>
          <p:nvPr/>
        </p:nvSpPr>
        <p:spPr>
          <a:xfrm>
            <a:off x="5187577" y="4075683"/>
            <a:ext cx="1781394" cy="502445"/>
          </a:xfrm>
          <a:prstGeom prst="rect">
            <a:avLst/>
          </a:prstGeom>
          <a:noFill/>
          <a:ln w="9525">
            <a:noFill/>
          </a:ln>
        </p:spPr>
        <p:txBody>
          <a:bodyPr wrap="square">
            <a:spAutoFit/>
          </a:bodyPr>
          <a:lstStyle/>
          <a:p>
            <a:pPr algn="l" eaLnBrk="1" hangingPunct="1"/>
            <a:r>
              <a:rPr lang="zh-CN" altLang="en-US" sz="2665" b="1" i="1" dirty="0">
                <a:solidFill>
                  <a:schemeClr val="accent6">
                    <a:lumMod val="60000"/>
                    <a:lumOff val="40000"/>
                  </a:schemeClr>
                </a:solidFill>
                <a:latin typeface="Segoe Print" panose="02000600000000000000" charset="0"/>
                <a:ea typeface="微软雅黑" panose="020B0503020204020204" charset="-122"/>
                <a:sym typeface="+mn-ea"/>
                <a:hlinkClick r:id="rId2" action="ppaction://hlinkfile"/>
              </a:rPr>
              <a:t>点我听写</a:t>
            </a:r>
            <a:endParaRPr lang="zh-CN" altLang="en-US" sz="2665" b="1" i="1" dirty="0">
              <a:solidFill>
                <a:schemeClr val="accent6">
                  <a:lumMod val="60000"/>
                  <a:lumOff val="40000"/>
                </a:schemeClr>
              </a:solidFill>
              <a:latin typeface="Segoe Print" panose="02000600000000000000" charset="0"/>
              <a:ea typeface="微软雅黑" panose="020B0503020204020204" charset="-122"/>
              <a:sym typeface="+mn-ea"/>
            </a:endParaRPr>
          </a:p>
        </p:txBody>
      </p:sp>
      <p:pic>
        <p:nvPicPr>
          <p:cNvPr id="13" name="Picture 2" descr="G:\BaiduYunDownload\10000图标\PNG图标集08\png-056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015846" y="749011"/>
            <a:ext cx="564456" cy="752608"/>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文本框 5"/>
          <p:cNvSpPr txBox="1"/>
          <p:nvPr/>
        </p:nvSpPr>
        <p:spPr>
          <a:xfrm>
            <a:off x="1999437" y="2121774"/>
            <a:ext cx="7739380" cy="1077218"/>
          </a:xfrm>
          <a:prstGeom prst="rect">
            <a:avLst/>
          </a:prstGeom>
          <a:noFill/>
        </p:spPr>
        <p:txBody>
          <a:bodyPr wrap="square" lIns="91440" tIns="45720" rIns="91440" bIns="45720">
            <a:spAutoFit/>
          </a:bodyPr>
          <a:lstStyle/>
          <a:p>
            <a:pPr>
              <a:spcBef>
                <a:spcPts val="1800"/>
              </a:spcBef>
              <a:buFont typeface="Wingdings" panose="05000000000000000000" pitchFamily="2" charset="2"/>
              <a:defRPr/>
            </a:pPr>
            <a:r>
              <a:rPr lang="en-US" altLang="zh-CN" sz="3200" b="1" dirty="0">
                <a:latin typeface="黑体" panose="02010609060101010101" pitchFamily="2" charset="-122"/>
                <a:ea typeface="黑体" panose="02010609060101010101" pitchFamily="2" charset="-122"/>
                <a:cs typeface="+mn-ea"/>
              </a:rPr>
              <a:t>   1.</a:t>
            </a:r>
            <a:r>
              <a:rPr lang="zh-CN" altLang="en-US" sz="3200" b="1" dirty="0">
                <a:latin typeface="黑体" panose="02010609060101010101" pitchFamily="2" charset="-122"/>
                <a:ea typeface="黑体" panose="02010609060101010101" pitchFamily="2" charset="-122"/>
                <a:cs typeface="+mn-ea"/>
              </a:rPr>
              <a:t>初读课文，想一想：课文写了怎样一件事？用自己的话说一说。</a:t>
            </a:r>
            <a:endParaRPr lang="zh-CN" altLang="en-US" sz="3200" b="1" dirty="0">
              <a:latin typeface="黑体" panose="02010609060101010101" pitchFamily="2" charset="-122"/>
              <a:ea typeface="黑体" panose="02010609060101010101" pitchFamily="2" charset="-122"/>
              <a:cs typeface="+mn-ea"/>
            </a:endParaRPr>
          </a:p>
        </p:txBody>
      </p:sp>
      <p:sp>
        <p:nvSpPr>
          <p:cNvPr id="2" name="文本框 1"/>
          <p:cNvSpPr txBox="1"/>
          <p:nvPr/>
        </p:nvSpPr>
        <p:spPr>
          <a:xfrm>
            <a:off x="2478405" y="646642"/>
            <a:ext cx="2242922" cy="707886"/>
          </a:xfrm>
          <a:prstGeom prst="rect">
            <a:avLst/>
          </a:prstGeom>
          <a:noFill/>
        </p:spPr>
        <p:txBody>
          <a:bodyPr wrap="none" rtlCol="0">
            <a:spAutoFit/>
          </a:bodyPr>
          <a:lstStyle/>
          <a:p>
            <a:r>
              <a:rPr lang="zh-CN" altLang="en-US" sz="4000" b="1" u="dbl" dirty="0">
                <a:solidFill>
                  <a:srgbClr val="92D050"/>
                </a:solidFill>
                <a:latin typeface="黑体" panose="02010609060101010101" pitchFamily="2" charset="-122"/>
                <a:ea typeface="黑体" panose="02010609060101010101" pitchFamily="2" charset="-122"/>
              </a:rPr>
              <a:t>初读</a:t>
            </a:r>
            <a:r>
              <a:rPr lang="zh-CN" altLang="zh-CN" sz="4000" b="1" u="dbl" dirty="0">
                <a:solidFill>
                  <a:srgbClr val="92D050"/>
                </a:solidFill>
                <a:latin typeface="黑体" panose="02010609060101010101" pitchFamily="2" charset="-122"/>
                <a:ea typeface="黑体" panose="02010609060101010101" pitchFamily="2" charset="-122"/>
              </a:rPr>
              <a:t>感知</a:t>
            </a:r>
          </a:p>
        </p:txBody>
      </p:sp>
      <p:sp>
        <p:nvSpPr>
          <p:cNvPr id="4" name="TextBox 3"/>
          <p:cNvSpPr txBox="1"/>
          <p:nvPr/>
        </p:nvSpPr>
        <p:spPr>
          <a:xfrm>
            <a:off x="2219331" y="3528060"/>
            <a:ext cx="7753985" cy="1421928"/>
          </a:xfrm>
          <a:prstGeom prst="rect">
            <a:avLst/>
          </a:prstGeom>
          <a:noFill/>
          <a:ln w="9525">
            <a:noFill/>
          </a:ln>
        </p:spPr>
        <p:txBody>
          <a:bodyPr wrap="square" rtlCol="0">
            <a:spAutoFit/>
          </a:bodyPr>
          <a:lstStyle/>
          <a:p>
            <a:pPr eaLnBrk="1" hangingPunct="1">
              <a:lnSpc>
                <a:spcPct val="120000"/>
              </a:lnSpc>
            </a:pPr>
            <a:r>
              <a:rPr lang="zh-CN" altLang="en-US" sz="2400" b="1" dirty="0">
                <a:solidFill>
                  <a:srgbClr val="FF0000"/>
                </a:solidFill>
                <a:latin typeface="楷体_GB2312" panose="02010609030101010101" charset="-122"/>
                <a:ea typeface="楷体_GB2312" panose="02010609030101010101" charset="-122"/>
              </a:rPr>
              <a:t>   黎明，当洪水袭来时，老村支书记冒着生命危险，不存思念地指挥一百多号人有秩序地过桥，最后自己和儿子却葬身洪水了。</a:t>
            </a:r>
            <a:endParaRPr lang="zh-CN" altLang="en-US" sz="2400" b="1" dirty="0">
              <a:solidFill>
                <a:srgbClr val="FF0000"/>
              </a:solidFill>
              <a:latin typeface="楷体_GB2312" panose="02010609030101010101" charset="-122"/>
              <a:ea typeface="楷体_GB2312" panose="02010609030101010101" charset="-122"/>
            </a:endParaRPr>
          </a:p>
        </p:txBody>
      </p:sp>
      <p:pic>
        <p:nvPicPr>
          <p:cNvPr id="1026" name="Picture 2" descr="G:\BaiduYunDownload\10000图标\PNG图标集08\png-056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99336" y="755784"/>
            <a:ext cx="564456" cy="752608"/>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075186" y="1006031"/>
            <a:ext cx="8042275" cy="954107"/>
          </a:xfrm>
          <a:prstGeom prst="rect">
            <a:avLst/>
          </a:prstGeom>
          <a:noFill/>
          <a:ln w="9525">
            <a:noFill/>
          </a:ln>
        </p:spPr>
        <p:txBody>
          <a:bodyPr wrap="square">
            <a:spAutoFit/>
          </a:bodyPr>
          <a:lstStyle/>
          <a:p>
            <a:pPr algn="l" eaLnBrk="1" hangingPunct="1"/>
            <a:r>
              <a:rPr lang="en-US" altLang="zh-CN" sz="2800" b="1" dirty="0">
                <a:latin typeface="黑体" panose="02010609060101010101" pitchFamily="2" charset="-122"/>
                <a:ea typeface="黑体" panose="02010609060101010101" pitchFamily="2" charset="-122"/>
                <a:cs typeface="+mn-ea"/>
              </a:rPr>
              <a:t>   2.</a:t>
            </a:r>
            <a:r>
              <a:rPr lang="zh-CN" altLang="en-US" sz="2800" b="1" dirty="0">
                <a:latin typeface="黑体" panose="02010609060101010101" pitchFamily="2" charset="-122"/>
                <a:ea typeface="黑体" panose="02010609060101010101" pitchFamily="2" charset="-122"/>
                <a:cs typeface="+mn-ea"/>
              </a:rPr>
              <a:t> 课文是按什么顺序叙述的？根据故事发生、发展、高潮、结局给课文分段。</a:t>
            </a:r>
            <a:endParaRPr lang="zh-CN" altLang="en-US" sz="2800" b="1" u="sng" dirty="0">
              <a:latin typeface="楷体_GB2312" panose="02010609030101010101" charset="-122"/>
              <a:ea typeface="楷体_GB2312" panose="02010609030101010101" charset="-122"/>
              <a:cs typeface="+mn-ea"/>
              <a:sym typeface="+mn-ea"/>
            </a:endParaRPr>
          </a:p>
        </p:txBody>
      </p:sp>
      <p:sp>
        <p:nvSpPr>
          <p:cNvPr id="8" name="文本框 5"/>
          <p:cNvSpPr txBox="1"/>
          <p:nvPr/>
        </p:nvSpPr>
        <p:spPr>
          <a:xfrm>
            <a:off x="2074983" y="2501582"/>
            <a:ext cx="8496944" cy="2462213"/>
          </a:xfrm>
          <a:prstGeom prst="rect">
            <a:avLst/>
          </a:prstGeom>
          <a:noFill/>
          <a:ln w="9525">
            <a:noFill/>
          </a:ln>
        </p:spPr>
        <p:txBody>
          <a:bodyPr wrap="square">
            <a:spAutoFit/>
          </a:bodyPr>
          <a:lstStyle/>
          <a:p>
            <a:pPr>
              <a:lnSpc>
                <a:spcPct val="110000"/>
              </a:lnSpc>
            </a:pPr>
            <a:r>
              <a:rPr lang="zh-CN" altLang="en-US" sz="2800" b="1" dirty="0">
                <a:solidFill>
                  <a:srgbClr val="FF0000"/>
                </a:solidFill>
                <a:latin typeface="楷体_GB2312" panose="02010609030101010101" charset="-122"/>
                <a:ea typeface="楷体_GB2312" panose="02010609030101010101" charset="-122"/>
                <a:cs typeface="+mn-ea"/>
              </a:rPr>
              <a:t>按事情发展的</a:t>
            </a:r>
            <a:r>
              <a:rPr lang="zh-CN" altLang="en-US" sz="2800" b="1" dirty="0">
                <a:solidFill>
                  <a:srgbClr val="FF0000"/>
                </a:solidFill>
                <a:latin typeface="楷体_GB2312" panose="02010609030101010101" charset="-122"/>
                <a:ea typeface="楷体_GB2312" panose="02010609030101010101" charset="-122"/>
                <a:cs typeface="+mn-ea"/>
              </a:rPr>
              <a:t>顺序分四部分。</a:t>
            </a:r>
            <a:endParaRPr lang="zh-CN" altLang="en-US" sz="2800" b="1" dirty="0">
              <a:solidFill>
                <a:srgbClr val="FF0000"/>
              </a:solidFill>
              <a:latin typeface="楷体_GB2312" panose="02010609030101010101" charset="-122"/>
              <a:ea typeface="楷体_GB2312" panose="02010609030101010101" charset="-122"/>
              <a:cs typeface="+mn-ea"/>
            </a:endParaRPr>
          </a:p>
          <a:p>
            <a:pPr>
              <a:lnSpc>
                <a:spcPct val="110000"/>
              </a:lnSpc>
            </a:pPr>
            <a:r>
              <a:rPr lang="zh-CN" altLang="en-US" sz="2800" b="1" dirty="0">
                <a:solidFill>
                  <a:srgbClr val="FF0000"/>
                </a:solidFill>
                <a:latin typeface="楷体_GB2312" panose="02010609030101010101" charset="-122"/>
                <a:ea typeface="楷体_GB2312" panose="02010609030101010101" charset="-122"/>
                <a:cs typeface="+mn-ea"/>
              </a:rPr>
              <a:t>第一部分（</a:t>
            </a:r>
            <a:r>
              <a:rPr lang="en-US" altLang="zh-CN" sz="2800" b="1" dirty="0">
                <a:solidFill>
                  <a:srgbClr val="FF0000"/>
                </a:solidFill>
                <a:latin typeface="楷体_GB2312" panose="02010609030101010101" charset="-122"/>
                <a:ea typeface="楷体_GB2312" panose="02010609030101010101" charset="-122"/>
                <a:cs typeface="+mn-ea"/>
              </a:rPr>
              <a:t>1-4</a:t>
            </a:r>
            <a:r>
              <a:rPr lang="zh-CN" altLang="en-US" sz="2800" b="1" dirty="0">
                <a:solidFill>
                  <a:srgbClr val="FF0000"/>
                </a:solidFill>
                <a:latin typeface="楷体_GB2312" panose="02010609030101010101" charset="-122"/>
                <a:ea typeface="楷体_GB2312" panose="02010609030101010101" charset="-122"/>
                <a:cs typeface="+mn-ea"/>
              </a:rPr>
              <a:t>）：黎明时分，村庄突然遭遇洪灾</a:t>
            </a:r>
            <a:r>
              <a:rPr lang="zh-CN" altLang="zh-CN" sz="2800" b="1" dirty="0">
                <a:solidFill>
                  <a:srgbClr val="FF0000"/>
                </a:solidFill>
                <a:latin typeface="楷体_GB2312" panose="02010609030101010101" charset="-122"/>
                <a:ea typeface="楷体_GB2312" panose="02010609030101010101" charset="-122"/>
              </a:rPr>
              <a:t>。</a:t>
            </a:r>
          </a:p>
          <a:p>
            <a:pPr>
              <a:lnSpc>
                <a:spcPct val="110000"/>
              </a:lnSpc>
            </a:pPr>
            <a:r>
              <a:rPr lang="zh-CN" altLang="en-US" sz="2800" b="1" dirty="0">
                <a:solidFill>
                  <a:srgbClr val="FF0000"/>
                </a:solidFill>
                <a:latin typeface="楷体_GB2312" panose="02010609030101010101" charset="-122"/>
                <a:ea typeface="楷体_GB2312" panose="02010609030101010101" charset="-122"/>
                <a:cs typeface="+mn-ea"/>
              </a:rPr>
              <a:t>第二部分（</a:t>
            </a:r>
            <a:r>
              <a:rPr lang="en-US" altLang="zh-CN" sz="2800" b="1" dirty="0">
                <a:solidFill>
                  <a:srgbClr val="FF0000"/>
                </a:solidFill>
                <a:latin typeface="楷体_GB2312" panose="02010609030101010101" charset="-122"/>
                <a:ea typeface="楷体_GB2312" panose="02010609030101010101" charset="-122"/>
                <a:cs typeface="+mn-ea"/>
              </a:rPr>
              <a:t>5-13</a:t>
            </a:r>
            <a:r>
              <a:rPr lang="zh-CN" altLang="en-US" sz="2800" b="1" dirty="0">
                <a:solidFill>
                  <a:srgbClr val="FF0000"/>
                </a:solidFill>
                <a:latin typeface="楷体_GB2312" panose="02010609030101010101" charset="-122"/>
                <a:ea typeface="楷体_GB2312" panose="02010609030101010101" charset="-122"/>
                <a:cs typeface="+mn-ea"/>
              </a:rPr>
              <a:t>）：面对死亡时，老汉组织村民撤离。</a:t>
            </a:r>
            <a:endParaRPr lang="zh-CN" altLang="zh-CN" sz="2800" b="1" dirty="0">
              <a:solidFill>
                <a:srgbClr val="FF0000"/>
              </a:solidFill>
              <a:latin typeface="楷体_GB2312" panose="02010609030101010101" charset="-122"/>
              <a:ea typeface="楷体_GB2312" panose="02010609030101010101" charset="-122"/>
            </a:endParaRPr>
          </a:p>
          <a:p>
            <a:pPr>
              <a:lnSpc>
                <a:spcPct val="110000"/>
              </a:lnSpc>
            </a:pPr>
            <a:r>
              <a:rPr lang="zh-CN" altLang="en-US" sz="2800" b="1" dirty="0">
                <a:solidFill>
                  <a:srgbClr val="FF0000"/>
                </a:solidFill>
                <a:latin typeface="楷体_GB2312" panose="02010609030101010101" charset="-122"/>
                <a:ea typeface="楷体_GB2312" panose="02010609030101010101" charset="-122"/>
                <a:cs typeface="+mn-ea"/>
              </a:rPr>
              <a:t>第三部分（</a:t>
            </a:r>
            <a:r>
              <a:rPr lang="en-US" altLang="zh-CN" sz="2800" b="1" dirty="0">
                <a:solidFill>
                  <a:srgbClr val="FF0000"/>
                </a:solidFill>
                <a:latin typeface="楷体_GB2312" panose="02010609030101010101" charset="-122"/>
                <a:ea typeface="楷体_GB2312" panose="02010609030101010101" charset="-122"/>
                <a:cs typeface="+mn-ea"/>
              </a:rPr>
              <a:t>14-23</a:t>
            </a:r>
            <a:r>
              <a:rPr lang="zh-CN" altLang="en-US" sz="2800" b="1" dirty="0">
                <a:solidFill>
                  <a:srgbClr val="FF0000"/>
                </a:solidFill>
                <a:latin typeface="楷体_GB2312" panose="02010609030101010101" charset="-122"/>
                <a:ea typeface="楷体_GB2312" panose="02010609030101010101" charset="-122"/>
                <a:cs typeface="+mn-ea"/>
              </a:rPr>
              <a:t>）：老支书和儿子壮烈牺牲。</a:t>
            </a:r>
            <a:endParaRPr lang="en-US" altLang="zh-CN" sz="2800" b="1" dirty="0">
              <a:solidFill>
                <a:srgbClr val="FF0000"/>
              </a:solidFill>
              <a:latin typeface="楷体_GB2312" panose="02010609030101010101" charset="-122"/>
              <a:ea typeface="楷体_GB2312" panose="02010609030101010101" charset="-122"/>
              <a:cs typeface="+mn-ea"/>
            </a:endParaRPr>
          </a:p>
          <a:p>
            <a:pPr>
              <a:lnSpc>
                <a:spcPct val="110000"/>
              </a:lnSpc>
            </a:pPr>
            <a:r>
              <a:rPr lang="zh-CN" altLang="en-US" sz="2800" b="1" dirty="0">
                <a:solidFill>
                  <a:srgbClr val="FF0000"/>
                </a:solidFill>
                <a:latin typeface="楷体_GB2312" panose="02010609030101010101" charset="-122"/>
                <a:ea typeface="楷体_GB2312" panose="02010609030101010101" charset="-122"/>
                <a:cs typeface="+mn-ea"/>
              </a:rPr>
              <a:t>第四部分（</a:t>
            </a:r>
            <a:r>
              <a:rPr lang="en-US" altLang="zh-CN" sz="2800" b="1" dirty="0">
                <a:solidFill>
                  <a:srgbClr val="FF0000"/>
                </a:solidFill>
                <a:latin typeface="楷体_GB2312" panose="02010609030101010101" charset="-122"/>
                <a:ea typeface="楷体_GB2312" panose="02010609030101010101" charset="-122"/>
                <a:cs typeface="+mn-ea"/>
              </a:rPr>
              <a:t>24-27</a:t>
            </a:r>
            <a:r>
              <a:rPr lang="zh-CN" altLang="en-US" sz="2800" b="1" dirty="0">
                <a:solidFill>
                  <a:srgbClr val="FF0000"/>
                </a:solidFill>
                <a:latin typeface="楷体_GB2312" panose="02010609030101010101" charset="-122"/>
                <a:ea typeface="楷体_GB2312" panose="02010609030101010101" charset="-122"/>
                <a:cs typeface="+mn-ea"/>
              </a:rPr>
              <a:t>）：老太太祭奠她的丈夫和儿子</a:t>
            </a:r>
            <a:r>
              <a:rPr lang="zh-CN" altLang="zh-CN" sz="2800" b="1" dirty="0">
                <a:solidFill>
                  <a:srgbClr val="FF0000"/>
                </a:solidFill>
                <a:latin typeface="楷体_GB2312" panose="02010609030101010101" charset="-122"/>
                <a:ea typeface="楷体_GB2312" panose="02010609030101010101" charset="-122"/>
              </a:rPr>
              <a:t>。</a:t>
            </a:r>
            <a:endParaRPr lang="en-US" altLang="zh-CN" sz="2800" b="1" dirty="0">
              <a:solidFill>
                <a:srgbClr val="FF0000"/>
              </a:solidFill>
              <a:latin typeface="楷体_GB2312" panose="02010609030101010101" charset="-122"/>
              <a:ea typeface="楷体_GB2312" panose="02010609030101010101" charset="-122"/>
              <a:cs typeface="+mn-ea"/>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226366" y="1433109"/>
            <a:ext cx="7739380" cy="584775"/>
          </a:xfrm>
          <a:prstGeom prst="rect">
            <a:avLst/>
          </a:prstGeom>
          <a:noFill/>
          <a:ln w="9525">
            <a:noFill/>
          </a:ln>
        </p:spPr>
        <p:txBody>
          <a:bodyPr wrap="square">
            <a:spAutoFit/>
          </a:bodyPr>
          <a:lstStyle/>
          <a:p>
            <a:pPr algn="l" eaLnBrk="1" hangingPunct="1"/>
            <a:r>
              <a:rPr lang="en-US" altLang="zh-CN" sz="3200" b="1" dirty="0">
                <a:latin typeface="黑体" panose="02010609060101010101" pitchFamily="2" charset="-122"/>
                <a:ea typeface="黑体" panose="02010609060101010101" pitchFamily="2" charset="-122"/>
                <a:cs typeface="+mn-ea"/>
              </a:rPr>
              <a:t>3</a:t>
            </a:r>
            <a:r>
              <a:rPr lang="en-US" altLang="zh-CN" sz="3200" b="1" dirty="0">
                <a:latin typeface="黑体" panose="02010609060101010101" pitchFamily="2" charset="-122"/>
                <a:ea typeface="黑体" panose="02010609060101010101" pitchFamily="2" charset="-122"/>
                <a:cs typeface="+mn-ea"/>
              </a:rPr>
              <a:t>.</a:t>
            </a:r>
            <a:r>
              <a:rPr lang="zh-CN" altLang="en-US" sz="3200" b="1" dirty="0">
                <a:latin typeface="黑体" panose="02010609060101010101" pitchFamily="2" charset="-122"/>
                <a:ea typeface="黑体" panose="02010609060101010101" pitchFamily="2" charset="-122"/>
                <a:cs typeface="+mn-ea"/>
              </a:rPr>
              <a:t> 给课文四个部分拟写标题。</a:t>
            </a:r>
            <a:r>
              <a:rPr lang="zh-CN" altLang="en-US" sz="3200" dirty="0">
                <a:latin typeface="楷体" panose="02010609060101010101" pitchFamily="49" charset="-122"/>
                <a:ea typeface="楷体" panose="02010609060101010101" pitchFamily="49" charset="-122"/>
                <a:sym typeface="+mn-ea"/>
              </a:rPr>
              <a:t>     </a:t>
            </a:r>
            <a:endParaRPr lang="zh-CN" altLang="en-US" sz="3200" b="1" u="sng" dirty="0">
              <a:latin typeface="楷体_GB2312" panose="02010609030101010101" charset="-122"/>
              <a:ea typeface="楷体_GB2312" panose="02010609030101010101" charset="-122"/>
              <a:cs typeface="+mn-ea"/>
              <a:sym typeface="+mn-ea"/>
            </a:endParaRPr>
          </a:p>
        </p:txBody>
      </p:sp>
      <p:sp>
        <p:nvSpPr>
          <p:cNvPr id="5" name="TextBox 13"/>
          <p:cNvSpPr txBox="1"/>
          <p:nvPr/>
        </p:nvSpPr>
        <p:spPr>
          <a:xfrm>
            <a:off x="2605410" y="3100493"/>
            <a:ext cx="1029335" cy="1077218"/>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pPr eaLnBrk="1" hangingPunct="1"/>
            <a:r>
              <a:rPr lang="zh-CN" altLang="en-US" sz="3200" b="1" dirty="0">
                <a:solidFill>
                  <a:srgbClr val="FF0000"/>
                </a:solidFill>
                <a:latin typeface="+mn-ea"/>
              </a:rPr>
              <a:t>突遇山洪</a:t>
            </a:r>
            <a:endParaRPr lang="zh-CN" altLang="en-US" sz="3200" b="1" dirty="0">
              <a:solidFill>
                <a:srgbClr val="FF0000"/>
              </a:solidFill>
              <a:latin typeface="+mn-ea"/>
            </a:endParaRPr>
          </a:p>
        </p:txBody>
      </p:sp>
      <p:sp>
        <p:nvSpPr>
          <p:cNvPr id="6" name="TextBox 13"/>
          <p:cNvSpPr txBox="1"/>
          <p:nvPr/>
        </p:nvSpPr>
        <p:spPr>
          <a:xfrm>
            <a:off x="4321181" y="3100493"/>
            <a:ext cx="1029335" cy="1077218"/>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pPr eaLnBrk="1" hangingPunct="1"/>
            <a:r>
              <a:rPr lang="zh-CN" altLang="en-US" sz="3200" b="1" dirty="0">
                <a:solidFill>
                  <a:srgbClr val="FF0000"/>
                </a:solidFill>
                <a:latin typeface="+mn-ea"/>
              </a:rPr>
              <a:t>疏导撤离</a:t>
            </a:r>
            <a:endParaRPr lang="zh-CN" altLang="en-US" sz="3200" b="1" dirty="0">
              <a:solidFill>
                <a:srgbClr val="FF0000"/>
              </a:solidFill>
              <a:latin typeface="+mn-ea"/>
            </a:endParaRPr>
          </a:p>
        </p:txBody>
      </p:sp>
      <p:sp>
        <p:nvSpPr>
          <p:cNvPr id="7" name="TextBox 13"/>
          <p:cNvSpPr txBox="1"/>
          <p:nvPr/>
        </p:nvSpPr>
        <p:spPr>
          <a:xfrm>
            <a:off x="6049016" y="3100493"/>
            <a:ext cx="1029335" cy="1077218"/>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pPr eaLnBrk="1" hangingPunct="1"/>
            <a:r>
              <a:rPr lang="zh-CN" altLang="en-US" sz="3200" b="1" dirty="0">
                <a:solidFill>
                  <a:srgbClr val="FF0000"/>
                </a:solidFill>
                <a:latin typeface="+mn-ea"/>
              </a:rPr>
              <a:t>桥塌殉职</a:t>
            </a:r>
            <a:endParaRPr lang="zh-CN" altLang="en-US" sz="3200" b="1" dirty="0">
              <a:solidFill>
                <a:srgbClr val="FF0000"/>
              </a:solidFill>
              <a:latin typeface="+mn-ea"/>
            </a:endParaRPr>
          </a:p>
        </p:txBody>
      </p:sp>
      <p:sp>
        <p:nvSpPr>
          <p:cNvPr id="9" name="TextBox 13"/>
          <p:cNvSpPr txBox="1"/>
          <p:nvPr/>
        </p:nvSpPr>
        <p:spPr>
          <a:xfrm>
            <a:off x="7769231" y="3100493"/>
            <a:ext cx="1029335" cy="1077218"/>
          </a:xfrm>
          <a:prstGeom prst="rect">
            <a:avLst/>
          </a:prstGeom>
        </p:spPr>
        <p:style>
          <a:lnRef idx="3">
            <a:schemeClr val="lt1"/>
          </a:lnRef>
          <a:fillRef idx="1">
            <a:schemeClr val="accent5"/>
          </a:fillRef>
          <a:effectRef idx="1">
            <a:schemeClr val="accent5"/>
          </a:effectRef>
          <a:fontRef idx="minor">
            <a:schemeClr val="lt1"/>
          </a:fontRef>
        </p:style>
        <p:txBody>
          <a:bodyPr wrap="square">
            <a:spAutoFit/>
          </a:bodyPr>
          <a:lstStyle/>
          <a:p>
            <a:pPr eaLnBrk="1" hangingPunct="1"/>
            <a:r>
              <a:rPr lang="zh-CN" altLang="en-US" sz="3200" b="1" dirty="0">
                <a:solidFill>
                  <a:srgbClr val="FF0000"/>
                </a:solidFill>
                <a:latin typeface="+mn-ea"/>
              </a:rPr>
              <a:t>祭奠</a:t>
            </a:r>
            <a:r>
              <a:rPr lang="zh-CN" altLang="en-US" sz="3200" b="1" dirty="0">
                <a:solidFill>
                  <a:srgbClr val="FF0000"/>
                </a:solidFill>
                <a:latin typeface="+mn-ea"/>
              </a:rPr>
              <a:t>英灵</a:t>
            </a:r>
            <a:endParaRPr lang="zh-CN" altLang="en-US" sz="3200" b="1" dirty="0">
              <a:solidFill>
                <a:srgbClr val="FF0000"/>
              </a:solidFill>
              <a:latin typeface="+mn-ea"/>
            </a:endParaRPr>
          </a:p>
        </p:txBody>
      </p:sp>
      <p:sp>
        <p:nvSpPr>
          <p:cNvPr id="10" name="右箭头 9"/>
          <p:cNvSpPr/>
          <p:nvPr/>
        </p:nvSpPr>
        <p:spPr>
          <a:xfrm>
            <a:off x="3749676" y="3621193"/>
            <a:ext cx="397510" cy="3327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右箭头 10"/>
          <p:cNvSpPr/>
          <p:nvPr/>
        </p:nvSpPr>
        <p:spPr>
          <a:xfrm>
            <a:off x="7186296" y="3621193"/>
            <a:ext cx="397510" cy="3327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右箭头 11"/>
          <p:cNvSpPr/>
          <p:nvPr/>
        </p:nvSpPr>
        <p:spPr>
          <a:xfrm>
            <a:off x="5463540" y="3621193"/>
            <a:ext cx="397510" cy="33274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318390" y="4439078"/>
            <a:ext cx="7477125" cy="1200329"/>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r>
              <a:rPr lang="zh-CN" altLang="en-US" sz="2400" b="1" dirty="0">
                <a:solidFill>
                  <a:srgbClr val="0070C0"/>
                </a:solidFill>
                <a:latin typeface="黑体" panose="02010609060101010101" pitchFamily="2" charset="-122"/>
                <a:ea typeface="黑体" panose="02010609060101010101" pitchFamily="2" charset="-122"/>
                <a:sym typeface="+mn-ea"/>
              </a:rPr>
              <a:t>    </a:t>
            </a:r>
            <a:r>
              <a:rPr lang="zh-CN" altLang="en-US" sz="2400" b="1" i="1" dirty="0">
                <a:solidFill>
                  <a:srgbClr val="0070C0"/>
                </a:solidFill>
                <a:latin typeface="宋体" panose="02010600030101010101" pitchFamily="2" charset="-122"/>
                <a:ea typeface="宋体" panose="02010600030101010101" pitchFamily="2" charset="-122"/>
                <a:sym typeface="+mn-ea"/>
              </a:rPr>
              <a:t>“像</a:t>
            </a:r>
            <a:r>
              <a:rPr lang="zh-CN" altLang="en-US" sz="2400" b="1" i="1" dirty="0">
                <a:solidFill>
                  <a:srgbClr val="0070C0"/>
                </a:solidFill>
                <a:latin typeface="宋体" panose="02010600030101010101" pitchFamily="2" charset="-122"/>
                <a:ea typeface="宋体" panose="02010600030101010101" pitchFamily="2" charset="-122"/>
                <a:sym typeface="+mn-ea"/>
              </a:rPr>
              <a:t>泼。像</a:t>
            </a:r>
            <a:r>
              <a:rPr lang="zh-CN" altLang="en-US" sz="2400" b="1" i="1" dirty="0">
                <a:solidFill>
                  <a:srgbClr val="0070C0"/>
                </a:solidFill>
                <a:latin typeface="宋体" panose="02010600030101010101" pitchFamily="2" charset="-122"/>
                <a:ea typeface="宋体" panose="02010600030101010101" pitchFamily="2" charset="-122"/>
                <a:sym typeface="+mn-ea"/>
              </a:rPr>
              <a:t>倒。”短短四个字，构成两句话，不仅写出了雨水之“大”。而且表现出雨水的来势凶猛，为下文山洪暴发做了铺垫。</a:t>
            </a:r>
            <a:endParaRPr lang="zh-CN" altLang="en-US" sz="2400" i="1" dirty="0">
              <a:solidFill>
                <a:srgbClr val="0070C0"/>
              </a:solidFill>
              <a:latin typeface="宋体" panose="02010600030101010101" pitchFamily="2" charset="-122"/>
              <a:ea typeface="宋体" panose="02010600030101010101" pitchFamily="2" charset="-122"/>
            </a:endParaRPr>
          </a:p>
        </p:txBody>
      </p:sp>
      <p:sp>
        <p:nvSpPr>
          <p:cNvPr id="11367" name="TextBox 1"/>
          <p:cNvSpPr txBox="1"/>
          <p:nvPr/>
        </p:nvSpPr>
        <p:spPr>
          <a:xfrm>
            <a:off x="1799595" y="1413088"/>
            <a:ext cx="8239125" cy="1077218"/>
          </a:xfrm>
          <a:prstGeom prst="rect">
            <a:avLst/>
          </a:prstGeom>
          <a:noFill/>
          <a:ln w="9525">
            <a:noFill/>
          </a:ln>
        </p:spPr>
        <p:txBody>
          <a:bodyPr wrap="square">
            <a:spAutoFit/>
          </a:bodyPr>
          <a:lstStyle/>
          <a:p>
            <a:pPr eaLnBrk="1" hangingPunct="1"/>
            <a:r>
              <a:rPr lang="zh-CN" altLang="en-US" sz="3200" b="1" dirty="0">
                <a:latin typeface="+mn-ea"/>
                <a:cs typeface="+mn-ea"/>
              </a:rPr>
              <a:t>    </a:t>
            </a:r>
            <a:r>
              <a:rPr lang="en-US" altLang="zh-CN" sz="3200" b="1" dirty="0">
                <a:latin typeface="黑体" panose="02010609060101010101" pitchFamily="2" charset="-122"/>
                <a:ea typeface="黑体" panose="02010609060101010101" pitchFamily="2" charset="-122"/>
                <a:cs typeface="+mn-ea"/>
              </a:rPr>
              <a:t>1.</a:t>
            </a:r>
            <a:r>
              <a:rPr lang="zh-CN" altLang="en-US" sz="3200" b="1" dirty="0">
                <a:latin typeface="黑体" panose="02010609060101010101" pitchFamily="2" charset="-122"/>
                <a:ea typeface="黑体" panose="02010609060101010101" pitchFamily="2" charset="-122"/>
                <a:cs typeface="+mn-ea"/>
              </a:rPr>
              <a:t>默</a:t>
            </a:r>
            <a:r>
              <a:rPr lang="zh-CN" altLang="en-US" sz="3200" b="1" dirty="0">
                <a:solidFill>
                  <a:schemeClr val="tx1">
                    <a:lumMod val="95000"/>
                    <a:lumOff val="5000"/>
                  </a:schemeClr>
                </a:solidFill>
                <a:latin typeface="黑体" panose="02010609060101010101" pitchFamily="2" charset="-122"/>
                <a:ea typeface="黑体" panose="02010609060101010101" pitchFamily="2" charset="-122"/>
                <a:cs typeface="+mn-ea"/>
              </a:rPr>
              <a:t>读课文，在课文中找出描写这场暴雨和山洪的句子，分析用了哪些修辞手法？</a:t>
            </a:r>
            <a:endParaRPr lang="zh-CN" altLang="en-US" sz="3200" b="1" dirty="0">
              <a:solidFill>
                <a:schemeClr val="tx1">
                  <a:lumMod val="95000"/>
                  <a:lumOff val="5000"/>
                </a:schemeClr>
              </a:solidFill>
              <a:latin typeface="黑体" panose="02010609060101010101" pitchFamily="2" charset="-122"/>
              <a:ea typeface="黑体" panose="02010609060101010101" pitchFamily="2" charset="-122"/>
              <a:cs typeface="+mn-ea"/>
            </a:endParaRPr>
          </a:p>
        </p:txBody>
      </p:sp>
      <p:sp>
        <p:nvSpPr>
          <p:cNvPr id="2" name="文本框 1"/>
          <p:cNvSpPr txBox="1"/>
          <p:nvPr/>
        </p:nvSpPr>
        <p:spPr>
          <a:xfrm>
            <a:off x="2496820" y="648972"/>
            <a:ext cx="2242922" cy="707886"/>
          </a:xfrm>
          <a:prstGeom prst="rect">
            <a:avLst/>
          </a:prstGeom>
          <a:noFill/>
        </p:spPr>
        <p:txBody>
          <a:bodyPr wrap="none" rtlCol="0">
            <a:spAutoFit/>
          </a:bodyPr>
          <a:lstStyle/>
          <a:p>
            <a:r>
              <a:rPr lang="zh-CN" altLang="en-US" sz="4000" b="1" u="dbl" dirty="0">
                <a:solidFill>
                  <a:srgbClr val="92D050"/>
                </a:solidFill>
                <a:latin typeface="黑体" panose="02010609060101010101" pitchFamily="2" charset="-122"/>
                <a:ea typeface="黑体" panose="02010609060101010101" pitchFamily="2" charset="-122"/>
              </a:rPr>
              <a:t>课文解读</a:t>
            </a:r>
          </a:p>
        </p:txBody>
      </p:sp>
      <p:sp>
        <p:nvSpPr>
          <p:cNvPr id="4" name="文本框 3"/>
          <p:cNvSpPr txBox="1"/>
          <p:nvPr/>
        </p:nvSpPr>
        <p:spPr>
          <a:xfrm>
            <a:off x="2326646" y="2981961"/>
            <a:ext cx="6666865" cy="1077218"/>
          </a:xfrm>
          <a:prstGeom prst="rect">
            <a:avLst/>
          </a:prstGeom>
          <a:noFill/>
          <a:ln w="9525">
            <a:noFill/>
          </a:ln>
        </p:spPr>
        <p:txBody>
          <a:bodyPr wrap="square">
            <a:spAutoFit/>
          </a:bodyPr>
          <a:lstStyle/>
          <a:p>
            <a:r>
              <a:rPr lang="zh-CN" altLang="en-US" sz="3200" b="1" dirty="0">
                <a:latin typeface="楷体" panose="02010609060101010101" pitchFamily="49" charset="-122"/>
                <a:ea typeface="楷体" panose="02010609060101010101" pitchFamily="49" charset="-122"/>
                <a:sym typeface="+mn-ea"/>
              </a:rPr>
              <a:t>黎明的时候，雨突然大了。</a:t>
            </a:r>
            <a:r>
              <a:rPr lang="zh-CN" altLang="en-US" sz="3200" b="1" dirty="0">
                <a:solidFill>
                  <a:srgbClr val="FF0000"/>
                </a:solidFill>
                <a:latin typeface="楷体" panose="02010609060101010101" pitchFamily="49" charset="-122"/>
                <a:ea typeface="楷体" panose="02010609060101010101" pitchFamily="49" charset="-122"/>
                <a:sym typeface="+mn-ea"/>
              </a:rPr>
              <a:t>像泼</a:t>
            </a:r>
            <a:r>
              <a:rPr lang="zh-CN" altLang="en-US" sz="3200" b="1" dirty="0">
                <a:latin typeface="楷体" panose="02010609060101010101" pitchFamily="49" charset="-122"/>
                <a:ea typeface="楷体" panose="02010609060101010101" pitchFamily="49" charset="-122"/>
                <a:sym typeface="+mn-ea"/>
              </a:rPr>
              <a:t>。</a:t>
            </a:r>
            <a:r>
              <a:rPr lang="zh-CN" altLang="en-US" sz="3200" b="1" dirty="0">
                <a:solidFill>
                  <a:srgbClr val="FF0000"/>
                </a:solidFill>
                <a:latin typeface="楷体" panose="02010609060101010101" pitchFamily="49" charset="-122"/>
                <a:ea typeface="楷体" panose="02010609060101010101" pitchFamily="49" charset="-122"/>
                <a:sym typeface="+mn-ea"/>
              </a:rPr>
              <a:t>像倒</a:t>
            </a:r>
            <a:r>
              <a:rPr lang="zh-CN" altLang="en-US" sz="3200" b="1" dirty="0">
                <a:latin typeface="楷体" panose="02010609060101010101" pitchFamily="49" charset="-122"/>
                <a:ea typeface="楷体" panose="02010609060101010101" pitchFamily="49" charset="-122"/>
                <a:sym typeface="+mn-ea"/>
              </a:rPr>
              <a:t>。</a:t>
            </a:r>
            <a:endParaRPr lang="zh-CN" altLang="en-US" sz="3200" b="1" dirty="0">
              <a:latin typeface="楷体" panose="02010609060101010101" pitchFamily="49" charset="-122"/>
              <a:ea typeface="楷体" panose="02010609060101010101" pitchFamily="49" charset="-122"/>
              <a:sym typeface="+mn-ea"/>
            </a:endParaRPr>
          </a:p>
        </p:txBody>
      </p:sp>
      <p:sp>
        <p:nvSpPr>
          <p:cNvPr id="9" name="圆角矩形标注 8"/>
          <p:cNvSpPr/>
          <p:nvPr/>
        </p:nvSpPr>
        <p:spPr>
          <a:xfrm>
            <a:off x="8958798" y="3379390"/>
            <a:ext cx="953631" cy="672075"/>
          </a:xfrm>
          <a:prstGeom prst="wedgeRoundRectCallout">
            <a:avLst>
              <a:gd name="adj1" fmla="val -69773"/>
              <a:gd name="adj2" fmla="val -5861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i="1" dirty="0">
                <a:solidFill>
                  <a:srgbClr val="0070C0"/>
                </a:solidFill>
                <a:latin typeface="+mn-ea"/>
                <a:sym typeface="+mn-ea"/>
              </a:rPr>
              <a:t>夸张</a:t>
            </a:r>
          </a:p>
        </p:txBody>
      </p:sp>
      <p:pic>
        <p:nvPicPr>
          <p:cNvPr id="1026" name="Picture 2" descr="G:\BaiduYunDownload\10000图标\PNG图标集08\png-056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16481" y="758324"/>
            <a:ext cx="564456" cy="752608"/>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矩形 4"/>
          <p:cNvSpPr/>
          <p:nvPr/>
        </p:nvSpPr>
        <p:spPr>
          <a:xfrm>
            <a:off x="2063553" y="932723"/>
            <a:ext cx="7416824" cy="1421928"/>
          </a:xfrm>
          <a:prstGeom prst="rect">
            <a:avLst/>
          </a:prstGeom>
          <a:noFill/>
          <a:ln w="9525">
            <a:noFill/>
          </a:ln>
        </p:spPr>
        <p:txBody>
          <a:bodyPr wrap="square">
            <a:spAutoFit/>
          </a:bodyPr>
          <a:lstStyle/>
          <a:p>
            <a:pPr>
              <a:lnSpc>
                <a:spcPct val="120000"/>
              </a:lnSpc>
              <a:spcBef>
                <a:spcPct val="50000"/>
              </a:spcBef>
            </a:pPr>
            <a:r>
              <a:rPr lang="zh-CN" altLang="en-US" sz="3600" b="1" dirty="0">
                <a:latin typeface="楷体" panose="02010609060101010101" pitchFamily="49" charset="-122"/>
                <a:ea typeface="楷体" panose="02010609060101010101" pitchFamily="49" charset="-122"/>
              </a:rPr>
              <a:t>   山洪</a:t>
            </a:r>
            <a:r>
              <a:rPr lang="zh-CN" altLang="en-US" sz="3600" b="1" dirty="0">
                <a:solidFill>
                  <a:srgbClr val="FF0000"/>
                </a:solidFill>
                <a:latin typeface="楷体" panose="02010609060101010101" pitchFamily="49" charset="-122"/>
                <a:ea typeface="楷体" panose="02010609060101010101" pitchFamily="49" charset="-122"/>
              </a:rPr>
              <a:t>咆哮</a:t>
            </a:r>
            <a:r>
              <a:rPr lang="zh-CN" altLang="en-US" sz="3600" b="1" dirty="0">
                <a:latin typeface="楷体" panose="02010609060101010101" pitchFamily="49" charset="-122"/>
                <a:ea typeface="楷体" panose="02010609060101010101" pitchFamily="49" charset="-122"/>
              </a:rPr>
              <a:t>着，</a:t>
            </a:r>
            <a:r>
              <a:rPr lang="zh-CN" altLang="en-US" sz="3600" b="1" dirty="0">
                <a:solidFill>
                  <a:srgbClr val="FF0000"/>
                </a:solidFill>
                <a:latin typeface="楷体" panose="02010609060101010101" pitchFamily="49" charset="-122"/>
                <a:ea typeface="楷体" panose="02010609060101010101" pitchFamily="49" charset="-122"/>
              </a:rPr>
              <a:t>像一群受惊的野马</a:t>
            </a:r>
            <a:r>
              <a:rPr lang="zh-CN" altLang="en-US" sz="3600" b="1" dirty="0">
                <a:latin typeface="楷体" panose="02010609060101010101" pitchFamily="49" charset="-122"/>
                <a:ea typeface="楷体" panose="02010609060101010101" pitchFamily="49" charset="-122"/>
              </a:rPr>
              <a:t>，从山谷里狂奔而来，势不可当。</a:t>
            </a:r>
          </a:p>
        </p:txBody>
      </p:sp>
      <p:sp>
        <p:nvSpPr>
          <p:cNvPr id="7" name="圆角矩形标注 6"/>
          <p:cNvSpPr/>
          <p:nvPr/>
        </p:nvSpPr>
        <p:spPr>
          <a:xfrm>
            <a:off x="7608168" y="2688334"/>
            <a:ext cx="2088232" cy="912101"/>
          </a:xfrm>
          <a:prstGeom prst="wedgeRoundRectCallout">
            <a:avLst>
              <a:gd name="adj1" fmla="val -53456"/>
              <a:gd name="adj2" fmla="val -123714"/>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l"/>
            <a:r>
              <a:rPr lang="zh-CN" altLang="en-US" sz="2400" b="1" i="1" dirty="0">
                <a:solidFill>
                  <a:srgbClr val="0070C0"/>
                </a:solidFill>
                <a:latin typeface="+mn-ea"/>
                <a:sym typeface="+mn-ea"/>
              </a:rPr>
              <a:t> 拟人，比喻</a:t>
            </a:r>
            <a:endParaRPr lang="zh-CN" altLang="en-US" sz="2400" b="1" i="1" dirty="0">
              <a:solidFill>
                <a:srgbClr val="0070C0"/>
              </a:solidFill>
              <a:latin typeface="+mn-ea"/>
              <a:sym typeface="+mn-ea"/>
            </a:endParaRPr>
          </a:p>
        </p:txBody>
      </p:sp>
      <p:sp>
        <p:nvSpPr>
          <p:cNvPr id="10" name="矩形 9"/>
          <p:cNvSpPr/>
          <p:nvPr/>
        </p:nvSpPr>
        <p:spPr>
          <a:xfrm>
            <a:off x="6672064" y="3813049"/>
            <a:ext cx="3600400" cy="2062103"/>
          </a:xfrm>
          <a:prstGeom prst="rect">
            <a:avLst/>
          </a:prstGeom>
        </p:spPr>
        <p:style>
          <a:lnRef idx="3">
            <a:schemeClr val="lt1"/>
          </a:lnRef>
          <a:fillRef idx="1">
            <a:schemeClr val="accent3"/>
          </a:fillRef>
          <a:effectRef idx="1">
            <a:schemeClr val="accent3"/>
          </a:effectRef>
          <a:fontRef idx="minor">
            <a:schemeClr val="lt1"/>
          </a:fontRef>
        </p:style>
        <p:txBody>
          <a:bodyPr wrap="square">
            <a:spAutoFit/>
          </a:bodyPr>
          <a:lstStyle/>
          <a:p>
            <a:r>
              <a:rPr lang="zh-CN" altLang="en-US" sz="3200" b="1" dirty="0">
                <a:solidFill>
                  <a:srgbClr val="0070C0"/>
                </a:solidFill>
                <a:latin typeface="黑体" panose="02010609060101010101" pitchFamily="2" charset="-122"/>
                <a:ea typeface="黑体" panose="02010609060101010101" pitchFamily="2" charset="-122"/>
                <a:sym typeface="+mn-ea"/>
              </a:rPr>
              <a:t>    </a:t>
            </a:r>
            <a:r>
              <a:rPr lang="zh-CN" altLang="en-US" sz="3200" b="1" i="1" dirty="0">
                <a:solidFill>
                  <a:srgbClr val="0070C0"/>
                </a:solidFill>
                <a:latin typeface="宋体" panose="02010600030101010101" pitchFamily="2" charset="-122"/>
                <a:ea typeface="宋体" panose="02010600030101010101" pitchFamily="2" charset="-122"/>
                <a:sym typeface="+mn-ea"/>
              </a:rPr>
              <a:t>形象地写出洪水来势之猛，突出情况危急，渲染了紧张的气氛。</a:t>
            </a:r>
            <a:endParaRPr lang="zh-CN" altLang="en-US" sz="3200" i="1" dirty="0">
              <a:solidFill>
                <a:srgbClr val="0070C0"/>
              </a:solidFill>
              <a:latin typeface="宋体" panose="02010600030101010101" pitchFamily="2" charset="-122"/>
              <a:ea typeface="宋体" panose="02010600030101010101" pitchFamily="2" charset="-122"/>
            </a:endParaRPr>
          </a:p>
        </p:txBody>
      </p:sp>
      <p:pic>
        <p:nvPicPr>
          <p:cNvPr id="5122" name="Picture 2" descr="http://img01.kpkpw.com/attachment/201208/8/14467_13444107119TT3.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a:fillRect/>
          </a:stretch>
        </p:blipFill>
        <p:spPr bwMode="auto">
          <a:xfrm>
            <a:off x="1746706" y="2725866"/>
            <a:ext cx="4680520" cy="373744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http://pic77.nipic.com/file/20150910/18938915_092018390000_2.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a:fillRect/>
          </a:stretch>
        </p:blipFill>
        <p:spPr bwMode="auto">
          <a:xfrm>
            <a:off x="2495600" y="2624332"/>
            <a:ext cx="4990950" cy="3711076"/>
          </a:xfrm>
          <a:prstGeom prst="rect">
            <a:avLst/>
          </a:prstGeom>
          <a:noFill/>
          <a:extLst>
            <a:ext uri="{909E8E84-426E-40DD-AFC4-6F175D3DCCD1}">
              <a14:hiddenFill xmlns:a14="http://schemas.microsoft.com/office/drawing/2010/main">
                <a:solidFill>
                  <a:srgbClr val="FFFFFF"/>
                </a:solidFill>
              </a14:hiddenFill>
            </a:ext>
          </a:extLst>
        </p:spPr>
      </p:pic>
      <p:sp>
        <p:nvSpPr>
          <p:cNvPr id="15362" name="矩形 4"/>
          <p:cNvSpPr/>
          <p:nvPr/>
        </p:nvSpPr>
        <p:spPr>
          <a:xfrm>
            <a:off x="1959724" y="932729"/>
            <a:ext cx="8064530" cy="1274195"/>
          </a:xfrm>
          <a:prstGeom prst="rect">
            <a:avLst/>
          </a:prstGeom>
          <a:noFill/>
          <a:ln w="9525">
            <a:noFill/>
          </a:ln>
        </p:spPr>
        <p:txBody>
          <a:bodyPr wrap="square">
            <a:spAutoFit/>
          </a:bodyPr>
          <a:lstStyle/>
          <a:p>
            <a:pPr>
              <a:lnSpc>
                <a:spcPct val="120000"/>
              </a:lnSpc>
              <a:spcBef>
                <a:spcPct val="50000"/>
              </a:spcBef>
            </a:pPr>
            <a:r>
              <a:rPr lang="zh-CN" altLang="en-US" sz="3200" b="1" dirty="0">
                <a:solidFill>
                  <a:srgbClr val="0070C0"/>
                </a:solidFill>
                <a:latin typeface="楷体" panose="02010609060101010101" pitchFamily="49" charset="-122"/>
                <a:ea typeface="楷体" panose="02010609060101010101" pitchFamily="49" charset="-122"/>
              </a:rPr>
              <a:t>    </a:t>
            </a:r>
            <a:r>
              <a:rPr lang="zh-CN" altLang="en-US" sz="3200" b="1" dirty="0">
                <a:latin typeface="楷体" panose="02010609060101010101" pitchFamily="49" charset="-122"/>
                <a:ea typeface="楷体" panose="02010609060101010101" pitchFamily="49" charset="-122"/>
              </a:rPr>
              <a:t>近</a:t>
            </a:r>
            <a:r>
              <a:rPr lang="zh-CN" altLang="en-US" sz="3200" b="1" dirty="0">
                <a:latin typeface="楷体" panose="02010609060101010101" pitchFamily="49" charset="-122"/>
                <a:ea typeface="楷体" panose="02010609060101010101" pitchFamily="49" charset="-122"/>
              </a:rPr>
              <a:t>一米高的洪水已经在路面上</a:t>
            </a:r>
            <a:r>
              <a:rPr lang="zh-CN" altLang="en-US" sz="3200" b="1" dirty="0">
                <a:solidFill>
                  <a:srgbClr val="FF0000"/>
                </a:solidFill>
                <a:latin typeface="楷体" panose="02010609060101010101" pitchFamily="49" charset="-122"/>
                <a:ea typeface="楷体" panose="02010609060101010101" pitchFamily="49" charset="-122"/>
              </a:rPr>
              <a:t>跳舞</a:t>
            </a:r>
            <a:r>
              <a:rPr lang="zh-CN" altLang="en-US" sz="3200" b="1" dirty="0">
                <a:latin typeface="楷体" panose="02010609060101010101" pitchFamily="49" charset="-122"/>
                <a:ea typeface="楷体" panose="02010609060101010101" pitchFamily="49" charset="-122"/>
              </a:rPr>
              <a:t>了。人们又疯了似的折回来。</a:t>
            </a:r>
          </a:p>
        </p:txBody>
      </p:sp>
      <p:sp>
        <p:nvSpPr>
          <p:cNvPr id="12" name="矩形 11"/>
          <p:cNvSpPr/>
          <p:nvPr/>
        </p:nvSpPr>
        <p:spPr>
          <a:xfrm>
            <a:off x="2279576" y="4374447"/>
            <a:ext cx="4968552" cy="584775"/>
          </a:xfrm>
          <a:prstGeom prst="rect">
            <a:avLst/>
          </a:prstGeom>
        </p:spPr>
        <p:txBody>
          <a:bodyPr wrap="square">
            <a:spAutoFit/>
          </a:bodyPr>
          <a:lstStyle/>
          <a:p>
            <a:r>
              <a:rPr lang="zh-CN" altLang="en-US" sz="3200" b="1" dirty="0">
                <a:solidFill>
                  <a:srgbClr val="0070C0"/>
                </a:solidFill>
                <a:latin typeface="黑体" panose="02010609060101010101" pitchFamily="2" charset="-122"/>
                <a:ea typeface="黑体" panose="02010609060101010101" pitchFamily="2" charset="-122"/>
                <a:sym typeface="+mn-ea"/>
              </a:rPr>
              <a:t>    </a:t>
            </a:r>
            <a:endParaRPr lang="zh-CN" altLang="en-US" sz="3200" dirty="0">
              <a:solidFill>
                <a:srgbClr val="0070C0"/>
              </a:solidFill>
              <a:latin typeface="黑体" panose="02010609060101010101" pitchFamily="2" charset="-122"/>
              <a:ea typeface="黑体" panose="02010609060101010101" pitchFamily="2" charset="-122"/>
            </a:endParaRPr>
          </a:p>
        </p:txBody>
      </p:sp>
      <p:sp>
        <p:nvSpPr>
          <p:cNvPr id="13" name="圆角矩形标注 12"/>
          <p:cNvSpPr/>
          <p:nvPr/>
        </p:nvSpPr>
        <p:spPr>
          <a:xfrm>
            <a:off x="7875270" y="2240286"/>
            <a:ext cx="2148840" cy="1208193"/>
          </a:xfrm>
          <a:prstGeom prst="wedgeRoundRectCallout">
            <a:avLst>
              <a:gd name="adj1" fmla="val -49171"/>
              <a:gd name="adj2" fmla="val -9991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i="1" dirty="0">
                <a:solidFill>
                  <a:srgbClr val="0070C0"/>
                </a:solidFill>
                <a:latin typeface="+mn-ea"/>
                <a:sym typeface="+mn-ea"/>
              </a:rPr>
              <a:t>拟人，写出</a:t>
            </a:r>
            <a:r>
              <a:rPr lang="zh-CN" altLang="en-US" sz="2800" b="1" i="1" dirty="0">
                <a:solidFill>
                  <a:srgbClr val="0070C0"/>
                </a:solidFill>
                <a:latin typeface="+mn-ea"/>
                <a:sym typeface="+mn-ea"/>
              </a:rPr>
              <a:t>洪水的嚣张。</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矩形 4"/>
          <p:cNvSpPr/>
          <p:nvPr/>
        </p:nvSpPr>
        <p:spPr>
          <a:xfrm>
            <a:off x="2447941" y="836713"/>
            <a:ext cx="6696744" cy="683264"/>
          </a:xfrm>
          <a:prstGeom prst="rect">
            <a:avLst/>
          </a:prstGeom>
          <a:noFill/>
          <a:ln w="9525">
            <a:noFill/>
          </a:ln>
        </p:spPr>
        <p:txBody>
          <a:bodyPr wrap="square">
            <a:spAutoFit/>
          </a:bodyPr>
          <a:lstStyle/>
          <a:p>
            <a:pPr>
              <a:lnSpc>
                <a:spcPct val="120000"/>
              </a:lnSpc>
              <a:spcBef>
                <a:spcPct val="50000"/>
              </a:spcBef>
            </a:pPr>
            <a:r>
              <a:rPr lang="zh-CN" altLang="en-US" sz="3200" b="1" dirty="0">
                <a:latin typeface="楷体" panose="02010609060101010101" pitchFamily="49" charset="-122"/>
                <a:ea typeface="楷体" panose="02010609060101010101" pitchFamily="49" charset="-122"/>
              </a:rPr>
              <a:t>死亡在洪水的</a:t>
            </a:r>
            <a:r>
              <a:rPr lang="zh-CN" altLang="en-US" sz="3200" b="1" dirty="0">
                <a:solidFill>
                  <a:srgbClr val="FF0000"/>
                </a:solidFill>
                <a:latin typeface="楷体" panose="02010609060101010101" pitchFamily="49" charset="-122"/>
                <a:ea typeface="楷体" panose="02010609060101010101" pitchFamily="49" charset="-122"/>
              </a:rPr>
              <a:t>狞笑</a:t>
            </a:r>
            <a:r>
              <a:rPr lang="zh-CN" altLang="en-US" sz="3200" b="1" dirty="0">
                <a:latin typeface="楷体" panose="02010609060101010101" pitchFamily="49" charset="-122"/>
                <a:ea typeface="楷体" panose="02010609060101010101" pitchFamily="49" charset="-122"/>
              </a:rPr>
              <a:t>声中逼近。</a:t>
            </a:r>
          </a:p>
        </p:txBody>
      </p:sp>
      <p:sp>
        <p:nvSpPr>
          <p:cNvPr id="2" name="矩形 1"/>
          <p:cNvSpPr/>
          <p:nvPr/>
        </p:nvSpPr>
        <p:spPr>
          <a:xfrm>
            <a:off x="2231917" y="3525016"/>
            <a:ext cx="7128792" cy="584775"/>
          </a:xfrm>
          <a:prstGeom prst="rect">
            <a:avLst/>
          </a:prstGeom>
        </p:spPr>
        <p:txBody>
          <a:bodyPr wrap="square">
            <a:spAutoFit/>
          </a:bodyPr>
          <a:lstStyle/>
          <a:p>
            <a:pPr>
              <a:spcBef>
                <a:spcPct val="50000"/>
              </a:spcBef>
            </a:pPr>
            <a:r>
              <a:rPr lang="zh-CN" altLang="en-US" sz="3200" b="1" dirty="0">
                <a:latin typeface="楷体" panose="02010609060101010101" pitchFamily="49" charset="-122"/>
                <a:ea typeface="楷体" panose="02010609060101010101" pitchFamily="49" charset="-122"/>
              </a:rPr>
              <a:t>水渐渐窜上来，</a:t>
            </a:r>
            <a:r>
              <a:rPr lang="zh-CN" altLang="en-US" sz="3200" b="1" dirty="0">
                <a:solidFill>
                  <a:srgbClr val="FF0000"/>
                </a:solidFill>
                <a:latin typeface="楷体" panose="02010609060101010101" pitchFamily="49" charset="-122"/>
                <a:ea typeface="楷体" panose="02010609060101010101" pitchFamily="49" charset="-122"/>
              </a:rPr>
              <a:t>放肆</a:t>
            </a:r>
            <a:r>
              <a:rPr lang="zh-CN" altLang="en-US" sz="3200" b="1" dirty="0">
                <a:latin typeface="楷体" panose="02010609060101010101" pitchFamily="49" charset="-122"/>
                <a:ea typeface="楷体" panose="02010609060101010101" pitchFamily="49" charset="-122"/>
              </a:rPr>
              <a:t>地</a:t>
            </a:r>
            <a:r>
              <a:rPr lang="zh-CN" altLang="en-US" sz="3200" b="1" dirty="0">
                <a:solidFill>
                  <a:srgbClr val="FF0000"/>
                </a:solidFill>
                <a:latin typeface="楷体" panose="02010609060101010101" pitchFamily="49" charset="-122"/>
                <a:ea typeface="楷体" panose="02010609060101010101" pitchFamily="49" charset="-122"/>
              </a:rPr>
              <a:t>舔</a:t>
            </a:r>
            <a:r>
              <a:rPr lang="zh-CN" altLang="en-US" sz="3200" b="1" dirty="0">
                <a:latin typeface="楷体" panose="02010609060101010101" pitchFamily="49" charset="-122"/>
                <a:ea typeface="楷体" panose="02010609060101010101" pitchFamily="49" charset="-122"/>
              </a:rPr>
              <a:t>着人们的腰。</a:t>
            </a:r>
          </a:p>
        </p:txBody>
      </p:sp>
      <p:sp>
        <p:nvSpPr>
          <p:cNvPr id="6" name="圆角矩形标注 5"/>
          <p:cNvSpPr/>
          <p:nvPr/>
        </p:nvSpPr>
        <p:spPr>
          <a:xfrm>
            <a:off x="2315580" y="4677145"/>
            <a:ext cx="7560840" cy="1248139"/>
          </a:xfrm>
          <a:prstGeom prst="wedgeRoundRectCallout">
            <a:avLst>
              <a:gd name="adj1" fmla="val -6146"/>
              <a:gd name="adj2" fmla="val -7397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i="1" dirty="0">
                <a:solidFill>
                  <a:srgbClr val="0070C0"/>
                </a:solidFill>
                <a:latin typeface="宋体" panose="02010600030101010101" pitchFamily="2" charset="-122"/>
                <a:ea typeface="宋体" panose="02010600030101010101" pitchFamily="2" charset="-122"/>
                <a:sym typeface="+mn-ea"/>
              </a:rPr>
              <a:t>拟人</a:t>
            </a:r>
            <a:r>
              <a:rPr lang="zh-CN" altLang="en-US" sz="2800" b="1" i="1" dirty="0">
                <a:solidFill>
                  <a:srgbClr val="0070C0"/>
                </a:solidFill>
                <a:latin typeface="宋体" panose="02010600030101010101" pitchFamily="2" charset="-122"/>
                <a:ea typeface="宋体" panose="02010600030101010101" pitchFamily="2" charset="-122"/>
                <a:sym typeface="+mn-ea"/>
              </a:rPr>
              <a:t>，把洪水疯狂、肆意的魔鬼的形象表现得淋漓尽致，也说明当时情况危急。</a:t>
            </a:r>
          </a:p>
        </p:txBody>
      </p:sp>
      <p:sp>
        <p:nvSpPr>
          <p:cNvPr id="7" name="圆角矩形标注 6"/>
          <p:cNvSpPr/>
          <p:nvPr/>
        </p:nvSpPr>
        <p:spPr>
          <a:xfrm>
            <a:off x="2423592" y="1988846"/>
            <a:ext cx="7344816" cy="1248139"/>
          </a:xfrm>
          <a:prstGeom prst="wedgeRoundRectCallout">
            <a:avLst>
              <a:gd name="adj1" fmla="val -6369"/>
              <a:gd name="adj2" fmla="val -67878"/>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i="1" dirty="0">
                <a:solidFill>
                  <a:srgbClr val="0070C0"/>
                </a:solidFill>
                <a:latin typeface="+mn-ea"/>
                <a:sym typeface="+mn-ea"/>
              </a:rPr>
              <a:t>拟人，写出</a:t>
            </a:r>
            <a:r>
              <a:rPr lang="zh-CN" altLang="en-US" sz="2800" b="1" i="1" dirty="0">
                <a:solidFill>
                  <a:srgbClr val="0070C0"/>
                </a:solidFill>
                <a:latin typeface="+mn-ea"/>
                <a:sym typeface="+mn-ea"/>
              </a:rPr>
              <a:t>洪水像魔鬼一样步步紧逼，凶猛可憎。</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
          <p:cNvGrpSpPr/>
          <p:nvPr/>
        </p:nvGrpSpPr>
        <p:grpSpPr>
          <a:xfrm>
            <a:off x="2290879" y="649817"/>
            <a:ext cx="2307794" cy="862696"/>
            <a:chOff x="166098" y="-209593"/>
            <a:chExt cx="2307794" cy="864395"/>
          </a:xfrm>
        </p:grpSpPr>
        <p:sp>
          <p:nvSpPr>
            <p:cNvPr id="5236" name="文本框 13"/>
            <p:cNvSpPr txBox="1"/>
            <p:nvPr/>
          </p:nvSpPr>
          <p:spPr>
            <a:xfrm>
              <a:off x="166098" y="-209593"/>
              <a:ext cx="2234565" cy="709280"/>
            </a:xfrm>
            <a:prstGeom prst="rect">
              <a:avLst/>
            </a:prstGeom>
            <a:noFill/>
            <a:ln w="9525">
              <a:noFill/>
            </a:ln>
          </p:spPr>
          <p:txBody>
            <a:bodyPr wrap="square">
              <a:spAutoFit/>
            </a:bodyPr>
            <a:lstStyle/>
            <a:p>
              <a:pPr algn="ctr"/>
              <a:r>
                <a:rPr lang="zh-CN" altLang="en-US" sz="4000" b="1" u="dbl" dirty="0">
                  <a:solidFill>
                    <a:srgbClr val="92D050"/>
                  </a:solidFill>
                  <a:latin typeface="黑体" panose="02010609060101010101" pitchFamily="2" charset="-122"/>
                  <a:ea typeface="黑体" panose="02010609060101010101" pitchFamily="2" charset="-122"/>
                </a:rPr>
                <a:t>作者简介</a:t>
              </a:r>
            </a:p>
          </p:txBody>
        </p:sp>
        <p:grpSp>
          <p:nvGrpSpPr>
            <p:cNvPr id="5" name="Group 4"/>
            <p:cNvGrpSpPr>
              <a:grpSpLocks noChangeAspect="1"/>
            </p:cNvGrpSpPr>
            <p:nvPr/>
          </p:nvGrpSpPr>
          <p:grpSpPr>
            <a:xfrm>
              <a:off x="2105319" y="434013"/>
              <a:ext cx="368573" cy="220789"/>
              <a:chOff x="2511" y="1362"/>
              <a:chExt cx="539" cy="322"/>
            </a:xfrm>
          </p:grpSpPr>
          <p:sp>
            <p:nvSpPr>
              <p:cNvPr id="19" name="Freeform 8"/>
              <p:cNvSpPr/>
              <p:nvPr/>
            </p:nvSpPr>
            <p:spPr bwMode="auto">
              <a:xfrm>
                <a:off x="2954" y="1362"/>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400"/>
              </a:p>
            </p:txBody>
          </p:sp>
          <p:sp>
            <p:nvSpPr>
              <p:cNvPr id="20" name="Freeform 9"/>
              <p:cNvSpPr/>
              <p:nvPr/>
            </p:nvSpPr>
            <p:spPr bwMode="auto">
              <a:xfrm>
                <a:off x="2943" y="1497"/>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400"/>
              </a:p>
            </p:txBody>
          </p:sp>
          <p:sp>
            <p:nvSpPr>
              <p:cNvPr id="21" name="Freeform 10"/>
              <p:cNvSpPr>
                <a:spLocks noEditPoints="1"/>
              </p:cNvSpPr>
              <p:nvPr/>
            </p:nvSpPr>
            <p:spPr bwMode="auto">
              <a:xfrm>
                <a:off x="2511" y="1362"/>
                <a:ext cx="539" cy="322"/>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400"/>
              </a:p>
            </p:txBody>
          </p:sp>
        </p:grpSp>
      </p:grpSp>
      <p:sp>
        <p:nvSpPr>
          <p:cNvPr id="2" name="文本框 1"/>
          <p:cNvSpPr txBox="1"/>
          <p:nvPr/>
        </p:nvSpPr>
        <p:spPr>
          <a:xfrm>
            <a:off x="4719325" y="1384300"/>
            <a:ext cx="5572125" cy="3539430"/>
          </a:xfrm>
          <a:prstGeom prst="rect">
            <a:avLst/>
          </a:prstGeom>
          <a:noFill/>
          <a:ln w="9525">
            <a:noFill/>
          </a:ln>
        </p:spPr>
        <p:txBody>
          <a:bodyPr wrap="square" anchor="t">
            <a:spAutoFit/>
          </a:bodyPr>
          <a:lstStyle/>
          <a:p>
            <a:r>
              <a:rPr lang="en-US" altLang="zh-CN" sz="2800" dirty="0">
                <a:solidFill>
                  <a:srgbClr val="FF0000"/>
                </a:solidFill>
                <a:latin typeface="楷体" panose="02010609060101010101" pitchFamily="49" charset="-122"/>
                <a:ea typeface="楷体" panose="02010609060101010101" pitchFamily="49" charset="-122"/>
              </a:rPr>
              <a:t>    </a:t>
            </a:r>
            <a:r>
              <a:rPr lang="zh-CN" altLang="en-US" sz="2800" b="1" dirty="0">
                <a:solidFill>
                  <a:srgbClr val="FF0000"/>
                </a:solidFill>
                <a:latin typeface="楷体_GB2312" panose="02010609030101010101" charset="-122"/>
                <a:ea typeface="楷体_GB2312" panose="02010609030101010101" charset="-122"/>
              </a:rPr>
              <a:t>谈歌，</a:t>
            </a:r>
            <a:r>
              <a:rPr lang="zh-CN" altLang="en-US" sz="2800" b="1" dirty="0">
                <a:latin typeface="楷体_GB2312" panose="02010609030101010101" charset="-122"/>
                <a:ea typeface="楷体_GB2312" panose="02010609030101010101" charset="-122"/>
              </a:rPr>
              <a:t>原名谭同占。</a:t>
            </a:r>
            <a:r>
              <a:rPr lang="en-US" altLang="zh-CN" sz="2800" b="1" dirty="0">
                <a:latin typeface="楷体_GB2312" panose="02010609030101010101" charset="-122"/>
                <a:ea typeface="楷体_GB2312" panose="02010609030101010101" charset="-122"/>
              </a:rPr>
              <a:t>1954</a:t>
            </a:r>
            <a:r>
              <a:rPr lang="zh-CN" altLang="en-US" sz="2800" b="1" dirty="0">
                <a:latin typeface="楷体_GB2312" panose="02010609030101010101" charset="-122"/>
                <a:ea typeface="楷体_GB2312" panose="02010609030101010101" charset="-122"/>
              </a:rPr>
              <a:t>年</a:t>
            </a:r>
            <a:r>
              <a:rPr lang="zh-CN" altLang="en-US" sz="2800" b="1" dirty="0">
                <a:latin typeface="楷体_GB2312" panose="02010609030101010101" charset="-122"/>
                <a:ea typeface="楷体_GB2312" panose="02010609030101010101" charset="-122"/>
              </a:rPr>
              <a:t>出生，</a:t>
            </a:r>
            <a:r>
              <a:rPr lang="zh-CN" altLang="en-US" sz="2800" b="1" dirty="0">
                <a:latin typeface="楷体_GB2312" panose="02010609030101010101" charset="-122"/>
                <a:ea typeface="楷体_GB2312" panose="02010609030101010101" charset="-122"/>
              </a:rPr>
              <a:t>祖籍河北完县（今河北省顺平县）。作家、记者，中国作家协会会员</a:t>
            </a:r>
            <a:r>
              <a:rPr lang="zh-CN" altLang="en-US" sz="2800" b="1" dirty="0">
                <a:latin typeface="楷体_GB2312" panose="02010609030101010101" charset="-122"/>
                <a:ea typeface="楷体_GB2312" panose="02010609030101010101" charset="-122"/>
              </a:rPr>
              <a:t>，发表</a:t>
            </a:r>
            <a:r>
              <a:rPr lang="zh-CN" altLang="en-US" sz="2800" b="1" dirty="0">
                <a:latin typeface="楷体_GB2312" panose="02010609030101010101" charset="-122"/>
                <a:ea typeface="楷体_GB2312" panose="02010609030101010101" charset="-122"/>
              </a:rPr>
              <a:t>长篇小说</a:t>
            </a:r>
            <a:r>
              <a:rPr lang="en-US" altLang="zh-CN" sz="2800" b="1" dirty="0">
                <a:latin typeface="楷体_GB2312" panose="02010609030101010101" charset="-122"/>
                <a:ea typeface="楷体_GB2312" panose="02010609030101010101" charset="-122"/>
              </a:rPr>
              <a:t>19</a:t>
            </a:r>
            <a:r>
              <a:rPr lang="zh-CN" altLang="en-US" sz="2800" b="1" dirty="0">
                <a:latin typeface="楷体_GB2312" panose="02010609030101010101" charset="-122"/>
                <a:ea typeface="楷体_GB2312" panose="02010609030101010101" charset="-122"/>
              </a:rPr>
              <a:t>部，中短篇小说千余篇，计有</a:t>
            </a:r>
            <a:r>
              <a:rPr lang="en-US" altLang="zh-CN" sz="2800" b="1" dirty="0">
                <a:latin typeface="楷体_GB2312" panose="02010609030101010101" charset="-122"/>
                <a:ea typeface="楷体_GB2312" panose="02010609030101010101" charset="-122"/>
              </a:rPr>
              <a:t>1500</a:t>
            </a:r>
            <a:r>
              <a:rPr lang="zh-CN" altLang="en-US" sz="2800" b="1" dirty="0">
                <a:latin typeface="楷体_GB2312" panose="02010609030101010101" charset="-122"/>
                <a:ea typeface="楷体_GB2312" panose="02010609030101010101" charset="-122"/>
              </a:rPr>
              <a:t>余万字。部分作品被译成法、日、英等文字介绍到国外</a:t>
            </a:r>
            <a:r>
              <a:rPr lang="zh-CN" altLang="en-US" sz="2800" b="1" dirty="0">
                <a:latin typeface="楷体_GB2312" panose="02010609030101010101" charset="-122"/>
                <a:ea typeface="楷体_GB2312" panose="02010609030101010101" charset="-122"/>
              </a:rPr>
              <a:t>。现任</a:t>
            </a:r>
            <a:r>
              <a:rPr lang="zh-CN" altLang="en-US" sz="2800" b="1" dirty="0">
                <a:latin typeface="楷体_GB2312" panose="02010609030101010101" charset="-122"/>
                <a:ea typeface="楷体_GB2312" panose="02010609030101010101" charset="-122"/>
              </a:rPr>
              <a:t>河北作家协会副主席。</a:t>
            </a:r>
            <a:endParaRPr lang="zh-CN" altLang="en-US" sz="2800" b="1" dirty="0">
              <a:latin typeface="楷体_GB2312" panose="02010609030101010101" charset="-122"/>
              <a:ea typeface="楷体_GB2312" panose="02010609030101010101" charset="-122"/>
              <a:cs typeface="楷体" panose="02010609060101010101" pitchFamily="49" charset="-122"/>
            </a:endParaRPr>
          </a:p>
        </p:txBody>
      </p:sp>
      <p:pic>
        <p:nvPicPr>
          <p:cNvPr id="24578" name="Picture 2" descr="著名作家谈歌   刘文韬 摄"/>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1837695" y="2026079"/>
            <a:ext cx="2761615" cy="343577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G:\BaiduYunDownload\10000图标\PNG图标集08\png-0561.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981556" y="701597"/>
            <a:ext cx="564456" cy="752608"/>
          </a:xfrm>
          <a:prstGeom prst="rect">
            <a:avLst/>
          </a:prstGeom>
          <a:noFill/>
        </p:spPr>
      </p:pic>
      <p:sp>
        <p:nvSpPr>
          <p:cNvPr id="4" name="文本框 3"/>
          <p:cNvSpPr txBox="1"/>
          <p:nvPr/>
        </p:nvSpPr>
        <p:spPr>
          <a:xfrm>
            <a:off x="6241002" y="488272"/>
            <a:ext cx="2104008" cy="307777"/>
          </a:xfrm>
          <a:prstGeom prst="rect">
            <a:avLst/>
          </a:prstGeom>
          <a:noFill/>
        </p:spPr>
        <p:txBody>
          <a:bodyPr wrap="square" rtlCol="0">
            <a:spAutoFit/>
          </a:bodyPr>
          <a:lstStyle/>
          <a:p>
            <a:r>
              <a:rPr lang="en-US" altLang="zh-CN" sz="1400" dirty="0">
                <a:solidFill>
                  <a:srgbClr val="FFFFFF"/>
                </a:solidFill>
              </a:rPr>
              <a:t>https://www.ypppt.com/</a:t>
            </a:r>
            <a:endParaRPr lang="zh-CN" altLang="en-US" sz="1400" dirty="0">
              <a:solidFill>
                <a:srgbClr val="FFFFFF"/>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1"/>
          <p:cNvSpPr txBox="1"/>
          <p:nvPr/>
        </p:nvSpPr>
        <p:spPr>
          <a:xfrm>
            <a:off x="2042931" y="1270038"/>
            <a:ext cx="8106124" cy="1200329"/>
          </a:xfrm>
          <a:prstGeom prst="rect">
            <a:avLst/>
          </a:prstGeom>
          <a:noFill/>
          <a:ln w="9525">
            <a:noFill/>
          </a:ln>
        </p:spPr>
        <p:txBody>
          <a:bodyPr wrap="square">
            <a:spAutoFit/>
          </a:bodyPr>
          <a:lstStyle/>
          <a:p>
            <a:pPr eaLnBrk="1" hangingPunct="1"/>
            <a:r>
              <a:rPr lang="zh-CN" altLang="en-US" sz="3600" b="1" dirty="0">
                <a:solidFill>
                  <a:schemeClr val="tx1">
                    <a:lumMod val="95000"/>
                    <a:lumOff val="5000"/>
                  </a:schemeClr>
                </a:solidFill>
                <a:latin typeface="黑体" panose="02010609060101010101" pitchFamily="2" charset="-122"/>
                <a:ea typeface="黑体" panose="02010609060101010101" pitchFamily="2" charset="-122"/>
                <a:cs typeface="+mn-ea"/>
              </a:rPr>
              <a:t>   </a:t>
            </a:r>
            <a:r>
              <a:rPr lang="en-US" altLang="zh-CN" sz="3600" b="1" dirty="0">
                <a:solidFill>
                  <a:schemeClr val="tx1">
                    <a:lumMod val="95000"/>
                    <a:lumOff val="5000"/>
                  </a:schemeClr>
                </a:solidFill>
                <a:latin typeface="楷体" panose="02010609060101010101" pitchFamily="49" charset="-122"/>
                <a:ea typeface="楷体" panose="02010609060101010101" pitchFamily="49" charset="-122"/>
                <a:cs typeface="+mn-ea"/>
              </a:rPr>
              <a:t>※</a:t>
            </a:r>
            <a:r>
              <a:rPr lang="zh-CN" altLang="en-US" sz="3600" b="1" dirty="0">
                <a:solidFill>
                  <a:schemeClr val="tx1">
                    <a:lumMod val="95000"/>
                    <a:lumOff val="5000"/>
                  </a:schemeClr>
                </a:solidFill>
                <a:latin typeface="黑体" panose="02010609060101010101" pitchFamily="2" charset="-122"/>
                <a:ea typeface="黑体" panose="02010609060101010101" pitchFamily="2" charset="-122"/>
                <a:cs typeface="+mn-ea"/>
              </a:rPr>
              <a:t>思考：作者描写自然环境（大雨和洪水）时，表达方式有什么特点？</a:t>
            </a:r>
            <a:endParaRPr lang="zh-CN" altLang="en-US" sz="3600" b="1" dirty="0">
              <a:solidFill>
                <a:schemeClr val="tx1">
                  <a:lumMod val="95000"/>
                  <a:lumOff val="5000"/>
                </a:schemeClr>
              </a:solidFill>
              <a:latin typeface="黑体" panose="02010609060101010101" pitchFamily="2" charset="-122"/>
              <a:ea typeface="黑体" panose="02010609060101010101" pitchFamily="2" charset="-122"/>
              <a:cs typeface="+mn-ea"/>
            </a:endParaRPr>
          </a:p>
        </p:txBody>
      </p:sp>
      <p:sp>
        <p:nvSpPr>
          <p:cNvPr id="9" name="TextBox 1"/>
          <p:cNvSpPr txBox="1"/>
          <p:nvPr/>
        </p:nvSpPr>
        <p:spPr>
          <a:xfrm>
            <a:off x="2171373" y="3223270"/>
            <a:ext cx="8106124" cy="1717393"/>
          </a:xfrm>
          <a:prstGeom prst="rect">
            <a:avLst/>
          </a:prstGeom>
          <a:noFill/>
          <a:ln w="9525">
            <a:noFill/>
          </a:ln>
        </p:spPr>
        <p:txBody>
          <a:bodyPr wrap="square">
            <a:spAutoFit/>
          </a:bodyPr>
          <a:lstStyle/>
          <a:p>
            <a:pPr eaLnBrk="1" hangingPunct="1">
              <a:lnSpc>
                <a:spcPct val="110000"/>
              </a:lnSpc>
            </a:pPr>
            <a:r>
              <a:rPr lang="en-US" altLang="zh-CN" sz="3200" b="1" dirty="0">
                <a:solidFill>
                  <a:srgbClr val="FF0000"/>
                </a:solidFill>
                <a:latin typeface="楷体_GB2312" panose="02010609030101010101" charset="-122"/>
                <a:ea typeface="楷体_GB2312" panose="02010609030101010101" charset="-122"/>
                <a:cs typeface="+mn-ea"/>
              </a:rPr>
              <a:t>1.</a:t>
            </a:r>
            <a:r>
              <a:rPr lang="zh-CN" altLang="en-US" sz="3200" b="1" dirty="0">
                <a:solidFill>
                  <a:srgbClr val="FF0000"/>
                </a:solidFill>
                <a:latin typeface="楷体_GB2312" panose="02010609030101010101" charset="-122"/>
                <a:ea typeface="楷体_GB2312" panose="02010609030101010101" charset="-122"/>
                <a:cs typeface="+mn-ea"/>
              </a:rPr>
              <a:t>采用拟人、比喻、夸张的修辞方法。</a:t>
            </a:r>
            <a:endParaRPr lang="en-US" altLang="zh-CN" sz="3200" b="1" dirty="0">
              <a:solidFill>
                <a:srgbClr val="FF0000"/>
              </a:solidFill>
              <a:latin typeface="楷体_GB2312" panose="02010609030101010101" charset="-122"/>
              <a:ea typeface="楷体_GB2312" panose="02010609030101010101" charset="-122"/>
              <a:cs typeface="+mn-ea"/>
            </a:endParaRPr>
          </a:p>
          <a:p>
            <a:pPr eaLnBrk="1" hangingPunct="1">
              <a:lnSpc>
                <a:spcPct val="110000"/>
              </a:lnSpc>
            </a:pPr>
            <a:r>
              <a:rPr lang="en-US" altLang="zh-CN" sz="3200" b="1" dirty="0">
                <a:solidFill>
                  <a:srgbClr val="FF0000"/>
                </a:solidFill>
                <a:latin typeface="楷体_GB2312" panose="02010609030101010101" charset="-122"/>
                <a:ea typeface="楷体_GB2312" panose="02010609030101010101" charset="-122"/>
                <a:cs typeface="+mn-ea"/>
              </a:rPr>
              <a:t>2.</a:t>
            </a:r>
            <a:r>
              <a:rPr lang="zh-CN" altLang="en-US" sz="3200" b="1" dirty="0">
                <a:solidFill>
                  <a:srgbClr val="FF0000"/>
                </a:solidFill>
                <a:latin typeface="楷体_GB2312" panose="02010609030101010101" charset="-122"/>
                <a:ea typeface="楷体_GB2312" panose="02010609030101010101" charset="-122"/>
                <a:cs typeface="+mn-ea"/>
              </a:rPr>
              <a:t>采用短句，短句更能烘托出一种紧张、危险的气氛。</a:t>
            </a:r>
            <a:endParaRPr lang="zh-CN" altLang="en-US" sz="3200" b="1" dirty="0">
              <a:solidFill>
                <a:srgbClr val="FF0000"/>
              </a:solidFill>
              <a:latin typeface="楷体_GB2312" panose="02010609030101010101" charset="-122"/>
              <a:ea typeface="楷体_GB2312" panose="02010609030101010101" charset="-122"/>
              <a:cs typeface="+mn-e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7" name="TextBox 1"/>
          <p:cNvSpPr txBox="1"/>
          <p:nvPr/>
        </p:nvSpPr>
        <p:spPr>
          <a:xfrm>
            <a:off x="1885650" y="836713"/>
            <a:ext cx="8106124" cy="523220"/>
          </a:xfrm>
          <a:prstGeom prst="rect">
            <a:avLst/>
          </a:prstGeom>
          <a:noFill/>
          <a:ln w="9525">
            <a:noFill/>
          </a:ln>
        </p:spPr>
        <p:txBody>
          <a:bodyPr wrap="square">
            <a:spAutoFit/>
          </a:bodyPr>
          <a:lstStyle/>
          <a:p>
            <a:pPr eaLnBrk="1" hangingPunct="1"/>
            <a:r>
              <a:rPr lang="zh-CN" altLang="en-US" sz="2800" b="1" dirty="0">
                <a:latin typeface="黑体" panose="02010609060101010101" pitchFamily="2" charset="-122"/>
                <a:ea typeface="黑体" panose="02010609060101010101" pitchFamily="2" charset="-122"/>
                <a:cs typeface="+mn-ea"/>
              </a:rPr>
              <a:t>    </a:t>
            </a:r>
            <a:r>
              <a:rPr lang="en-US" altLang="zh-CN" sz="2800" b="1" dirty="0">
                <a:latin typeface="黑体" panose="02010609060101010101" pitchFamily="2" charset="-122"/>
                <a:ea typeface="黑体" panose="02010609060101010101" pitchFamily="2" charset="-122"/>
                <a:cs typeface="+mn-ea"/>
              </a:rPr>
              <a:t>2</a:t>
            </a:r>
            <a:r>
              <a:rPr lang="en-US" altLang="zh-CN" sz="2800" b="1" dirty="0">
                <a:latin typeface="黑体" panose="02010609060101010101" pitchFamily="2" charset="-122"/>
                <a:ea typeface="黑体" panose="02010609060101010101" pitchFamily="2" charset="-122"/>
                <a:cs typeface="+mn-ea"/>
              </a:rPr>
              <a:t>.</a:t>
            </a:r>
            <a:r>
              <a:rPr lang="zh-CN" altLang="en-US" sz="2800" b="1" dirty="0">
                <a:latin typeface="黑体" panose="02010609060101010101" pitchFamily="2" charset="-122"/>
                <a:ea typeface="黑体" panose="02010609060101010101" pitchFamily="2" charset="-122"/>
                <a:cs typeface="+mn-ea"/>
              </a:rPr>
              <a:t>山洪暴发时，人们是怎样的表现？</a:t>
            </a:r>
            <a:endParaRPr lang="zh-CN" altLang="en-US" sz="2800" b="1" dirty="0">
              <a:solidFill>
                <a:schemeClr val="tx1">
                  <a:lumMod val="95000"/>
                  <a:lumOff val="5000"/>
                </a:schemeClr>
              </a:solidFill>
              <a:latin typeface="黑体" panose="02010609060101010101" pitchFamily="2" charset="-122"/>
              <a:ea typeface="黑体" panose="02010609060101010101" pitchFamily="2" charset="-122"/>
              <a:cs typeface="+mn-ea"/>
            </a:endParaRPr>
          </a:p>
        </p:txBody>
      </p:sp>
      <p:sp>
        <p:nvSpPr>
          <p:cNvPr id="4" name="文本框 3"/>
          <p:cNvSpPr txBox="1"/>
          <p:nvPr/>
        </p:nvSpPr>
        <p:spPr>
          <a:xfrm>
            <a:off x="2063506" y="1708429"/>
            <a:ext cx="8200149" cy="1815882"/>
          </a:xfrm>
          <a:prstGeom prst="rect">
            <a:avLst/>
          </a:prstGeom>
          <a:noFill/>
          <a:ln w="9525">
            <a:noFill/>
          </a:ln>
        </p:spPr>
        <p:txBody>
          <a:bodyPr wrap="square">
            <a:spAutoFit/>
          </a:bodyPr>
          <a:lstStyle/>
          <a:p>
            <a:r>
              <a:rPr lang="zh-CN" altLang="en-US" sz="2800" b="1" dirty="0">
                <a:latin typeface="楷体" panose="02010609060101010101" pitchFamily="49" charset="-122"/>
                <a:ea typeface="楷体" panose="02010609060101010101" pitchFamily="49" charset="-122"/>
                <a:sym typeface="+mn-ea"/>
              </a:rPr>
              <a:t>   村庄</a:t>
            </a:r>
            <a:r>
              <a:rPr lang="zh-CN" altLang="en-US" sz="2800" b="1" dirty="0">
                <a:latin typeface="楷体" panose="02010609060101010101" pitchFamily="49" charset="-122"/>
                <a:ea typeface="楷体" panose="02010609060101010101" pitchFamily="49" charset="-122"/>
                <a:sym typeface="+mn-ea"/>
              </a:rPr>
              <a:t>惊醒了。人们翻身下床，却一脚踩进水里。是谁</a:t>
            </a:r>
            <a:r>
              <a:rPr lang="zh-CN" altLang="en-US" sz="2800" b="1" dirty="0">
                <a:solidFill>
                  <a:srgbClr val="FF0000"/>
                </a:solidFill>
                <a:latin typeface="楷体" panose="02010609060101010101" pitchFamily="49" charset="-122"/>
                <a:ea typeface="楷体" panose="02010609060101010101" pitchFamily="49" charset="-122"/>
                <a:sym typeface="+mn-ea"/>
              </a:rPr>
              <a:t>惊慌</a:t>
            </a:r>
            <a:r>
              <a:rPr lang="zh-CN" altLang="en-US" sz="2800" b="1" dirty="0">
                <a:latin typeface="楷体" panose="02010609060101010101" pitchFamily="49" charset="-122"/>
                <a:ea typeface="楷体" panose="02010609060101010101" pitchFamily="49" charset="-122"/>
                <a:sym typeface="+mn-ea"/>
              </a:rPr>
              <a:t>地喊了一嗓子，一百多号人</a:t>
            </a:r>
            <a:r>
              <a:rPr lang="zh-CN" altLang="en-US" sz="2800" b="1" dirty="0">
                <a:solidFill>
                  <a:srgbClr val="FF0000"/>
                </a:solidFill>
                <a:latin typeface="楷体" panose="02010609060101010101" pitchFamily="49" charset="-122"/>
                <a:ea typeface="楷体" panose="02010609060101010101" pitchFamily="49" charset="-122"/>
                <a:sym typeface="+mn-ea"/>
              </a:rPr>
              <a:t>你拥我挤</a:t>
            </a:r>
            <a:r>
              <a:rPr lang="zh-CN" altLang="en-US" sz="2800" b="1" dirty="0">
                <a:latin typeface="楷体" panose="02010609060101010101" pitchFamily="49" charset="-122"/>
                <a:ea typeface="楷体" panose="02010609060101010101" pitchFamily="49" charset="-122"/>
                <a:sym typeface="+mn-ea"/>
              </a:rPr>
              <a:t>地往南跑</a:t>
            </a:r>
            <a:r>
              <a:rPr lang="zh-CN" altLang="en-US" sz="2800" b="1" dirty="0">
                <a:latin typeface="楷体" panose="02010609060101010101" pitchFamily="49" charset="-122"/>
                <a:ea typeface="楷体" panose="02010609060101010101" pitchFamily="49" charset="-122"/>
                <a:sym typeface="+mn-ea"/>
              </a:rPr>
              <a:t>。</a:t>
            </a:r>
            <a:endParaRPr lang="en-US" altLang="zh-CN" sz="2800" b="1" dirty="0">
              <a:latin typeface="楷体" panose="02010609060101010101" pitchFamily="49" charset="-122"/>
              <a:ea typeface="楷体" panose="02010609060101010101" pitchFamily="49" charset="-122"/>
              <a:sym typeface="+mn-ea"/>
            </a:endParaRPr>
          </a:p>
          <a:p>
            <a:r>
              <a:rPr lang="en-US" altLang="zh-CN" sz="2800" b="1" dirty="0">
                <a:latin typeface="楷体" panose="02010609060101010101" pitchFamily="49" charset="-122"/>
                <a:ea typeface="楷体" panose="02010609060101010101" pitchFamily="49" charset="-122"/>
                <a:sym typeface="+mn-ea"/>
              </a:rPr>
              <a:t> </a:t>
            </a:r>
            <a:r>
              <a:rPr lang="en-US" altLang="zh-CN" sz="2800" b="1" dirty="0">
                <a:latin typeface="楷体" panose="02010609060101010101" pitchFamily="49" charset="-122"/>
                <a:ea typeface="楷体" panose="02010609060101010101" pitchFamily="49" charset="-122"/>
                <a:sym typeface="+mn-ea"/>
              </a:rPr>
              <a:t>  ……</a:t>
            </a:r>
            <a:r>
              <a:rPr lang="zh-CN" altLang="en-US" sz="2800" b="1" dirty="0">
                <a:latin typeface="楷体" panose="02010609060101010101" pitchFamily="49" charset="-122"/>
                <a:ea typeface="楷体" panose="02010609060101010101" pitchFamily="49" charset="-122"/>
                <a:sym typeface="+mn-ea"/>
              </a:rPr>
              <a:t>人们</a:t>
            </a:r>
            <a:r>
              <a:rPr lang="zh-CN" altLang="en-US" sz="2800" b="1" dirty="0">
                <a:latin typeface="楷体" panose="02010609060101010101" pitchFamily="49" charset="-122"/>
                <a:ea typeface="楷体" panose="02010609060101010101" pitchFamily="49" charset="-122"/>
                <a:sym typeface="+mn-ea"/>
              </a:rPr>
              <a:t>又疯了似的折回来</a:t>
            </a:r>
            <a:r>
              <a:rPr lang="zh-CN" altLang="en-US" sz="2800" b="1" dirty="0">
                <a:latin typeface="楷体" panose="02010609060101010101" pitchFamily="49" charset="-122"/>
                <a:ea typeface="楷体" panose="02010609060101010101" pitchFamily="49" charset="-122"/>
                <a:sym typeface="+mn-ea"/>
              </a:rPr>
              <a:t>。</a:t>
            </a:r>
            <a:endParaRPr lang="zh-CN" altLang="en-US" sz="2800" b="1" dirty="0">
              <a:latin typeface="楷体" panose="02010609060101010101" pitchFamily="49" charset="-122"/>
              <a:ea typeface="楷体" panose="02010609060101010101" pitchFamily="49" charset="-122"/>
              <a:sym typeface="+mn-ea"/>
            </a:endParaRPr>
          </a:p>
        </p:txBody>
      </p:sp>
      <p:sp>
        <p:nvSpPr>
          <p:cNvPr id="8" name="矩形 7"/>
          <p:cNvSpPr/>
          <p:nvPr/>
        </p:nvSpPr>
        <p:spPr>
          <a:xfrm>
            <a:off x="2063553" y="5031369"/>
            <a:ext cx="7200800" cy="400110"/>
          </a:xfrm>
          <a:prstGeom prst="rect">
            <a:avLst/>
          </a:prstGeom>
        </p:spPr>
        <p:txBody>
          <a:bodyPr wrap="square">
            <a:spAutoFit/>
          </a:bodyPr>
          <a:lstStyle/>
          <a:p>
            <a:r>
              <a:rPr lang="zh-CN" altLang="en-US" sz="2000" b="1" dirty="0">
                <a:solidFill>
                  <a:srgbClr val="0070C0"/>
                </a:solidFill>
                <a:latin typeface="黑体" panose="02010609060101010101" pitchFamily="2" charset="-122"/>
                <a:ea typeface="黑体" panose="02010609060101010101" pitchFamily="2" charset="-122"/>
                <a:sym typeface="+mn-ea"/>
              </a:rPr>
              <a:t>  </a:t>
            </a:r>
            <a:endParaRPr lang="zh-CN" altLang="en-US" sz="2000" dirty="0">
              <a:solidFill>
                <a:srgbClr val="0070C0"/>
              </a:solidFill>
              <a:latin typeface="黑体" panose="02010609060101010101" pitchFamily="2" charset="-122"/>
              <a:ea typeface="黑体" panose="02010609060101010101" pitchFamily="2" charset="-122"/>
            </a:endParaRPr>
          </a:p>
        </p:txBody>
      </p:sp>
      <p:sp>
        <p:nvSpPr>
          <p:cNvPr id="2" name="矩形 1"/>
          <p:cNvSpPr/>
          <p:nvPr/>
        </p:nvSpPr>
        <p:spPr>
          <a:xfrm>
            <a:off x="1521107" y="4302932"/>
            <a:ext cx="8776675" cy="523220"/>
          </a:xfrm>
          <a:prstGeom prst="rect">
            <a:avLst/>
          </a:prstGeom>
        </p:spPr>
        <p:txBody>
          <a:bodyPr wrap="square">
            <a:spAutoFit/>
          </a:bodyPr>
          <a:lstStyle/>
          <a:p>
            <a:pPr>
              <a:spcBef>
                <a:spcPct val="50000"/>
              </a:spcBef>
            </a:pPr>
            <a:r>
              <a:rPr lang="zh-CN" altLang="en-US" sz="2800" b="1" dirty="0">
                <a:latin typeface="楷体" panose="02010609060101010101" pitchFamily="49" charset="-122"/>
                <a:ea typeface="楷体" panose="02010609060101010101" pitchFamily="49" charset="-122"/>
              </a:rPr>
              <a:t>    人们</a:t>
            </a:r>
            <a:r>
              <a:rPr lang="zh-CN" altLang="en-US" sz="2800" b="1" dirty="0">
                <a:solidFill>
                  <a:srgbClr val="FF0000"/>
                </a:solidFill>
                <a:latin typeface="楷体" panose="02010609060101010101" pitchFamily="49" charset="-122"/>
                <a:ea typeface="楷体" panose="02010609060101010101" pitchFamily="49" charset="-122"/>
              </a:rPr>
              <a:t>跌跌撞撞</a:t>
            </a:r>
            <a:r>
              <a:rPr lang="zh-CN" altLang="en-US" sz="2800" b="1" dirty="0">
                <a:latin typeface="楷体" panose="02010609060101010101" pitchFamily="49" charset="-122"/>
                <a:ea typeface="楷体" panose="02010609060101010101" pitchFamily="49" charset="-122"/>
              </a:rPr>
              <a:t>地向那木桥拥去</a:t>
            </a:r>
            <a:r>
              <a:rPr lang="zh-CN" altLang="en-US" sz="2800" b="1" dirty="0">
                <a:latin typeface="楷体" panose="02010609060101010101" pitchFamily="49" charset="-122"/>
                <a:ea typeface="楷体" panose="02010609060101010101" pitchFamily="49" charset="-122"/>
              </a:rPr>
              <a:t>。</a:t>
            </a:r>
            <a:endParaRPr lang="zh-CN" altLang="en-US" sz="2800" b="1" dirty="0">
              <a:latin typeface="楷体" panose="02010609060101010101" pitchFamily="49" charset="-122"/>
              <a:ea typeface="楷体" panose="02010609060101010101" pitchFamily="49" charset="-122"/>
            </a:endParaRPr>
          </a:p>
        </p:txBody>
      </p:sp>
      <p:sp>
        <p:nvSpPr>
          <p:cNvPr id="11" name="圆角矩形标注 10"/>
          <p:cNvSpPr/>
          <p:nvPr/>
        </p:nvSpPr>
        <p:spPr>
          <a:xfrm>
            <a:off x="3206157" y="5352725"/>
            <a:ext cx="4651055" cy="874165"/>
          </a:xfrm>
          <a:prstGeom prst="wedgeRoundRectCallout">
            <a:avLst>
              <a:gd name="adj1" fmla="val -23003"/>
              <a:gd name="adj2" fmla="val -7436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i="1" dirty="0">
                <a:solidFill>
                  <a:srgbClr val="0070C0"/>
                </a:solidFill>
                <a:latin typeface="黑体" panose="02010609060101010101" pitchFamily="2" charset="-122"/>
                <a:ea typeface="黑体" panose="02010609060101010101" pitchFamily="2" charset="-122"/>
                <a:sym typeface="+mn-ea"/>
              </a:rPr>
              <a:t>以上词语写出人们的慌乱</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367"/>
                                        </p:tgtEl>
                                        <p:attrNameLst>
                                          <p:attrName>style.visibility</p:attrName>
                                        </p:attrNameLst>
                                      </p:cBhvr>
                                      <p:to>
                                        <p:strVal val="visible"/>
                                      </p:to>
                                    </p:set>
                                    <p:animEffect transition="in" filter="blinds(horizontal)">
                                      <p:cBhvr>
                                        <p:cTn id="7" dur="500"/>
                                        <p:tgtEl>
                                          <p:spTgt spid="1136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dissolve">
                                      <p:cBhvr>
                                        <p:cTn id="2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7" grpId="0"/>
      <p:bldP spid="4" grpId="0"/>
      <p:bldP spid="2" grpId="0"/>
      <p:bldP spid="11" grpId="0" bldLvl="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7" name="TextBox 1"/>
          <p:cNvSpPr txBox="1"/>
          <p:nvPr/>
        </p:nvSpPr>
        <p:spPr>
          <a:xfrm>
            <a:off x="1822638" y="1124749"/>
            <a:ext cx="8106124" cy="954107"/>
          </a:xfrm>
          <a:prstGeom prst="rect">
            <a:avLst/>
          </a:prstGeom>
          <a:noFill/>
          <a:ln w="9525">
            <a:noFill/>
          </a:ln>
        </p:spPr>
        <p:txBody>
          <a:bodyPr wrap="square">
            <a:spAutoFit/>
          </a:bodyPr>
          <a:lstStyle/>
          <a:p>
            <a:pPr eaLnBrk="1" hangingPunct="1"/>
            <a:r>
              <a:rPr lang="zh-CN" altLang="en-US" sz="2800" b="1" dirty="0">
                <a:latin typeface="+mn-ea"/>
                <a:cs typeface="+mn-ea"/>
              </a:rPr>
              <a:t>    </a:t>
            </a:r>
            <a:r>
              <a:rPr lang="en-US" altLang="zh-CN" sz="2800" b="1" dirty="0">
                <a:latin typeface="黑体" panose="02010609060101010101" pitchFamily="2" charset="-122"/>
                <a:ea typeface="黑体" panose="02010609060101010101" pitchFamily="2" charset="-122"/>
                <a:cs typeface="+mn-ea"/>
              </a:rPr>
              <a:t>3.</a:t>
            </a:r>
            <a:r>
              <a:rPr lang="zh-CN" altLang="en-US" sz="2800" b="1" dirty="0">
                <a:solidFill>
                  <a:schemeClr val="tx1">
                    <a:lumMod val="95000"/>
                    <a:lumOff val="5000"/>
                  </a:schemeClr>
                </a:solidFill>
                <a:latin typeface="黑体" panose="02010609060101010101" pitchFamily="2" charset="-122"/>
                <a:ea typeface="黑体" panose="02010609060101010101" pitchFamily="2" charset="-122"/>
                <a:cs typeface="+mn-ea"/>
              </a:rPr>
              <a:t>文中的</a:t>
            </a:r>
            <a:r>
              <a:rPr lang="zh-CN" altLang="en-US" sz="2800" b="1" dirty="0">
                <a:latin typeface="黑体" panose="02010609060101010101" pitchFamily="2" charset="-122"/>
                <a:ea typeface="黑体" panose="02010609060101010101" pitchFamily="2" charset="-122"/>
                <a:cs typeface="+mn-ea"/>
              </a:rPr>
              <a:t>老汉</a:t>
            </a:r>
            <a:r>
              <a:rPr lang="zh-CN" altLang="en-US" sz="2800" b="1" dirty="0">
                <a:solidFill>
                  <a:schemeClr val="tx1">
                    <a:lumMod val="95000"/>
                    <a:lumOff val="5000"/>
                  </a:schemeClr>
                </a:solidFill>
                <a:latin typeface="黑体" panose="02010609060101010101" pitchFamily="2" charset="-122"/>
                <a:ea typeface="黑体" panose="02010609060101010101" pitchFamily="2" charset="-122"/>
                <a:cs typeface="+mn-ea"/>
              </a:rPr>
              <a:t>是一个怎样的人？找出描写老汉语言和神态的句子，用心体会。</a:t>
            </a:r>
            <a:endParaRPr lang="zh-CN" altLang="en-US" sz="2800" b="1" dirty="0">
              <a:solidFill>
                <a:schemeClr val="tx1">
                  <a:lumMod val="95000"/>
                  <a:lumOff val="5000"/>
                </a:schemeClr>
              </a:solidFill>
              <a:latin typeface="黑体" panose="02010609060101010101" pitchFamily="2" charset="-122"/>
              <a:ea typeface="黑体" panose="02010609060101010101" pitchFamily="2" charset="-122"/>
              <a:cs typeface="+mn-ea"/>
            </a:endParaRPr>
          </a:p>
        </p:txBody>
      </p:sp>
      <p:sp>
        <p:nvSpPr>
          <p:cNvPr id="4" name="文本框 3"/>
          <p:cNvSpPr txBox="1"/>
          <p:nvPr/>
        </p:nvSpPr>
        <p:spPr>
          <a:xfrm>
            <a:off x="2079406" y="2660921"/>
            <a:ext cx="8200149" cy="954107"/>
          </a:xfrm>
          <a:prstGeom prst="rect">
            <a:avLst/>
          </a:prstGeom>
          <a:noFill/>
          <a:ln w="9525">
            <a:noFill/>
          </a:ln>
        </p:spPr>
        <p:txBody>
          <a:bodyPr wrap="square">
            <a:spAutoFit/>
          </a:bodyPr>
          <a:lstStyle/>
          <a:p>
            <a:r>
              <a:rPr lang="zh-CN" altLang="en-US" sz="2800" b="1" dirty="0">
                <a:latin typeface="楷体" panose="02010609060101010101" pitchFamily="49" charset="-122"/>
                <a:ea typeface="楷体" panose="02010609060101010101" pitchFamily="49" charset="-122"/>
                <a:sym typeface="+mn-ea"/>
              </a:rPr>
              <a:t>    木桥</a:t>
            </a:r>
            <a:r>
              <a:rPr lang="zh-CN" altLang="en-US" sz="2800" b="1" dirty="0">
                <a:latin typeface="楷体" panose="02010609060101010101" pitchFamily="49" charset="-122"/>
                <a:ea typeface="楷体" panose="02010609060101010101" pitchFamily="49" charset="-122"/>
                <a:sym typeface="+mn-ea"/>
              </a:rPr>
              <a:t>前，没腿深的水里，</a:t>
            </a:r>
            <a:r>
              <a:rPr lang="zh-CN" altLang="en-US" sz="2800" b="1" dirty="0">
                <a:solidFill>
                  <a:srgbClr val="FF0000"/>
                </a:solidFill>
                <a:latin typeface="楷体" panose="02010609060101010101" pitchFamily="49" charset="-122"/>
                <a:ea typeface="楷体" panose="02010609060101010101" pitchFamily="49" charset="-122"/>
                <a:sym typeface="+mn-ea"/>
              </a:rPr>
              <a:t>站着</a:t>
            </a:r>
            <a:r>
              <a:rPr lang="zh-CN" altLang="en-US" sz="2800" b="1" dirty="0">
                <a:latin typeface="楷体" panose="02010609060101010101" pitchFamily="49" charset="-122"/>
                <a:ea typeface="楷体" panose="02010609060101010101" pitchFamily="49" charset="-122"/>
                <a:sym typeface="+mn-ea"/>
              </a:rPr>
              <a:t>他们的党支部书记，那个全村人都</a:t>
            </a:r>
            <a:r>
              <a:rPr lang="zh-CN" altLang="en-US" sz="2800" b="1" dirty="0">
                <a:solidFill>
                  <a:srgbClr val="FF0000"/>
                </a:solidFill>
                <a:latin typeface="楷体" panose="02010609060101010101" pitchFamily="49" charset="-122"/>
                <a:ea typeface="楷体" panose="02010609060101010101" pitchFamily="49" charset="-122"/>
                <a:sym typeface="+mn-ea"/>
              </a:rPr>
              <a:t>拥戴</a:t>
            </a:r>
            <a:r>
              <a:rPr lang="zh-CN" altLang="en-US" sz="2800" b="1" dirty="0">
                <a:latin typeface="楷体" panose="02010609060101010101" pitchFamily="49" charset="-122"/>
                <a:ea typeface="楷体" panose="02010609060101010101" pitchFamily="49" charset="-122"/>
                <a:sym typeface="+mn-ea"/>
              </a:rPr>
              <a:t>的老汉。</a:t>
            </a:r>
          </a:p>
        </p:txBody>
      </p:sp>
      <p:sp>
        <p:nvSpPr>
          <p:cNvPr id="3" name="TextBox 2"/>
          <p:cNvSpPr txBox="1"/>
          <p:nvPr/>
        </p:nvSpPr>
        <p:spPr>
          <a:xfrm>
            <a:off x="2855641" y="4569212"/>
            <a:ext cx="3960440"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eaLnBrk="1" hangingPunct="1"/>
            <a:r>
              <a:rPr lang="zh-CN" altLang="en-US" sz="3200" b="1" dirty="0">
                <a:solidFill>
                  <a:schemeClr val="tx1"/>
                </a:solidFill>
                <a:latin typeface="黑体" panose="02010609060101010101" pitchFamily="2" charset="-122"/>
                <a:ea typeface="黑体" panose="02010609060101010101" pitchFamily="2" charset="-122"/>
              </a:rPr>
              <a:t>乡亲们拥戴的老汉</a:t>
            </a:r>
          </a:p>
        </p:txBody>
      </p:sp>
      <p:pic>
        <p:nvPicPr>
          <p:cNvPr id="8194" name="Picture 2" descr="https://wkretype.bdimg.com/retype/zoom/38e67b06c5da50e2524d7fcd?pn=23&amp;o=jpg_6&amp;md5sum=d226a7718ec66360213027bc74f11eb0&amp;sign=075ea6f580&amp;png=3279246-3661649&amp;jpg=4117757-4361275"/>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a:fillRect/>
          </a:stretch>
        </p:blipFill>
        <p:spPr bwMode="auto">
          <a:xfrm>
            <a:off x="7032105" y="3908706"/>
            <a:ext cx="3401714" cy="240026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1367"/>
                                        </p:tgtEl>
                                        <p:attrNameLst>
                                          <p:attrName>style.visibility</p:attrName>
                                        </p:attrNameLst>
                                      </p:cBhvr>
                                      <p:to>
                                        <p:strVal val="visible"/>
                                      </p:to>
                                    </p:set>
                                    <p:animEffect transition="in" filter="blinds(horizontal)">
                                      <p:cBhvr>
                                        <p:cTn id="7" dur="500"/>
                                        <p:tgtEl>
                                          <p:spTgt spid="1136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par>
                          <p:cTn id="13" fill="hold">
                            <p:stCondLst>
                              <p:cond delay="500"/>
                            </p:stCondLst>
                            <p:childTnLst>
                              <p:par>
                                <p:cTn id="14" presetID="6" presetClass="entr" presetSubtype="16" fill="hold" nodeType="afterEffect">
                                  <p:stCondLst>
                                    <p:cond delay="0"/>
                                  </p:stCondLst>
                                  <p:childTnLst>
                                    <p:set>
                                      <p:cBhvr>
                                        <p:cTn id="15" dur="1" fill="hold">
                                          <p:stCondLst>
                                            <p:cond delay="0"/>
                                          </p:stCondLst>
                                        </p:cTn>
                                        <p:tgtEl>
                                          <p:spTgt spid="8194"/>
                                        </p:tgtEl>
                                        <p:attrNameLst>
                                          <p:attrName>style.visibility</p:attrName>
                                        </p:attrNameLst>
                                      </p:cBhvr>
                                      <p:to>
                                        <p:strVal val="visible"/>
                                      </p:to>
                                    </p:set>
                                    <p:animEffect transition="in" filter="circle(in)">
                                      <p:cBhvr>
                                        <p:cTn id="16" dur="2000"/>
                                        <p:tgtEl>
                                          <p:spTgt spid="8194"/>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randombar(horizontal)">
                                      <p:cBhvr>
                                        <p:cTn id="2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7" grpId="0"/>
      <p:bldP spid="4" grpId="0"/>
      <p:bldP spid="3" grpId="0" bldLvl="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876277" y="2444890"/>
            <a:ext cx="8200149" cy="1077218"/>
          </a:xfrm>
          <a:prstGeom prst="rect">
            <a:avLst/>
          </a:prstGeom>
          <a:noFill/>
          <a:ln w="9525">
            <a:noFill/>
          </a:ln>
        </p:spPr>
        <p:txBody>
          <a:bodyPr wrap="square">
            <a:spAutoFit/>
          </a:bodyPr>
          <a:lstStyle/>
          <a:p>
            <a:r>
              <a:rPr lang="zh-CN" altLang="en-US" sz="3200" b="1" dirty="0">
                <a:latin typeface="楷体" panose="02010609060101010101" pitchFamily="49" charset="-122"/>
                <a:ea typeface="楷体" panose="02010609060101010101" pitchFamily="49" charset="-122"/>
                <a:sym typeface="+mn-ea"/>
              </a:rPr>
              <a:t>    老汉</a:t>
            </a:r>
            <a:r>
              <a:rPr lang="zh-CN" altLang="en-US" sz="3200" b="1" dirty="0">
                <a:latin typeface="楷体" panose="02010609060101010101" pitchFamily="49" charset="-122"/>
                <a:ea typeface="楷体" panose="02010609060101010101" pitchFamily="49" charset="-122"/>
                <a:sym typeface="+mn-ea"/>
              </a:rPr>
              <a:t>清瘦的脸上淌着雨水。他不说话，</a:t>
            </a:r>
            <a:r>
              <a:rPr lang="zh-CN" altLang="en-US" sz="3200" b="1" dirty="0">
                <a:solidFill>
                  <a:srgbClr val="FF0000"/>
                </a:solidFill>
                <a:latin typeface="楷体" panose="02010609060101010101" pitchFamily="49" charset="-122"/>
                <a:ea typeface="楷体" panose="02010609060101010101" pitchFamily="49" charset="-122"/>
                <a:sym typeface="+mn-ea"/>
              </a:rPr>
              <a:t>盯</a:t>
            </a:r>
            <a:r>
              <a:rPr lang="zh-CN" altLang="en-US" sz="3200" b="1" dirty="0">
                <a:latin typeface="楷体" panose="02010609060101010101" pitchFamily="49" charset="-122"/>
                <a:ea typeface="楷体" panose="02010609060101010101" pitchFamily="49" charset="-122"/>
                <a:sym typeface="+mn-ea"/>
              </a:rPr>
              <a:t>着乱哄哄的人们。</a:t>
            </a:r>
            <a:r>
              <a:rPr lang="zh-CN" altLang="en-US" sz="3200" b="1" dirty="0">
                <a:solidFill>
                  <a:srgbClr val="FF0000"/>
                </a:solidFill>
                <a:latin typeface="楷体" panose="02010609060101010101" pitchFamily="49" charset="-122"/>
                <a:ea typeface="楷体" panose="02010609060101010101" pitchFamily="49" charset="-122"/>
                <a:sym typeface="+mn-ea"/>
              </a:rPr>
              <a:t>他像一座山</a:t>
            </a:r>
            <a:r>
              <a:rPr lang="zh-CN" altLang="en-US" sz="3200" b="1" dirty="0">
                <a:latin typeface="楷体" panose="02010609060101010101" pitchFamily="49" charset="-122"/>
                <a:ea typeface="楷体" panose="02010609060101010101" pitchFamily="49" charset="-122"/>
                <a:sym typeface="+mn-ea"/>
              </a:rPr>
              <a:t>。</a:t>
            </a:r>
          </a:p>
        </p:txBody>
      </p:sp>
      <p:sp>
        <p:nvSpPr>
          <p:cNvPr id="8" name="矩形 7"/>
          <p:cNvSpPr/>
          <p:nvPr/>
        </p:nvSpPr>
        <p:spPr>
          <a:xfrm>
            <a:off x="2063553" y="5031374"/>
            <a:ext cx="7200800" cy="461665"/>
          </a:xfrm>
          <a:prstGeom prst="rect">
            <a:avLst/>
          </a:prstGeom>
        </p:spPr>
        <p:txBody>
          <a:bodyPr wrap="square">
            <a:spAutoFit/>
          </a:bodyPr>
          <a:lstStyle/>
          <a:p>
            <a:r>
              <a:rPr lang="zh-CN" altLang="en-US" sz="2400" b="1" dirty="0">
                <a:solidFill>
                  <a:srgbClr val="0070C0"/>
                </a:solidFill>
                <a:latin typeface="黑体" panose="02010609060101010101" pitchFamily="2" charset="-122"/>
                <a:ea typeface="黑体" panose="02010609060101010101" pitchFamily="2" charset="-122"/>
                <a:sym typeface="+mn-ea"/>
              </a:rPr>
              <a:t>  </a:t>
            </a:r>
            <a:endParaRPr lang="zh-CN" altLang="en-US" sz="2400" dirty="0">
              <a:solidFill>
                <a:srgbClr val="0070C0"/>
              </a:solidFill>
              <a:latin typeface="黑体" panose="02010609060101010101" pitchFamily="2" charset="-122"/>
              <a:ea typeface="黑体" panose="02010609060101010101" pitchFamily="2" charset="-122"/>
            </a:endParaRPr>
          </a:p>
        </p:txBody>
      </p:sp>
      <p:sp>
        <p:nvSpPr>
          <p:cNvPr id="10" name="圆角矩形标注 9"/>
          <p:cNvSpPr/>
          <p:nvPr/>
        </p:nvSpPr>
        <p:spPr>
          <a:xfrm>
            <a:off x="3067392" y="536972"/>
            <a:ext cx="6196965" cy="1739900"/>
          </a:xfrm>
          <a:prstGeom prst="wedgeRoundRectCallout">
            <a:avLst>
              <a:gd name="adj1" fmla="val 41740"/>
              <a:gd name="adj2" fmla="val 6805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b="1" i="1" dirty="0">
                <a:solidFill>
                  <a:srgbClr val="0070C0"/>
                </a:solidFill>
                <a:latin typeface="楷体" panose="02010609060101010101" pitchFamily="49" charset="-122"/>
                <a:ea typeface="楷体" panose="02010609060101010101" pitchFamily="49" charset="-122"/>
              </a:rPr>
              <a:t>“</a:t>
            </a:r>
            <a:r>
              <a:rPr lang="zh-CN" altLang="en-US" sz="2000" b="1" i="1" dirty="0">
                <a:solidFill>
                  <a:srgbClr val="0070C0"/>
                </a:solidFill>
                <a:latin typeface="楷体" panose="02010609060101010101" pitchFamily="49" charset="-122"/>
                <a:ea typeface="楷体" panose="02010609060101010101" pitchFamily="49" charset="-122"/>
              </a:rPr>
              <a:t>盯”写出老汉严肃</a:t>
            </a:r>
            <a:r>
              <a:rPr lang="zh-CN" altLang="en-US" sz="2000" b="1" i="1" dirty="0">
                <a:solidFill>
                  <a:srgbClr val="0070C0"/>
                </a:solidFill>
                <a:latin typeface="楷体" panose="02010609060101010101" pitchFamily="49" charset="-122"/>
                <a:ea typeface="楷体" panose="02010609060101010101" pitchFamily="49" charset="-122"/>
              </a:rPr>
              <a:t>、威严、镇定的目光</a:t>
            </a:r>
            <a:r>
              <a:rPr lang="zh-CN" altLang="en-US" sz="2000" b="1" i="1" dirty="0">
                <a:solidFill>
                  <a:srgbClr val="0070C0"/>
                </a:solidFill>
                <a:latin typeface="楷体" panose="02010609060101010101" pitchFamily="49" charset="-122"/>
                <a:ea typeface="楷体" panose="02010609060101010101" pitchFamily="49" charset="-122"/>
              </a:rPr>
              <a:t>。把</a:t>
            </a:r>
            <a:r>
              <a:rPr lang="zh-CN" altLang="en-US" sz="2000" b="1" i="1" dirty="0">
                <a:solidFill>
                  <a:srgbClr val="0070C0"/>
                </a:solidFill>
                <a:latin typeface="楷体" panose="02010609060101010101" pitchFamily="49" charset="-122"/>
                <a:ea typeface="楷体" panose="02010609060101010101" pitchFamily="49" charset="-122"/>
              </a:rPr>
              <a:t>老汉比喻成一座山，既表现老汉的</a:t>
            </a:r>
            <a:r>
              <a:rPr lang="zh-CN" altLang="en-US" sz="2000" b="1" dirty="0">
                <a:solidFill>
                  <a:srgbClr val="FF0000"/>
                </a:solidFill>
                <a:latin typeface="楷体" panose="02010609060101010101" pitchFamily="49" charset="-122"/>
                <a:ea typeface="楷体" panose="02010609060101010101" pitchFamily="49" charset="-122"/>
              </a:rPr>
              <a:t>威严、冷静</a:t>
            </a:r>
            <a:r>
              <a:rPr lang="zh-CN" altLang="en-US" sz="2000" b="1" i="1" dirty="0">
                <a:solidFill>
                  <a:srgbClr val="0070C0"/>
                </a:solidFill>
                <a:latin typeface="楷体" panose="02010609060101010101" pitchFamily="49" charset="-122"/>
                <a:ea typeface="楷体" panose="02010609060101010101" pitchFamily="49" charset="-122"/>
              </a:rPr>
              <a:t>，与乱哄哄的村民形成鲜明的对比，又写出了老汉在人们心目中的地位，这座“山”是人们获得希望的靠山。</a:t>
            </a:r>
          </a:p>
        </p:txBody>
      </p:sp>
      <p:sp>
        <p:nvSpPr>
          <p:cNvPr id="11" name="文本框 3"/>
          <p:cNvSpPr txBox="1"/>
          <p:nvPr/>
        </p:nvSpPr>
        <p:spPr>
          <a:xfrm>
            <a:off x="1775524" y="4067002"/>
            <a:ext cx="8200149" cy="1077218"/>
          </a:xfrm>
          <a:prstGeom prst="rect">
            <a:avLst/>
          </a:prstGeom>
          <a:noFill/>
          <a:ln w="9525">
            <a:noFill/>
          </a:ln>
        </p:spPr>
        <p:txBody>
          <a:bodyPr wrap="square">
            <a:spAutoFit/>
          </a:bodyPr>
          <a:lstStyle/>
          <a:p>
            <a:r>
              <a:rPr lang="zh-CN" altLang="en-US" sz="3200" b="1" dirty="0">
                <a:latin typeface="楷体" panose="02010609060101010101" pitchFamily="49" charset="-122"/>
                <a:ea typeface="楷体" panose="02010609060101010101" pitchFamily="49" charset="-122"/>
                <a:sym typeface="+mn-ea"/>
              </a:rPr>
              <a:t>    老汉</a:t>
            </a:r>
            <a:r>
              <a:rPr lang="zh-CN" altLang="en-US" sz="3200" b="1" dirty="0">
                <a:latin typeface="楷体" panose="02010609060101010101" pitchFamily="49" charset="-122"/>
                <a:ea typeface="楷体" panose="02010609060101010101" pitchFamily="49" charset="-122"/>
                <a:sym typeface="+mn-ea"/>
              </a:rPr>
              <a:t>沙哑地喊话：“桥窄</a:t>
            </a:r>
            <a:r>
              <a:rPr lang="zh-CN" altLang="en-US" sz="3200" b="1" dirty="0">
                <a:solidFill>
                  <a:srgbClr val="FF0000"/>
                </a:solidFill>
                <a:latin typeface="楷体" panose="02010609060101010101" pitchFamily="49" charset="-122"/>
                <a:ea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sym typeface="+mn-ea"/>
              </a:rPr>
              <a:t>排成一队，不要挤</a:t>
            </a:r>
            <a:r>
              <a:rPr lang="zh-CN" altLang="en-US" sz="3200" b="1" dirty="0">
                <a:solidFill>
                  <a:srgbClr val="FF0000"/>
                </a:solidFill>
                <a:latin typeface="楷体" panose="02010609060101010101" pitchFamily="49" charset="-122"/>
                <a:ea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sym typeface="+mn-ea"/>
              </a:rPr>
              <a:t>党员排在后边</a:t>
            </a:r>
            <a:r>
              <a:rPr lang="zh-CN" altLang="en-US" sz="3200" b="1" dirty="0">
                <a:solidFill>
                  <a:srgbClr val="FF0000"/>
                </a:solidFill>
                <a:latin typeface="楷体" panose="02010609060101010101" pitchFamily="49" charset="-122"/>
                <a:ea typeface="楷体" panose="02010609060101010101" pitchFamily="49" charset="-122"/>
                <a:sym typeface="+mn-ea"/>
              </a:rPr>
              <a:t>！</a:t>
            </a:r>
            <a:r>
              <a:rPr lang="zh-CN" altLang="en-US" sz="3200" b="1" dirty="0">
                <a:latin typeface="楷体" panose="02010609060101010101" pitchFamily="49" charset="-122"/>
                <a:ea typeface="楷体" panose="02010609060101010101" pitchFamily="49" charset="-122"/>
                <a:sym typeface="+mn-ea"/>
              </a:rPr>
              <a:t>”</a:t>
            </a:r>
            <a:endParaRPr lang="zh-CN" altLang="en-US" sz="3200" b="1" dirty="0">
              <a:latin typeface="楷体" panose="02010609060101010101" pitchFamily="49" charset="-122"/>
              <a:ea typeface="楷体" panose="02010609060101010101" pitchFamily="49" charset="-122"/>
              <a:sym typeface="+mn-ea"/>
            </a:endParaRPr>
          </a:p>
        </p:txBody>
      </p:sp>
      <p:sp>
        <p:nvSpPr>
          <p:cNvPr id="12" name="TextBox 11"/>
          <p:cNvSpPr txBox="1"/>
          <p:nvPr/>
        </p:nvSpPr>
        <p:spPr>
          <a:xfrm>
            <a:off x="4811925" y="5072030"/>
            <a:ext cx="4608512"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eaLnBrk="1" hangingPunct="1"/>
            <a:r>
              <a:rPr lang="zh-CN" altLang="en-US" sz="3200" b="1" dirty="0">
                <a:solidFill>
                  <a:schemeClr val="tx1"/>
                </a:solidFill>
                <a:latin typeface="黑体" panose="02010609060101010101" pitchFamily="2" charset="-122"/>
                <a:ea typeface="黑体" panose="02010609060101010101" pitchFamily="2" charset="-122"/>
              </a:rPr>
              <a:t> 镇定自若  忠于职守</a:t>
            </a:r>
          </a:p>
        </p:txBody>
      </p:sp>
      <p:sp>
        <p:nvSpPr>
          <p:cNvPr id="13" name="TextBox 12"/>
          <p:cNvSpPr txBox="1"/>
          <p:nvPr/>
        </p:nvSpPr>
        <p:spPr>
          <a:xfrm>
            <a:off x="6741786" y="3287994"/>
            <a:ext cx="2232248"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eaLnBrk="1" hangingPunct="1"/>
            <a:r>
              <a:rPr lang="zh-CN" altLang="en-US" sz="3200" b="1" dirty="0">
                <a:solidFill>
                  <a:srgbClr val="FF00FF"/>
                </a:solidFill>
                <a:latin typeface="黑体" panose="02010609060101010101" pitchFamily="2" charset="-122"/>
                <a:ea typeface="黑体" panose="02010609060101010101" pitchFamily="2" charset="-122"/>
              </a:rPr>
              <a:t> </a:t>
            </a:r>
            <a:r>
              <a:rPr lang="zh-CN" altLang="en-US" sz="3200" b="1" dirty="0">
                <a:solidFill>
                  <a:schemeClr val="tx1"/>
                </a:solidFill>
                <a:latin typeface="黑体" panose="02010609060101010101" pitchFamily="2" charset="-122"/>
                <a:ea typeface="黑体" panose="02010609060101010101" pitchFamily="2" charset="-122"/>
              </a:rPr>
              <a:t>沉着无畏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barn(inVertical)">
                                      <p:cBhvr>
                                        <p:cTn id="12" dur="500"/>
                                        <p:tgtEl>
                                          <p:spTgt spid="13"/>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checkerboard(across)">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checkerboard(across)">
                                      <p:cBhvr>
                                        <p:cTn id="22" dur="500"/>
                                        <p:tgtEl>
                                          <p:spTgt spid="11"/>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circle(in)">
                                      <p:cBhvr>
                                        <p:cTn id="2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bldLvl="0" animBg="1"/>
      <p:bldP spid="11" grpId="0"/>
      <p:bldP spid="12" grpId="0" bldLvl="0" animBg="1"/>
      <p:bldP spid="13"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639617" y="4914074"/>
            <a:ext cx="7200800" cy="523220"/>
          </a:xfrm>
          <a:prstGeom prst="rect">
            <a:avLst/>
          </a:prstGeom>
        </p:spPr>
        <p:txBody>
          <a:bodyPr wrap="square">
            <a:spAutoFit/>
          </a:bodyPr>
          <a:lstStyle/>
          <a:p>
            <a:r>
              <a:rPr lang="zh-CN" altLang="en-US" sz="2800" b="1" dirty="0">
                <a:solidFill>
                  <a:srgbClr val="0070C0"/>
                </a:solidFill>
                <a:latin typeface="黑体" panose="02010609060101010101" pitchFamily="2" charset="-122"/>
                <a:ea typeface="黑体" panose="02010609060101010101" pitchFamily="2" charset="-122"/>
                <a:sym typeface="+mn-ea"/>
              </a:rPr>
              <a:t>  </a:t>
            </a:r>
            <a:endParaRPr lang="zh-CN" altLang="en-US" sz="2800" dirty="0">
              <a:solidFill>
                <a:srgbClr val="0070C0"/>
              </a:solidFill>
              <a:latin typeface="黑体" panose="02010609060101010101" pitchFamily="2" charset="-122"/>
              <a:ea typeface="黑体" panose="02010609060101010101" pitchFamily="2" charset="-122"/>
            </a:endParaRPr>
          </a:p>
        </p:txBody>
      </p:sp>
      <p:sp>
        <p:nvSpPr>
          <p:cNvPr id="2" name="矩形 1"/>
          <p:cNvSpPr/>
          <p:nvPr/>
        </p:nvSpPr>
        <p:spPr>
          <a:xfrm>
            <a:off x="2046775" y="1028734"/>
            <a:ext cx="8640960" cy="1815882"/>
          </a:xfrm>
          <a:prstGeom prst="rect">
            <a:avLst/>
          </a:prstGeom>
        </p:spPr>
        <p:txBody>
          <a:bodyPr wrap="square">
            <a:spAutoFit/>
          </a:bodyPr>
          <a:lstStyle/>
          <a:p>
            <a:pPr>
              <a:spcBef>
                <a:spcPct val="50000"/>
              </a:spcBef>
            </a:pPr>
            <a:r>
              <a:rPr lang="zh-CN" altLang="en-US" sz="3200" b="1" dirty="0">
                <a:latin typeface="楷体" panose="02010609060101010101" pitchFamily="49" charset="-122"/>
                <a:ea typeface="楷体" panose="02010609060101010101" pitchFamily="49" charset="-122"/>
              </a:rPr>
              <a:t>   有人喊了一声：“党员也是人。”</a:t>
            </a:r>
          </a:p>
          <a:p>
            <a:pPr>
              <a:spcBef>
                <a:spcPct val="50000"/>
              </a:spcBef>
            </a:pPr>
            <a:r>
              <a:rPr lang="zh-CN" altLang="en-US" sz="3200" b="1" dirty="0">
                <a:latin typeface="楷体" panose="02010609060101010101" pitchFamily="49" charset="-122"/>
                <a:ea typeface="楷体" panose="02010609060101010101" pitchFamily="49" charset="-122"/>
              </a:rPr>
              <a:t>   老汉</a:t>
            </a:r>
            <a:r>
              <a:rPr lang="zh-CN" altLang="en-US" sz="3200" b="1" dirty="0">
                <a:solidFill>
                  <a:srgbClr val="FF0000"/>
                </a:solidFill>
                <a:latin typeface="楷体" panose="02010609060101010101" pitchFamily="49" charset="-122"/>
                <a:ea typeface="楷体" panose="02010609060101010101" pitchFamily="49" charset="-122"/>
              </a:rPr>
              <a:t>冷冷</a:t>
            </a:r>
            <a:r>
              <a:rPr lang="zh-CN" altLang="en-US" sz="3200" b="1" dirty="0">
                <a:latin typeface="楷体" panose="02010609060101010101" pitchFamily="49" charset="-122"/>
                <a:ea typeface="楷体" panose="02010609060101010101" pitchFamily="49" charset="-122"/>
              </a:rPr>
              <a:t>地说：“可以退党，到我这儿报名。”</a:t>
            </a:r>
            <a:endParaRPr lang="zh-CN" altLang="en-US" sz="3200" b="1" dirty="0">
              <a:latin typeface="楷体" panose="02010609060101010101" pitchFamily="49" charset="-122"/>
              <a:ea typeface="楷体" panose="02010609060101010101" pitchFamily="49" charset="-122"/>
            </a:endParaRPr>
          </a:p>
        </p:txBody>
      </p:sp>
      <p:sp>
        <p:nvSpPr>
          <p:cNvPr id="6" name="圆角矩形标注 5"/>
          <p:cNvSpPr/>
          <p:nvPr/>
        </p:nvSpPr>
        <p:spPr>
          <a:xfrm>
            <a:off x="2495606" y="3722518"/>
            <a:ext cx="6559837" cy="1540375"/>
          </a:xfrm>
          <a:prstGeom prst="wedgeRoundRectCallout">
            <a:avLst>
              <a:gd name="adj1" fmla="val -27366"/>
              <a:gd name="adj2" fmla="val -87001"/>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800" b="1" i="1" dirty="0">
                <a:solidFill>
                  <a:srgbClr val="0070C0"/>
                </a:solidFill>
                <a:latin typeface="+mn-ea"/>
              </a:rPr>
              <a:t>“</a:t>
            </a:r>
            <a:r>
              <a:rPr lang="zh-CN" altLang="en-US" sz="2800" b="1" i="1" dirty="0">
                <a:solidFill>
                  <a:srgbClr val="0070C0"/>
                </a:solidFill>
                <a:latin typeface="+mn-ea"/>
              </a:rPr>
              <a:t>冷冷”表现了老汉的沉稳和他在群众中的威信，也表现他对一些人的蔑视。</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heckerboard(across)">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904172" y="2274873"/>
            <a:ext cx="8200149" cy="2062103"/>
          </a:xfrm>
          <a:prstGeom prst="rect">
            <a:avLst/>
          </a:prstGeom>
          <a:noFill/>
          <a:ln w="9525">
            <a:noFill/>
          </a:ln>
        </p:spPr>
        <p:txBody>
          <a:bodyPr wrap="square">
            <a:spAutoFit/>
          </a:bodyPr>
          <a:lstStyle/>
          <a:p>
            <a:r>
              <a:rPr lang="zh-CN" altLang="en-US" sz="3200" b="1" dirty="0">
                <a:latin typeface="楷体" panose="02010609060101010101" pitchFamily="49" charset="-122"/>
                <a:ea typeface="楷体" panose="02010609060101010101" pitchFamily="49" charset="-122"/>
                <a:sym typeface="+mn-ea"/>
              </a:rPr>
              <a:t>    老汉</a:t>
            </a:r>
            <a:r>
              <a:rPr lang="zh-CN" altLang="en-US" sz="3200" b="1" dirty="0">
                <a:latin typeface="楷体" panose="02010609060101010101" pitchFamily="49" charset="-122"/>
                <a:ea typeface="楷体" panose="02010609060101010101" pitchFamily="49" charset="-122"/>
                <a:sym typeface="+mn-ea"/>
              </a:rPr>
              <a:t>突然</a:t>
            </a:r>
            <a:r>
              <a:rPr lang="zh-CN" altLang="en-US" sz="3200" b="1" dirty="0">
                <a:solidFill>
                  <a:srgbClr val="FF0000"/>
                </a:solidFill>
                <a:latin typeface="楷体" panose="02010609060101010101" pitchFamily="49" charset="-122"/>
                <a:ea typeface="楷体" panose="02010609060101010101" pitchFamily="49" charset="-122"/>
                <a:sym typeface="+mn-ea"/>
              </a:rPr>
              <a:t>冲</a:t>
            </a:r>
            <a:r>
              <a:rPr lang="zh-CN" altLang="en-US" sz="3200" b="1" dirty="0">
                <a:latin typeface="楷体" panose="02010609060101010101" pitchFamily="49" charset="-122"/>
                <a:ea typeface="楷体" panose="02010609060101010101" pitchFamily="49" charset="-122"/>
                <a:sym typeface="+mn-ea"/>
              </a:rPr>
              <a:t>上前，从队伍里</a:t>
            </a:r>
            <a:r>
              <a:rPr lang="zh-CN" altLang="en-US" sz="3200" b="1" dirty="0">
                <a:solidFill>
                  <a:srgbClr val="FF0000"/>
                </a:solidFill>
                <a:latin typeface="楷体" panose="02010609060101010101" pitchFamily="49" charset="-122"/>
                <a:ea typeface="楷体" panose="02010609060101010101" pitchFamily="49" charset="-122"/>
                <a:sym typeface="+mn-ea"/>
              </a:rPr>
              <a:t>揪</a:t>
            </a:r>
            <a:r>
              <a:rPr lang="zh-CN" altLang="en-US" sz="3200" b="1" dirty="0">
                <a:latin typeface="楷体" panose="02010609060101010101" pitchFamily="49" charset="-122"/>
                <a:ea typeface="楷体" panose="02010609060101010101" pitchFamily="49" charset="-122"/>
                <a:sym typeface="+mn-ea"/>
              </a:rPr>
              <a:t>出</a:t>
            </a:r>
            <a:r>
              <a:rPr lang="zh-CN" altLang="en-US" sz="3200" b="1" dirty="0">
                <a:latin typeface="楷体" panose="02010609060101010101" pitchFamily="49" charset="-122"/>
                <a:ea typeface="楷体" panose="02010609060101010101" pitchFamily="49" charset="-122"/>
                <a:sym typeface="+mn-ea"/>
              </a:rPr>
              <a:t>一个小伙子，</a:t>
            </a:r>
            <a:r>
              <a:rPr lang="zh-CN" altLang="en-US" sz="3200" b="1" dirty="0">
                <a:solidFill>
                  <a:srgbClr val="FF0000"/>
                </a:solidFill>
                <a:latin typeface="楷体" panose="02010609060101010101" pitchFamily="49" charset="-122"/>
                <a:ea typeface="楷体" panose="02010609060101010101" pitchFamily="49" charset="-122"/>
                <a:sym typeface="+mn-ea"/>
              </a:rPr>
              <a:t>吼</a:t>
            </a:r>
            <a:r>
              <a:rPr lang="zh-CN" altLang="en-US" sz="3200" b="1" dirty="0">
                <a:latin typeface="楷体" panose="02010609060101010101" pitchFamily="49" charset="-122"/>
                <a:ea typeface="楷体" panose="02010609060101010101" pitchFamily="49" charset="-122"/>
                <a:sym typeface="+mn-ea"/>
              </a:rPr>
              <a:t>道：“你还算是个党员吗？排到后面去！”老汉</a:t>
            </a:r>
            <a:r>
              <a:rPr lang="zh-CN" altLang="en-US" sz="3200" b="1" dirty="0">
                <a:solidFill>
                  <a:srgbClr val="FF0000"/>
                </a:solidFill>
                <a:latin typeface="楷体" panose="02010609060101010101" pitchFamily="49" charset="-122"/>
                <a:ea typeface="楷体" panose="02010609060101010101" pitchFamily="49" charset="-122"/>
                <a:sym typeface="+mn-ea"/>
              </a:rPr>
              <a:t>凶得像只豹子</a:t>
            </a:r>
            <a:r>
              <a:rPr lang="zh-CN" altLang="en-US" sz="3200" b="1" dirty="0">
                <a:latin typeface="楷体" panose="02010609060101010101" pitchFamily="49" charset="-122"/>
                <a:ea typeface="楷体" panose="02010609060101010101" pitchFamily="49" charset="-122"/>
                <a:sym typeface="+mn-ea"/>
              </a:rPr>
              <a:t>。</a:t>
            </a:r>
          </a:p>
          <a:p>
            <a:endParaRPr lang="zh-CN" altLang="en-US" sz="3200" b="1" dirty="0">
              <a:latin typeface="楷体" panose="02010609060101010101" pitchFamily="49" charset="-122"/>
              <a:ea typeface="楷体" panose="02010609060101010101" pitchFamily="49" charset="-122"/>
              <a:sym typeface="+mn-ea"/>
            </a:endParaRPr>
          </a:p>
        </p:txBody>
      </p:sp>
      <p:sp>
        <p:nvSpPr>
          <p:cNvPr id="6" name="圆角矩形标注 5"/>
          <p:cNvSpPr/>
          <p:nvPr/>
        </p:nvSpPr>
        <p:spPr>
          <a:xfrm>
            <a:off x="3023787" y="4685043"/>
            <a:ext cx="5328592" cy="1525811"/>
          </a:xfrm>
          <a:prstGeom prst="wedgeRoundRectCallout">
            <a:avLst>
              <a:gd name="adj1" fmla="val -21369"/>
              <a:gd name="adj2" fmla="val -79169"/>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i="1" dirty="0">
                <a:solidFill>
                  <a:srgbClr val="0070C0"/>
                </a:solidFill>
                <a:latin typeface="+mn-ea"/>
                <a:cs typeface="黑体" panose="02010609060101010101" pitchFamily="2" charset="-122"/>
              </a:rPr>
              <a:t>写老汉严厉训斥一个违反纪律的党员，“冲、揪、吼”可以看出老汉对这个小伙子很凶。</a:t>
            </a:r>
            <a:endParaRPr lang="zh-CN" altLang="en-US" sz="2000" b="1" i="1" dirty="0">
              <a:solidFill>
                <a:srgbClr val="0070C0"/>
              </a:solidFill>
              <a:latin typeface="+mn-ea"/>
              <a:cs typeface="黑体" panose="02010609060101010101" pitchFamily="2" charset="-122"/>
            </a:endParaRPr>
          </a:p>
        </p:txBody>
      </p:sp>
      <p:sp>
        <p:nvSpPr>
          <p:cNvPr id="5" name="TextBox 1"/>
          <p:cNvSpPr txBox="1"/>
          <p:nvPr/>
        </p:nvSpPr>
        <p:spPr>
          <a:xfrm>
            <a:off x="1915795" y="839893"/>
            <a:ext cx="8360410" cy="1077218"/>
          </a:xfrm>
          <a:prstGeom prst="rect">
            <a:avLst/>
          </a:prstGeom>
          <a:noFill/>
          <a:ln w="9525">
            <a:noFill/>
          </a:ln>
        </p:spPr>
        <p:txBody>
          <a:bodyPr wrap="square">
            <a:spAutoFit/>
          </a:bodyPr>
          <a:lstStyle/>
          <a:p>
            <a:pPr eaLnBrk="1" hangingPunct="1"/>
            <a:r>
              <a:rPr lang="zh-CN" altLang="en-US" sz="3200" b="1" dirty="0">
                <a:latin typeface="黑体" panose="02010609060101010101" pitchFamily="2" charset="-122"/>
                <a:ea typeface="黑体" panose="02010609060101010101" pitchFamily="2" charset="-122"/>
                <a:cs typeface="+mn-ea"/>
              </a:rPr>
              <a:t>    </a:t>
            </a:r>
            <a:r>
              <a:rPr lang="en-US" altLang="zh-CN" sz="3200" b="1" dirty="0">
                <a:latin typeface="黑体" panose="02010609060101010101" pitchFamily="2" charset="-122"/>
                <a:ea typeface="黑体" panose="02010609060101010101" pitchFamily="2" charset="-122"/>
                <a:cs typeface="+mn-ea"/>
              </a:rPr>
              <a:t>4</a:t>
            </a:r>
            <a:r>
              <a:rPr lang="en-US" altLang="zh-CN" sz="3200" b="1" dirty="0">
                <a:latin typeface="黑体" panose="02010609060101010101" pitchFamily="2" charset="-122"/>
                <a:ea typeface="黑体" panose="02010609060101010101" pitchFamily="2" charset="-122"/>
                <a:cs typeface="+mn-ea"/>
              </a:rPr>
              <a:t>.</a:t>
            </a:r>
            <a:r>
              <a:rPr lang="zh-CN" altLang="en-US" sz="3200" b="1" dirty="0">
                <a:latin typeface="黑体" panose="02010609060101010101" pitchFamily="2" charset="-122"/>
                <a:ea typeface="黑体" panose="02010609060101010101" pitchFamily="2" charset="-122"/>
                <a:cs typeface="+mn-ea"/>
              </a:rPr>
              <a:t>齐读</a:t>
            </a:r>
            <a:r>
              <a:rPr lang="en-US" altLang="zh-CN" sz="3200" b="1" dirty="0">
                <a:latin typeface="黑体" panose="02010609060101010101" pitchFamily="2" charset="-122"/>
                <a:ea typeface="黑体" panose="02010609060101010101" pitchFamily="2" charset="-122"/>
                <a:cs typeface="+mn-ea"/>
              </a:rPr>
              <a:t>15-23</a:t>
            </a:r>
            <a:r>
              <a:rPr lang="zh-CN" altLang="en-US" sz="3200" b="1" dirty="0">
                <a:latin typeface="黑体" panose="02010609060101010101" pitchFamily="2" charset="-122"/>
                <a:ea typeface="黑体" panose="02010609060101010101" pitchFamily="2" charset="-122"/>
                <a:cs typeface="+mn-ea"/>
              </a:rPr>
              <a:t>段，边读边划出描写老汉和小伙子动作的词语</a:t>
            </a:r>
            <a:r>
              <a:rPr lang="zh-CN" altLang="en-US" sz="3200" b="1" dirty="0">
                <a:solidFill>
                  <a:schemeClr val="tx1">
                    <a:lumMod val="95000"/>
                    <a:lumOff val="5000"/>
                  </a:schemeClr>
                </a:solidFill>
                <a:latin typeface="黑体" panose="02010609060101010101" pitchFamily="2" charset="-122"/>
                <a:ea typeface="黑体" panose="02010609060101010101" pitchFamily="2" charset="-122"/>
                <a:cs typeface="+mn-ea"/>
              </a:rPr>
              <a:t>。</a:t>
            </a:r>
            <a:endParaRPr lang="zh-CN" altLang="en-US" sz="3200" b="1" dirty="0">
              <a:solidFill>
                <a:schemeClr val="tx1">
                  <a:lumMod val="95000"/>
                  <a:lumOff val="5000"/>
                </a:schemeClr>
              </a:solidFill>
              <a:latin typeface="黑体" panose="02010609060101010101" pitchFamily="2" charset="-122"/>
              <a:ea typeface="黑体" panose="02010609060101010101" pitchFamily="2" charset="-122"/>
              <a:cs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heckerboard(across)">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checkerboard(across)">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bldLvl="0" animBg="1"/>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231909" y="4005069"/>
            <a:ext cx="4996621" cy="584775"/>
          </a:xfrm>
          <a:prstGeom prst="rect">
            <a:avLst/>
          </a:prstGeom>
          <a:noFill/>
          <a:ln w="9525">
            <a:noFill/>
          </a:ln>
        </p:spPr>
        <p:txBody>
          <a:bodyPr wrap="square">
            <a:spAutoFit/>
          </a:bodyPr>
          <a:lstStyle/>
          <a:p>
            <a:r>
              <a:rPr lang="zh-CN" altLang="en-US" sz="3200" b="1" dirty="0">
                <a:latin typeface="楷体" panose="02010609060101010101" pitchFamily="49" charset="-122"/>
                <a:ea typeface="楷体" panose="02010609060101010101" pitchFamily="49" charset="-122"/>
                <a:sym typeface="+mn-ea"/>
              </a:rPr>
              <a:t>    </a:t>
            </a:r>
            <a:endParaRPr lang="zh-CN" altLang="en-US" sz="3200" b="1" dirty="0">
              <a:latin typeface="楷体" panose="02010609060101010101" pitchFamily="49" charset="-122"/>
              <a:ea typeface="楷体" panose="02010609060101010101" pitchFamily="49" charset="-122"/>
              <a:sym typeface="+mn-ea"/>
            </a:endParaRPr>
          </a:p>
        </p:txBody>
      </p:sp>
      <p:sp>
        <p:nvSpPr>
          <p:cNvPr id="6" name="圆角矩形标注 5"/>
          <p:cNvSpPr/>
          <p:nvPr/>
        </p:nvSpPr>
        <p:spPr>
          <a:xfrm>
            <a:off x="3164493" y="4784327"/>
            <a:ext cx="5328592" cy="1525811"/>
          </a:xfrm>
          <a:prstGeom prst="wedgeRoundRectCallout">
            <a:avLst>
              <a:gd name="adj1" fmla="val -57965"/>
              <a:gd name="adj2" fmla="val -5487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i="1" dirty="0">
                <a:solidFill>
                  <a:srgbClr val="0070C0"/>
                </a:solidFill>
                <a:latin typeface="+mn-ea"/>
                <a:cs typeface="黑体" panose="02010609060101010101" pitchFamily="2" charset="-122"/>
              </a:rPr>
              <a:t>老汉把小伙子“推”上木桥，把生的希望留给儿子，这是一个父亲对儿子最深挚的爱。</a:t>
            </a:r>
            <a:endParaRPr lang="zh-CN" altLang="en-US" sz="2000" b="1" i="1" dirty="0">
              <a:solidFill>
                <a:srgbClr val="0070C0"/>
              </a:solidFill>
              <a:latin typeface="+mn-ea"/>
              <a:cs typeface="黑体" panose="02010609060101010101" pitchFamily="2" charset="-122"/>
            </a:endParaRPr>
          </a:p>
        </p:txBody>
      </p:sp>
      <p:sp>
        <p:nvSpPr>
          <p:cNvPr id="5" name="TextBox 1"/>
          <p:cNvSpPr txBox="1"/>
          <p:nvPr/>
        </p:nvSpPr>
        <p:spPr>
          <a:xfrm>
            <a:off x="1775520" y="644697"/>
            <a:ext cx="8106124" cy="954107"/>
          </a:xfrm>
          <a:prstGeom prst="rect">
            <a:avLst/>
          </a:prstGeom>
          <a:noFill/>
          <a:ln w="9525">
            <a:noFill/>
          </a:ln>
        </p:spPr>
        <p:txBody>
          <a:bodyPr wrap="square">
            <a:spAutoFit/>
          </a:bodyPr>
          <a:lstStyle/>
          <a:p>
            <a:pPr eaLnBrk="1" hangingPunct="1"/>
            <a:r>
              <a:rPr lang="zh-CN" altLang="en-US" sz="2800" b="1" dirty="0">
                <a:latin typeface="黑体" panose="02010609060101010101" pitchFamily="2" charset="-122"/>
                <a:ea typeface="黑体" panose="02010609060101010101" pitchFamily="2" charset="-122"/>
                <a:cs typeface="+mn-ea"/>
              </a:rPr>
              <a:t>    </a:t>
            </a:r>
            <a:r>
              <a:rPr lang="en-US" altLang="zh-CN" sz="2800" b="1" dirty="0">
                <a:latin typeface="楷体" panose="02010609060101010101" pitchFamily="49" charset="-122"/>
                <a:ea typeface="楷体" panose="02010609060101010101" pitchFamily="49" charset="-122"/>
                <a:cs typeface="+mn-ea"/>
              </a:rPr>
              <a:t>※</a:t>
            </a:r>
            <a:r>
              <a:rPr lang="zh-CN" altLang="en-US" sz="2800" b="1" dirty="0">
                <a:latin typeface="黑体" panose="02010609060101010101" pitchFamily="2" charset="-122"/>
                <a:ea typeface="黑体" panose="02010609060101010101" pitchFamily="2" charset="-122"/>
                <a:cs typeface="+mn-ea"/>
              </a:rPr>
              <a:t>这个小伙子是他的儿子，对自己的儿子这么凶，难道他不爱自己的儿子吗？</a:t>
            </a:r>
            <a:endParaRPr lang="zh-CN" altLang="en-US" sz="2800" b="1" dirty="0">
              <a:solidFill>
                <a:schemeClr val="tx1">
                  <a:lumMod val="95000"/>
                  <a:lumOff val="5000"/>
                </a:schemeClr>
              </a:solidFill>
              <a:latin typeface="黑体" panose="02010609060101010101" pitchFamily="2" charset="-122"/>
              <a:ea typeface="黑体" panose="02010609060101010101" pitchFamily="2" charset="-122"/>
              <a:cs typeface="+mn-ea"/>
            </a:endParaRPr>
          </a:p>
        </p:txBody>
      </p:sp>
      <p:sp>
        <p:nvSpPr>
          <p:cNvPr id="7" name="TextBox 6"/>
          <p:cNvSpPr txBox="1"/>
          <p:nvPr/>
        </p:nvSpPr>
        <p:spPr>
          <a:xfrm>
            <a:off x="5410841" y="1982898"/>
            <a:ext cx="4689475"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zh-CN" altLang="en-US" sz="3200" b="1" dirty="0">
                <a:solidFill>
                  <a:srgbClr val="FF00FF"/>
                </a:solidFill>
                <a:latin typeface="黑体" panose="02010609060101010101" pitchFamily="2" charset="-122"/>
                <a:ea typeface="黑体" panose="02010609060101010101" pitchFamily="2" charset="-122"/>
              </a:rPr>
              <a:t> </a:t>
            </a:r>
            <a:r>
              <a:rPr lang="zh-CN" altLang="en-US" sz="3200" b="1" dirty="0">
                <a:solidFill>
                  <a:schemeClr val="tx1"/>
                </a:solidFill>
                <a:latin typeface="黑体" panose="02010609060101010101" pitchFamily="2" charset="-122"/>
                <a:ea typeface="黑体" panose="02010609060101010101" pitchFamily="2" charset="-122"/>
              </a:rPr>
              <a:t>这表现</a:t>
            </a:r>
            <a:r>
              <a:rPr lang="zh-CN" altLang="en-US" sz="3200" b="1" dirty="0">
                <a:solidFill>
                  <a:schemeClr val="tx1"/>
                </a:solidFill>
                <a:latin typeface="黑体" panose="02010609060101010101" pitchFamily="2" charset="-122"/>
                <a:ea typeface="黑体" panose="02010609060101010101" pitchFamily="2" charset="-122"/>
              </a:rPr>
              <a:t>了老汉</a:t>
            </a:r>
            <a:r>
              <a:rPr lang="zh-CN" altLang="en-US" sz="3200" b="1" dirty="0">
                <a:solidFill>
                  <a:schemeClr val="tx1"/>
                </a:solidFill>
                <a:latin typeface="黑体" panose="02010609060101010101" pitchFamily="2" charset="-122"/>
                <a:ea typeface="黑体" panose="02010609060101010101" pitchFamily="2" charset="-122"/>
              </a:rPr>
              <a:t>不徇私情</a:t>
            </a:r>
          </a:p>
        </p:txBody>
      </p:sp>
      <p:sp>
        <p:nvSpPr>
          <p:cNvPr id="2" name="矩形 1"/>
          <p:cNvSpPr/>
          <p:nvPr/>
        </p:nvSpPr>
        <p:spPr>
          <a:xfrm>
            <a:off x="1969140" y="2939633"/>
            <a:ext cx="8504555" cy="1384995"/>
          </a:xfrm>
          <a:prstGeom prst="rect">
            <a:avLst/>
          </a:prstGeom>
        </p:spPr>
        <p:txBody>
          <a:bodyPr wrap="square">
            <a:spAutoFit/>
          </a:bodyPr>
          <a:lstStyle/>
          <a:p>
            <a:r>
              <a:rPr lang="zh-CN" altLang="en-US" sz="2800" dirty="0">
                <a:latin typeface="华文楷体" panose="02010600040101010101" pitchFamily="2" charset="-122"/>
                <a:ea typeface="华文楷体" panose="02010600040101010101" pitchFamily="2" charset="-122"/>
              </a:rPr>
              <a:t>    </a:t>
            </a:r>
            <a:r>
              <a:rPr lang="zh-CN" altLang="en-US" sz="2800" b="1" dirty="0">
                <a:latin typeface="华文楷体" panose="02010600040101010101" pitchFamily="2" charset="-122"/>
                <a:ea typeface="华文楷体" panose="02010600040101010101" pitchFamily="2" charset="-122"/>
              </a:rPr>
              <a:t>水</a:t>
            </a:r>
            <a:r>
              <a:rPr lang="zh-CN" altLang="en-US" sz="2800" b="1" dirty="0">
                <a:latin typeface="华文楷体" panose="02010600040101010101" pitchFamily="2" charset="-122"/>
                <a:ea typeface="华文楷体" panose="02010600040101010101" pitchFamily="2" charset="-122"/>
              </a:rPr>
              <a:t>，爬上了老汉的胸膛。最后，只剩下了他和小伙子</a:t>
            </a:r>
            <a:r>
              <a:rPr lang="zh-CN" altLang="en-US" sz="2800" b="1" dirty="0">
                <a:latin typeface="华文楷体" panose="02010600040101010101" pitchFamily="2" charset="-122"/>
                <a:ea typeface="华文楷体" panose="02010600040101010101" pitchFamily="2" charset="-122"/>
              </a:rPr>
              <a:t>。老汉</a:t>
            </a:r>
            <a:r>
              <a:rPr lang="zh-CN" altLang="en-US" sz="2800" b="1" dirty="0">
                <a:latin typeface="华文楷体" panose="02010600040101010101" pitchFamily="2" charset="-122"/>
                <a:ea typeface="华文楷体" panose="02010600040101010101" pitchFamily="2" charset="-122"/>
              </a:rPr>
              <a:t>吼道：“少废话，</a:t>
            </a:r>
            <a:r>
              <a:rPr lang="zh-CN" altLang="en-US" sz="2800" b="1" dirty="0">
                <a:solidFill>
                  <a:srgbClr val="FF0000"/>
                </a:solidFill>
                <a:latin typeface="华文楷体" panose="02010600040101010101" pitchFamily="2" charset="-122"/>
                <a:ea typeface="华文楷体" panose="02010600040101010101" pitchFamily="2" charset="-122"/>
              </a:rPr>
              <a:t>快走</a:t>
            </a:r>
            <a:r>
              <a:rPr lang="zh-CN" altLang="en-US" sz="2800" b="1" dirty="0">
                <a:latin typeface="华文楷体" panose="02010600040101010101" pitchFamily="2" charset="-122"/>
                <a:ea typeface="华文楷体" panose="02010600040101010101" pitchFamily="2" charset="-122"/>
              </a:rPr>
              <a:t>。”他用力把小伙子</a:t>
            </a:r>
            <a:r>
              <a:rPr lang="zh-CN" altLang="en-US" sz="2800" b="1" dirty="0">
                <a:solidFill>
                  <a:srgbClr val="FF0000"/>
                </a:solidFill>
                <a:latin typeface="华文楷体" panose="02010600040101010101" pitchFamily="2" charset="-122"/>
                <a:ea typeface="华文楷体" panose="02010600040101010101" pitchFamily="2" charset="-122"/>
              </a:rPr>
              <a:t>推</a:t>
            </a:r>
            <a:r>
              <a:rPr lang="zh-CN" altLang="en-US" sz="2800" b="1" dirty="0">
                <a:latin typeface="华文楷体" panose="02010600040101010101" pitchFamily="2" charset="-122"/>
                <a:ea typeface="华文楷体" panose="02010600040101010101" pitchFamily="2" charset="-122"/>
              </a:rPr>
              <a:t>上木桥。</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heel(1)">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down)">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checkerboard(across)">
                                      <p:cBhvr>
                                        <p:cTn id="2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ldLvl="0" animBg="1"/>
      <p:bldP spid="5" grpId="0"/>
      <p:bldP spid="7" grpId="0" bldLvl="0" animBg="1"/>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179325" y="2495979"/>
            <a:ext cx="7907655" cy="954107"/>
          </a:xfrm>
          <a:prstGeom prst="rect">
            <a:avLst/>
          </a:prstGeom>
        </p:spPr>
        <p:txBody>
          <a:bodyPr wrap="square">
            <a:spAutoFit/>
          </a:bodyPr>
          <a:lstStyle/>
          <a:p>
            <a:r>
              <a:rPr lang="zh-CN" altLang="en-US" sz="2800" b="1" dirty="0">
                <a:latin typeface="华文楷体" panose="02010600040101010101" pitchFamily="2" charset="-122"/>
                <a:ea typeface="华文楷体" panose="02010600040101010101" pitchFamily="2" charset="-122"/>
              </a:rPr>
              <a:t>       小伙子</a:t>
            </a:r>
            <a:r>
              <a:rPr lang="zh-CN" altLang="en-US" sz="2800" b="1" dirty="0">
                <a:solidFill>
                  <a:srgbClr val="FF0000"/>
                </a:solidFill>
                <a:latin typeface="华文楷体" panose="02010600040101010101" pitchFamily="2" charset="-122"/>
                <a:ea typeface="华文楷体" panose="02010600040101010101" pitchFamily="2" charset="-122"/>
              </a:rPr>
              <a:t>瞪</a:t>
            </a:r>
            <a:r>
              <a:rPr lang="zh-CN" altLang="en-US" sz="2800" b="1" dirty="0">
                <a:latin typeface="华文楷体" panose="02010600040101010101" pitchFamily="2" charset="-122"/>
                <a:ea typeface="华文楷体" panose="02010600040101010101" pitchFamily="2" charset="-122"/>
              </a:rPr>
              <a:t>了</a:t>
            </a:r>
            <a:r>
              <a:rPr lang="zh-CN" altLang="en-US" sz="2800" b="1" dirty="0">
                <a:latin typeface="华文楷体" panose="02010600040101010101" pitchFamily="2" charset="-122"/>
                <a:ea typeface="华文楷体" panose="02010600040101010101" pitchFamily="2" charset="-122"/>
              </a:rPr>
              <a:t>老汉一眼，站到了后面。</a:t>
            </a:r>
          </a:p>
          <a:p>
            <a:r>
              <a:rPr lang="zh-CN" altLang="en-US" sz="2800" b="1" dirty="0">
                <a:latin typeface="华文楷体" panose="02010600040101010101" pitchFamily="2" charset="-122"/>
                <a:ea typeface="华文楷体" panose="02010600040101010101" pitchFamily="2" charset="-122"/>
              </a:rPr>
              <a:t>       小伙子</a:t>
            </a:r>
            <a:r>
              <a:rPr lang="zh-CN" altLang="en-US" sz="2800" b="1" dirty="0">
                <a:solidFill>
                  <a:srgbClr val="FF0000"/>
                </a:solidFill>
                <a:latin typeface="华文楷体" panose="02010600040101010101" pitchFamily="2" charset="-122"/>
                <a:ea typeface="华文楷体" panose="02010600040101010101" pitchFamily="2" charset="-122"/>
              </a:rPr>
              <a:t>推</a:t>
            </a:r>
            <a:r>
              <a:rPr lang="zh-CN" altLang="en-US" sz="2800" b="1" dirty="0">
                <a:latin typeface="华文楷体" panose="02010600040101010101" pitchFamily="2" charset="-122"/>
                <a:ea typeface="华文楷体" panose="02010600040101010101" pitchFamily="2" charset="-122"/>
              </a:rPr>
              <a:t>了老汉一把，说：</a:t>
            </a:r>
            <a:r>
              <a:rPr lang="zh-CN" altLang="en-US" sz="2800" b="1" dirty="0">
                <a:latin typeface="华文楷体" panose="02010600040101010101" pitchFamily="2" charset="-122"/>
                <a:ea typeface="华文楷体" panose="02010600040101010101" pitchFamily="2" charset="-122"/>
              </a:rPr>
              <a:t>“你先走。”</a:t>
            </a:r>
            <a:endParaRPr lang="zh-CN" altLang="en-US" sz="2800" b="1" dirty="0">
              <a:latin typeface="华文楷体" panose="02010600040101010101" pitchFamily="2" charset="-122"/>
              <a:ea typeface="华文楷体" panose="02010600040101010101" pitchFamily="2" charset="-122"/>
            </a:endParaRPr>
          </a:p>
        </p:txBody>
      </p:sp>
      <p:sp>
        <p:nvSpPr>
          <p:cNvPr id="3" name="AutoShape 6" descr="http://img4.imgtn.bdimg.com/it/u=1686068834,2858622803&amp;fm=214&amp;gp=0.jpg"/>
          <p:cNvSpPr>
            <a:spLocks noChangeAspect="1" noChangeArrowheads="1"/>
          </p:cNvSpPr>
          <p:nvPr/>
        </p:nvSpPr>
        <p:spPr bwMode="auto">
          <a:xfrm>
            <a:off x="1679575" y="-192617"/>
            <a:ext cx="304800" cy="4064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zh-CN" altLang="en-US" sz="2400"/>
          </a:p>
        </p:txBody>
      </p:sp>
      <p:sp>
        <p:nvSpPr>
          <p:cNvPr id="5" name="TextBox 1"/>
          <p:cNvSpPr txBox="1"/>
          <p:nvPr/>
        </p:nvSpPr>
        <p:spPr>
          <a:xfrm>
            <a:off x="1775892" y="1223977"/>
            <a:ext cx="8000057" cy="523220"/>
          </a:xfrm>
          <a:prstGeom prst="rect">
            <a:avLst/>
          </a:prstGeom>
          <a:noFill/>
          <a:ln w="9525">
            <a:noFill/>
          </a:ln>
        </p:spPr>
        <p:txBody>
          <a:bodyPr wrap="square">
            <a:spAutoFit/>
          </a:bodyPr>
          <a:lstStyle/>
          <a:p>
            <a:pPr eaLnBrk="1" hangingPunct="1"/>
            <a:r>
              <a:rPr lang="zh-CN" altLang="en-US" sz="2800" b="1" dirty="0">
                <a:latin typeface="黑体" panose="02010609060101010101" pitchFamily="2" charset="-122"/>
                <a:ea typeface="黑体" panose="02010609060101010101" pitchFamily="2" charset="-122"/>
                <a:cs typeface="+mn-ea"/>
              </a:rPr>
              <a:t>    </a:t>
            </a:r>
            <a:r>
              <a:rPr lang="en-US" altLang="zh-CN" sz="2800" b="1" dirty="0">
                <a:latin typeface="楷体" panose="02010609060101010101" pitchFamily="49" charset="-122"/>
                <a:ea typeface="楷体" panose="02010609060101010101" pitchFamily="49" charset="-122"/>
                <a:cs typeface="+mn-ea"/>
              </a:rPr>
              <a:t>※</a:t>
            </a:r>
            <a:r>
              <a:rPr lang="zh-CN" altLang="en-US" sz="2800" b="1" dirty="0">
                <a:latin typeface="黑体" panose="02010609060101010101" pitchFamily="2" charset="-122"/>
                <a:ea typeface="黑体" panose="02010609060101010101" pitchFamily="2" charset="-122"/>
                <a:cs typeface="+mn-ea"/>
              </a:rPr>
              <a:t>在生死存亡之际，儿子又是如何表现的呢？</a:t>
            </a:r>
            <a:endParaRPr lang="zh-CN" altLang="en-US" sz="2800" b="1" dirty="0">
              <a:solidFill>
                <a:schemeClr val="tx1">
                  <a:lumMod val="95000"/>
                  <a:lumOff val="5000"/>
                </a:schemeClr>
              </a:solidFill>
              <a:latin typeface="黑体" panose="02010609060101010101" pitchFamily="2" charset="-122"/>
              <a:ea typeface="黑体" panose="02010609060101010101" pitchFamily="2" charset="-122"/>
              <a:cs typeface="+mn-ea"/>
            </a:endParaRPr>
          </a:p>
        </p:txBody>
      </p:sp>
      <p:sp>
        <p:nvSpPr>
          <p:cNvPr id="6" name="TextBox 5"/>
          <p:cNvSpPr txBox="1"/>
          <p:nvPr/>
        </p:nvSpPr>
        <p:spPr>
          <a:xfrm>
            <a:off x="2844783" y="4166782"/>
            <a:ext cx="5328592" cy="58477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zh-CN" altLang="en-US" sz="3200" b="1" dirty="0">
                <a:solidFill>
                  <a:srgbClr val="FF0000"/>
                </a:solidFill>
                <a:latin typeface="黑体" panose="02010609060101010101" pitchFamily="2" charset="-122"/>
                <a:ea typeface="黑体" panose="02010609060101010101" pitchFamily="2" charset="-122"/>
              </a:rPr>
              <a:t> </a:t>
            </a:r>
            <a:r>
              <a:rPr lang="zh-CN" altLang="en-US" sz="3200" b="1" dirty="0">
                <a:solidFill>
                  <a:schemeClr val="tx1"/>
                </a:solidFill>
                <a:latin typeface="黑体" panose="02010609060101010101" pitchFamily="2" charset="-122"/>
                <a:ea typeface="黑体" panose="02010609060101010101" pitchFamily="2" charset="-122"/>
              </a:rPr>
              <a:t>父亲爱儿子 儿子爱父亲</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bldLvl="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847533" y="1752237"/>
            <a:ext cx="8469575" cy="1569660"/>
          </a:xfrm>
          <a:prstGeom prst="rect">
            <a:avLst/>
          </a:prstGeom>
        </p:spPr>
        <p:txBody>
          <a:bodyPr wrap="square">
            <a:spAutoFit/>
          </a:bodyPr>
          <a:lstStyle/>
          <a:p>
            <a:r>
              <a:rPr lang="zh-CN" altLang="en-US" sz="3200" b="1" dirty="0">
                <a:solidFill>
                  <a:srgbClr val="0070C0"/>
                </a:solidFill>
                <a:latin typeface="华文楷体" panose="02010600040101010101" pitchFamily="2" charset="-122"/>
                <a:ea typeface="华文楷体" panose="02010600040101010101" pitchFamily="2" charset="-122"/>
              </a:rPr>
              <a:t>    </a:t>
            </a:r>
            <a:r>
              <a:rPr lang="zh-CN" altLang="en-US" sz="3200" b="1" dirty="0">
                <a:latin typeface="华文楷体" panose="02010600040101010101" pitchFamily="2" charset="-122"/>
                <a:ea typeface="华文楷体" panose="02010600040101010101" pitchFamily="2" charset="-122"/>
              </a:rPr>
              <a:t>突然</a:t>
            </a:r>
            <a:r>
              <a:rPr lang="zh-CN" altLang="en-US" sz="3200" b="1" dirty="0">
                <a:latin typeface="华文楷体" panose="02010600040101010101" pitchFamily="2" charset="-122"/>
                <a:ea typeface="华文楷体" panose="02010600040101010101" pitchFamily="2" charset="-122"/>
              </a:rPr>
              <a:t>，那木桥轰地一声塌了。小伙子被洪水吞没了</a:t>
            </a:r>
            <a:r>
              <a:rPr lang="zh-CN" altLang="en-US" sz="3200" b="1" dirty="0">
                <a:latin typeface="华文楷体" panose="02010600040101010101" pitchFamily="2" charset="-122"/>
                <a:ea typeface="华文楷体" panose="02010600040101010101" pitchFamily="2" charset="-122"/>
              </a:rPr>
              <a:t>。老</a:t>
            </a:r>
            <a:r>
              <a:rPr lang="zh-CN" altLang="en-US" sz="3200" b="1" dirty="0">
                <a:latin typeface="华文楷体" panose="02010600040101010101" pitchFamily="2" charset="-122"/>
                <a:ea typeface="华文楷体" panose="02010600040101010101" pitchFamily="2" charset="-122"/>
              </a:rPr>
              <a:t>汉似乎要喊什么，猛然间，一个浪头也吞没了他。</a:t>
            </a:r>
          </a:p>
        </p:txBody>
      </p:sp>
      <p:sp>
        <p:nvSpPr>
          <p:cNvPr id="6" name="TextBox 5"/>
          <p:cNvSpPr txBox="1"/>
          <p:nvPr/>
        </p:nvSpPr>
        <p:spPr>
          <a:xfrm>
            <a:off x="4799856" y="4485122"/>
            <a:ext cx="3078906" cy="646331"/>
          </a:xfrm>
          <a:prstGeom prst="rect">
            <a:avLst/>
          </a:prstGeom>
          <a:noFill/>
          <a:ln w="9525">
            <a:noFill/>
          </a:ln>
        </p:spPr>
        <p:txBody>
          <a:bodyPr wrap="square" rtlCol="0">
            <a:spAutoFit/>
          </a:bodyPr>
          <a:lstStyle/>
          <a:p>
            <a:pPr eaLnBrk="1" hangingPunct="1"/>
            <a:r>
              <a:rPr lang="zh-CN" altLang="en-US" sz="3600" b="1" dirty="0">
                <a:solidFill>
                  <a:srgbClr val="FF0000"/>
                </a:solidFill>
                <a:latin typeface="黑体" panose="02010609060101010101" pitchFamily="2" charset="-122"/>
                <a:ea typeface="黑体" panose="02010609060101010101" pitchFamily="2" charset="-122"/>
              </a:rPr>
              <a:t>父子英勇献身</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heel(1)">
                                      <p:cBhvr>
                                        <p:cTn id="12"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956046" y="1969721"/>
            <a:ext cx="8280920" cy="2246769"/>
          </a:xfrm>
          <a:prstGeom prst="rect">
            <a:avLst/>
          </a:prstGeom>
        </p:spPr>
        <p:txBody>
          <a:bodyPr wrap="square">
            <a:spAutoFit/>
          </a:bodyPr>
          <a:lstStyle/>
          <a:p>
            <a:r>
              <a:rPr lang="zh-CN" altLang="en-US" sz="2800" b="1" dirty="0">
                <a:latin typeface="宋体" panose="02010600030101010101" pitchFamily="2" charset="-122"/>
              </a:rPr>
              <a:t>在洪水面前，老支书选择了让村民先走；</a:t>
            </a:r>
            <a:endParaRPr lang="en-US" altLang="zh-CN" sz="2800" b="1" dirty="0">
              <a:latin typeface="宋体" panose="02010600030101010101" pitchFamily="2" charset="-122"/>
            </a:endParaRPr>
          </a:p>
          <a:p>
            <a:r>
              <a:rPr lang="zh-CN" altLang="en-US" sz="2800" b="1" dirty="0">
                <a:latin typeface="宋体" panose="02010600030101010101" pitchFamily="2" charset="-122"/>
              </a:rPr>
              <a:t>在群众和党员面前，他选择了（         ）；</a:t>
            </a:r>
            <a:endParaRPr lang="en-US" altLang="zh-CN" sz="2800" b="1" dirty="0">
              <a:latin typeface="宋体" panose="02010600030101010101" pitchFamily="2" charset="-122"/>
            </a:endParaRPr>
          </a:p>
          <a:p>
            <a:r>
              <a:rPr lang="zh-CN" altLang="en-US" sz="2800" b="1" dirty="0">
                <a:latin typeface="宋体" panose="02010600030101010101" pitchFamily="2" charset="-122"/>
              </a:rPr>
              <a:t>在自己和小伙子之间，他把生的希望给（      ）。</a:t>
            </a:r>
            <a:endParaRPr lang="en-US" altLang="zh-CN" sz="2800" b="1" dirty="0">
              <a:latin typeface="宋体" panose="02010600030101010101" pitchFamily="2" charset="-122"/>
            </a:endParaRPr>
          </a:p>
          <a:p>
            <a:r>
              <a:rPr lang="zh-CN" altLang="en-US" sz="2800" b="1" dirty="0">
                <a:latin typeface="宋体" panose="02010600030101010101" pitchFamily="2" charset="-122"/>
              </a:rPr>
              <a:t>唯一没有想到的是（    ），老支书犹如（                ）。</a:t>
            </a:r>
            <a:endParaRPr lang="zh-CN" altLang="en-US" sz="2800" b="1" dirty="0">
              <a:latin typeface="宋体" panose="02010600030101010101" pitchFamily="2" charset="-122"/>
            </a:endParaRPr>
          </a:p>
        </p:txBody>
      </p:sp>
      <p:sp>
        <p:nvSpPr>
          <p:cNvPr id="6" name="TextBox 5"/>
          <p:cNvSpPr txBox="1"/>
          <p:nvPr/>
        </p:nvSpPr>
        <p:spPr>
          <a:xfrm>
            <a:off x="7042394" y="2340172"/>
            <a:ext cx="1964755" cy="523220"/>
          </a:xfrm>
          <a:prstGeom prst="rect">
            <a:avLst/>
          </a:prstGeom>
          <a:noFill/>
          <a:ln w="9525">
            <a:noFill/>
          </a:ln>
        </p:spPr>
        <p:txBody>
          <a:bodyPr wrap="square" rtlCol="0">
            <a:spAutoFit/>
          </a:bodyPr>
          <a:lstStyle/>
          <a:p>
            <a:pPr eaLnBrk="1" hangingPunct="1"/>
            <a:r>
              <a:rPr lang="zh-CN" altLang="en-US" sz="2800" b="1" dirty="0">
                <a:solidFill>
                  <a:srgbClr val="FF0000"/>
                </a:solidFill>
                <a:latin typeface="楷体_GB2312" panose="02010609030101010101" charset="-122"/>
                <a:ea typeface="楷体_GB2312" panose="02010609030101010101" charset="-122"/>
              </a:rPr>
              <a:t>让群众走</a:t>
            </a:r>
            <a:endParaRPr lang="zh-CN" altLang="en-US" sz="2800" b="1" dirty="0">
              <a:solidFill>
                <a:srgbClr val="FF0000"/>
              </a:solidFill>
              <a:latin typeface="楷体_GB2312" panose="02010609030101010101" charset="-122"/>
              <a:ea typeface="楷体_GB2312" panose="02010609030101010101" charset="-122"/>
            </a:endParaRPr>
          </a:p>
        </p:txBody>
      </p:sp>
      <p:sp>
        <p:nvSpPr>
          <p:cNvPr id="7" name="TextBox 6"/>
          <p:cNvSpPr txBox="1"/>
          <p:nvPr/>
        </p:nvSpPr>
        <p:spPr>
          <a:xfrm>
            <a:off x="8299730" y="2918324"/>
            <a:ext cx="1964755" cy="523220"/>
          </a:xfrm>
          <a:prstGeom prst="rect">
            <a:avLst/>
          </a:prstGeom>
          <a:noFill/>
          <a:ln w="9525">
            <a:noFill/>
          </a:ln>
        </p:spPr>
        <p:txBody>
          <a:bodyPr wrap="square" rtlCol="0">
            <a:spAutoFit/>
          </a:bodyPr>
          <a:lstStyle/>
          <a:p>
            <a:r>
              <a:rPr lang="zh-CN" altLang="en-US" sz="2800" b="1" dirty="0">
                <a:solidFill>
                  <a:srgbClr val="FF0000"/>
                </a:solidFill>
                <a:latin typeface="楷体_GB2312" panose="02010609030101010101" charset="-122"/>
                <a:ea typeface="楷体_GB2312" panose="02010609030101010101" charset="-122"/>
              </a:rPr>
              <a:t>小伙子</a:t>
            </a:r>
            <a:endParaRPr lang="zh-CN" altLang="en-US" sz="2800" b="1" dirty="0">
              <a:solidFill>
                <a:srgbClr val="FF0000"/>
              </a:solidFill>
              <a:latin typeface="楷体_GB2312" panose="02010609030101010101" charset="-122"/>
              <a:ea typeface="楷体_GB2312" panose="02010609030101010101" charset="-122"/>
            </a:endParaRPr>
          </a:p>
        </p:txBody>
      </p:sp>
      <p:sp>
        <p:nvSpPr>
          <p:cNvPr id="8" name="TextBox 7"/>
          <p:cNvSpPr txBox="1"/>
          <p:nvPr/>
        </p:nvSpPr>
        <p:spPr>
          <a:xfrm>
            <a:off x="2506407" y="4046889"/>
            <a:ext cx="2448272" cy="523220"/>
          </a:xfrm>
          <a:prstGeom prst="rect">
            <a:avLst/>
          </a:prstGeom>
          <a:noFill/>
          <a:ln w="9525">
            <a:noFill/>
          </a:ln>
        </p:spPr>
        <p:txBody>
          <a:bodyPr wrap="square" rtlCol="0">
            <a:spAutoFit/>
          </a:bodyPr>
          <a:lstStyle/>
          <a:p>
            <a:r>
              <a:rPr lang="zh-CN" altLang="en-US" sz="2800" b="1" dirty="0">
                <a:solidFill>
                  <a:srgbClr val="FF0000"/>
                </a:solidFill>
                <a:latin typeface="楷体_GB2312" panose="02010609030101010101" charset="-122"/>
                <a:ea typeface="楷体_GB2312" panose="02010609030101010101" charset="-122"/>
              </a:rPr>
              <a:t>巍然</a:t>
            </a:r>
            <a:r>
              <a:rPr lang="zh-CN" altLang="en-US" sz="2800" b="1" dirty="0">
                <a:solidFill>
                  <a:srgbClr val="FF0000"/>
                </a:solidFill>
                <a:latin typeface="楷体_GB2312" panose="02010609030101010101" charset="-122"/>
                <a:ea typeface="楷体_GB2312" panose="02010609030101010101" charset="-122"/>
              </a:rPr>
              <a:t>挺立的桥</a:t>
            </a:r>
            <a:endParaRPr lang="zh-CN" altLang="en-US" sz="2800" b="1" dirty="0">
              <a:solidFill>
                <a:srgbClr val="FF0000"/>
              </a:solidFill>
              <a:latin typeface="楷体_GB2312" panose="02010609030101010101" charset="-122"/>
              <a:ea typeface="楷体_GB2312" panose="02010609030101010101" charset="-122"/>
            </a:endParaRPr>
          </a:p>
        </p:txBody>
      </p:sp>
      <p:sp>
        <p:nvSpPr>
          <p:cNvPr id="9" name="TextBox 8"/>
          <p:cNvSpPr txBox="1"/>
          <p:nvPr/>
        </p:nvSpPr>
        <p:spPr>
          <a:xfrm>
            <a:off x="5113499" y="3500764"/>
            <a:ext cx="1964755" cy="523220"/>
          </a:xfrm>
          <a:prstGeom prst="rect">
            <a:avLst/>
          </a:prstGeom>
          <a:noFill/>
          <a:ln w="9525">
            <a:noFill/>
          </a:ln>
        </p:spPr>
        <p:txBody>
          <a:bodyPr wrap="square" rtlCol="0">
            <a:spAutoFit/>
          </a:bodyPr>
          <a:lstStyle/>
          <a:p>
            <a:r>
              <a:rPr lang="zh-CN" altLang="en-US" sz="2800" b="1" dirty="0">
                <a:solidFill>
                  <a:srgbClr val="FF0000"/>
                </a:solidFill>
                <a:latin typeface="楷体_GB2312" panose="02010609030101010101" charset="-122"/>
                <a:ea typeface="楷体_GB2312" panose="02010609030101010101" charset="-122"/>
              </a:rPr>
              <a:t>自己</a:t>
            </a:r>
            <a:endParaRPr lang="zh-CN" altLang="en-US" sz="2800" b="1" dirty="0">
              <a:solidFill>
                <a:srgbClr val="FF0000"/>
              </a:solidFill>
              <a:latin typeface="楷体_GB2312" panose="02010609030101010101" charset="-122"/>
              <a:ea typeface="楷体_GB2312" panose="02010609030101010101" charset="-122"/>
            </a:endParaRPr>
          </a:p>
        </p:txBody>
      </p:sp>
      <p:sp>
        <p:nvSpPr>
          <p:cNvPr id="10" name="TextBox 1"/>
          <p:cNvSpPr txBox="1"/>
          <p:nvPr/>
        </p:nvSpPr>
        <p:spPr>
          <a:xfrm>
            <a:off x="2423592" y="809178"/>
            <a:ext cx="6339364" cy="584775"/>
          </a:xfrm>
          <a:prstGeom prst="rect">
            <a:avLst/>
          </a:prstGeom>
          <a:noFill/>
          <a:ln w="9525">
            <a:noFill/>
          </a:ln>
        </p:spPr>
        <p:txBody>
          <a:bodyPr wrap="square">
            <a:spAutoFit/>
          </a:bodyPr>
          <a:lstStyle/>
          <a:p>
            <a:pPr eaLnBrk="1" hangingPunct="1"/>
            <a:r>
              <a:rPr lang="zh-CN" altLang="en-US" sz="3200" b="1" dirty="0">
                <a:solidFill>
                  <a:schemeClr val="tx1">
                    <a:lumMod val="95000"/>
                    <a:lumOff val="5000"/>
                  </a:schemeClr>
                </a:solidFill>
                <a:latin typeface="黑体" panose="02010609060101010101" pitchFamily="2" charset="-122"/>
                <a:ea typeface="黑体" panose="02010609060101010101" pitchFamily="2" charset="-122"/>
                <a:cs typeface="+mn-ea"/>
              </a:rPr>
              <a:t>填一填，体会老汉这一人物的形象。</a:t>
            </a:r>
            <a:endParaRPr lang="zh-CN" altLang="en-US" sz="3200" b="1" dirty="0">
              <a:solidFill>
                <a:schemeClr val="tx1">
                  <a:lumMod val="95000"/>
                  <a:lumOff val="5000"/>
                </a:schemeClr>
              </a:solidFill>
              <a:latin typeface="黑体" panose="02010609060101010101" pitchFamily="2" charset="-122"/>
              <a:ea typeface="黑体" panose="02010609060101010101" pitchFamily="2" charset="-122"/>
              <a:cs typeface="+mn-ea"/>
            </a:endParaRPr>
          </a:p>
        </p:txBody>
      </p:sp>
      <p:sp>
        <p:nvSpPr>
          <p:cNvPr id="12" name="TextBox 11"/>
          <p:cNvSpPr txBox="1"/>
          <p:nvPr/>
        </p:nvSpPr>
        <p:spPr>
          <a:xfrm>
            <a:off x="3556648" y="4765276"/>
            <a:ext cx="5328592" cy="1077218"/>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zh-CN" altLang="en-US" sz="3200" b="1" dirty="0">
                <a:solidFill>
                  <a:srgbClr val="FF00FF"/>
                </a:solidFill>
                <a:latin typeface="黑体" panose="02010609060101010101" pitchFamily="2" charset="-122"/>
                <a:ea typeface="黑体" panose="02010609060101010101" pitchFamily="2" charset="-122"/>
              </a:rPr>
              <a:t>    </a:t>
            </a:r>
            <a:r>
              <a:rPr lang="zh-CN" altLang="en-US" sz="3200" b="1" dirty="0">
                <a:solidFill>
                  <a:schemeClr val="tx1"/>
                </a:solidFill>
                <a:latin typeface="黑体" panose="02010609060101010101" pitchFamily="2" charset="-122"/>
                <a:ea typeface="黑体" panose="02010609060101010101" pitchFamily="2" charset="-122"/>
              </a:rPr>
              <a:t>沉着、冷静、镇定</a:t>
            </a:r>
            <a:endParaRPr lang="en-US" altLang="zh-CN" sz="3200" b="1" dirty="0">
              <a:solidFill>
                <a:schemeClr val="tx1"/>
              </a:solidFill>
              <a:latin typeface="黑体" panose="02010609060101010101" pitchFamily="2" charset="-122"/>
              <a:ea typeface="黑体" panose="02010609060101010101" pitchFamily="2" charset="-122"/>
            </a:endParaRPr>
          </a:p>
          <a:p>
            <a:r>
              <a:rPr lang="zh-CN" altLang="en-US" sz="3200" b="1" dirty="0">
                <a:solidFill>
                  <a:schemeClr val="tx1"/>
                </a:solidFill>
                <a:latin typeface="黑体" panose="02010609060101010101" pitchFamily="2" charset="-122"/>
                <a:ea typeface="黑体" panose="02010609060101010101" pitchFamily="2" charset="-122"/>
              </a:rPr>
              <a:t>无私、舍己为人、不徇私情</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randombar(horizontal)">
                                      <p:cBhvr>
                                        <p:cTn id="12" dur="500"/>
                                        <p:tgtEl>
                                          <p:spTgt spid="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down)">
                                      <p:cBhvr>
                                        <p:cTn id="27" dur="500"/>
                                        <p:tgtEl>
                                          <p:spTgt spid="9"/>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wipe(down)">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6" presetClass="entr" presetSubtype="16" fill="hold" grpId="0"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circle(in)">
                                      <p:cBhvr>
                                        <p:cTn id="3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P spid="7" grpId="0"/>
      <p:bldP spid="8" grpId="0"/>
      <p:bldP spid="9" grpId="0"/>
      <p:bldP spid="10" grpId="0"/>
      <p:bldP spid="12" grpId="0" bldLvl="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226" name="组合 1"/>
          <p:cNvGrpSpPr/>
          <p:nvPr/>
        </p:nvGrpSpPr>
        <p:grpSpPr>
          <a:xfrm>
            <a:off x="2441379" y="649817"/>
            <a:ext cx="2234565" cy="862696"/>
            <a:chOff x="316593" y="-209593"/>
            <a:chExt cx="2234565" cy="864395"/>
          </a:xfrm>
        </p:grpSpPr>
        <p:sp>
          <p:nvSpPr>
            <p:cNvPr id="5236" name="文本框 13"/>
            <p:cNvSpPr txBox="1"/>
            <p:nvPr/>
          </p:nvSpPr>
          <p:spPr>
            <a:xfrm>
              <a:off x="316593" y="-209593"/>
              <a:ext cx="2234565" cy="709280"/>
            </a:xfrm>
            <a:prstGeom prst="rect">
              <a:avLst/>
            </a:prstGeom>
            <a:noFill/>
            <a:ln w="9525">
              <a:noFill/>
            </a:ln>
          </p:spPr>
          <p:txBody>
            <a:bodyPr wrap="square">
              <a:spAutoFit/>
            </a:bodyPr>
            <a:lstStyle/>
            <a:p>
              <a:pPr algn="ctr"/>
              <a:r>
                <a:rPr lang="zh-CN" altLang="en-US" sz="4000" b="1" u="dbl" dirty="0">
                  <a:solidFill>
                    <a:srgbClr val="92D050"/>
                  </a:solidFill>
                  <a:latin typeface="黑体" panose="02010609060101010101" pitchFamily="2" charset="-122"/>
                  <a:ea typeface="黑体" panose="02010609060101010101" pitchFamily="2" charset="-122"/>
                </a:rPr>
                <a:t>助读资料</a:t>
              </a:r>
            </a:p>
          </p:txBody>
        </p:sp>
        <p:grpSp>
          <p:nvGrpSpPr>
            <p:cNvPr id="5238" name="Group 4"/>
            <p:cNvGrpSpPr>
              <a:grpSpLocks noChangeAspect="1"/>
            </p:cNvGrpSpPr>
            <p:nvPr/>
          </p:nvGrpSpPr>
          <p:grpSpPr>
            <a:xfrm>
              <a:off x="2105319" y="434013"/>
              <a:ext cx="368573" cy="220789"/>
              <a:chOff x="2511" y="1362"/>
              <a:chExt cx="539" cy="322"/>
            </a:xfrm>
          </p:grpSpPr>
          <p:sp>
            <p:nvSpPr>
              <p:cNvPr id="19" name="Freeform 8"/>
              <p:cNvSpPr/>
              <p:nvPr/>
            </p:nvSpPr>
            <p:spPr bwMode="auto">
              <a:xfrm>
                <a:off x="2954" y="1362"/>
                <a:ext cx="5" cy="0"/>
              </a:xfrm>
              <a:custGeom>
                <a:avLst/>
                <a:gdLst>
                  <a:gd name="T0" fmla="*/ 2 w 2"/>
                  <a:gd name="T1" fmla="*/ 0 h 1"/>
                  <a:gd name="T2" fmla="*/ 0 w 2"/>
                  <a:gd name="T3" fmla="*/ 1 h 1"/>
                  <a:gd name="T4" fmla="*/ 2 w 2"/>
                  <a:gd name="T5" fmla="*/ 0 h 1"/>
                  <a:gd name="T6" fmla="*/ 2 w 2"/>
                  <a:gd name="T7" fmla="*/ 0 h 1"/>
                </a:gdLst>
                <a:ahLst/>
                <a:cxnLst>
                  <a:cxn ang="0">
                    <a:pos x="T0" y="T1"/>
                  </a:cxn>
                  <a:cxn ang="0">
                    <a:pos x="T2" y="T3"/>
                  </a:cxn>
                  <a:cxn ang="0">
                    <a:pos x="T4" y="T5"/>
                  </a:cxn>
                  <a:cxn ang="0">
                    <a:pos x="T6" y="T7"/>
                  </a:cxn>
                </a:cxnLst>
                <a:rect l="0" t="0" r="r" b="b"/>
                <a:pathLst>
                  <a:path w="2" h="1">
                    <a:moveTo>
                      <a:pt x="2" y="0"/>
                    </a:moveTo>
                    <a:cubicBezTo>
                      <a:pt x="1" y="0"/>
                      <a:pt x="0" y="0"/>
                      <a:pt x="0" y="1"/>
                    </a:cubicBezTo>
                    <a:cubicBezTo>
                      <a:pt x="0" y="0"/>
                      <a:pt x="1" y="0"/>
                      <a:pt x="2" y="0"/>
                    </a:cubicBezTo>
                    <a:cubicBezTo>
                      <a:pt x="2" y="0"/>
                      <a:pt x="2" y="0"/>
                      <a:pt x="2" y="0"/>
                    </a:cubicBezTo>
                  </a:path>
                </a:pathLst>
              </a:custGeom>
              <a:solidFill>
                <a:srgbClr val="EEEBEA"/>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400"/>
              </a:p>
            </p:txBody>
          </p:sp>
          <p:sp>
            <p:nvSpPr>
              <p:cNvPr id="20" name="Freeform 9"/>
              <p:cNvSpPr/>
              <p:nvPr/>
            </p:nvSpPr>
            <p:spPr bwMode="auto">
              <a:xfrm>
                <a:off x="2943" y="1497"/>
                <a:ext cx="2" cy="0"/>
              </a:xfrm>
              <a:custGeom>
                <a:avLst/>
                <a:gdLst>
                  <a:gd name="T0" fmla="*/ 1 w 1"/>
                  <a:gd name="T1" fmla="*/ 0 w 1"/>
                  <a:gd name="T2" fmla="*/ 0 w 1"/>
                  <a:gd name="T3" fmla="*/ 1 w 1"/>
                </a:gdLst>
                <a:ahLst/>
                <a:cxnLst>
                  <a:cxn ang="0">
                    <a:pos x="T0" y="0"/>
                  </a:cxn>
                  <a:cxn ang="0">
                    <a:pos x="T1" y="0"/>
                  </a:cxn>
                  <a:cxn ang="0">
                    <a:pos x="T2" y="0"/>
                  </a:cxn>
                  <a:cxn ang="0">
                    <a:pos x="T3" y="0"/>
                  </a:cxn>
                </a:cxnLst>
                <a:rect l="0" t="0" r="r" b="b"/>
                <a:pathLst>
                  <a:path w="1">
                    <a:moveTo>
                      <a:pt x="1" y="0"/>
                    </a:moveTo>
                    <a:cubicBezTo>
                      <a:pt x="1" y="0"/>
                      <a:pt x="1" y="0"/>
                      <a:pt x="0" y="0"/>
                    </a:cubicBezTo>
                    <a:cubicBezTo>
                      <a:pt x="0" y="0"/>
                      <a:pt x="0" y="0"/>
                      <a:pt x="0" y="0"/>
                    </a:cubicBezTo>
                    <a:cubicBezTo>
                      <a:pt x="1" y="0"/>
                      <a:pt x="1" y="0"/>
                      <a:pt x="1" y="0"/>
                    </a:cubicBezTo>
                  </a:path>
                </a:pathLst>
              </a:custGeom>
              <a:solidFill>
                <a:srgbClr val="578C94"/>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400"/>
              </a:p>
            </p:txBody>
          </p:sp>
          <p:sp>
            <p:nvSpPr>
              <p:cNvPr id="21" name="Freeform 10"/>
              <p:cNvSpPr>
                <a:spLocks noEditPoints="1"/>
              </p:cNvSpPr>
              <p:nvPr/>
            </p:nvSpPr>
            <p:spPr bwMode="auto">
              <a:xfrm>
                <a:off x="2511" y="1362"/>
                <a:ext cx="539" cy="322"/>
              </a:xfrm>
              <a:custGeom>
                <a:avLst/>
                <a:gdLst>
                  <a:gd name="T0" fmla="*/ 7 w 309"/>
                  <a:gd name="T1" fmla="*/ 184 h 184"/>
                  <a:gd name="T2" fmla="*/ 9 w 309"/>
                  <a:gd name="T3" fmla="*/ 184 h 184"/>
                  <a:gd name="T4" fmla="*/ 9 w 309"/>
                  <a:gd name="T5" fmla="*/ 178 h 184"/>
                  <a:gd name="T6" fmla="*/ 8 w 309"/>
                  <a:gd name="T7" fmla="*/ 180 h 184"/>
                  <a:gd name="T8" fmla="*/ 9 w 309"/>
                  <a:gd name="T9" fmla="*/ 178 h 184"/>
                  <a:gd name="T10" fmla="*/ 34 w 309"/>
                  <a:gd name="T11" fmla="*/ 174 h 184"/>
                  <a:gd name="T12" fmla="*/ 34 w 309"/>
                  <a:gd name="T13" fmla="*/ 179 h 184"/>
                  <a:gd name="T14" fmla="*/ 36 w 309"/>
                  <a:gd name="T15" fmla="*/ 176 h 184"/>
                  <a:gd name="T16" fmla="*/ 38 w 309"/>
                  <a:gd name="T17" fmla="*/ 176 h 184"/>
                  <a:gd name="T18" fmla="*/ 84 w 309"/>
                  <a:gd name="T19" fmla="*/ 144 h 184"/>
                  <a:gd name="T20" fmla="*/ 85 w 309"/>
                  <a:gd name="T21" fmla="*/ 145 h 184"/>
                  <a:gd name="T22" fmla="*/ 84 w 309"/>
                  <a:gd name="T23" fmla="*/ 144 h 184"/>
                  <a:gd name="T24" fmla="*/ 0 w 309"/>
                  <a:gd name="T25" fmla="*/ 135 h 184"/>
                  <a:gd name="T26" fmla="*/ 1 w 309"/>
                  <a:gd name="T27" fmla="*/ 135 h 184"/>
                  <a:gd name="T28" fmla="*/ 138 w 309"/>
                  <a:gd name="T29" fmla="*/ 123 h 184"/>
                  <a:gd name="T30" fmla="*/ 139 w 309"/>
                  <a:gd name="T31" fmla="*/ 123 h 184"/>
                  <a:gd name="T32" fmla="*/ 154 w 309"/>
                  <a:gd name="T33" fmla="*/ 115 h 184"/>
                  <a:gd name="T34" fmla="*/ 154 w 309"/>
                  <a:gd name="T35" fmla="*/ 116 h 184"/>
                  <a:gd name="T36" fmla="*/ 154 w 309"/>
                  <a:gd name="T37" fmla="*/ 115 h 184"/>
                  <a:gd name="T38" fmla="*/ 50 w 309"/>
                  <a:gd name="T39" fmla="*/ 113 h 184"/>
                  <a:gd name="T40" fmla="*/ 53 w 309"/>
                  <a:gd name="T41" fmla="*/ 115 h 184"/>
                  <a:gd name="T42" fmla="*/ 146 w 309"/>
                  <a:gd name="T43" fmla="*/ 113 h 184"/>
                  <a:gd name="T44" fmla="*/ 147 w 309"/>
                  <a:gd name="T45" fmla="*/ 114 h 184"/>
                  <a:gd name="T46" fmla="*/ 146 w 309"/>
                  <a:gd name="T47" fmla="*/ 113 h 184"/>
                  <a:gd name="T48" fmla="*/ 149 w 309"/>
                  <a:gd name="T49" fmla="*/ 111 h 184"/>
                  <a:gd name="T50" fmla="*/ 151 w 309"/>
                  <a:gd name="T51" fmla="*/ 111 h 184"/>
                  <a:gd name="T52" fmla="*/ 165 w 309"/>
                  <a:gd name="T53" fmla="*/ 109 h 184"/>
                  <a:gd name="T54" fmla="*/ 162 w 309"/>
                  <a:gd name="T55" fmla="*/ 113 h 184"/>
                  <a:gd name="T56" fmla="*/ 166 w 309"/>
                  <a:gd name="T57" fmla="*/ 111 h 184"/>
                  <a:gd name="T58" fmla="*/ 184 w 309"/>
                  <a:gd name="T59" fmla="*/ 107 h 184"/>
                  <a:gd name="T60" fmla="*/ 184 w 309"/>
                  <a:gd name="T61" fmla="*/ 109 h 184"/>
                  <a:gd name="T62" fmla="*/ 184 w 309"/>
                  <a:gd name="T63" fmla="*/ 107 h 184"/>
                  <a:gd name="T64" fmla="*/ 50 w 309"/>
                  <a:gd name="T65" fmla="*/ 109 h 184"/>
                  <a:gd name="T66" fmla="*/ 53 w 309"/>
                  <a:gd name="T67" fmla="*/ 111 h 184"/>
                  <a:gd name="T68" fmla="*/ 53 w 309"/>
                  <a:gd name="T69" fmla="*/ 107 h 184"/>
                  <a:gd name="T70" fmla="*/ 248 w 309"/>
                  <a:gd name="T71" fmla="*/ 77 h 184"/>
                  <a:gd name="T72" fmla="*/ 249 w 309"/>
                  <a:gd name="T73" fmla="*/ 77 h 184"/>
                  <a:gd name="T74" fmla="*/ 249 w 309"/>
                  <a:gd name="T75" fmla="*/ 75 h 184"/>
                  <a:gd name="T76" fmla="*/ 252 w 309"/>
                  <a:gd name="T77" fmla="*/ 67 h 184"/>
                  <a:gd name="T78" fmla="*/ 252 w 309"/>
                  <a:gd name="T79" fmla="*/ 70 h 184"/>
                  <a:gd name="T80" fmla="*/ 268 w 309"/>
                  <a:gd name="T81" fmla="*/ 64 h 184"/>
                  <a:gd name="T82" fmla="*/ 266 w 309"/>
                  <a:gd name="T83" fmla="*/ 66 h 184"/>
                  <a:gd name="T84" fmla="*/ 268 w 309"/>
                  <a:gd name="T85" fmla="*/ 66 h 184"/>
                  <a:gd name="T86" fmla="*/ 276 w 309"/>
                  <a:gd name="T87" fmla="*/ 54 h 184"/>
                  <a:gd name="T88" fmla="*/ 276 w 309"/>
                  <a:gd name="T89" fmla="*/ 55 h 184"/>
                  <a:gd name="T90" fmla="*/ 276 w 309"/>
                  <a:gd name="T91" fmla="*/ 54 h 184"/>
                  <a:gd name="T92" fmla="*/ 307 w 309"/>
                  <a:gd name="T93" fmla="*/ 17 h 184"/>
                  <a:gd name="T94" fmla="*/ 309 w 309"/>
                  <a:gd name="T95" fmla="*/ 17 h 184"/>
                  <a:gd name="T96" fmla="*/ 254 w 309"/>
                  <a:gd name="T97" fmla="*/ 11 h 184"/>
                  <a:gd name="T98" fmla="*/ 254 w 309"/>
                  <a:gd name="T99" fmla="*/ 12 h 184"/>
                  <a:gd name="T100" fmla="*/ 254 w 309"/>
                  <a:gd name="T101" fmla="*/ 11 h 184"/>
                  <a:gd name="T102" fmla="*/ 304 w 309"/>
                  <a:gd name="T103" fmla="*/ 12 h 184"/>
                  <a:gd name="T104" fmla="*/ 308 w 309"/>
                  <a:gd name="T105" fmla="*/ 14 h 184"/>
                  <a:gd name="T106" fmla="*/ 307 w 309"/>
                  <a:gd name="T107" fmla="*/ 11 h 184"/>
                  <a:gd name="T108" fmla="*/ 305 w 309"/>
                  <a:gd name="T109" fmla="*/ 10 h 184"/>
                  <a:gd name="T110" fmla="*/ 245 w 309"/>
                  <a:gd name="T111" fmla="*/ 12 h 184"/>
                  <a:gd name="T112" fmla="*/ 245 w 309"/>
                  <a:gd name="T113" fmla="*/ 10 h 184"/>
                  <a:gd name="T114" fmla="*/ 257 w 309"/>
                  <a:gd name="T115" fmla="*/ 0 h 184"/>
                  <a:gd name="T116" fmla="*/ 254 w 309"/>
                  <a:gd name="T117" fmla="*/ 1 h 184"/>
                  <a:gd name="T118" fmla="*/ 255 w 309"/>
                  <a:gd name="T119" fmla="*/ 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9" h="184">
                    <a:moveTo>
                      <a:pt x="8" y="183"/>
                    </a:moveTo>
                    <a:cubicBezTo>
                      <a:pt x="7" y="183"/>
                      <a:pt x="7" y="183"/>
                      <a:pt x="7" y="184"/>
                    </a:cubicBezTo>
                    <a:cubicBezTo>
                      <a:pt x="7" y="184"/>
                      <a:pt x="8" y="184"/>
                      <a:pt x="8" y="184"/>
                    </a:cubicBezTo>
                    <a:cubicBezTo>
                      <a:pt x="8" y="184"/>
                      <a:pt x="9" y="184"/>
                      <a:pt x="9" y="184"/>
                    </a:cubicBezTo>
                    <a:cubicBezTo>
                      <a:pt x="9" y="183"/>
                      <a:pt x="8" y="183"/>
                      <a:pt x="8" y="183"/>
                    </a:cubicBezTo>
                    <a:moveTo>
                      <a:pt x="9" y="178"/>
                    </a:moveTo>
                    <a:cubicBezTo>
                      <a:pt x="8" y="178"/>
                      <a:pt x="7" y="180"/>
                      <a:pt x="8" y="180"/>
                    </a:cubicBezTo>
                    <a:cubicBezTo>
                      <a:pt x="8" y="180"/>
                      <a:pt x="8" y="180"/>
                      <a:pt x="8" y="180"/>
                    </a:cubicBezTo>
                    <a:cubicBezTo>
                      <a:pt x="9" y="180"/>
                      <a:pt x="10" y="178"/>
                      <a:pt x="9" y="178"/>
                    </a:cubicBezTo>
                    <a:cubicBezTo>
                      <a:pt x="9" y="178"/>
                      <a:pt x="9" y="178"/>
                      <a:pt x="9" y="178"/>
                    </a:cubicBezTo>
                    <a:moveTo>
                      <a:pt x="35" y="171"/>
                    </a:moveTo>
                    <a:cubicBezTo>
                      <a:pt x="35" y="171"/>
                      <a:pt x="34" y="172"/>
                      <a:pt x="34" y="174"/>
                    </a:cubicBezTo>
                    <a:cubicBezTo>
                      <a:pt x="34" y="174"/>
                      <a:pt x="34" y="174"/>
                      <a:pt x="34" y="174"/>
                    </a:cubicBezTo>
                    <a:cubicBezTo>
                      <a:pt x="33" y="175"/>
                      <a:pt x="32" y="179"/>
                      <a:pt x="34" y="179"/>
                    </a:cubicBezTo>
                    <a:cubicBezTo>
                      <a:pt x="34" y="179"/>
                      <a:pt x="34" y="179"/>
                      <a:pt x="35" y="179"/>
                    </a:cubicBezTo>
                    <a:cubicBezTo>
                      <a:pt x="35" y="178"/>
                      <a:pt x="36" y="177"/>
                      <a:pt x="36" y="176"/>
                    </a:cubicBezTo>
                    <a:cubicBezTo>
                      <a:pt x="37" y="176"/>
                      <a:pt x="37" y="176"/>
                      <a:pt x="38" y="176"/>
                    </a:cubicBezTo>
                    <a:cubicBezTo>
                      <a:pt x="38" y="176"/>
                      <a:pt x="38" y="176"/>
                      <a:pt x="38" y="176"/>
                    </a:cubicBezTo>
                    <a:cubicBezTo>
                      <a:pt x="39" y="176"/>
                      <a:pt x="37" y="171"/>
                      <a:pt x="35" y="171"/>
                    </a:cubicBezTo>
                    <a:moveTo>
                      <a:pt x="84" y="144"/>
                    </a:moveTo>
                    <a:cubicBezTo>
                      <a:pt x="84" y="144"/>
                      <a:pt x="84" y="144"/>
                      <a:pt x="84" y="145"/>
                    </a:cubicBezTo>
                    <a:cubicBezTo>
                      <a:pt x="84" y="145"/>
                      <a:pt x="84" y="145"/>
                      <a:pt x="85" y="145"/>
                    </a:cubicBezTo>
                    <a:cubicBezTo>
                      <a:pt x="85" y="145"/>
                      <a:pt x="85" y="145"/>
                      <a:pt x="86" y="145"/>
                    </a:cubicBezTo>
                    <a:cubicBezTo>
                      <a:pt x="86" y="145"/>
                      <a:pt x="85" y="144"/>
                      <a:pt x="84" y="144"/>
                    </a:cubicBezTo>
                    <a:moveTo>
                      <a:pt x="1" y="134"/>
                    </a:moveTo>
                    <a:cubicBezTo>
                      <a:pt x="0" y="135"/>
                      <a:pt x="0" y="135"/>
                      <a:pt x="0" y="135"/>
                    </a:cubicBezTo>
                    <a:cubicBezTo>
                      <a:pt x="0" y="135"/>
                      <a:pt x="0" y="135"/>
                      <a:pt x="1" y="135"/>
                    </a:cubicBezTo>
                    <a:cubicBezTo>
                      <a:pt x="1" y="135"/>
                      <a:pt x="1" y="135"/>
                      <a:pt x="1" y="135"/>
                    </a:cubicBezTo>
                    <a:cubicBezTo>
                      <a:pt x="1" y="134"/>
                      <a:pt x="1" y="134"/>
                      <a:pt x="1" y="134"/>
                    </a:cubicBezTo>
                    <a:moveTo>
                      <a:pt x="138" y="123"/>
                    </a:moveTo>
                    <a:cubicBezTo>
                      <a:pt x="137" y="123"/>
                      <a:pt x="136" y="124"/>
                      <a:pt x="137" y="125"/>
                    </a:cubicBezTo>
                    <a:cubicBezTo>
                      <a:pt x="138" y="124"/>
                      <a:pt x="139" y="125"/>
                      <a:pt x="139" y="123"/>
                    </a:cubicBezTo>
                    <a:cubicBezTo>
                      <a:pt x="139" y="123"/>
                      <a:pt x="138" y="123"/>
                      <a:pt x="138" y="123"/>
                    </a:cubicBezTo>
                    <a:moveTo>
                      <a:pt x="154" y="115"/>
                    </a:moveTo>
                    <a:cubicBezTo>
                      <a:pt x="154" y="115"/>
                      <a:pt x="153" y="115"/>
                      <a:pt x="153" y="115"/>
                    </a:cubicBezTo>
                    <a:cubicBezTo>
                      <a:pt x="153" y="116"/>
                      <a:pt x="154" y="116"/>
                      <a:pt x="154" y="116"/>
                    </a:cubicBezTo>
                    <a:cubicBezTo>
                      <a:pt x="155" y="116"/>
                      <a:pt x="155" y="116"/>
                      <a:pt x="155" y="116"/>
                    </a:cubicBezTo>
                    <a:cubicBezTo>
                      <a:pt x="155" y="115"/>
                      <a:pt x="155" y="115"/>
                      <a:pt x="154" y="115"/>
                    </a:cubicBezTo>
                    <a:moveTo>
                      <a:pt x="50" y="113"/>
                    </a:moveTo>
                    <a:cubicBezTo>
                      <a:pt x="50" y="113"/>
                      <a:pt x="50" y="113"/>
                      <a:pt x="50" y="113"/>
                    </a:cubicBezTo>
                    <a:cubicBezTo>
                      <a:pt x="50" y="114"/>
                      <a:pt x="52" y="115"/>
                      <a:pt x="52" y="115"/>
                    </a:cubicBezTo>
                    <a:cubicBezTo>
                      <a:pt x="53" y="115"/>
                      <a:pt x="53" y="115"/>
                      <a:pt x="53" y="115"/>
                    </a:cubicBezTo>
                    <a:cubicBezTo>
                      <a:pt x="53" y="114"/>
                      <a:pt x="51" y="113"/>
                      <a:pt x="50" y="113"/>
                    </a:cubicBezTo>
                    <a:moveTo>
                      <a:pt x="146" y="113"/>
                    </a:moveTo>
                    <a:cubicBezTo>
                      <a:pt x="146" y="113"/>
                      <a:pt x="146" y="113"/>
                      <a:pt x="146" y="113"/>
                    </a:cubicBezTo>
                    <a:cubicBezTo>
                      <a:pt x="145" y="114"/>
                      <a:pt x="146" y="114"/>
                      <a:pt x="147" y="114"/>
                    </a:cubicBezTo>
                    <a:cubicBezTo>
                      <a:pt x="147" y="114"/>
                      <a:pt x="147" y="114"/>
                      <a:pt x="147" y="113"/>
                    </a:cubicBezTo>
                    <a:cubicBezTo>
                      <a:pt x="148" y="113"/>
                      <a:pt x="147" y="113"/>
                      <a:pt x="146" y="113"/>
                    </a:cubicBezTo>
                    <a:moveTo>
                      <a:pt x="150" y="110"/>
                    </a:moveTo>
                    <a:cubicBezTo>
                      <a:pt x="149" y="110"/>
                      <a:pt x="149" y="110"/>
                      <a:pt x="149" y="111"/>
                    </a:cubicBezTo>
                    <a:cubicBezTo>
                      <a:pt x="149" y="111"/>
                      <a:pt x="150" y="111"/>
                      <a:pt x="150" y="111"/>
                    </a:cubicBezTo>
                    <a:cubicBezTo>
                      <a:pt x="151" y="111"/>
                      <a:pt x="151" y="111"/>
                      <a:pt x="151" y="111"/>
                    </a:cubicBezTo>
                    <a:cubicBezTo>
                      <a:pt x="151" y="111"/>
                      <a:pt x="150" y="110"/>
                      <a:pt x="150" y="110"/>
                    </a:cubicBezTo>
                    <a:moveTo>
                      <a:pt x="165" y="109"/>
                    </a:moveTo>
                    <a:cubicBezTo>
                      <a:pt x="165" y="109"/>
                      <a:pt x="163" y="110"/>
                      <a:pt x="162" y="111"/>
                    </a:cubicBezTo>
                    <a:cubicBezTo>
                      <a:pt x="161" y="112"/>
                      <a:pt x="161" y="113"/>
                      <a:pt x="162" y="113"/>
                    </a:cubicBezTo>
                    <a:cubicBezTo>
                      <a:pt x="162" y="113"/>
                      <a:pt x="163" y="113"/>
                      <a:pt x="164" y="113"/>
                    </a:cubicBezTo>
                    <a:cubicBezTo>
                      <a:pt x="166" y="111"/>
                      <a:pt x="166" y="111"/>
                      <a:pt x="166" y="111"/>
                    </a:cubicBezTo>
                    <a:cubicBezTo>
                      <a:pt x="166" y="110"/>
                      <a:pt x="166" y="109"/>
                      <a:pt x="165" y="109"/>
                    </a:cubicBezTo>
                    <a:moveTo>
                      <a:pt x="184" y="107"/>
                    </a:moveTo>
                    <a:cubicBezTo>
                      <a:pt x="184" y="107"/>
                      <a:pt x="183" y="109"/>
                      <a:pt x="184" y="109"/>
                    </a:cubicBezTo>
                    <a:cubicBezTo>
                      <a:pt x="184" y="109"/>
                      <a:pt x="184" y="109"/>
                      <a:pt x="184" y="109"/>
                    </a:cubicBezTo>
                    <a:cubicBezTo>
                      <a:pt x="184" y="109"/>
                      <a:pt x="185" y="107"/>
                      <a:pt x="184" y="107"/>
                    </a:cubicBezTo>
                    <a:cubicBezTo>
                      <a:pt x="184" y="107"/>
                      <a:pt x="184" y="107"/>
                      <a:pt x="184" y="107"/>
                    </a:cubicBezTo>
                    <a:moveTo>
                      <a:pt x="53" y="107"/>
                    </a:moveTo>
                    <a:cubicBezTo>
                      <a:pt x="51" y="107"/>
                      <a:pt x="50" y="108"/>
                      <a:pt x="50" y="109"/>
                    </a:cubicBezTo>
                    <a:cubicBezTo>
                      <a:pt x="50" y="110"/>
                      <a:pt x="50" y="111"/>
                      <a:pt x="51" y="111"/>
                    </a:cubicBezTo>
                    <a:cubicBezTo>
                      <a:pt x="52" y="111"/>
                      <a:pt x="52" y="111"/>
                      <a:pt x="53" y="111"/>
                    </a:cubicBezTo>
                    <a:cubicBezTo>
                      <a:pt x="54" y="111"/>
                      <a:pt x="54" y="108"/>
                      <a:pt x="54" y="107"/>
                    </a:cubicBezTo>
                    <a:cubicBezTo>
                      <a:pt x="53" y="107"/>
                      <a:pt x="53" y="107"/>
                      <a:pt x="53" y="107"/>
                    </a:cubicBezTo>
                    <a:moveTo>
                      <a:pt x="249" y="75"/>
                    </a:moveTo>
                    <a:cubicBezTo>
                      <a:pt x="249" y="75"/>
                      <a:pt x="249" y="76"/>
                      <a:pt x="248" y="77"/>
                    </a:cubicBezTo>
                    <a:cubicBezTo>
                      <a:pt x="248" y="77"/>
                      <a:pt x="248" y="77"/>
                      <a:pt x="248" y="77"/>
                    </a:cubicBezTo>
                    <a:cubicBezTo>
                      <a:pt x="249" y="77"/>
                      <a:pt x="249" y="77"/>
                      <a:pt x="249" y="77"/>
                    </a:cubicBezTo>
                    <a:cubicBezTo>
                      <a:pt x="250" y="77"/>
                      <a:pt x="250" y="76"/>
                      <a:pt x="251" y="76"/>
                    </a:cubicBezTo>
                    <a:cubicBezTo>
                      <a:pt x="250" y="76"/>
                      <a:pt x="250" y="75"/>
                      <a:pt x="249" y="75"/>
                    </a:cubicBezTo>
                    <a:moveTo>
                      <a:pt x="253" y="66"/>
                    </a:moveTo>
                    <a:cubicBezTo>
                      <a:pt x="252" y="67"/>
                      <a:pt x="252" y="67"/>
                      <a:pt x="252" y="67"/>
                    </a:cubicBezTo>
                    <a:cubicBezTo>
                      <a:pt x="250" y="67"/>
                      <a:pt x="250" y="67"/>
                      <a:pt x="250" y="67"/>
                    </a:cubicBezTo>
                    <a:cubicBezTo>
                      <a:pt x="250" y="70"/>
                      <a:pt x="251" y="70"/>
                      <a:pt x="252" y="70"/>
                    </a:cubicBezTo>
                    <a:cubicBezTo>
                      <a:pt x="254" y="70"/>
                      <a:pt x="258" y="66"/>
                      <a:pt x="253" y="66"/>
                    </a:cubicBezTo>
                    <a:moveTo>
                      <a:pt x="268" y="64"/>
                    </a:moveTo>
                    <a:cubicBezTo>
                      <a:pt x="268" y="64"/>
                      <a:pt x="268" y="65"/>
                      <a:pt x="268" y="65"/>
                    </a:cubicBezTo>
                    <a:cubicBezTo>
                      <a:pt x="266" y="66"/>
                      <a:pt x="266" y="66"/>
                      <a:pt x="266" y="66"/>
                    </a:cubicBezTo>
                    <a:cubicBezTo>
                      <a:pt x="266" y="67"/>
                      <a:pt x="266" y="67"/>
                      <a:pt x="267" y="67"/>
                    </a:cubicBezTo>
                    <a:cubicBezTo>
                      <a:pt x="267" y="67"/>
                      <a:pt x="268" y="67"/>
                      <a:pt x="268" y="66"/>
                    </a:cubicBezTo>
                    <a:cubicBezTo>
                      <a:pt x="269" y="66"/>
                      <a:pt x="269" y="64"/>
                      <a:pt x="268" y="64"/>
                    </a:cubicBezTo>
                    <a:moveTo>
                      <a:pt x="276" y="54"/>
                    </a:moveTo>
                    <a:cubicBezTo>
                      <a:pt x="276" y="54"/>
                      <a:pt x="275" y="55"/>
                      <a:pt x="276" y="55"/>
                    </a:cubicBezTo>
                    <a:cubicBezTo>
                      <a:pt x="276" y="55"/>
                      <a:pt x="276" y="55"/>
                      <a:pt x="276" y="55"/>
                    </a:cubicBezTo>
                    <a:cubicBezTo>
                      <a:pt x="276" y="55"/>
                      <a:pt x="277" y="54"/>
                      <a:pt x="276" y="54"/>
                    </a:cubicBezTo>
                    <a:cubicBezTo>
                      <a:pt x="276" y="54"/>
                      <a:pt x="276" y="54"/>
                      <a:pt x="276" y="54"/>
                    </a:cubicBezTo>
                    <a:moveTo>
                      <a:pt x="308" y="17"/>
                    </a:moveTo>
                    <a:cubicBezTo>
                      <a:pt x="308" y="17"/>
                      <a:pt x="307" y="17"/>
                      <a:pt x="307" y="17"/>
                    </a:cubicBezTo>
                    <a:cubicBezTo>
                      <a:pt x="307" y="18"/>
                      <a:pt x="308" y="18"/>
                      <a:pt x="308" y="18"/>
                    </a:cubicBezTo>
                    <a:cubicBezTo>
                      <a:pt x="309" y="18"/>
                      <a:pt x="309" y="18"/>
                      <a:pt x="309" y="17"/>
                    </a:cubicBezTo>
                    <a:cubicBezTo>
                      <a:pt x="309" y="17"/>
                      <a:pt x="308" y="17"/>
                      <a:pt x="308" y="17"/>
                    </a:cubicBezTo>
                    <a:moveTo>
                      <a:pt x="254" y="11"/>
                    </a:moveTo>
                    <a:cubicBezTo>
                      <a:pt x="253" y="11"/>
                      <a:pt x="253" y="11"/>
                      <a:pt x="253" y="11"/>
                    </a:cubicBezTo>
                    <a:cubicBezTo>
                      <a:pt x="253" y="11"/>
                      <a:pt x="254" y="12"/>
                      <a:pt x="254" y="12"/>
                    </a:cubicBezTo>
                    <a:cubicBezTo>
                      <a:pt x="254" y="12"/>
                      <a:pt x="255" y="12"/>
                      <a:pt x="255" y="11"/>
                    </a:cubicBezTo>
                    <a:cubicBezTo>
                      <a:pt x="255" y="11"/>
                      <a:pt x="254" y="11"/>
                      <a:pt x="254" y="11"/>
                    </a:cubicBezTo>
                    <a:moveTo>
                      <a:pt x="305" y="10"/>
                    </a:moveTo>
                    <a:cubicBezTo>
                      <a:pt x="304" y="10"/>
                      <a:pt x="304" y="11"/>
                      <a:pt x="304" y="12"/>
                    </a:cubicBezTo>
                    <a:cubicBezTo>
                      <a:pt x="305" y="13"/>
                      <a:pt x="306" y="14"/>
                      <a:pt x="307" y="14"/>
                    </a:cubicBezTo>
                    <a:cubicBezTo>
                      <a:pt x="307" y="14"/>
                      <a:pt x="308" y="14"/>
                      <a:pt x="308" y="14"/>
                    </a:cubicBezTo>
                    <a:cubicBezTo>
                      <a:pt x="308" y="14"/>
                      <a:pt x="308" y="14"/>
                      <a:pt x="308" y="14"/>
                    </a:cubicBezTo>
                    <a:cubicBezTo>
                      <a:pt x="308" y="13"/>
                      <a:pt x="308" y="12"/>
                      <a:pt x="307" y="11"/>
                    </a:cubicBezTo>
                    <a:cubicBezTo>
                      <a:pt x="307" y="11"/>
                      <a:pt x="306" y="10"/>
                      <a:pt x="306" y="10"/>
                    </a:cubicBezTo>
                    <a:cubicBezTo>
                      <a:pt x="306" y="10"/>
                      <a:pt x="306" y="10"/>
                      <a:pt x="305" y="10"/>
                    </a:cubicBezTo>
                    <a:moveTo>
                      <a:pt x="245" y="10"/>
                    </a:moveTo>
                    <a:cubicBezTo>
                      <a:pt x="244" y="10"/>
                      <a:pt x="243" y="12"/>
                      <a:pt x="245" y="12"/>
                    </a:cubicBezTo>
                    <a:cubicBezTo>
                      <a:pt x="245" y="12"/>
                      <a:pt x="245" y="12"/>
                      <a:pt x="245" y="12"/>
                    </a:cubicBezTo>
                    <a:cubicBezTo>
                      <a:pt x="246" y="12"/>
                      <a:pt x="247" y="10"/>
                      <a:pt x="245" y="10"/>
                    </a:cubicBezTo>
                    <a:cubicBezTo>
                      <a:pt x="245" y="10"/>
                      <a:pt x="245" y="10"/>
                      <a:pt x="245" y="10"/>
                    </a:cubicBezTo>
                    <a:moveTo>
                      <a:pt x="257" y="0"/>
                    </a:moveTo>
                    <a:cubicBezTo>
                      <a:pt x="256" y="0"/>
                      <a:pt x="255" y="0"/>
                      <a:pt x="255" y="1"/>
                    </a:cubicBezTo>
                    <a:cubicBezTo>
                      <a:pt x="254" y="1"/>
                      <a:pt x="254" y="1"/>
                      <a:pt x="254" y="1"/>
                    </a:cubicBezTo>
                    <a:cubicBezTo>
                      <a:pt x="254" y="1"/>
                      <a:pt x="254" y="1"/>
                      <a:pt x="254" y="1"/>
                    </a:cubicBezTo>
                    <a:cubicBezTo>
                      <a:pt x="254" y="2"/>
                      <a:pt x="254" y="3"/>
                      <a:pt x="255" y="3"/>
                    </a:cubicBezTo>
                    <a:cubicBezTo>
                      <a:pt x="256" y="3"/>
                      <a:pt x="258" y="1"/>
                      <a:pt x="257" y="0"/>
                    </a:cubicBezTo>
                  </a:path>
                </a:pathLst>
              </a:custGeom>
              <a:solidFill>
                <a:srgbClr val="66FFFF"/>
              </a:solidFill>
              <a:ln>
                <a:noFill/>
              </a:ln>
              <a:extLst>
                <a:ext uri="{91240B29-F687-4F45-9708-019B960494DF}">
                  <a14:hiddenLine xmlns:a14="http://schemas.microsoft.com/office/drawing/2010/main" w="9525">
                    <a:solidFill>
                      <a:srgbClr val="000000"/>
                    </a:solidFill>
                    <a:round/>
                  </a14:hiddenLine>
                </a:ext>
              </a:extLst>
            </p:spPr>
            <p:txBody>
              <a:bodyPr/>
              <a:lstStyle/>
              <a:p>
                <a:pPr>
                  <a:defRPr/>
                </a:pPr>
                <a:endParaRPr lang="zh-CN" altLang="en-US" sz="1400"/>
              </a:p>
            </p:txBody>
          </p:sp>
        </p:grpSp>
      </p:grpSp>
      <p:sp>
        <p:nvSpPr>
          <p:cNvPr id="3" name="矩形 2"/>
          <p:cNvSpPr/>
          <p:nvPr/>
        </p:nvSpPr>
        <p:spPr>
          <a:xfrm>
            <a:off x="1883723" y="1457264"/>
            <a:ext cx="8424936" cy="3247043"/>
          </a:xfrm>
          <a:prstGeom prst="rect">
            <a:avLst/>
          </a:prstGeom>
        </p:spPr>
        <p:txBody>
          <a:bodyPr wrap="square">
            <a:spAutoFit/>
          </a:bodyPr>
          <a:lstStyle/>
          <a:p>
            <a:pPr>
              <a:lnSpc>
                <a:spcPts val="4100"/>
              </a:lnSpc>
            </a:pPr>
            <a:r>
              <a:rPr lang="zh-CN" altLang="en-US" sz="3200" dirty="0">
                <a:latin typeface="楷体" panose="02010609060101010101" pitchFamily="49" charset="-122"/>
                <a:ea typeface="楷体" panose="02010609060101010101" pitchFamily="49" charset="-122"/>
              </a:rPr>
              <a:t>    </a:t>
            </a:r>
            <a:r>
              <a:rPr lang="zh-CN" altLang="en-US" sz="2800" b="1" u="sng" dirty="0">
                <a:solidFill>
                  <a:srgbClr val="FF0000"/>
                </a:solidFill>
                <a:latin typeface="楷体_GB2312" panose="02010609030101010101" charset="-122"/>
                <a:ea typeface="楷体_GB2312" panose="02010609030101010101" charset="-122"/>
              </a:rPr>
              <a:t>小说</a:t>
            </a:r>
            <a:r>
              <a:rPr lang="zh-CN" altLang="en-US" sz="2800" b="1" dirty="0">
                <a:latin typeface="楷体_GB2312" panose="02010609030101010101" charset="-122"/>
                <a:ea typeface="楷体_GB2312" panose="02010609030101010101" charset="-122"/>
              </a:rPr>
              <a:t>，以刻画人物形象为中心，通过完整的故事情节和环境描写来反映社会生活的文学体裁</a:t>
            </a:r>
            <a:r>
              <a:rPr lang="zh-CN" altLang="en-US" sz="2800" b="1" dirty="0">
                <a:latin typeface="楷体_GB2312" panose="02010609030101010101" charset="-122"/>
                <a:ea typeface="楷体_GB2312" panose="02010609030101010101" charset="-122"/>
              </a:rPr>
              <a:t>。人物</a:t>
            </a:r>
            <a:r>
              <a:rPr lang="zh-CN" altLang="en-US" sz="2800" b="1" dirty="0">
                <a:latin typeface="楷体_GB2312" panose="02010609030101010101" charset="-122"/>
                <a:ea typeface="楷体_GB2312" panose="02010609030101010101" charset="-122"/>
              </a:rPr>
              <a:t>、情节、环境是小说的</a:t>
            </a:r>
            <a:r>
              <a:rPr lang="zh-CN" altLang="en-US" sz="2800" b="1" u="sng" dirty="0">
                <a:solidFill>
                  <a:srgbClr val="FF0000"/>
                </a:solidFill>
                <a:latin typeface="楷体_GB2312" panose="02010609030101010101" charset="-122"/>
                <a:ea typeface="楷体_GB2312" panose="02010609030101010101" charset="-122"/>
              </a:rPr>
              <a:t>三要素</a:t>
            </a:r>
            <a:r>
              <a:rPr lang="zh-CN" altLang="en-US" sz="2800" b="1" dirty="0">
                <a:latin typeface="楷体_GB2312" panose="02010609030101010101" charset="-122"/>
                <a:ea typeface="楷体_GB2312" panose="02010609030101010101" charset="-122"/>
              </a:rPr>
              <a:t>。情节一般包括开端、发展、高潮、结局四部分，有的包括序幕、尾声。环境包括自然环境和</a:t>
            </a:r>
            <a:r>
              <a:rPr lang="zh-CN" altLang="en-US" sz="2800" b="1" dirty="0">
                <a:latin typeface="楷体_GB2312" panose="02010609030101010101" charset="-122"/>
                <a:ea typeface="楷体_GB2312" panose="02010609030101010101" charset="-122"/>
              </a:rPr>
              <a:t>社会环境。</a:t>
            </a:r>
            <a:r>
              <a:rPr lang="zh-CN" altLang="en-US" sz="2800" b="1" dirty="0">
                <a:latin typeface="楷体_GB2312" panose="02010609030101010101" charset="-122"/>
                <a:ea typeface="楷体_GB2312" panose="02010609030101010101" charset="-122"/>
              </a:rPr>
              <a:t>小说与诗歌、散文、戏剧，并称“四大文学体裁</a:t>
            </a:r>
            <a:r>
              <a:rPr lang="zh-CN" altLang="en-US" sz="2800" b="1" dirty="0">
                <a:latin typeface="楷体_GB2312" panose="02010609030101010101" charset="-122"/>
                <a:ea typeface="楷体_GB2312" panose="02010609030101010101" charset="-122"/>
              </a:rPr>
              <a:t>” 。</a:t>
            </a:r>
            <a:endParaRPr lang="zh-CN" altLang="en-US" sz="3200" b="1" dirty="0">
              <a:latin typeface="楷体_GB2312" panose="02010609030101010101" charset="-122"/>
              <a:ea typeface="楷体_GB2312" panose="02010609030101010101" charset="-122"/>
            </a:endParaRPr>
          </a:p>
        </p:txBody>
      </p:sp>
      <p:pic>
        <p:nvPicPr>
          <p:cNvPr id="1026" name="Picture 2" descr="G:\BaiduYunDownload\10000图标\PNG图标集08\png-056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41881" y="704137"/>
            <a:ext cx="564456" cy="752608"/>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p:cNvSpPr txBox="1"/>
          <p:nvPr/>
        </p:nvSpPr>
        <p:spPr>
          <a:xfrm>
            <a:off x="1919536" y="4677139"/>
            <a:ext cx="8208912" cy="2061334"/>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zh-CN" altLang="en-US" sz="4265" b="1" dirty="0">
                <a:solidFill>
                  <a:srgbClr val="FF00FF"/>
                </a:solidFill>
                <a:latin typeface="黑体" panose="02010609060101010101" pitchFamily="2" charset="-122"/>
                <a:ea typeface="黑体" panose="02010609060101010101" pitchFamily="2" charset="-122"/>
              </a:rPr>
              <a:t>    </a:t>
            </a:r>
            <a:r>
              <a:rPr lang="zh-CN" altLang="en-US" sz="4265" b="1" dirty="0">
                <a:solidFill>
                  <a:schemeClr val="tx1"/>
                </a:solidFill>
                <a:latin typeface="黑体" panose="02010609060101010101" pitchFamily="2" charset="-122"/>
                <a:ea typeface="黑体" panose="02010609060101010101" pitchFamily="2" charset="-122"/>
              </a:rPr>
              <a:t>老汉作为一名老共产党员，他有着无私无畏、不徇私情、舍己为人的崇高精神。</a:t>
            </a:r>
          </a:p>
        </p:txBody>
      </p:sp>
      <p:pic>
        <p:nvPicPr>
          <p:cNvPr id="11" name="Picture 4" descr="https://wkretype.bdimg.com/retype/zoom/fd3331c476a20029bd642dcd?pn=7&amp;o=jpg_6&amp;md5sum=7590f72302b7a5431482a905a893ace4&amp;sign=f4277804cd&amp;png=434614-579914&amp;jpg=960403-1124050"/>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a:fillRect/>
          </a:stretch>
        </p:blipFill>
        <p:spPr bwMode="auto">
          <a:xfrm>
            <a:off x="3505773" y="313097"/>
            <a:ext cx="4340253" cy="417202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a:fillRect/>
          </a:stretch>
        </p:blipFill>
        <p:spPr bwMode="auto">
          <a:xfrm>
            <a:off x="1622050" y="1988846"/>
            <a:ext cx="3024336" cy="24211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
          <p:cNvSpPr txBox="1"/>
          <p:nvPr/>
        </p:nvSpPr>
        <p:spPr>
          <a:xfrm>
            <a:off x="2206599" y="632307"/>
            <a:ext cx="8106124" cy="830997"/>
          </a:xfrm>
          <a:prstGeom prst="rect">
            <a:avLst/>
          </a:prstGeom>
          <a:noFill/>
          <a:ln w="9525">
            <a:noFill/>
          </a:ln>
        </p:spPr>
        <p:txBody>
          <a:bodyPr wrap="square">
            <a:spAutoFit/>
          </a:bodyPr>
          <a:lstStyle/>
          <a:p>
            <a:pPr eaLnBrk="1" hangingPunct="1">
              <a:lnSpc>
                <a:spcPct val="150000"/>
              </a:lnSpc>
            </a:pPr>
            <a:r>
              <a:rPr lang="en-US" altLang="zh-CN" sz="3200" b="1" dirty="0">
                <a:solidFill>
                  <a:schemeClr val="tx1">
                    <a:lumMod val="95000"/>
                    <a:lumOff val="5000"/>
                  </a:schemeClr>
                </a:solidFill>
                <a:latin typeface="黑体" panose="02010609060101010101" pitchFamily="2" charset="-122"/>
                <a:ea typeface="黑体" panose="02010609060101010101" pitchFamily="2" charset="-122"/>
                <a:cs typeface="+mn-ea"/>
              </a:rPr>
              <a:t>5.</a:t>
            </a:r>
            <a:r>
              <a:rPr lang="zh-CN" altLang="en-US" sz="3200" b="1" dirty="0">
                <a:solidFill>
                  <a:schemeClr val="tx1">
                    <a:lumMod val="95000"/>
                    <a:lumOff val="5000"/>
                  </a:schemeClr>
                </a:solidFill>
                <a:latin typeface="黑体" panose="02010609060101010101" pitchFamily="2" charset="-122"/>
                <a:ea typeface="黑体" panose="02010609060101010101" pitchFamily="2" charset="-122"/>
                <a:cs typeface="+mn-ea"/>
              </a:rPr>
              <a:t>读</a:t>
            </a:r>
            <a:r>
              <a:rPr lang="en-US" altLang="zh-CN" sz="3200" b="1" dirty="0">
                <a:solidFill>
                  <a:schemeClr val="tx1">
                    <a:lumMod val="95000"/>
                    <a:lumOff val="5000"/>
                  </a:schemeClr>
                </a:solidFill>
                <a:latin typeface="黑体" panose="02010609060101010101" pitchFamily="2" charset="-122"/>
                <a:ea typeface="黑体" panose="02010609060101010101" pitchFamily="2" charset="-122"/>
                <a:cs typeface="+mn-ea"/>
              </a:rPr>
              <a:t>25-27</a:t>
            </a:r>
            <a:r>
              <a:rPr lang="zh-CN" altLang="en-US" sz="3200" b="1" dirty="0">
                <a:solidFill>
                  <a:schemeClr val="tx1">
                    <a:lumMod val="95000"/>
                    <a:lumOff val="5000"/>
                  </a:schemeClr>
                </a:solidFill>
                <a:latin typeface="黑体" panose="02010609060101010101" pitchFamily="2" charset="-122"/>
                <a:ea typeface="黑体" panose="02010609060101010101" pitchFamily="2" charset="-122"/>
                <a:cs typeface="+mn-ea"/>
              </a:rPr>
              <a:t>段，体会老奶奶的心情。</a:t>
            </a:r>
            <a:endParaRPr lang="zh-CN" altLang="en-US" sz="3200" b="1" dirty="0">
              <a:solidFill>
                <a:schemeClr val="tx1">
                  <a:lumMod val="95000"/>
                  <a:lumOff val="5000"/>
                </a:schemeClr>
              </a:solidFill>
              <a:latin typeface="黑体" panose="02010609060101010101" pitchFamily="2" charset="-122"/>
              <a:ea typeface="黑体" panose="02010609060101010101" pitchFamily="2" charset="-122"/>
              <a:cs typeface="+mn-ea"/>
            </a:endParaRPr>
          </a:p>
        </p:txBody>
      </p:sp>
      <p:sp>
        <p:nvSpPr>
          <p:cNvPr id="2" name="矩形 1"/>
          <p:cNvSpPr/>
          <p:nvPr/>
        </p:nvSpPr>
        <p:spPr>
          <a:xfrm>
            <a:off x="4727848" y="1988846"/>
            <a:ext cx="5832648" cy="1769715"/>
          </a:xfrm>
          <a:prstGeom prst="rect">
            <a:avLst/>
          </a:prstGeom>
        </p:spPr>
        <p:txBody>
          <a:bodyPr wrap="square">
            <a:spAutoFit/>
          </a:bodyPr>
          <a:lstStyle/>
          <a:p>
            <a:pPr>
              <a:lnSpc>
                <a:spcPts val="3360"/>
              </a:lnSpc>
              <a:spcBef>
                <a:spcPct val="50000"/>
              </a:spcBef>
            </a:pPr>
            <a:r>
              <a:rPr lang="zh-CN" altLang="en-US" sz="2400" b="1" dirty="0">
                <a:latin typeface="楷体" panose="02010609060101010101" pitchFamily="49" charset="-122"/>
                <a:ea typeface="楷体" panose="02010609060101010101" pitchFamily="49" charset="-122"/>
              </a:rPr>
              <a:t>五天</a:t>
            </a:r>
            <a:r>
              <a:rPr lang="zh-CN" altLang="en-US" sz="2400" b="1" dirty="0">
                <a:latin typeface="楷体" panose="02010609060101010101" pitchFamily="49" charset="-122"/>
                <a:ea typeface="楷体" panose="02010609060101010101" pitchFamily="49" charset="-122"/>
              </a:rPr>
              <a:t>以后，洪水退了</a:t>
            </a:r>
            <a:r>
              <a:rPr lang="zh-CN" altLang="en-US" sz="2400" b="1" dirty="0">
                <a:latin typeface="楷体" panose="02010609060101010101" pitchFamily="49" charset="-122"/>
                <a:ea typeface="楷体" panose="02010609060101010101" pitchFamily="49" charset="-122"/>
              </a:rPr>
              <a:t>。</a:t>
            </a:r>
            <a:endParaRPr lang="en-US" altLang="zh-CN" sz="2400" b="1" dirty="0">
              <a:latin typeface="楷体" panose="02010609060101010101" pitchFamily="49" charset="-122"/>
              <a:ea typeface="楷体" panose="02010609060101010101" pitchFamily="49" charset="-122"/>
            </a:endParaRPr>
          </a:p>
          <a:p>
            <a:pPr>
              <a:lnSpc>
                <a:spcPts val="3360"/>
              </a:lnSpc>
              <a:spcBef>
                <a:spcPct val="50000"/>
              </a:spcBef>
            </a:pPr>
            <a:r>
              <a:rPr lang="zh-CN" altLang="en-US" sz="2400" b="1" dirty="0">
                <a:latin typeface="楷体" panose="02010609060101010101" pitchFamily="49" charset="-122"/>
                <a:ea typeface="楷体" panose="02010609060101010101" pitchFamily="49" charset="-122"/>
              </a:rPr>
              <a:t>一</a:t>
            </a:r>
            <a:r>
              <a:rPr lang="zh-CN" altLang="en-US" sz="2400" b="1" dirty="0">
                <a:latin typeface="楷体" panose="02010609060101010101" pitchFamily="49" charset="-122"/>
                <a:ea typeface="楷体" panose="02010609060101010101" pitchFamily="49" charset="-122"/>
              </a:rPr>
              <a:t>个老太太，被人</a:t>
            </a:r>
            <a:r>
              <a:rPr lang="zh-CN" altLang="en-US" sz="2400" b="1" dirty="0">
                <a:latin typeface="楷体" panose="02010609060101010101" pitchFamily="49" charset="-122"/>
                <a:ea typeface="楷体" panose="02010609060101010101" pitchFamily="49" charset="-122"/>
              </a:rPr>
              <a:t>搀扶</a:t>
            </a:r>
            <a:r>
              <a:rPr lang="zh-CN" altLang="en-US" sz="2400" b="1" dirty="0">
                <a:latin typeface="楷体" panose="02010609060101010101" pitchFamily="49" charset="-122"/>
                <a:ea typeface="楷体" panose="02010609060101010101" pitchFamily="49" charset="-122"/>
              </a:rPr>
              <a:t>着，来这里</a:t>
            </a:r>
            <a:r>
              <a:rPr lang="zh-CN" altLang="en-US" sz="2400" b="1" dirty="0">
                <a:latin typeface="楷体" panose="02010609060101010101" pitchFamily="49" charset="-122"/>
                <a:ea typeface="楷体" panose="02010609060101010101" pitchFamily="49" charset="-122"/>
              </a:rPr>
              <a:t>祭奠。</a:t>
            </a:r>
            <a:endParaRPr lang="zh-CN" altLang="en-US" sz="2400" b="1" dirty="0">
              <a:latin typeface="楷体" panose="02010609060101010101" pitchFamily="49" charset="-122"/>
              <a:ea typeface="楷体" panose="02010609060101010101" pitchFamily="49" charset="-122"/>
            </a:endParaRPr>
          </a:p>
          <a:p>
            <a:pPr>
              <a:lnSpc>
                <a:spcPts val="3360"/>
              </a:lnSpc>
              <a:spcBef>
                <a:spcPct val="50000"/>
              </a:spcBef>
            </a:pPr>
            <a:r>
              <a:rPr lang="zh-CN" altLang="en-US" sz="2400" b="1" dirty="0">
                <a:latin typeface="楷体" panose="02010609060101010101" pitchFamily="49" charset="-122"/>
                <a:ea typeface="楷体" panose="02010609060101010101" pitchFamily="49" charset="-122"/>
              </a:rPr>
              <a:t>她来祭奠两个人</a:t>
            </a:r>
            <a:r>
              <a:rPr lang="zh-CN" altLang="en-US" sz="2400" b="1" dirty="0">
                <a:latin typeface="楷体" panose="02010609060101010101" pitchFamily="49" charset="-122"/>
                <a:ea typeface="楷体" panose="02010609060101010101" pitchFamily="49" charset="-122"/>
              </a:rPr>
              <a:t>。他的丈夫和他的儿子。</a:t>
            </a:r>
            <a:endParaRPr lang="zh-CN" altLang="en-US" sz="2400" b="1" dirty="0">
              <a:latin typeface="楷体" panose="02010609060101010101" pitchFamily="49" charset="-122"/>
              <a:ea typeface="楷体" panose="02010609060101010101" pitchFamily="49" charset="-122"/>
            </a:endParaRPr>
          </a:p>
        </p:txBody>
      </p:sp>
      <p:sp>
        <p:nvSpPr>
          <p:cNvPr id="3" name="TextBox 2"/>
          <p:cNvSpPr txBox="1"/>
          <p:nvPr/>
        </p:nvSpPr>
        <p:spPr>
          <a:xfrm>
            <a:off x="2839281" y="4677144"/>
            <a:ext cx="6840760" cy="1200329"/>
          </a:xfrm>
          <a:prstGeom prst="rect">
            <a:avLst/>
          </a:prstGeom>
          <a:noFill/>
          <a:ln w="9525">
            <a:noFill/>
          </a:ln>
        </p:spPr>
        <p:txBody>
          <a:bodyPr wrap="square" rtlCol="0">
            <a:spAutoFit/>
          </a:bodyPr>
          <a:lstStyle/>
          <a:p>
            <a:pPr eaLnBrk="1" hangingPunct="1"/>
            <a:r>
              <a:rPr lang="zh-CN" altLang="en-US" sz="3600" b="1" dirty="0">
                <a:latin typeface="黑体" panose="02010609060101010101" pitchFamily="2" charset="-122"/>
                <a:ea typeface="黑体" panose="02010609060101010101" pitchFamily="2" charset="-122"/>
              </a:rPr>
              <a:t>语言极为简短，却加强了故事的悲壮色彩，让人不禁为之动容。</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9557" y="1412776"/>
            <a:ext cx="7416824" cy="1754326"/>
          </a:xfrm>
          <a:prstGeom prst="rect">
            <a:avLst/>
          </a:prstGeom>
          <a:noFill/>
          <a:ln w="9525">
            <a:noFill/>
          </a:ln>
        </p:spPr>
        <p:txBody>
          <a:bodyPr wrap="square" rtlCol="0">
            <a:spAutoFit/>
          </a:bodyPr>
          <a:lstStyle/>
          <a:p>
            <a:pPr eaLnBrk="1" hangingPunct="1"/>
            <a:r>
              <a:rPr lang="zh-CN" altLang="en-US" sz="3600" b="1" dirty="0">
                <a:latin typeface="黑体" panose="02010609060101010101" pitchFamily="2" charset="-122"/>
                <a:ea typeface="黑体" panose="02010609060101010101" pitchFamily="2" charset="-122"/>
              </a:rPr>
              <a:t>    如果你就是这位失去了丈夫和儿子的老太太，你会对逝去的亲人说什么呢？</a:t>
            </a:r>
            <a:endParaRPr lang="zh-CN" altLang="en-US" sz="3600" b="1" dirty="0">
              <a:latin typeface="黑体" panose="02010609060101010101" pitchFamily="2" charset="-122"/>
              <a:ea typeface="黑体" panose="02010609060101010101" pitchFamily="2" charset="-122"/>
            </a:endParaRPr>
          </a:p>
        </p:txBody>
      </p:sp>
      <p:sp>
        <p:nvSpPr>
          <p:cNvPr id="5" name="TextBox 4"/>
          <p:cNvSpPr txBox="1"/>
          <p:nvPr/>
        </p:nvSpPr>
        <p:spPr>
          <a:xfrm>
            <a:off x="2207568" y="3460744"/>
            <a:ext cx="7920880" cy="1446550"/>
          </a:xfrm>
          <a:prstGeom prst="rect">
            <a:avLst/>
          </a:prstGeom>
          <a:noFill/>
          <a:ln w="9525">
            <a:noFill/>
          </a:ln>
        </p:spPr>
        <p:txBody>
          <a:bodyPr wrap="square" rtlCol="0">
            <a:spAutoFit/>
          </a:bodyPr>
          <a:lstStyle/>
          <a:p>
            <a:pPr eaLnBrk="1" hangingPunct="1"/>
            <a:r>
              <a:rPr lang="zh-CN" altLang="en-US" sz="32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“老伴啊，乡亲们都说，</a:t>
            </a:r>
            <a:r>
              <a:rPr lang="en-US" altLang="zh-CN" sz="2400" b="1" dirty="0">
                <a:latin typeface="楷体" panose="02010609060101010101" pitchFamily="49" charset="-122"/>
                <a:ea typeface="楷体" panose="02010609060101010101" pitchFamily="49" charset="-122"/>
              </a:rPr>
              <a:t>_____________________</a:t>
            </a:r>
            <a:r>
              <a:rPr lang="zh-CN" altLang="en-US" sz="2400" b="1" dirty="0">
                <a:latin typeface="楷体" panose="02010609060101010101" pitchFamily="49" charset="-122"/>
                <a:ea typeface="楷体" panose="02010609060101010101" pitchFamily="49" charset="-122"/>
              </a:rPr>
              <a:t>，你听到了吗？”</a:t>
            </a:r>
            <a:endParaRPr lang="en-US" altLang="zh-CN" sz="3200" b="1" dirty="0">
              <a:latin typeface="楷体" panose="02010609060101010101" pitchFamily="49" charset="-122"/>
              <a:ea typeface="楷体" panose="02010609060101010101" pitchFamily="49" charset="-122"/>
            </a:endParaRPr>
          </a:p>
          <a:p>
            <a:pPr eaLnBrk="1" hangingPunct="1"/>
            <a:r>
              <a:rPr lang="zh-CN" altLang="en-US" sz="3200" b="1" dirty="0">
                <a:latin typeface="楷体" panose="02010609060101010101" pitchFamily="49" charset="-122"/>
                <a:ea typeface="楷体" panose="02010609060101010101" pitchFamily="49" charset="-122"/>
              </a:rPr>
              <a:t>  </a:t>
            </a:r>
            <a:r>
              <a:rPr lang="zh-CN" altLang="en-US" sz="2400" b="1" dirty="0">
                <a:latin typeface="楷体" panose="02010609060101010101" pitchFamily="49" charset="-122"/>
                <a:ea typeface="楷体" panose="02010609060101010101" pitchFamily="49" charset="-122"/>
              </a:rPr>
              <a:t>“儿子啊，虽然你走了，但是</a:t>
            </a:r>
            <a:r>
              <a:rPr lang="en-US" altLang="zh-CN" sz="2400" b="1" dirty="0">
                <a:latin typeface="楷体" panose="02010609060101010101" pitchFamily="49" charset="-122"/>
                <a:ea typeface="楷体" panose="02010609060101010101" pitchFamily="49" charset="-122"/>
              </a:rPr>
              <a:t>__________________</a:t>
            </a:r>
            <a:r>
              <a:rPr lang="zh-CN" altLang="en-US" sz="2400" b="1" dirty="0">
                <a:latin typeface="楷体" panose="02010609060101010101" pitchFamily="49" charset="-122"/>
                <a:ea typeface="楷体" panose="02010609060101010101" pitchFamily="49" charset="-122"/>
              </a:rPr>
              <a:t>。”</a:t>
            </a:r>
            <a:endParaRPr lang="zh-CN" altLang="en-US" sz="2400" b="1" dirty="0">
              <a:latin typeface="楷体" panose="02010609060101010101" pitchFamily="49" charset="-122"/>
              <a:ea typeface="楷体" panose="02010609060101010101" pitchFamily="49" charset="-122"/>
            </a:endParaRPr>
          </a:p>
        </p:txBody>
      </p:sp>
      <p:sp>
        <p:nvSpPr>
          <p:cNvPr id="6" name="矩形 5"/>
          <p:cNvSpPr/>
          <p:nvPr/>
        </p:nvSpPr>
        <p:spPr>
          <a:xfrm>
            <a:off x="5820526" y="3332995"/>
            <a:ext cx="3587842" cy="461665"/>
          </a:xfrm>
          <a:prstGeom prst="rect">
            <a:avLst/>
          </a:prstGeom>
        </p:spPr>
        <p:txBody>
          <a:bodyPr wrap="none">
            <a:spAutoFit/>
          </a:bodyPr>
          <a:lstStyle/>
          <a:p>
            <a:r>
              <a:rPr lang="zh-CN" altLang="en-US" sz="2400" b="1" dirty="0">
                <a:solidFill>
                  <a:srgbClr val="FF0000"/>
                </a:solidFill>
                <a:latin typeface="楷体_GB2312" panose="02010609030101010101" charset="-122"/>
                <a:ea typeface="楷体_GB2312" panose="02010609030101010101" charset="-122"/>
              </a:rPr>
              <a:t>你的无私奉献拯救了他们</a:t>
            </a:r>
          </a:p>
        </p:txBody>
      </p:sp>
      <p:sp>
        <p:nvSpPr>
          <p:cNvPr id="12" name="矩形 11"/>
          <p:cNvSpPr/>
          <p:nvPr/>
        </p:nvSpPr>
        <p:spPr>
          <a:xfrm>
            <a:off x="6744072" y="4445634"/>
            <a:ext cx="2659702" cy="461665"/>
          </a:xfrm>
          <a:prstGeom prst="rect">
            <a:avLst/>
          </a:prstGeom>
        </p:spPr>
        <p:txBody>
          <a:bodyPr wrap="none">
            <a:spAutoFit/>
          </a:bodyPr>
          <a:lstStyle/>
          <a:p>
            <a:r>
              <a:rPr lang="zh-CN" altLang="en-US" sz="2400" b="1" dirty="0">
                <a:solidFill>
                  <a:srgbClr val="FF0000"/>
                </a:solidFill>
                <a:latin typeface="楷体_GB2312" panose="02010609030101010101" charset="-122"/>
                <a:ea typeface="楷体_GB2312" panose="02010609030101010101" charset="-122"/>
              </a:rPr>
              <a:t>人们永远会记得你</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2063553" y="3755928"/>
            <a:ext cx="8352928" cy="1323439"/>
          </a:xfrm>
          <a:prstGeom prst="rect">
            <a:avLst/>
          </a:prstGeom>
        </p:spPr>
        <p:txBody>
          <a:bodyPr wrap="square">
            <a:spAutoFit/>
          </a:bodyPr>
          <a:lstStyle/>
          <a:p>
            <a:r>
              <a:rPr lang="en-US" altLang="zh-CN" sz="2000" dirty="0"/>
              <a:t>        </a:t>
            </a:r>
            <a:r>
              <a:rPr lang="zh-CN" altLang="zh-CN" sz="2000" b="1" dirty="0">
                <a:solidFill>
                  <a:srgbClr val="FF0000"/>
                </a:solidFill>
                <a:latin typeface="楷体_GB2312" panose="02010609030101010101" charset="-122"/>
                <a:ea typeface="楷体_GB2312" panose="02010609030101010101" charset="-122"/>
              </a:rPr>
              <a:t>课题</a:t>
            </a:r>
            <a:r>
              <a:rPr lang="zh-CN" altLang="zh-CN" sz="2000" b="1" dirty="0">
                <a:solidFill>
                  <a:srgbClr val="FF0000"/>
                </a:solidFill>
                <a:latin typeface="楷体_GB2312" panose="02010609030101010101" charset="-122"/>
                <a:ea typeface="楷体_GB2312" panose="02010609030101010101" charset="-122"/>
              </a:rPr>
              <a:t>《桥》不仅仅指的是那座让人们逃生的木桥，更指的是老汉那无私无畏、舍己救人的崇高精神。是老汉和额日子用生命给人们搭起了一座生命桥、逃生桥和希望桥。老汉的精神已成为一座摧不毁的桥，永远留在我们每个人心中。</a:t>
            </a:r>
            <a:endParaRPr lang="zh-CN" altLang="zh-CN" b="1" dirty="0">
              <a:solidFill>
                <a:srgbClr val="FF0000"/>
              </a:solidFill>
              <a:latin typeface="楷体_GB2312" panose="02010609030101010101" charset="-122"/>
              <a:ea typeface="楷体_GB2312" panose="02010609030101010101" charset="-122"/>
            </a:endParaRPr>
          </a:p>
        </p:txBody>
      </p:sp>
      <p:sp>
        <p:nvSpPr>
          <p:cNvPr id="7" name="TextBox 6"/>
          <p:cNvSpPr txBox="1"/>
          <p:nvPr/>
        </p:nvSpPr>
        <p:spPr>
          <a:xfrm>
            <a:off x="2063939" y="1085871"/>
            <a:ext cx="8294487" cy="2308324"/>
          </a:xfrm>
          <a:prstGeom prst="rect">
            <a:avLst/>
          </a:prstGeom>
          <a:noFill/>
          <a:ln w="9525">
            <a:noFill/>
          </a:ln>
        </p:spPr>
        <p:txBody>
          <a:bodyPr wrap="square" rtlCol="0">
            <a:spAutoFit/>
          </a:bodyPr>
          <a:lstStyle/>
          <a:p>
            <a:r>
              <a:rPr lang="zh-CN" altLang="en-US" sz="3200" b="1" dirty="0">
                <a:latin typeface="黑体" panose="02010609060101010101" pitchFamily="2" charset="-122"/>
                <a:ea typeface="黑体" panose="02010609060101010101" pitchFamily="2" charset="-122"/>
              </a:rPr>
              <a:t>讨论</a:t>
            </a:r>
            <a:r>
              <a:rPr lang="zh-CN" altLang="en-US" sz="3200" b="1" dirty="0">
                <a:latin typeface="黑体" panose="02010609060101010101" pitchFamily="2" charset="-122"/>
                <a:ea typeface="黑体" panose="02010609060101010101" pitchFamily="2" charset="-122"/>
              </a:rPr>
              <a:t>：</a:t>
            </a:r>
            <a:endParaRPr lang="en-US" altLang="zh-CN" sz="3200" b="1" dirty="0">
              <a:solidFill>
                <a:srgbClr val="FF00FF"/>
              </a:solidFill>
              <a:latin typeface="黑体" panose="02010609060101010101" pitchFamily="2" charset="-122"/>
              <a:ea typeface="黑体" panose="02010609060101010101" pitchFamily="2" charset="-122"/>
            </a:endParaRPr>
          </a:p>
          <a:p>
            <a:r>
              <a:rPr lang="en-US" altLang="zh-CN" sz="2800" b="1" dirty="0">
                <a:latin typeface="黑体" panose="02010609060101010101" pitchFamily="2" charset="-122"/>
                <a:ea typeface="黑体" panose="02010609060101010101" pitchFamily="2" charset="-122"/>
              </a:rPr>
              <a:t>1.</a:t>
            </a:r>
            <a:r>
              <a:rPr lang="zh-CN" altLang="en-US" sz="2800" b="1" dirty="0">
                <a:latin typeface="黑体" panose="02010609060101010101" pitchFamily="2" charset="-122"/>
                <a:ea typeface="黑体" panose="02010609060101010101" pitchFamily="2" charset="-122"/>
              </a:rPr>
              <a:t>课文</a:t>
            </a:r>
            <a:r>
              <a:rPr lang="zh-CN" altLang="en-US" sz="2800" b="1" dirty="0">
                <a:latin typeface="黑体" panose="02010609060101010101" pitchFamily="2" charset="-122"/>
                <a:ea typeface="黑体" panose="02010609060101010101" pitchFamily="2" charset="-122"/>
              </a:rPr>
              <a:t>为什么最后才交代老汉与小伙子的关系</a:t>
            </a:r>
            <a:r>
              <a:rPr lang="zh-CN" altLang="en-US" sz="2800" b="1" dirty="0">
                <a:latin typeface="黑体" panose="02010609060101010101" pitchFamily="2" charset="-122"/>
                <a:ea typeface="黑体" panose="02010609060101010101" pitchFamily="2" charset="-122"/>
              </a:rPr>
              <a:t>？</a:t>
            </a:r>
            <a:r>
              <a:rPr lang="en-US" altLang="zh-CN" sz="2800" b="1" dirty="0">
                <a:latin typeface="黑体" panose="02010609060101010101" pitchFamily="2" charset="-122"/>
                <a:ea typeface="黑体" panose="02010609060101010101" pitchFamily="2" charset="-122"/>
              </a:rPr>
              <a:t>   </a:t>
            </a:r>
          </a:p>
          <a:p>
            <a:endParaRPr lang="en-US" altLang="zh-CN" sz="2800" b="1" dirty="0">
              <a:latin typeface="黑体" panose="02010609060101010101" pitchFamily="2" charset="-122"/>
              <a:ea typeface="黑体" panose="02010609060101010101" pitchFamily="2" charset="-122"/>
            </a:endParaRPr>
          </a:p>
          <a:p>
            <a:r>
              <a:rPr lang="en-US" altLang="zh-CN" sz="2800" b="1" dirty="0">
                <a:latin typeface="黑体" panose="02010609060101010101" pitchFamily="2" charset="-122"/>
                <a:ea typeface="黑体" panose="02010609060101010101" pitchFamily="2" charset="-122"/>
              </a:rPr>
              <a:t>2.</a:t>
            </a:r>
            <a:r>
              <a:rPr lang="zh-CN" altLang="en-US" sz="2800" b="1" dirty="0">
                <a:latin typeface="黑体" panose="02010609060101010101" pitchFamily="2" charset="-122"/>
                <a:ea typeface="黑体" panose="02010609060101010101" pitchFamily="2" charset="-122"/>
              </a:rPr>
              <a:t>课文中留给大家印象最深的是老汉的形象，为什么却用“桥”为题？</a:t>
            </a:r>
            <a:endParaRPr lang="zh-CN" altLang="en-US" sz="3200" b="1" dirty="0">
              <a:solidFill>
                <a:srgbClr val="FF00FF"/>
              </a:solidFill>
              <a:latin typeface="黑体" panose="02010609060101010101" pitchFamily="2" charset="-122"/>
              <a:ea typeface="黑体" panose="02010609060101010101" pitchFamily="2" charset="-122"/>
            </a:endParaRPr>
          </a:p>
        </p:txBody>
      </p:sp>
      <p:sp>
        <p:nvSpPr>
          <p:cNvPr id="8" name="矩形 7"/>
          <p:cNvSpPr/>
          <p:nvPr/>
        </p:nvSpPr>
        <p:spPr>
          <a:xfrm>
            <a:off x="2648884" y="2039983"/>
            <a:ext cx="5904656" cy="461665"/>
          </a:xfrm>
          <a:prstGeom prst="rect">
            <a:avLst/>
          </a:prstGeom>
        </p:spPr>
        <p:txBody>
          <a:bodyPr wrap="square">
            <a:spAutoFit/>
          </a:bodyPr>
          <a:lstStyle/>
          <a:p>
            <a:r>
              <a:rPr lang="zh-CN" altLang="zh-CN" sz="2400" b="1" dirty="0">
                <a:solidFill>
                  <a:srgbClr val="FF0000"/>
                </a:solidFill>
                <a:latin typeface="楷体_GB2312" panose="02010609030101010101" charset="-122"/>
                <a:ea typeface="楷体_GB2312" panose="02010609030101010101" charset="-122"/>
              </a:rPr>
              <a:t>构思</a:t>
            </a:r>
            <a:r>
              <a:rPr lang="zh-CN" altLang="zh-CN" sz="2400" b="1" dirty="0">
                <a:solidFill>
                  <a:srgbClr val="FF0000"/>
                </a:solidFill>
                <a:latin typeface="楷体_GB2312" panose="02010609030101010101" charset="-122"/>
                <a:ea typeface="楷体_GB2312" panose="02010609030101010101" charset="-122"/>
              </a:rPr>
              <a:t>新颖别致，设置悬念，前后</a:t>
            </a:r>
            <a:r>
              <a:rPr lang="zh-CN" altLang="zh-CN" sz="2400" b="1" dirty="0">
                <a:solidFill>
                  <a:srgbClr val="FF0000"/>
                </a:solidFill>
                <a:latin typeface="楷体_GB2312" panose="02010609030101010101" charset="-122"/>
                <a:ea typeface="楷体_GB2312" panose="02010609030101010101" charset="-122"/>
              </a:rPr>
              <a:t>照应</a:t>
            </a:r>
            <a:endParaRPr lang="zh-CN" altLang="en-US" sz="2400" b="1" dirty="0">
              <a:solidFill>
                <a:srgbClr val="FF0000"/>
              </a:solidFill>
              <a:latin typeface="楷体_GB2312" panose="02010609030101010101" charset="-122"/>
              <a:ea typeface="楷体_GB2312" panose="02010609030101010101" charset="-122"/>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左大括号 13"/>
          <p:cNvSpPr/>
          <p:nvPr/>
        </p:nvSpPr>
        <p:spPr>
          <a:xfrm>
            <a:off x="3013715" y="1804252"/>
            <a:ext cx="348615" cy="3401907"/>
          </a:xfrm>
          <a:prstGeom prst="leftBrace">
            <a:avLst>
              <a:gd name="adj1" fmla="val 79956"/>
              <a:gd name="adj2" fmla="val 50000"/>
            </a:avLst>
          </a:prstGeom>
          <a:ln w="31750">
            <a:solidFill>
              <a:srgbClr val="00B050"/>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zh-CN" altLang="en-US" sz="1600"/>
          </a:p>
        </p:txBody>
      </p:sp>
      <p:sp>
        <p:nvSpPr>
          <p:cNvPr id="15" name="TextBox 14"/>
          <p:cNvSpPr txBox="1"/>
          <p:nvPr/>
        </p:nvSpPr>
        <p:spPr>
          <a:xfrm>
            <a:off x="3495588" y="1435873"/>
            <a:ext cx="1723691" cy="738664"/>
          </a:xfrm>
          <a:prstGeom prst="rect">
            <a:avLst/>
          </a:prstGeom>
          <a:noFill/>
          <a:ln w="9525">
            <a:noFill/>
          </a:ln>
        </p:spPr>
        <p:txBody>
          <a:bodyPr wrap="square">
            <a:spAutoFit/>
          </a:bodyPr>
          <a:lstStyle/>
          <a:p>
            <a:pPr>
              <a:lnSpc>
                <a:spcPct val="150000"/>
              </a:lnSpc>
            </a:pPr>
            <a:r>
              <a:rPr lang="zh-CN" altLang="en-US" sz="2800" b="1" dirty="0">
                <a:latin typeface="楷体" panose="02010609060101010101" pitchFamily="49" charset="-122"/>
                <a:ea typeface="楷体" panose="02010609060101010101" pitchFamily="49" charset="-122"/>
              </a:rPr>
              <a:t>突遇山洪</a:t>
            </a:r>
            <a:endParaRPr lang="zh-CN" altLang="en-US" sz="2800" b="1" dirty="0">
              <a:latin typeface="楷体" panose="02010609060101010101" pitchFamily="49" charset="-122"/>
              <a:ea typeface="楷体" panose="02010609060101010101" pitchFamily="49" charset="-122"/>
            </a:endParaRPr>
          </a:p>
        </p:txBody>
      </p:sp>
      <p:sp>
        <p:nvSpPr>
          <p:cNvPr id="17" name="左大括号 16"/>
          <p:cNvSpPr/>
          <p:nvPr/>
        </p:nvSpPr>
        <p:spPr>
          <a:xfrm flipH="1">
            <a:off x="8270240" y="2013378"/>
            <a:ext cx="285750" cy="3193627"/>
          </a:xfrm>
          <a:prstGeom prst="leftBrace">
            <a:avLst>
              <a:gd name="adj1" fmla="val 88163"/>
              <a:gd name="adj2" fmla="val 50000"/>
            </a:avLst>
          </a:prstGeom>
          <a:ln w="31750">
            <a:solidFill>
              <a:srgbClr val="00B050"/>
            </a:solidFill>
          </a:ln>
        </p:spPr>
        <p:style>
          <a:lnRef idx="1">
            <a:schemeClr val="accent1"/>
          </a:lnRef>
          <a:fillRef idx="0">
            <a:schemeClr val="accent1"/>
          </a:fillRef>
          <a:effectRef idx="0">
            <a:schemeClr val="accent1"/>
          </a:effectRef>
          <a:fontRef idx="minor">
            <a:schemeClr val="tx1"/>
          </a:fontRef>
        </p:style>
        <p:txBody>
          <a:bodyPr anchor="ctr"/>
          <a:lstStyle/>
          <a:p>
            <a:pPr algn="ctr" fontAlgn="base">
              <a:spcBef>
                <a:spcPct val="0"/>
              </a:spcBef>
              <a:spcAft>
                <a:spcPct val="0"/>
              </a:spcAft>
              <a:defRPr/>
            </a:pPr>
            <a:endParaRPr lang="zh-CN" altLang="en-US" sz="1600"/>
          </a:p>
        </p:txBody>
      </p:sp>
      <p:sp>
        <p:nvSpPr>
          <p:cNvPr id="22536" name="TextBox 7"/>
          <p:cNvSpPr txBox="1"/>
          <p:nvPr/>
        </p:nvSpPr>
        <p:spPr>
          <a:xfrm>
            <a:off x="8705006" y="1599138"/>
            <a:ext cx="1046440" cy="4110819"/>
          </a:xfrm>
          <a:prstGeom prst="rect">
            <a:avLst/>
          </a:prstGeom>
          <a:noFill/>
          <a:ln w="9525">
            <a:noFill/>
          </a:ln>
        </p:spPr>
        <p:txBody>
          <a:bodyPr vert="eaVert" wrap="square">
            <a:spAutoFit/>
          </a:bodyPr>
          <a:lstStyle/>
          <a:p>
            <a:r>
              <a:rPr lang="zh-CN" altLang="en-US" sz="2800" b="1" dirty="0">
                <a:solidFill>
                  <a:srgbClr val="FF0000"/>
                </a:solidFill>
                <a:latin typeface="楷体" panose="02010609060101010101" pitchFamily="49" charset="-122"/>
                <a:ea typeface="楷体" panose="02010609060101010101" pitchFamily="49" charset="-122"/>
              </a:rPr>
              <a:t>无私无畏舍己救人生命金桥永驻心中</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2534" name="TextBox 18"/>
          <p:cNvSpPr txBox="1"/>
          <p:nvPr/>
        </p:nvSpPr>
        <p:spPr>
          <a:xfrm>
            <a:off x="2274996" y="2990500"/>
            <a:ext cx="744819" cy="1131884"/>
          </a:xfrm>
          <a:prstGeom prst="rect">
            <a:avLst/>
          </a:prstGeom>
          <a:noFill/>
          <a:ln w="9525">
            <a:noFill/>
          </a:ln>
        </p:spPr>
        <p:txBody>
          <a:bodyPr vert="eaVert" wrap="square">
            <a:spAutoFit/>
          </a:bodyPr>
          <a:lstStyle/>
          <a:p>
            <a:pPr>
              <a:lnSpc>
                <a:spcPct val="130000"/>
              </a:lnSpc>
            </a:pPr>
            <a:r>
              <a:rPr lang="zh-CN" altLang="en-US" sz="2800" b="1" dirty="0">
                <a:solidFill>
                  <a:srgbClr val="FF0000"/>
                </a:solidFill>
                <a:latin typeface="楷体" panose="02010609060101010101" pitchFamily="49" charset="-122"/>
                <a:ea typeface="楷体" panose="02010609060101010101" pitchFamily="49" charset="-122"/>
              </a:rPr>
              <a:t>桥</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 name="文本框 1"/>
          <p:cNvSpPr txBox="1"/>
          <p:nvPr/>
        </p:nvSpPr>
        <p:spPr>
          <a:xfrm>
            <a:off x="2540005" y="741685"/>
            <a:ext cx="1832553" cy="584775"/>
          </a:xfrm>
          <a:prstGeom prst="rect">
            <a:avLst/>
          </a:prstGeom>
          <a:noFill/>
        </p:spPr>
        <p:txBody>
          <a:bodyPr wrap="none" rtlCol="0">
            <a:spAutoFit/>
          </a:bodyPr>
          <a:lstStyle/>
          <a:p>
            <a:pPr algn="ctr"/>
            <a:r>
              <a:rPr lang="zh-CN" altLang="en-US" sz="3200" b="1" u="dbl" dirty="0">
                <a:solidFill>
                  <a:srgbClr val="92D050"/>
                </a:solidFill>
                <a:latin typeface="黑体" panose="02010609060101010101" pitchFamily="2" charset="-122"/>
                <a:ea typeface="黑体" panose="02010609060101010101" pitchFamily="2" charset="-122"/>
              </a:rPr>
              <a:t>板书设计</a:t>
            </a:r>
          </a:p>
        </p:txBody>
      </p:sp>
      <p:sp>
        <p:nvSpPr>
          <p:cNvPr id="9" name="TextBox 8"/>
          <p:cNvSpPr txBox="1"/>
          <p:nvPr/>
        </p:nvSpPr>
        <p:spPr>
          <a:xfrm>
            <a:off x="5645067" y="3503865"/>
            <a:ext cx="2360228" cy="738664"/>
          </a:xfrm>
          <a:prstGeom prst="rect">
            <a:avLst/>
          </a:prstGeom>
          <a:noFill/>
          <a:ln w="9525">
            <a:noFill/>
          </a:ln>
        </p:spPr>
        <p:txBody>
          <a:bodyPr wrap="square">
            <a:spAutoFit/>
          </a:bodyPr>
          <a:lstStyle/>
          <a:p>
            <a:pPr>
              <a:lnSpc>
                <a:spcPct val="150000"/>
              </a:lnSpc>
            </a:pPr>
            <a:r>
              <a:rPr lang="zh-CN" altLang="en-US" sz="2800" b="1" dirty="0">
                <a:latin typeface="楷体" panose="02010609060101010101" pitchFamily="49" charset="-122"/>
                <a:ea typeface="楷体" panose="02010609060101010101" pitchFamily="49" charset="-122"/>
              </a:rPr>
              <a:t>老汉英勇献身 </a:t>
            </a:r>
          </a:p>
        </p:txBody>
      </p:sp>
      <p:sp>
        <p:nvSpPr>
          <p:cNvPr id="6" name="矩形 5"/>
          <p:cNvSpPr/>
          <p:nvPr/>
        </p:nvSpPr>
        <p:spPr>
          <a:xfrm>
            <a:off x="5728523" y="1521796"/>
            <a:ext cx="2557127" cy="738664"/>
          </a:xfrm>
          <a:prstGeom prst="rect">
            <a:avLst/>
          </a:prstGeom>
          <a:noFill/>
          <a:ln w="9525">
            <a:noFill/>
          </a:ln>
        </p:spPr>
        <p:txBody>
          <a:bodyPr wrap="square">
            <a:spAutoFit/>
          </a:bodyPr>
          <a:lstStyle/>
          <a:p>
            <a:pPr>
              <a:lnSpc>
                <a:spcPct val="150000"/>
              </a:lnSpc>
            </a:pPr>
            <a:r>
              <a:rPr lang="zh-CN" altLang="en-US" sz="2800" b="1" dirty="0">
                <a:latin typeface="楷体" panose="02010609060101010101" pitchFamily="49" charset="-122"/>
                <a:ea typeface="楷体" panose="02010609060101010101" pitchFamily="49" charset="-122"/>
              </a:rPr>
              <a:t>人们惊慌失措 </a:t>
            </a:r>
            <a:endParaRPr lang="zh-CN" altLang="zh-CN" sz="2800" b="1" dirty="0">
              <a:latin typeface="楷体" panose="02010609060101010101" pitchFamily="49" charset="-122"/>
              <a:ea typeface="楷体" panose="02010609060101010101" pitchFamily="49" charset="-122"/>
            </a:endParaRPr>
          </a:p>
        </p:txBody>
      </p:sp>
      <p:sp>
        <p:nvSpPr>
          <p:cNvPr id="7" name="矩形 6"/>
          <p:cNvSpPr/>
          <p:nvPr/>
        </p:nvSpPr>
        <p:spPr>
          <a:xfrm>
            <a:off x="3438059" y="2471769"/>
            <a:ext cx="1989647" cy="738664"/>
          </a:xfrm>
          <a:prstGeom prst="rect">
            <a:avLst/>
          </a:prstGeom>
          <a:noFill/>
          <a:ln w="9525">
            <a:noFill/>
          </a:ln>
        </p:spPr>
        <p:txBody>
          <a:bodyPr wrap="square">
            <a:spAutoFit/>
          </a:bodyPr>
          <a:lstStyle/>
          <a:p>
            <a:pPr>
              <a:lnSpc>
                <a:spcPct val="150000"/>
              </a:lnSpc>
            </a:pPr>
            <a:r>
              <a:rPr lang="zh-CN" altLang="en-US" sz="2800" b="1" dirty="0">
                <a:latin typeface="楷体" panose="02010609060101010101" pitchFamily="49" charset="-122"/>
                <a:ea typeface="楷体" panose="02010609060101010101" pitchFamily="49" charset="-122"/>
              </a:rPr>
              <a:t>沉着疏导</a:t>
            </a:r>
          </a:p>
        </p:txBody>
      </p:sp>
      <p:sp>
        <p:nvSpPr>
          <p:cNvPr id="8" name="矩形 7"/>
          <p:cNvSpPr/>
          <p:nvPr/>
        </p:nvSpPr>
        <p:spPr>
          <a:xfrm>
            <a:off x="5645072" y="2471769"/>
            <a:ext cx="3071675" cy="738664"/>
          </a:xfrm>
          <a:prstGeom prst="rect">
            <a:avLst/>
          </a:prstGeom>
          <a:noFill/>
          <a:ln w="9525">
            <a:noFill/>
          </a:ln>
        </p:spPr>
        <p:txBody>
          <a:bodyPr wrap="square">
            <a:spAutoFit/>
          </a:bodyPr>
          <a:lstStyle/>
          <a:p>
            <a:pPr>
              <a:lnSpc>
                <a:spcPct val="150000"/>
              </a:lnSpc>
            </a:pPr>
            <a:r>
              <a:rPr lang="zh-CN" altLang="en-US" sz="2800" b="1" dirty="0">
                <a:latin typeface="楷体" panose="02010609060101010101" pitchFamily="49" charset="-122"/>
                <a:ea typeface="楷体" panose="02010609060101010101" pitchFamily="49" charset="-122"/>
              </a:rPr>
              <a:t>老汉临危不乱 </a:t>
            </a:r>
          </a:p>
        </p:txBody>
      </p:sp>
      <p:sp>
        <p:nvSpPr>
          <p:cNvPr id="10" name="矩形 9"/>
          <p:cNvSpPr/>
          <p:nvPr/>
        </p:nvSpPr>
        <p:spPr>
          <a:xfrm>
            <a:off x="3473495" y="3412483"/>
            <a:ext cx="1679225" cy="738664"/>
          </a:xfrm>
          <a:prstGeom prst="rect">
            <a:avLst/>
          </a:prstGeom>
          <a:noFill/>
          <a:ln w="9525">
            <a:noFill/>
          </a:ln>
        </p:spPr>
        <p:txBody>
          <a:bodyPr wrap="square">
            <a:spAutoFit/>
          </a:bodyPr>
          <a:lstStyle/>
          <a:p>
            <a:pPr>
              <a:lnSpc>
                <a:spcPct val="150000"/>
              </a:lnSpc>
            </a:pPr>
            <a:r>
              <a:rPr lang="zh-CN" altLang="en-US" sz="2800" b="1" dirty="0">
                <a:latin typeface="楷体" panose="02010609060101010101" pitchFamily="49" charset="-122"/>
                <a:ea typeface="楷体" panose="02010609060101010101" pitchFamily="49" charset="-122"/>
              </a:rPr>
              <a:t>桥塌殉职 </a:t>
            </a:r>
            <a:endParaRPr lang="zh-CN" altLang="zh-CN" sz="2800" b="1" dirty="0">
              <a:latin typeface="楷体" panose="02010609060101010101" pitchFamily="49" charset="-122"/>
              <a:ea typeface="楷体" panose="02010609060101010101" pitchFamily="49" charset="-122"/>
            </a:endParaRPr>
          </a:p>
        </p:txBody>
      </p:sp>
      <p:sp>
        <p:nvSpPr>
          <p:cNvPr id="11" name="矩形 10"/>
          <p:cNvSpPr/>
          <p:nvPr/>
        </p:nvSpPr>
        <p:spPr>
          <a:xfrm>
            <a:off x="3438060" y="4408908"/>
            <a:ext cx="1679225" cy="738664"/>
          </a:xfrm>
          <a:prstGeom prst="rect">
            <a:avLst/>
          </a:prstGeom>
          <a:noFill/>
          <a:ln w="9525">
            <a:noFill/>
          </a:ln>
        </p:spPr>
        <p:txBody>
          <a:bodyPr wrap="square">
            <a:spAutoFit/>
          </a:bodyPr>
          <a:lstStyle/>
          <a:p>
            <a:pPr>
              <a:lnSpc>
                <a:spcPct val="150000"/>
              </a:lnSpc>
            </a:pPr>
            <a:r>
              <a:rPr lang="zh-CN" altLang="en-US" sz="2800" b="1" dirty="0">
                <a:latin typeface="楷体" panose="02010609060101010101" pitchFamily="49" charset="-122"/>
                <a:ea typeface="楷体" panose="02010609060101010101" pitchFamily="49" charset="-122"/>
              </a:rPr>
              <a:t>祭奠英灵</a:t>
            </a:r>
          </a:p>
        </p:txBody>
      </p:sp>
      <p:sp>
        <p:nvSpPr>
          <p:cNvPr id="19" name="TextBox 18"/>
          <p:cNvSpPr txBox="1"/>
          <p:nvPr/>
        </p:nvSpPr>
        <p:spPr>
          <a:xfrm>
            <a:off x="5645072" y="4488750"/>
            <a:ext cx="1756619" cy="738664"/>
          </a:xfrm>
          <a:prstGeom prst="rect">
            <a:avLst/>
          </a:prstGeom>
          <a:noFill/>
          <a:ln w="9525">
            <a:noFill/>
          </a:ln>
        </p:spPr>
        <p:txBody>
          <a:bodyPr wrap="square">
            <a:spAutoFit/>
          </a:bodyPr>
          <a:lstStyle/>
          <a:p>
            <a:pPr>
              <a:lnSpc>
                <a:spcPct val="150000"/>
              </a:lnSpc>
            </a:pPr>
            <a:r>
              <a:rPr lang="zh-CN" altLang="en-US" sz="2800" b="1" dirty="0">
                <a:latin typeface="楷体" panose="02010609060101010101" pitchFamily="49" charset="-122"/>
                <a:ea typeface="楷体" panose="02010609060101010101" pitchFamily="49" charset="-122"/>
              </a:rPr>
              <a:t>慷慨悲壮 </a:t>
            </a:r>
          </a:p>
        </p:txBody>
      </p:sp>
      <p:cxnSp>
        <p:nvCxnSpPr>
          <p:cNvPr id="12" name="直接连接符 11"/>
          <p:cNvCxnSpPr/>
          <p:nvPr/>
        </p:nvCxnSpPr>
        <p:spPr>
          <a:xfrm>
            <a:off x="5080827" y="2013213"/>
            <a:ext cx="693757" cy="102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5004098" y="3009517"/>
            <a:ext cx="640968" cy="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a:endCxn id="9" idx="1"/>
          </p:cNvCxnSpPr>
          <p:nvPr/>
        </p:nvCxnSpPr>
        <p:spPr>
          <a:xfrm flipH="1" flipV="1">
            <a:off x="5645067" y="3873197"/>
            <a:ext cx="787376" cy="1435444"/>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a:endCxn id="19" idx="1"/>
          </p:cNvCxnSpPr>
          <p:nvPr/>
        </p:nvCxnSpPr>
        <p:spPr>
          <a:xfrm flipH="1" flipV="1">
            <a:off x="5645067" y="4858082"/>
            <a:ext cx="729622" cy="176395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pic>
        <p:nvPicPr>
          <p:cNvPr id="1026" name="Picture 2" descr="G:\BaiduYunDownload\10000图标\PNG图标集08\png-056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75206" y="768484"/>
            <a:ext cx="564456" cy="752608"/>
          </a:xfrm>
          <a:prstGeom prst="rect">
            <a:avLst/>
          </a:prstGeom>
          <a:noFill/>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矩形 5"/>
          <p:cNvSpPr/>
          <p:nvPr/>
        </p:nvSpPr>
        <p:spPr>
          <a:xfrm>
            <a:off x="1332806" y="2265030"/>
            <a:ext cx="8784976" cy="2031325"/>
          </a:xfrm>
          <a:prstGeom prst="rect">
            <a:avLst/>
          </a:prstGeom>
          <a:noFill/>
          <a:ln w="9525">
            <a:noFill/>
          </a:ln>
        </p:spPr>
        <p:txBody>
          <a:bodyPr wrap="square" anchor="t">
            <a:spAutoFit/>
          </a:bodyPr>
          <a:lstStyle/>
          <a:p>
            <a:pPr indent="536575">
              <a:lnSpc>
                <a:spcPct val="150000"/>
              </a:lnSpc>
            </a:pPr>
            <a:r>
              <a:rPr lang="zh-CN" altLang="en-US" sz="2800" b="1" dirty="0">
                <a:latin typeface="黑体" panose="02010609060101010101" pitchFamily="2" charset="-122"/>
                <a:ea typeface="黑体" panose="02010609060101010101" pitchFamily="2" charset="-122"/>
                <a:cs typeface="楷体_GB2312" panose="02010609030101010101" charset="-122"/>
                <a:sym typeface="+mn-ea"/>
              </a:rPr>
              <a:t>（</a:t>
            </a:r>
            <a:r>
              <a:rPr lang="en-US" altLang="zh-CN" sz="2800" b="1" dirty="0">
                <a:latin typeface="黑体" panose="02010609060101010101" pitchFamily="2" charset="-122"/>
                <a:ea typeface="黑体" panose="02010609060101010101" pitchFamily="2" charset="-122"/>
                <a:cs typeface="楷体_GB2312" panose="02010609030101010101" charset="-122"/>
                <a:sym typeface="+mn-ea"/>
              </a:rPr>
              <a:t>1</a:t>
            </a:r>
            <a:r>
              <a:rPr lang="zh-CN" altLang="en-US" sz="2800" b="1" dirty="0">
                <a:latin typeface="黑体" panose="02010609060101010101" pitchFamily="2" charset="-122"/>
                <a:ea typeface="黑体" panose="02010609060101010101" pitchFamily="2" charset="-122"/>
                <a:cs typeface="楷体_GB2312" panose="02010609030101010101" charset="-122"/>
                <a:sym typeface="+mn-ea"/>
              </a:rPr>
              <a:t>）构思新颖别致，设置悬念，前后照应。</a:t>
            </a:r>
            <a:endParaRPr lang="en-US" altLang="zh-CN" sz="2800" b="1" dirty="0">
              <a:latin typeface="黑体" panose="02010609060101010101" pitchFamily="2" charset="-122"/>
              <a:ea typeface="黑体" panose="02010609060101010101" pitchFamily="2" charset="-122"/>
              <a:cs typeface="楷体_GB2312" panose="02010609030101010101" charset="-122"/>
              <a:sym typeface="+mn-ea"/>
            </a:endParaRPr>
          </a:p>
          <a:p>
            <a:pPr indent="536575">
              <a:lnSpc>
                <a:spcPct val="150000"/>
              </a:lnSpc>
            </a:pPr>
            <a:r>
              <a:rPr lang="zh-CN" altLang="en-US" sz="2800" b="1" dirty="0">
                <a:latin typeface="黑体" panose="02010609060101010101" pitchFamily="2" charset="-122"/>
                <a:ea typeface="黑体" panose="02010609060101010101" pitchFamily="2" charset="-122"/>
                <a:cs typeface="楷体_GB2312" panose="02010609030101010101" charset="-122"/>
                <a:sym typeface="+mn-ea"/>
              </a:rPr>
              <a:t>（</a:t>
            </a:r>
            <a:r>
              <a:rPr lang="en-US" altLang="zh-CN" sz="2800" b="1" dirty="0">
                <a:latin typeface="黑体" panose="02010609060101010101" pitchFamily="2" charset="-122"/>
                <a:ea typeface="黑体" panose="02010609060101010101" pitchFamily="2" charset="-122"/>
                <a:cs typeface="楷体_GB2312" panose="02010609030101010101" charset="-122"/>
                <a:sym typeface="+mn-ea"/>
              </a:rPr>
              <a:t>2</a:t>
            </a:r>
            <a:r>
              <a:rPr lang="zh-CN" altLang="en-US" sz="2800" b="1" dirty="0">
                <a:latin typeface="黑体" panose="02010609060101010101" pitchFamily="2" charset="-122"/>
                <a:ea typeface="黑体" panose="02010609060101010101" pitchFamily="2" charset="-122"/>
                <a:cs typeface="楷体_GB2312" panose="02010609030101010101" charset="-122"/>
                <a:sym typeface="+mn-ea"/>
              </a:rPr>
              <a:t>）本文运用简短的句、段，来渲染紧张的气氛。</a:t>
            </a:r>
            <a:endParaRPr lang="en-US" altLang="zh-CN" sz="2800" b="1" dirty="0">
              <a:latin typeface="黑体" panose="02010609060101010101" pitchFamily="2" charset="-122"/>
              <a:ea typeface="黑体" panose="02010609060101010101" pitchFamily="2" charset="-122"/>
              <a:cs typeface="楷体_GB2312" panose="02010609030101010101" charset="-122"/>
              <a:sym typeface="+mn-ea"/>
            </a:endParaRPr>
          </a:p>
          <a:p>
            <a:pPr indent="536575">
              <a:lnSpc>
                <a:spcPct val="150000"/>
              </a:lnSpc>
            </a:pPr>
            <a:r>
              <a:rPr lang="zh-CN" altLang="en-US" sz="2800" b="1" dirty="0">
                <a:latin typeface="黑体" panose="02010609060101010101" pitchFamily="2" charset="-122"/>
                <a:ea typeface="黑体" panose="02010609060101010101" pitchFamily="2" charset="-122"/>
                <a:cs typeface="楷体_GB2312" panose="02010609030101010101" charset="-122"/>
                <a:sym typeface="+mn-ea"/>
              </a:rPr>
              <a:t>（</a:t>
            </a:r>
            <a:r>
              <a:rPr lang="en-US" altLang="zh-CN" sz="2800" b="1" dirty="0">
                <a:latin typeface="黑体" panose="02010609060101010101" pitchFamily="2" charset="-122"/>
                <a:ea typeface="黑体" panose="02010609060101010101" pitchFamily="2" charset="-122"/>
                <a:cs typeface="楷体_GB2312" panose="02010609030101010101" charset="-122"/>
                <a:sym typeface="+mn-ea"/>
              </a:rPr>
              <a:t>3</a:t>
            </a:r>
            <a:r>
              <a:rPr lang="zh-CN" altLang="en-US" sz="2800" b="1" dirty="0">
                <a:latin typeface="黑体" panose="02010609060101010101" pitchFamily="2" charset="-122"/>
                <a:ea typeface="黑体" panose="02010609060101010101" pitchFamily="2" charset="-122"/>
                <a:cs typeface="楷体_GB2312" panose="02010609030101010101" charset="-122"/>
                <a:sym typeface="+mn-ea"/>
              </a:rPr>
              <a:t>）大量运用比喻、拟人等修辞手法，增强表现力。</a:t>
            </a:r>
          </a:p>
        </p:txBody>
      </p:sp>
      <p:sp>
        <p:nvSpPr>
          <p:cNvPr id="7" name="文本框 1"/>
          <p:cNvSpPr txBox="1"/>
          <p:nvPr/>
        </p:nvSpPr>
        <p:spPr>
          <a:xfrm>
            <a:off x="2520089" y="762513"/>
            <a:ext cx="1832553" cy="584775"/>
          </a:xfrm>
          <a:prstGeom prst="rect">
            <a:avLst/>
          </a:prstGeom>
          <a:noFill/>
        </p:spPr>
        <p:txBody>
          <a:bodyPr wrap="none" rtlCol="0">
            <a:spAutoFit/>
          </a:bodyPr>
          <a:lstStyle/>
          <a:p>
            <a:pPr algn="ctr"/>
            <a:r>
              <a:rPr lang="zh-CN" altLang="en-US" sz="3200" b="1" u="dbl" dirty="0">
                <a:solidFill>
                  <a:srgbClr val="92D050"/>
                </a:solidFill>
                <a:latin typeface="黑体" panose="02010609060101010101" pitchFamily="2" charset="-122"/>
                <a:ea typeface="黑体" panose="02010609060101010101" pitchFamily="2" charset="-122"/>
              </a:rPr>
              <a:t>写作特点</a:t>
            </a:r>
          </a:p>
        </p:txBody>
      </p:sp>
      <p:pic>
        <p:nvPicPr>
          <p:cNvPr id="1026" name="Picture 2" descr="G:\BaiduYunDownload\10000图标\PNG图标集08\png-056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55521" y="789651"/>
            <a:ext cx="564456" cy="752608"/>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589475" y="705490"/>
            <a:ext cx="1832553" cy="584775"/>
          </a:xfrm>
          <a:prstGeom prst="rect">
            <a:avLst/>
          </a:prstGeom>
          <a:noFill/>
        </p:spPr>
        <p:txBody>
          <a:bodyPr wrap="none" rtlCol="0">
            <a:spAutoFit/>
          </a:bodyPr>
          <a:lstStyle/>
          <a:p>
            <a:pPr algn="ctr"/>
            <a:r>
              <a:rPr lang="zh-CN" altLang="en-US" sz="3200" b="1" u="dbl" dirty="0">
                <a:solidFill>
                  <a:srgbClr val="92D050"/>
                </a:solidFill>
                <a:latin typeface="黑体" panose="02010609060101010101" pitchFamily="2" charset="-122"/>
                <a:ea typeface="黑体" panose="02010609060101010101" pitchFamily="2" charset="-122"/>
              </a:rPr>
              <a:t>拓展延伸</a:t>
            </a:r>
          </a:p>
        </p:txBody>
      </p:sp>
      <p:sp>
        <p:nvSpPr>
          <p:cNvPr id="3" name="AutoShape 4" descr="http://img3.imgtn.bdimg.com/it/u=196495108,44693111&amp;fm=26&amp;gp=0.jpg"/>
          <p:cNvSpPr>
            <a:spLocks noChangeAspect="1" noChangeArrowheads="1"/>
          </p:cNvSpPr>
          <p:nvPr/>
        </p:nvSpPr>
        <p:spPr bwMode="auto">
          <a:xfrm>
            <a:off x="1679575" y="-192617"/>
            <a:ext cx="304800" cy="4064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lstStyle/>
          <a:p>
            <a:endParaRPr lang="zh-CN" altLang="en-US" sz="2400"/>
          </a:p>
        </p:txBody>
      </p:sp>
      <p:sp>
        <p:nvSpPr>
          <p:cNvPr id="5" name="TextBox 3"/>
          <p:cNvSpPr txBox="1"/>
          <p:nvPr/>
        </p:nvSpPr>
        <p:spPr>
          <a:xfrm>
            <a:off x="1983696" y="1485190"/>
            <a:ext cx="8432784" cy="4524315"/>
          </a:xfrm>
          <a:prstGeom prst="rect">
            <a:avLst/>
          </a:prstGeom>
          <a:noFill/>
          <a:ln w="9525">
            <a:noFill/>
          </a:ln>
        </p:spPr>
        <p:txBody>
          <a:bodyPr wrap="square">
            <a:spAutoFit/>
          </a:bodyPr>
          <a:lstStyle/>
          <a:p>
            <a:pPr>
              <a:lnSpc>
                <a:spcPct val="150000"/>
              </a:lnSpc>
            </a:pPr>
            <a:r>
              <a:rPr lang="en-US" altLang="zh-CN" sz="2400" dirty="0">
                <a:latin typeface="楷体" panose="02010609060101010101" pitchFamily="49" charset="-122"/>
                <a:ea typeface="楷体" panose="02010609060101010101" pitchFamily="49" charset="-122"/>
              </a:rPr>
              <a:t>    </a:t>
            </a:r>
            <a:r>
              <a:rPr lang="en-US" altLang="zh-CN" sz="2400" b="1" dirty="0">
                <a:latin typeface="楷体_GB2312" panose="02010609030101010101" charset="-122"/>
                <a:ea typeface="楷体_GB2312" panose="02010609030101010101" charset="-122"/>
              </a:rPr>
              <a:t>1998</a:t>
            </a:r>
            <a:r>
              <a:rPr lang="zh-CN" altLang="en-US" sz="2400" b="1" dirty="0">
                <a:latin typeface="楷体_GB2312" panose="02010609030101010101" charset="-122"/>
                <a:ea typeface="楷体_GB2312" panose="02010609030101010101" charset="-122"/>
              </a:rPr>
              <a:t>年洪水，包括长江、嫩江、松花江等。长江洪水是继</a:t>
            </a:r>
            <a:r>
              <a:rPr lang="en-US" altLang="zh-CN" sz="2400" b="1" dirty="0">
                <a:latin typeface="楷体_GB2312" panose="02010609030101010101" charset="-122"/>
                <a:ea typeface="楷体_GB2312" panose="02010609030101010101" charset="-122"/>
              </a:rPr>
              <a:t>1931</a:t>
            </a:r>
            <a:r>
              <a:rPr lang="zh-CN" altLang="en-US" sz="2400" b="1" dirty="0">
                <a:latin typeface="楷体_GB2312" panose="02010609030101010101" charset="-122"/>
                <a:ea typeface="楷体_GB2312" panose="02010609030101010101" charset="-122"/>
              </a:rPr>
              <a:t>年和</a:t>
            </a:r>
            <a:r>
              <a:rPr lang="en-US" altLang="zh-CN" sz="2400" b="1" dirty="0">
                <a:latin typeface="楷体_GB2312" panose="02010609030101010101" charset="-122"/>
                <a:ea typeface="楷体_GB2312" panose="02010609030101010101" charset="-122"/>
              </a:rPr>
              <a:t>1954</a:t>
            </a:r>
            <a:r>
              <a:rPr lang="zh-CN" altLang="en-US" sz="2400" b="1" dirty="0">
                <a:latin typeface="楷体_GB2312" panose="02010609030101010101" charset="-122"/>
                <a:ea typeface="楷体_GB2312" panose="02010609030101010101" charset="-122"/>
              </a:rPr>
              <a:t>年两次洪水后，</a:t>
            </a:r>
            <a:r>
              <a:rPr lang="en-US" altLang="zh-CN" sz="2400" b="1" dirty="0">
                <a:latin typeface="楷体_GB2312" panose="02010609030101010101" charset="-122"/>
                <a:ea typeface="楷体_GB2312" panose="02010609030101010101" charset="-122"/>
              </a:rPr>
              <a:t>20</a:t>
            </a:r>
            <a:r>
              <a:rPr lang="zh-CN" altLang="en-US" sz="2400" b="1" dirty="0">
                <a:latin typeface="楷体_GB2312" panose="02010609030101010101" charset="-122"/>
                <a:ea typeface="楷体_GB2312" panose="02010609030101010101" charset="-122"/>
              </a:rPr>
              <a:t>世纪发生的又一次全流域型的特大洪水之一；嫩江、松花江洪水同样是</a:t>
            </a:r>
            <a:r>
              <a:rPr lang="en-US" altLang="zh-CN" sz="2400" b="1" dirty="0">
                <a:latin typeface="楷体_GB2312" panose="02010609030101010101" charset="-122"/>
                <a:ea typeface="楷体_GB2312" panose="02010609030101010101" charset="-122"/>
              </a:rPr>
              <a:t>150</a:t>
            </a:r>
            <a:r>
              <a:rPr lang="zh-CN" altLang="en-US" sz="2400" b="1" dirty="0">
                <a:latin typeface="楷体_GB2312" panose="02010609030101010101" charset="-122"/>
                <a:ea typeface="楷体_GB2312" panose="02010609030101010101" charset="-122"/>
              </a:rPr>
              <a:t>年来最严重的全流域特大洪水。</a:t>
            </a:r>
          </a:p>
          <a:p>
            <a:pPr>
              <a:lnSpc>
                <a:spcPct val="150000"/>
              </a:lnSpc>
            </a:pPr>
            <a:r>
              <a:rPr lang="zh-CN" altLang="en-US" sz="2400" b="1" dirty="0">
                <a:latin typeface="楷体_GB2312" panose="02010609030101010101" charset="-122"/>
                <a:ea typeface="楷体_GB2312" panose="02010609030101010101" charset="-122"/>
              </a:rPr>
              <a:t>据初步统计，全国共有</a:t>
            </a:r>
            <a:r>
              <a:rPr lang="en-US" altLang="zh-CN" sz="2400" b="1" dirty="0">
                <a:latin typeface="楷体_GB2312" panose="02010609030101010101" charset="-122"/>
                <a:ea typeface="楷体_GB2312" panose="02010609030101010101" charset="-122"/>
              </a:rPr>
              <a:t>29</a:t>
            </a:r>
            <a:r>
              <a:rPr lang="zh-CN" altLang="en-US" sz="2400" b="1" dirty="0">
                <a:latin typeface="楷体_GB2312" panose="02010609030101010101" charset="-122"/>
                <a:ea typeface="楷体_GB2312" panose="02010609030101010101" charset="-122"/>
              </a:rPr>
              <a:t>个省（区、市）遭受了不同程度的洪涝灾害，受灾面积</a:t>
            </a:r>
            <a:r>
              <a:rPr lang="en-US" altLang="zh-CN" sz="2400" b="1" dirty="0">
                <a:latin typeface="楷体_GB2312" panose="02010609030101010101" charset="-122"/>
                <a:ea typeface="楷体_GB2312" panose="02010609030101010101" charset="-122"/>
              </a:rPr>
              <a:t>3.18</a:t>
            </a:r>
            <a:r>
              <a:rPr lang="zh-CN" altLang="en-US" sz="2400" b="1" dirty="0">
                <a:latin typeface="楷体_GB2312" panose="02010609030101010101" charset="-122"/>
                <a:ea typeface="楷体_GB2312" panose="02010609030101010101" charset="-122"/>
              </a:rPr>
              <a:t>亿亩，成灾面积</a:t>
            </a:r>
            <a:r>
              <a:rPr lang="en-US" altLang="zh-CN" sz="2400" b="1" dirty="0">
                <a:latin typeface="楷体_GB2312" panose="02010609030101010101" charset="-122"/>
                <a:ea typeface="楷体_GB2312" panose="02010609030101010101" charset="-122"/>
              </a:rPr>
              <a:t>1.96</a:t>
            </a:r>
            <a:r>
              <a:rPr lang="zh-CN" altLang="en-US" sz="2400" b="1" dirty="0">
                <a:latin typeface="楷体_GB2312" panose="02010609030101010101" charset="-122"/>
                <a:ea typeface="楷体_GB2312" panose="02010609030101010101" charset="-122"/>
              </a:rPr>
              <a:t>亿亩，受灾人口</a:t>
            </a:r>
            <a:r>
              <a:rPr lang="en-US" altLang="zh-CN" sz="2400" b="1" dirty="0">
                <a:latin typeface="楷体_GB2312" panose="02010609030101010101" charset="-122"/>
                <a:ea typeface="楷体_GB2312" panose="02010609030101010101" charset="-122"/>
              </a:rPr>
              <a:t>2.23</a:t>
            </a:r>
            <a:r>
              <a:rPr lang="zh-CN" altLang="en-US" sz="2400" b="1" dirty="0">
                <a:latin typeface="楷体_GB2312" panose="02010609030101010101" charset="-122"/>
                <a:ea typeface="楷体_GB2312" panose="02010609030101010101" charset="-122"/>
              </a:rPr>
              <a:t>亿人，死亡</a:t>
            </a:r>
            <a:r>
              <a:rPr lang="en-US" altLang="zh-CN" sz="2400" b="1" dirty="0">
                <a:latin typeface="楷体_GB2312" panose="02010609030101010101" charset="-122"/>
                <a:ea typeface="楷体_GB2312" panose="02010609030101010101" charset="-122"/>
              </a:rPr>
              <a:t>4150</a:t>
            </a:r>
            <a:r>
              <a:rPr lang="zh-CN" altLang="en-US" sz="2400" b="1" dirty="0">
                <a:latin typeface="楷体_GB2312" panose="02010609030101010101" charset="-122"/>
                <a:ea typeface="楷体_GB2312" panose="02010609030101010101" charset="-122"/>
              </a:rPr>
              <a:t>人，倒塌房屋</a:t>
            </a:r>
            <a:r>
              <a:rPr lang="en-US" altLang="zh-CN" sz="2400" b="1" dirty="0">
                <a:latin typeface="楷体_GB2312" panose="02010609030101010101" charset="-122"/>
                <a:ea typeface="楷体_GB2312" panose="02010609030101010101" charset="-122"/>
              </a:rPr>
              <a:t>685</a:t>
            </a:r>
            <a:r>
              <a:rPr lang="zh-CN" altLang="en-US" sz="2400" b="1" dirty="0">
                <a:latin typeface="楷体_GB2312" panose="02010609030101010101" charset="-122"/>
                <a:ea typeface="楷体_GB2312" panose="02010609030101010101" charset="-122"/>
              </a:rPr>
              <a:t>万间，直接经济损失达</a:t>
            </a:r>
            <a:r>
              <a:rPr lang="en-US" altLang="zh-CN" sz="2400" b="1" dirty="0">
                <a:latin typeface="楷体_GB2312" panose="02010609030101010101" charset="-122"/>
                <a:ea typeface="楷体_GB2312" panose="02010609030101010101" charset="-122"/>
              </a:rPr>
              <a:t>1660</a:t>
            </a:r>
            <a:r>
              <a:rPr lang="zh-CN" altLang="en-US" sz="2400" b="1" dirty="0">
                <a:latin typeface="楷体_GB2312" panose="02010609030101010101" charset="-122"/>
                <a:ea typeface="楷体_GB2312" panose="02010609030101010101" charset="-122"/>
              </a:rPr>
              <a:t>亿元</a:t>
            </a:r>
            <a:r>
              <a:rPr lang="zh-CN" altLang="en-US" sz="2400" b="1" dirty="0">
                <a:latin typeface="楷体_GB2312" panose="02010609030101010101" charset="-122"/>
                <a:ea typeface="楷体_GB2312" panose="02010609030101010101" charset="-122"/>
              </a:rPr>
              <a:t>。</a:t>
            </a:r>
            <a:endParaRPr lang="zh-CN" altLang="zh-CN" sz="2400" b="1" dirty="0">
              <a:latin typeface="楷体_GB2312" panose="02010609030101010101" charset="-122"/>
              <a:ea typeface="楷体_GB2312" panose="02010609030101010101" charset="-122"/>
            </a:endParaRPr>
          </a:p>
        </p:txBody>
      </p:sp>
      <p:pic>
        <p:nvPicPr>
          <p:cNvPr id="1026" name="Picture 2" descr="G:\BaiduYunDownload\10000图标\PNG图标集08\png-056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24736" y="732077"/>
            <a:ext cx="564456" cy="752608"/>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8" name="内容占位符 2"/>
          <p:cNvSpPr txBox="1"/>
          <p:nvPr/>
        </p:nvSpPr>
        <p:spPr>
          <a:xfrm>
            <a:off x="2045895" y="1267041"/>
            <a:ext cx="4465637" cy="792163"/>
          </a:xfrm>
          <a:prstGeom prst="rect">
            <a:avLst/>
          </a:prstGeom>
          <a:noFill/>
          <a:ln w="9525">
            <a:noFill/>
          </a:ln>
        </p:spPr>
        <p:txBody>
          <a:bodyPr/>
          <a:lstStyle/>
          <a:p>
            <a:pPr>
              <a:lnSpc>
                <a:spcPct val="150000"/>
              </a:lnSpc>
              <a:spcBef>
                <a:spcPts val="3000"/>
              </a:spcBef>
            </a:pPr>
            <a:r>
              <a:rPr lang="zh-CN" altLang="en-US" sz="3200" b="1" dirty="0">
                <a:latin typeface="黑体" panose="02010609060101010101" pitchFamily="2" charset="-122"/>
                <a:ea typeface="黑体" panose="02010609060101010101" pitchFamily="2" charset="-122"/>
              </a:rPr>
              <a:t>一、看</a:t>
            </a:r>
            <a:r>
              <a:rPr lang="zh-CN" altLang="en-US" sz="3200" b="1" dirty="0">
                <a:latin typeface="黑体" panose="02010609060101010101" pitchFamily="2" charset="-122"/>
                <a:ea typeface="黑体" panose="02010609060101010101" pitchFamily="2" charset="-122"/>
              </a:rPr>
              <a:t>拼音，写词语。</a:t>
            </a:r>
            <a:endParaRPr lang="en-US" altLang="zh-CN" sz="3200" b="1" dirty="0">
              <a:latin typeface="黑体" panose="02010609060101010101" pitchFamily="2" charset="-122"/>
              <a:ea typeface="黑体" panose="02010609060101010101" pitchFamily="2" charset="-122"/>
            </a:endParaRPr>
          </a:p>
        </p:txBody>
      </p:sp>
      <p:sp>
        <p:nvSpPr>
          <p:cNvPr id="2" name="文本框 1"/>
          <p:cNvSpPr txBox="1"/>
          <p:nvPr/>
        </p:nvSpPr>
        <p:spPr>
          <a:xfrm>
            <a:off x="2371495" y="743024"/>
            <a:ext cx="2242922" cy="707886"/>
          </a:xfrm>
          <a:prstGeom prst="rect">
            <a:avLst/>
          </a:prstGeom>
          <a:noFill/>
        </p:spPr>
        <p:txBody>
          <a:bodyPr wrap="none" rtlCol="0">
            <a:spAutoFit/>
          </a:bodyPr>
          <a:lstStyle/>
          <a:p>
            <a:pPr algn="ctr"/>
            <a:r>
              <a:rPr lang="zh-CN" altLang="en-US" sz="4000" b="1" u="dbl" dirty="0">
                <a:solidFill>
                  <a:srgbClr val="92D050"/>
                </a:solidFill>
                <a:latin typeface="黑体" panose="02010609060101010101" pitchFamily="2" charset="-122"/>
                <a:ea typeface="黑体" panose="02010609060101010101" pitchFamily="2" charset="-122"/>
              </a:rPr>
              <a:t>课堂练习</a:t>
            </a:r>
          </a:p>
        </p:txBody>
      </p:sp>
      <p:sp>
        <p:nvSpPr>
          <p:cNvPr id="3" name="文本框 2"/>
          <p:cNvSpPr txBox="1"/>
          <p:nvPr/>
        </p:nvSpPr>
        <p:spPr>
          <a:xfrm>
            <a:off x="2666584" y="2220839"/>
            <a:ext cx="6858048" cy="3847207"/>
          </a:xfrm>
          <a:prstGeom prst="rect">
            <a:avLst/>
          </a:prstGeom>
          <a:noFill/>
          <a:ln w="9525">
            <a:noFill/>
          </a:ln>
        </p:spPr>
        <p:txBody>
          <a:bodyPr wrap="square">
            <a:spAutoFit/>
          </a:bodyPr>
          <a:lstStyle/>
          <a:p>
            <a:r>
              <a:rPr lang="en-US" altLang="zh-CN" sz="3200" dirty="0">
                <a:latin typeface="+mn-ea"/>
                <a:sym typeface="+mn-ea"/>
              </a:rPr>
              <a:t> </a:t>
            </a:r>
            <a:r>
              <a:rPr lang="en-US" altLang="zh-CN" sz="3200" dirty="0" err="1">
                <a:latin typeface="+mn-ea"/>
                <a:sym typeface="+mn-ea"/>
              </a:rPr>
              <a:t>páo</a:t>
            </a:r>
            <a:r>
              <a:rPr lang="en-US" altLang="zh-CN" sz="3200" dirty="0">
                <a:latin typeface="+mn-ea"/>
                <a:sym typeface="+mn-ea"/>
              </a:rPr>
              <a:t> </a:t>
            </a:r>
            <a:r>
              <a:rPr lang="en-US" altLang="zh-CN" sz="3200" dirty="0" err="1">
                <a:latin typeface="+mn-ea"/>
                <a:sym typeface="+mn-ea"/>
              </a:rPr>
              <a:t>xiào</a:t>
            </a:r>
            <a:r>
              <a:rPr lang="en-US" altLang="zh-CN" sz="3200" dirty="0">
                <a:latin typeface="+mn-ea"/>
                <a:sym typeface="+mn-ea"/>
              </a:rPr>
              <a:t>    </a:t>
            </a:r>
            <a:r>
              <a:rPr lang="en-US" altLang="zh-CN" sz="3200" dirty="0" err="1">
                <a:latin typeface="+mn-ea"/>
                <a:sym typeface="+mn-ea"/>
              </a:rPr>
              <a:t>dǎnɡ</a:t>
            </a:r>
            <a:r>
              <a:rPr lang="en-US" altLang="zh-CN" sz="3200" dirty="0">
                <a:latin typeface="+mn-ea"/>
                <a:sym typeface="+mn-ea"/>
              </a:rPr>
              <a:t> </a:t>
            </a:r>
            <a:r>
              <a:rPr lang="en-US" altLang="zh-CN" sz="3200" dirty="0" err="1">
                <a:latin typeface="+mn-ea"/>
                <a:sym typeface="+mn-ea"/>
              </a:rPr>
              <a:t>yuán</a:t>
            </a:r>
            <a:r>
              <a:rPr lang="en-US" altLang="zh-CN" sz="3200" dirty="0">
                <a:latin typeface="+mn-ea"/>
                <a:sym typeface="+mn-ea"/>
              </a:rPr>
              <a:t>   </a:t>
            </a:r>
            <a:r>
              <a:rPr lang="en-US" altLang="zh-CN" sz="3200" dirty="0" err="1">
                <a:latin typeface="+mn-ea"/>
                <a:sym typeface="+mn-ea"/>
              </a:rPr>
              <a:t>liú</a:t>
            </a:r>
            <a:r>
              <a:rPr lang="en-US" altLang="zh-CN" sz="3200" dirty="0">
                <a:latin typeface="+mn-ea"/>
                <a:sym typeface="+mn-ea"/>
              </a:rPr>
              <a:t> </a:t>
            </a:r>
            <a:r>
              <a:rPr lang="en-US" altLang="zh-CN" sz="3200" dirty="0" err="1">
                <a:latin typeface="+mn-ea"/>
                <a:sym typeface="+mn-ea"/>
              </a:rPr>
              <a:t>tǎnɡ</a:t>
            </a:r>
            <a:r>
              <a:rPr lang="zh-CN" altLang="en-US" sz="3600" b="1" dirty="0">
                <a:latin typeface="+mn-ea"/>
                <a:sym typeface="+mn-ea"/>
              </a:rPr>
              <a:t>（</a:t>
            </a:r>
            <a:r>
              <a:rPr lang="zh-CN" altLang="en-US" sz="3600" dirty="0">
                <a:latin typeface="+mn-ea"/>
                <a:sym typeface="+mn-ea"/>
              </a:rPr>
              <a:t>     </a:t>
            </a:r>
            <a:r>
              <a:rPr lang="zh-CN" altLang="en-US" sz="3600" b="1" dirty="0">
                <a:latin typeface="+mn-ea"/>
                <a:sym typeface="+mn-ea"/>
              </a:rPr>
              <a:t>）  </a:t>
            </a:r>
            <a:r>
              <a:rPr lang="zh-CN" altLang="en-US" sz="3600" b="1" dirty="0">
                <a:latin typeface="+mn-ea"/>
                <a:sym typeface="+mn-ea"/>
              </a:rPr>
              <a:t>（     ） </a:t>
            </a:r>
            <a:r>
              <a:rPr lang="zh-CN" altLang="en-US" sz="3600" b="1" dirty="0">
                <a:latin typeface="+mn-ea"/>
                <a:sym typeface="+mn-ea"/>
              </a:rPr>
              <a:t>（     ）</a:t>
            </a:r>
            <a:endParaRPr lang="en-US" altLang="zh-CN" sz="3600" b="1" dirty="0">
              <a:latin typeface="+mn-ea"/>
              <a:sym typeface="+mn-ea"/>
            </a:endParaRPr>
          </a:p>
          <a:p>
            <a:r>
              <a:rPr lang="en-US" altLang="zh-CN" sz="3200" dirty="0">
                <a:latin typeface="+mn-ea"/>
                <a:sym typeface="+mn-ea"/>
              </a:rPr>
              <a:t>  </a:t>
            </a:r>
          </a:p>
          <a:p>
            <a:r>
              <a:rPr lang="en-US" altLang="zh-CN" sz="3200" dirty="0">
                <a:latin typeface="+mn-ea"/>
                <a:sym typeface="+mn-ea"/>
              </a:rPr>
              <a:t>  </a:t>
            </a:r>
            <a:r>
              <a:rPr lang="en-US" altLang="zh-CN" sz="3200" dirty="0" err="1">
                <a:latin typeface="+mn-ea"/>
                <a:sym typeface="+mn-ea"/>
              </a:rPr>
              <a:t>shā</a:t>
            </a:r>
            <a:r>
              <a:rPr lang="en-US" altLang="zh-CN" sz="3200" dirty="0">
                <a:latin typeface="+mn-ea"/>
                <a:sym typeface="+mn-ea"/>
              </a:rPr>
              <a:t> </a:t>
            </a:r>
            <a:r>
              <a:rPr lang="en-US" altLang="zh-CN" sz="3200" dirty="0" err="1">
                <a:latin typeface="+mn-ea"/>
                <a:sym typeface="+mn-ea"/>
              </a:rPr>
              <a:t>yǎ</a:t>
            </a:r>
            <a:r>
              <a:rPr lang="en-US" altLang="zh-CN" sz="3200" dirty="0">
                <a:latin typeface="+mn-ea"/>
                <a:sym typeface="+mn-ea"/>
              </a:rPr>
              <a:t>  </a:t>
            </a:r>
            <a:r>
              <a:rPr lang="en-US" altLang="zh-CN" sz="3200" dirty="0">
                <a:latin typeface="+mn-ea"/>
                <a:sym typeface="+mn-ea"/>
              </a:rPr>
              <a:t>   </a:t>
            </a:r>
            <a:r>
              <a:rPr lang="en-US" altLang="zh-CN" sz="3200" dirty="0" err="1">
                <a:latin typeface="+mn-ea"/>
                <a:sym typeface="+mn-ea"/>
              </a:rPr>
              <a:t>shēn</a:t>
            </a:r>
            <a:r>
              <a:rPr lang="en-US" altLang="zh-CN" sz="3200" dirty="0">
                <a:latin typeface="+mn-ea"/>
                <a:sym typeface="+mn-ea"/>
              </a:rPr>
              <a:t> </a:t>
            </a:r>
            <a:r>
              <a:rPr lang="en-US" altLang="zh-CN" sz="3200" dirty="0" err="1">
                <a:latin typeface="+mn-ea"/>
                <a:sym typeface="+mn-ea"/>
              </a:rPr>
              <a:t>yín</a:t>
            </a:r>
            <a:r>
              <a:rPr lang="en-US" altLang="zh-CN" sz="3200" dirty="0">
                <a:latin typeface="+mn-ea"/>
                <a:sym typeface="+mn-ea"/>
              </a:rPr>
              <a:t>   </a:t>
            </a:r>
            <a:r>
              <a:rPr lang="en-US" altLang="zh-CN" sz="3200" dirty="0">
                <a:latin typeface="+mn-ea"/>
                <a:sym typeface="+mn-ea"/>
              </a:rPr>
              <a:t> </a:t>
            </a:r>
            <a:r>
              <a:rPr lang="en-US" altLang="zh-CN" sz="3200" dirty="0" err="1">
                <a:latin typeface="+mn-ea"/>
                <a:sym typeface="+mn-ea"/>
              </a:rPr>
              <a:t>fèi</a:t>
            </a:r>
            <a:r>
              <a:rPr lang="en-US" altLang="zh-CN" sz="3200" dirty="0">
                <a:latin typeface="+mn-ea"/>
                <a:sym typeface="+mn-ea"/>
              </a:rPr>
              <a:t> </a:t>
            </a:r>
            <a:r>
              <a:rPr lang="en-US" altLang="zh-CN" sz="3200" dirty="0" err="1">
                <a:latin typeface="+mn-ea"/>
                <a:sym typeface="+mn-ea"/>
              </a:rPr>
              <a:t>huà</a:t>
            </a:r>
            <a:r>
              <a:rPr lang="zh-CN" altLang="en-US" sz="3200" b="1" dirty="0">
                <a:latin typeface="+mn-ea"/>
                <a:sym typeface="+mn-ea"/>
              </a:rPr>
              <a:t>（      ）  （     </a:t>
            </a:r>
            <a:r>
              <a:rPr lang="zh-CN" altLang="en-US" sz="3200" b="1" dirty="0">
                <a:latin typeface="+mn-ea"/>
                <a:sym typeface="+mn-ea"/>
              </a:rPr>
              <a:t>） </a:t>
            </a:r>
            <a:r>
              <a:rPr lang="zh-CN" altLang="en-US" sz="3200" b="1" dirty="0">
                <a:latin typeface="+mn-ea"/>
                <a:sym typeface="+mn-ea"/>
              </a:rPr>
              <a:t>  （     </a:t>
            </a:r>
            <a:r>
              <a:rPr lang="zh-CN" altLang="en-US" sz="3200" b="1" dirty="0">
                <a:latin typeface="+mn-ea"/>
                <a:sym typeface="+mn-ea"/>
              </a:rPr>
              <a:t>） </a:t>
            </a:r>
          </a:p>
          <a:p>
            <a:endParaRPr lang="zh-CN" altLang="en-US" sz="3600" b="1" dirty="0">
              <a:solidFill>
                <a:srgbClr val="FF00FF"/>
              </a:solidFill>
              <a:latin typeface="+mn-ea"/>
              <a:ea typeface="黑体" panose="02010609060101010101" pitchFamily="2" charset="-122"/>
              <a:sym typeface="+mn-ea"/>
            </a:endParaRPr>
          </a:p>
          <a:p>
            <a:endParaRPr lang="zh-CN" altLang="en-US" sz="3600" b="1" dirty="0">
              <a:solidFill>
                <a:srgbClr val="FF00FF"/>
              </a:solidFill>
              <a:latin typeface="+mn-ea"/>
              <a:ea typeface="黑体" panose="02010609060101010101" pitchFamily="2" charset="-122"/>
              <a:sym typeface="+mn-ea"/>
            </a:endParaRPr>
          </a:p>
        </p:txBody>
      </p:sp>
      <p:sp>
        <p:nvSpPr>
          <p:cNvPr id="14" name="文本框 5"/>
          <p:cNvSpPr txBox="1"/>
          <p:nvPr/>
        </p:nvSpPr>
        <p:spPr>
          <a:xfrm>
            <a:off x="3095217" y="2697093"/>
            <a:ext cx="1080135" cy="830997"/>
          </a:xfrm>
          <a:prstGeom prst="rect">
            <a:avLst/>
          </a:prstGeom>
          <a:noFill/>
          <a:ln w="9525">
            <a:noFill/>
          </a:ln>
        </p:spPr>
        <p:txBody>
          <a:bodyPr wrap="square">
            <a:spAutoFit/>
          </a:bodyPr>
          <a:lstStyle/>
          <a:p>
            <a:pPr algn="ctr">
              <a:lnSpc>
                <a:spcPct val="150000"/>
              </a:lnSpc>
              <a:spcBef>
                <a:spcPts val="2400"/>
              </a:spcBef>
            </a:pPr>
            <a:r>
              <a:rPr lang="zh-CN" altLang="en-US" sz="3200" b="1" dirty="0">
                <a:solidFill>
                  <a:srgbClr val="FF0000"/>
                </a:solidFill>
                <a:latin typeface="楷体_GB2312" panose="02010609030101010101" charset="-122"/>
                <a:ea typeface="楷体_GB2312" panose="02010609030101010101" charset="-122"/>
              </a:rPr>
              <a:t>咆哮</a:t>
            </a:r>
            <a:endParaRPr lang="zh-CN" altLang="en-US" sz="3200" b="1" dirty="0">
              <a:solidFill>
                <a:srgbClr val="FF0000"/>
              </a:solidFill>
              <a:latin typeface="楷体_GB2312" panose="02010609030101010101" charset="-122"/>
              <a:ea typeface="楷体_GB2312" panose="02010609030101010101" charset="-122"/>
            </a:endParaRPr>
          </a:p>
        </p:txBody>
      </p:sp>
      <p:sp>
        <p:nvSpPr>
          <p:cNvPr id="15" name="文本框 6"/>
          <p:cNvSpPr txBox="1"/>
          <p:nvPr/>
        </p:nvSpPr>
        <p:spPr>
          <a:xfrm>
            <a:off x="5166914" y="2697093"/>
            <a:ext cx="1344612" cy="830997"/>
          </a:xfrm>
          <a:prstGeom prst="rect">
            <a:avLst/>
          </a:prstGeom>
          <a:noFill/>
          <a:ln w="9525">
            <a:noFill/>
          </a:ln>
        </p:spPr>
        <p:txBody>
          <a:bodyPr>
            <a:spAutoFit/>
          </a:bodyPr>
          <a:lstStyle/>
          <a:p>
            <a:pPr algn="ctr">
              <a:lnSpc>
                <a:spcPct val="150000"/>
              </a:lnSpc>
              <a:spcBef>
                <a:spcPts val="2400"/>
              </a:spcBef>
            </a:pPr>
            <a:r>
              <a:rPr lang="zh-CN" altLang="en-US" sz="3200" b="1" dirty="0">
                <a:solidFill>
                  <a:srgbClr val="FF0000"/>
                </a:solidFill>
                <a:latin typeface="楷体_GB2312" panose="02010609030101010101" charset="-122"/>
                <a:ea typeface="楷体_GB2312" panose="02010609030101010101" charset="-122"/>
              </a:rPr>
              <a:t>党员</a:t>
            </a:r>
            <a:endParaRPr lang="zh-CN" altLang="en-US" sz="3200" b="1" dirty="0">
              <a:solidFill>
                <a:srgbClr val="FF0000"/>
              </a:solidFill>
              <a:latin typeface="楷体_GB2312" panose="02010609030101010101" charset="-122"/>
              <a:ea typeface="楷体_GB2312" panose="02010609030101010101" charset="-122"/>
            </a:endParaRPr>
          </a:p>
        </p:txBody>
      </p:sp>
      <p:sp>
        <p:nvSpPr>
          <p:cNvPr id="12" name="文本框 6"/>
          <p:cNvSpPr txBox="1"/>
          <p:nvPr/>
        </p:nvSpPr>
        <p:spPr>
          <a:xfrm>
            <a:off x="7320136" y="2697093"/>
            <a:ext cx="1344612" cy="830997"/>
          </a:xfrm>
          <a:prstGeom prst="rect">
            <a:avLst/>
          </a:prstGeom>
          <a:noFill/>
          <a:ln w="9525">
            <a:noFill/>
          </a:ln>
        </p:spPr>
        <p:txBody>
          <a:bodyPr>
            <a:spAutoFit/>
          </a:bodyPr>
          <a:lstStyle/>
          <a:p>
            <a:pPr algn="ctr">
              <a:lnSpc>
                <a:spcPct val="150000"/>
              </a:lnSpc>
              <a:spcBef>
                <a:spcPts val="2400"/>
              </a:spcBef>
            </a:pPr>
            <a:r>
              <a:rPr lang="zh-CN" altLang="en-US" sz="3200" b="1" dirty="0">
                <a:solidFill>
                  <a:srgbClr val="FF0000"/>
                </a:solidFill>
                <a:latin typeface="楷体_GB2312" panose="02010609030101010101" charset="-122"/>
                <a:ea typeface="楷体_GB2312" panose="02010609030101010101" charset="-122"/>
              </a:rPr>
              <a:t>流淌</a:t>
            </a:r>
            <a:endParaRPr lang="zh-CN" altLang="en-US" sz="3200" b="1" dirty="0">
              <a:solidFill>
                <a:srgbClr val="FF0000"/>
              </a:solidFill>
              <a:latin typeface="楷体_GB2312" panose="02010609030101010101" charset="-122"/>
              <a:ea typeface="楷体_GB2312" panose="02010609030101010101" charset="-122"/>
            </a:endParaRPr>
          </a:p>
        </p:txBody>
      </p:sp>
      <p:sp>
        <p:nvSpPr>
          <p:cNvPr id="18" name="文本框 17"/>
          <p:cNvSpPr txBox="1"/>
          <p:nvPr/>
        </p:nvSpPr>
        <p:spPr>
          <a:xfrm>
            <a:off x="5141600" y="296545"/>
            <a:ext cx="184731" cy="748666"/>
          </a:xfrm>
          <a:prstGeom prst="rect">
            <a:avLst/>
          </a:prstGeom>
          <a:noFill/>
          <a:ln w="9525">
            <a:noFill/>
          </a:ln>
        </p:spPr>
        <p:txBody>
          <a:bodyPr wrap="none">
            <a:spAutoFit/>
          </a:bodyPr>
          <a:lstStyle/>
          <a:p>
            <a:pPr eaLnBrk="1" hangingPunct="1"/>
            <a:endParaRPr lang="zh-CN" altLang="en-US" sz="4265" b="1" dirty="0">
              <a:solidFill>
                <a:srgbClr val="FF00FF"/>
              </a:solidFill>
              <a:latin typeface="黑体" panose="02010609060101010101" pitchFamily="2" charset="-122"/>
              <a:ea typeface="黑体" panose="02010609060101010101" pitchFamily="2" charset="-122"/>
            </a:endParaRPr>
          </a:p>
        </p:txBody>
      </p:sp>
      <p:sp>
        <p:nvSpPr>
          <p:cNvPr id="17" name="文本框 5"/>
          <p:cNvSpPr txBox="1"/>
          <p:nvPr/>
        </p:nvSpPr>
        <p:spPr>
          <a:xfrm>
            <a:off x="3076465" y="4416311"/>
            <a:ext cx="1080135" cy="830997"/>
          </a:xfrm>
          <a:prstGeom prst="rect">
            <a:avLst/>
          </a:prstGeom>
          <a:noFill/>
          <a:ln w="9525">
            <a:noFill/>
          </a:ln>
        </p:spPr>
        <p:txBody>
          <a:bodyPr wrap="square">
            <a:spAutoFit/>
          </a:bodyPr>
          <a:lstStyle/>
          <a:p>
            <a:pPr algn="ctr">
              <a:lnSpc>
                <a:spcPct val="150000"/>
              </a:lnSpc>
              <a:spcBef>
                <a:spcPts val="2400"/>
              </a:spcBef>
            </a:pPr>
            <a:r>
              <a:rPr lang="zh-CN" altLang="en-US" sz="3200" b="1" dirty="0">
                <a:solidFill>
                  <a:srgbClr val="FF0000"/>
                </a:solidFill>
                <a:latin typeface="楷体_GB2312" panose="02010609030101010101" charset="-122"/>
                <a:ea typeface="楷体_GB2312" panose="02010609030101010101" charset="-122"/>
              </a:rPr>
              <a:t>沙哑</a:t>
            </a:r>
            <a:endParaRPr lang="zh-CN" altLang="en-US" sz="3200" b="1" dirty="0">
              <a:solidFill>
                <a:srgbClr val="FF0000"/>
              </a:solidFill>
              <a:latin typeface="楷体_GB2312" panose="02010609030101010101" charset="-122"/>
              <a:ea typeface="楷体_GB2312" panose="02010609030101010101" charset="-122"/>
            </a:endParaRPr>
          </a:p>
        </p:txBody>
      </p:sp>
      <p:sp>
        <p:nvSpPr>
          <p:cNvPr id="23" name="文本框 6"/>
          <p:cNvSpPr txBox="1"/>
          <p:nvPr/>
        </p:nvSpPr>
        <p:spPr>
          <a:xfrm>
            <a:off x="5128013" y="4416311"/>
            <a:ext cx="1181927" cy="830997"/>
          </a:xfrm>
          <a:prstGeom prst="rect">
            <a:avLst/>
          </a:prstGeom>
          <a:noFill/>
          <a:ln w="9525">
            <a:noFill/>
          </a:ln>
        </p:spPr>
        <p:txBody>
          <a:bodyPr wrap="square">
            <a:spAutoFit/>
          </a:bodyPr>
          <a:lstStyle/>
          <a:p>
            <a:pPr algn="ctr">
              <a:lnSpc>
                <a:spcPct val="150000"/>
              </a:lnSpc>
              <a:spcBef>
                <a:spcPts val="2400"/>
              </a:spcBef>
            </a:pPr>
            <a:r>
              <a:rPr lang="zh-CN" altLang="en-US" sz="3200" b="1" dirty="0">
                <a:solidFill>
                  <a:srgbClr val="FF0000"/>
                </a:solidFill>
                <a:latin typeface="楷体_GB2312" panose="02010609030101010101" charset="-122"/>
                <a:ea typeface="楷体_GB2312" panose="02010609030101010101" charset="-122"/>
              </a:rPr>
              <a:t>呻吟</a:t>
            </a:r>
            <a:endParaRPr lang="zh-CN" altLang="en-US" sz="3200" b="1" dirty="0">
              <a:solidFill>
                <a:srgbClr val="FF0000"/>
              </a:solidFill>
              <a:latin typeface="楷体_GB2312" panose="02010609030101010101" charset="-122"/>
              <a:ea typeface="楷体_GB2312" panose="02010609030101010101" charset="-122"/>
            </a:endParaRPr>
          </a:p>
        </p:txBody>
      </p:sp>
      <p:sp>
        <p:nvSpPr>
          <p:cNvPr id="11" name="文本框 6"/>
          <p:cNvSpPr txBox="1"/>
          <p:nvPr/>
        </p:nvSpPr>
        <p:spPr>
          <a:xfrm>
            <a:off x="7248134" y="4416311"/>
            <a:ext cx="1181927" cy="830997"/>
          </a:xfrm>
          <a:prstGeom prst="rect">
            <a:avLst/>
          </a:prstGeom>
          <a:noFill/>
          <a:ln w="9525">
            <a:noFill/>
          </a:ln>
        </p:spPr>
        <p:txBody>
          <a:bodyPr wrap="square">
            <a:spAutoFit/>
          </a:bodyPr>
          <a:lstStyle/>
          <a:p>
            <a:pPr algn="ctr">
              <a:lnSpc>
                <a:spcPct val="150000"/>
              </a:lnSpc>
              <a:spcBef>
                <a:spcPts val="2400"/>
              </a:spcBef>
            </a:pPr>
            <a:r>
              <a:rPr lang="zh-CN" altLang="en-US" sz="3200" b="1" dirty="0">
                <a:solidFill>
                  <a:srgbClr val="FF0000"/>
                </a:solidFill>
                <a:latin typeface="楷体_GB2312" panose="02010609030101010101" charset="-122"/>
                <a:ea typeface="楷体_GB2312" panose="02010609030101010101" charset="-122"/>
              </a:rPr>
              <a:t>废话</a:t>
            </a:r>
            <a:endParaRPr lang="zh-CN" altLang="en-US" sz="3200" b="1" dirty="0">
              <a:solidFill>
                <a:srgbClr val="FF0000"/>
              </a:solidFill>
              <a:latin typeface="楷体_GB2312" panose="02010609030101010101" charset="-122"/>
              <a:ea typeface="楷体_GB2312" panose="02010609030101010101" charset="-122"/>
            </a:endParaRPr>
          </a:p>
        </p:txBody>
      </p:sp>
      <p:pic>
        <p:nvPicPr>
          <p:cNvPr id="13" name="Picture 2" descr="G:\BaiduYunDownload\10000图标\PNG图标集08\png-056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75206" y="768484"/>
            <a:ext cx="564456" cy="75260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1000"/>
                                        <p:tgtEl>
                                          <p:spTgt spid="15"/>
                                        </p:tgtEl>
                                      </p:cBhvr>
                                    </p:animEffect>
                                    <p:anim calcmode="lin" valueType="num">
                                      <p:cBhvr>
                                        <p:cTn id="15" dur="1000" fill="hold"/>
                                        <p:tgtEl>
                                          <p:spTgt spid="15"/>
                                        </p:tgtEl>
                                        <p:attrNameLst>
                                          <p:attrName>ppt_x</p:attrName>
                                        </p:attrNameLst>
                                      </p:cBhvr>
                                      <p:tavLst>
                                        <p:tav tm="0">
                                          <p:val>
                                            <p:strVal val="#ppt_x"/>
                                          </p:val>
                                        </p:tav>
                                        <p:tav tm="100000">
                                          <p:val>
                                            <p:strVal val="#ppt_x"/>
                                          </p:val>
                                        </p:tav>
                                      </p:tavLst>
                                    </p:anim>
                                    <p:anim calcmode="lin" valueType="num">
                                      <p:cBhvr>
                                        <p:cTn id="1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1000"/>
                                        <p:tgtEl>
                                          <p:spTgt spid="17"/>
                                        </p:tgtEl>
                                      </p:cBhvr>
                                    </p:animEffect>
                                    <p:anim calcmode="lin" valueType="num">
                                      <p:cBhvr>
                                        <p:cTn id="29" dur="1000" fill="hold"/>
                                        <p:tgtEl>
                                          <p:spTgt spid="17"/>
                                        </p:tgtEl>
                                        <p:attrNameLst>
                                          <p:attrName>ppt_x</p:attrName>
                                        </p:attrNameLst>
                                      </p:cBhvr>
                                      <p:tavLst>
                                        <p:tav tm="0">
                                          <p:val>
                                            <p:strVal val="#ppt_x"/>
                                          </p:val>
                                        </p:tav>
                                        <p:tav tm="100000">
                                          <p:val>
                                            <p:strVal val="#ppt_x"/>
                                          </p:val>
                                        </p:tav>
                                      </p:tavLst>
                                    </p:anim>
                                    <p:anim calcmode="lin" valueType="num">
                                      <p:cBhvr>
                                        <p:cTn id="30"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23"/>
                                        </p:tgtEl>
                                        <p:attrNameLst>
                                          <p:attrName>style.visibility</p:attrName>
                                        </p:attrNameLst>
                                      </p:cBhvr>
                                      <p:to>
                                        <p:strVal val="visible"/>
                                      </p:to>
                                    </p:set>
                                    <p:animEffect transition="in" filter="fade">
                                      <p:cBhvr>
                                        <p:cTn id="35" dur="1000"/>
                                        <p:tgtEl>
                                          <p:spTgt spid="23"/>
                                        </p:tgtEl>
                                      </p:cBhvr>
                                    </p:animEffect>
                                    <p:anim calcmode="lin" valueType="num">
                                      <p:cBhvr>
                                        <p:cTn id="36" dur="1000" fill="hold"/>
                                        <p:tgtEl>
                                          <p:spTgt spid="23"/>
                                        </p:tgtEl>
                                        <p:attrNameLst>
                                          <p:attrName>ppt_x</p:attrName>
                                        </p:attrNameLst>
                                      </p:cBhvr>
                                      <p:tavLst>
                                        <p:tav tm="0">
                                          <p:val>
                                            <p:strVal val="#ppt_x"/>
                                          </p:val>
                                        </p:tav>
                                        <p:tav tm="100000">
                                          <p:val>
                                            <p:strVal val="#ppt_x"/>
                                          </p:val>
                                        </p:tav>
                                      </p:tavLst>
                                    </p:anim>
                                    <p:anim calcmode="lin" valueType="num">
                                      <p:cBhvr>
                                        <p:cTn id="37"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2" grpId="0"/>
      <p:bldP spid="17" grpId="0"/>
      <p:bldP spid="23" grpId="0"/>
      <p:bldP spid="11"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858704" y="1811157"/>
            <a:ext cx="6858048" cy="2677656"/>
          </a:xfrm>
          <a:prstGeom prst="rect">
            <a:avLst/>
          </a:prstGeom>
          <a:noFill/>
          <a:ln w="9525">
            <a:noFill/>
          </a:ln>
        </p:spPr>
        <p:txBody>
          <a:bodyPr wrap="square">
            <a:spAutoFit/>
          </a:bodyPr>
          <a:lstStyle/>
          <a:p>
            <a:pPr>
              <a:lnSpc>
                <a:spcPct val="200000"/>
              </a:lnSpc>
            </a:pPr>
            <a:r>
              <a:rPr lang="zh-CN" altLang="en-US" sz="2800" dirty="0">
                <a:latin typeface="+mn-ea"/>
                <a:sym typeface="+mn-ea"/>
              </a:rPr>
              <a:t>咆哮</a:t>
            </a:r>
            <a:r>
              <a:rPr lang="en-US" altLang="zh-CN" sz="2800" dirty="0">
                <a:latin typeface="+mn-ea"/>
                <a:sym typeface="+mn-ea"/>
              </a:rPr>
              <a:t>——</a:t>
            </a:r>
            <a:r>
              <a:rPr lang="zh-CN" altLang="en-US" sz="2800" dirty="0">
                <a:latin typeface="+mn-ea"/>
                <a:sym typeface="+mn-ea"/>
              </a:rPr>
              <a:t>（    </a:t>
            </a:r>
            <a:r>
              <a:rPr lang="zh-CN" altLang="en-US" sz="2800" dirty="0">
                <a:latin typeface="+mn-ea"/>
                <a:sym typeface="+mn-ea"/>
              </a:rPr>
              <a:t>）</a:t>
            </a:r>
            <a:r>
              <a:rPr lang="zh-CN" altLang="en-US" sz="2800" dirty="0">
                <a:latin typeface="+mn-ea"/>
                <a:sym typeface="+mn-ea"/>
              </a:rPr>
              <a:t>    惊慌</a:t>
            </a:r>
            <a:r>
              <a:rPr lang="en-US" altLang="zh-CN" sz="2800" dirty="0">
                <a:latin typeface="+mn-ea"/>
                <a:sym typeface="+mn-ea"/>
              </a:rPr>
              <a:t>——</a:t>
            </a:r>
            <a:r>
              <a:rPr lang="zh-CN" altLang="en-US" sz="2800" dirty="0">
                <a:latin typeface="+mn-ea"/>
                <a:sym typeface="+mn-ea"/>
              </a:rPr>
              <a:t>（    </a:t>
            </a:r>
            <a:r>
              <a:rPr lang="zh-CN" altLang="en-US" sz="2800" dirty="0">
                <a:latin typeface="+mn-ea"/>
                <a:sym typeface="+mn-ea"/>
              </a:rPr>
              <a:t>）  </a:t>
            </a:r>
          </a:p>
          <a:p>
            <a:pPr>
              <a:lnSpc>
                <a:spcPct val="200000"/>
              </a:lnSpc>
            </a:pPr>
            <a:r>
              <a:rPr lang="zh-CN" altLang="en-US" sz="2800" dirty="0">
                <a:latin typeface="+mn-ea"/>
                <a:sym typeface="+mn-ea"/>
              </a:rPr>
              <a:t>拥戴</a:t>
            </a:r>
            <a:r>
              <a:rPr lang="en-US" altLang="zh-CN" sz="2800" dirty="0">
                <a:latin typeface="+mn-ea"/>
                <a:sym typeface="+mn-ea"/>
              </a:rPr>
              <a:t>——</a:t>
            </a:r>
            <a:r>
              <a:rPr lang="zh-CN" altLang="en-US" sz="2800" dirty="0">
                <a:latin typeface="+mn-ea"/>
                <a:sym typeface="+mn-ea"/>
              </a:rPr>
              <a:t>（    </a:t>
            </a:r>
            <a:r>
              <a:rPr lang="zh-CN" altLang="en-US" sz="2800" dirty="0">
                <a:latin typeface="+mn-ea"/>
                <a:sym typeface="+mn-ea"/>
              </a:rPr>
              <a:t>）    </a:t>
            </a:r>
            <a:r>
              <a:rPr lang="zh-CN" altLang="en-US" sz="2800" dirty="0">
                <a:latin typeface="+mn-ea"/>
                <a:sym typeface="+mn-ea"/>
              </a:rPr>
              <a:t>沙哑</a:t>
            </a:r>
            <a:r>
              <a:rPr lang="en-US" altLang="zh-CN" sz="2800" dirty="0">
                <a:latin typeface="+mn-ea"/>
                <a:sym typeface="+mn-ea"/>
              </a:rPr>
              <a:t>——</a:t>
            </a:r>
            <a:r>
              <a:rPr lang="zh-CN" altLang="en-US" sz="2800" dirty="0">
                <a:latin typeface="+mn-ea"/>
                <a:sym typeface="+mn-ea"/>
              </a:rPr>
              <a:t>（    </a:t>
            </a:r>
            <a:r>
              <a:rPr lang="zh-CN" altLang="en-US" sz="2800" dirty="0">
                <a:latin typeface="+mn-ea"/>
                <a:sym typeface="+mn-ea"/>
              </a:rPr>
              <a:t>）</a:t>
            </a:r>
          </a:p>
          <a:p>
            <a:pPr>
              <a:lnSpc>
                <a:spcPct val="200000"/>
              </a:lnSpc>
            </a:pPr>
            <a:r>
              <a:rPr lang="zh-CN" altLang="en-US" sz="2800" dirty="0">
                <a:latin typeface="+mn-ea"/>
                <a:sym typeface="+mn-ea"/>
              </a:rPr>
              <a:t>吞没</a:t>
            </a:r>
            <a:r>
              <a:rPr lang="en-US" altLang="zh-CN" sz="2800" dirty="0">
                <a:latin typeface="+mn-ea"/>
                <a:sym typeface="+mn-ea"/>
              </a:rPr>
              <a:t>——</a:t>
            </a:r>
            <a:r>
              <a:rPr lang="zh-CN" altLang="en-US" sz="2800" dirty="0">
                <a:latin typeface="+mn-ea"/>
                <a:sym typeface="+mn-ea"/>
              </a:rPr>
              <a:t>（    </a:t>
            </a:r>
            <a:r>
              <a:rPr lang="zh-CN" altLang="en-US" sz="2800" dirty="0">
                <a:latin typeface="+mn-ea"/>
                <a:sym typeface="+mn-ea"/>
              </a:rPr>
              <a:t>）    </a:t>
            </a:r>
            <a:r>
              <a:rPr lang="zh-CN" altLang="en-US" sz="2800" dirty="0">
                <a:latin typeface="+mn-ea"/>
                <a:sym typeface="+mn-ea"/>
              </a:rPr>
              <a:t>猛然</a:t>
            </a:r>
            <a:r>
              <a:rPr lang="en-US" altLang="zh-CN" sz="2800" dirty="0">
                <a:latin typeface="+mn-ea"/>
                <a:sym typeface="+mn-ea"/>
              </a:rPr>
              <a:t>——</a:t>
            </a:r>
            <a:r>
              <a:rPr lang="zh-CN" altLang="en-US" sz="2800" dirty="0">
                <a:latin typeface="+mn-ea"/>
                <a:sym typeface="+mn-ea"/>
              </a:rPr>
              <a:t>（    ）</a:t>
            </a:r>
            <a:endParaRPr lang="zh-CN" altLang="en-US" sz="2800" dirty="0">
              <a:latin typeface="+mn-ea"/>
              <a:sym typeface="+mn-ea"/>
            </a:endParaRPr>
          </a:p>
        </p:txBody>
      </p:sp>
      <p:sp>
        <p:nvSpPr>
          <p:cNvPr id="14" name="文本框 5"/>
          <p:cNvSpPr txBox="1"/>
          <p:nvPr/>
        </p:nvSpPr>
        <p:spPr>
          <a:xfrm>
            <a:off x="4415281" y="1878968"/>
            <a:ext cx="1080135" cy="738664"/>
          </a:xfrm>
          <a:prstGeom prst="rect">
            <a:avLst/>
          </a:prstGeom>
          <a:noFill/>
          <a:ln w="9525">
            <a:noFill/>
          </a:ln>
        </p:spPr>
        <p:txBody>
          <a:bodyPr wrap="square">
            <a:spAutoFit/>
          </a:bodyPr>
          <a:lstStyle/>
          <a:p>
            <a:pPr algn="ctr">
              <a:lnSpc>
                <a:spcPct val="150000"/>
              </a:lnSpc>
              <a:spcBef>
                <a:spcPts val="2400"/>
              </a:spcBef>
            </a:pPr>
            <a:r>
              <a:rPr lang="zh-CN" altLang="en-US" sz="2800" b="1" dirty="0">
                <a:solidFill>
                  <a:srgbClr val="FF0000"/>
                </a:solidFill>
                <a:latin typeface="楷体_GB2312" panose="02010609030101010101" charset="-122"/>
                <a:ea typeface="楷体_GB2312" panose="02010609030101010101" charset="-122"/>
              </a:rPr>
              <a:t>怒吼</a:t>
            </a:r>
          </a:p>
        </p:txBody>
      </p:sp>
      <p:sp>
        <p:nvSpPr>
          <p:cNvPr id="15" name="文本框 6"/>
          <p:cNvSpPr txBox="1"/>
          <p:nvPr/>
        </p:nvSpPr>
        <p:spPr>
          <a:xfrm>
            <a:off x="7360919" y="1974218"/>
            <a:ext cx="1344612" cy="738664"/>
          </a:xfrm>
          <a:prstGeom prst="rect">
            <a:avLst/>
          </a:prstGeom>
          <a:noFill/>
          <a:ln w="9525">
            <a:noFill/>
          </a:ln>
        </p:spPr>
        <p:txBody>
          <a:bodyPr>
            <a:spAutoFit/>
          </a:bodyPr>
          <a:lstStyle/>
          <a:p>
            <a:pPr algn="ctr">
              <a:lnSpc>
                <a:spcPct val="150000"/>
              </a:lnSpc>
              <a:spcBef>
                <a:spcPts val="2400"/>
              </a:spcBef>
            </a:pPr>
            <a:r>
              <a:rPr lang="zh-CN" altLang="en-US" sz="2800" b="1" dirty="0">
                <a:solidFill>
                  <a:srgbClr val="FF0000"/>
                </a:solidFill>
                <a:latin typeface="楷体_GB2312" panose="02010609030101010101" charset="-122"/>
                <a:ea typeface="楷体_GB2312" panose="02010609030101010101" charset="-122"/>
              </a:rPr>
              <a:t>惊恐</a:t>
            </a:r>
            <a:endParaRPr lang="zh-CN" altLang="en-US" sz="2800" b="1" dirty="0">
              <a:solidFill>
                <a:srgbClr val="FF0000"/>
              </a:solidFill>
              <a:latin typeface="楷体_GB2312" panose="02010609030101010101" charset="-122"/>
              <a:ea typeface="楷体_GB2312" panose="02010609030101010101" charset="-122"/>
            </a:endParaRPr>
          </a:p>
        </p:txBody>
      </p:sp>
      <p:sp>
        <p:nvSpPr>
          <p:cNvPr id="11" name="文本框 5"/>
          <p:cNvSpPr txBox="1"/>
          <p:nvPr/>
        </p:nvSpPr>
        <p:spPr>
          <a:xfrm>
            <a:off x="4422058" y="2756926"/>
            <a:ext cx="1080135" cy="738664"/>
          </a:xfrm>
          <a:prstGeom prst="rect">
            <a:avLst/>
          </a:prstGeom>
          <a:noFill/>
          <a:ln w="9525">
            <a:noFill/>
          </a:ln>
        </p:spPr>
        <p:txBody>
          <a:bodyPr wrap="square">
            <a:spAutoFit/>
          </a:bodyPr>
          <a:lstStyle/>
          <a:p>
            <a:pPr algn="ctr">
              <a:lnSpc>
                <a:spcPct val="150000"/>
              </a:lnSpc>
              <a:spcBef>
                <a:spcPts val="2400"/>
              </a:spcBef>
            </a:pPr>
            <a:r>
              <a:rPr lang="zh-CN" altLang="en-US" sz="2800" b="1" dirty="0">
                <a:solidFill>
                  <a:srgbClr val="FF0000"/>
                </a:solidFill>
                <a:latin typeface="楷体_GB2312" panose="02010609030101010101" charset="-122"/>
                <a:ea typeface="楷体_GB2312" panose="02010609030101010101" charset="-122"/>
              </a:rPr>
              <a:t>爱戴</a:t>
            </a:r>
            <a:endParaRPr lang="zh-CN" altLang="en-US" sz="2800" b="1" dirty="0">
              <a:solidFill>
                <a:srgbClr val="FF0000"/>
              </a:solidFill>
              <a:latin typeface="楷体_GB2312" panose="02010609030101010101" charset="-122"/>
              <a:ea typeface="楷体_GB2312" panose="02010609030101010101" charset="-122"/>
            </a:endParaRPr>
          </a:p>
        </p:txBody>
      </p:sp>
      <p:sp>
        <p:nvSpPr>
          <p:cNvPr id="13" name="文本框 5"/>
          <p:cNvSpPr txBox="1"/>
          <p:nvPr/>
        </p:nvSpPr>
        <p:spPr>
          <a:xfrm>
            <a:off x="7483637" y="2811928"/>
            <a:ext cx="1080135" cy="738664"/>
          </a:xfrm>
          <a:prstGeom prst="rect">
            <a:avLst/>
          </a:prstGeom>
          <a:noFill/>
          <a:ln w="9525">
            <a:noFill/>
          </a:ln>
        </p:spPr>
        <p:txBody>
          <a:bodyPr wrap="square">
            <a:spAutoFit/>
          </a:bodyPr>
          <a:lstStyle/>
          <a:p>
            <a:pPr algn="ctr">
              <a:lnSpc>
                <a:spcPct val="150000"/>
              </a:lnSpc>
              <a:spcBef>
                <a:spcPts val="2400"/>
              </a:spcBef>
            </a:pPr>
            <a:r>
              <a:rPr lang="zh-CN" altLang="en-US" sz="2800" b="1" dirty="0">
                <a:solidFill>
                  <a:srgbClr val="FF0000"/>
                </a:solidFill>
                <a:latin typeface="楷体_GB2312" panose="02010609030101010101" charset="-122"/>
                <a:ea typeface="楷体_GB2312" panose="02010609030101010101" charset="-122"/>
              </a:rPr>
              <a:t>嘶哑</a:t>
            </a:r>
            <a:endParaRPr lang="zh-CN" altLang="en-US" sz="2800" b="1" dirty="0">
              <a:solidFill>
                <a:srgbClr val="FF0000"/>
              </a:solidFill>
              <a:latin typeface="楷体_GB2312" panose="02010609030101010101" charset="-122"/>
              <a:ea typeface="楷体_GB2312" panose="02010609030101010101" charset="-122"/>
            </a:endParaRPr>
          </a:p>
        </p:txBody>
      </p:sp>
      <p:sp>
        <p:nvSpPr>
          <p:cNvPr id="19" name="文本框 5"/>
          <p:cNvSpPr txBox="1"/>
          <p:nvPr/>
        </p:nvSpPr>
        <p:spPr>
          <a:xfrm>
            <a:off x="4428267" y="3590434"/>
            <a:ext cx="1080135" cy="738664"/>
          </a:xfrm>
          <a:prstGeom prst="rect">
            <a:avLst/>
          </a:prstGeom>
          <a:noFill/>
          <a:ln w="9525">
            <a:noFill/>
          </a:ln>
        </p:spPr>
        <p:txBody>
          <a:bodyPr wrap="square">
            <a:spAutoFit/>
          </a:bodyPr>
          <a:lstStyle/>
          <a:p>
            <a:pPr algn="ctr">
              <a:lnSpc>
                <a:spcPct val="150000"/>
              </a:lnSpc>
              <a:spcBef>
                <a:spcPts val="2400"/>
              </a:spcBef>
            </a:pPr>
            <a:r>
              <a:rPr lang="zh-CN" altLang="en-US" sz="2800" b="1" dirty="0">
                <a:solidFill>
                  <a:srgbClr val="FF0000"/>
                </a:solidFill>
                <a:latin typeface="楷体_GB2312" panose="02010609030101010101" charset="-122"/>
                <a:ea typeface="楷体_GB2312" panose="02010609030101010101" charset="-122"/>
              </a:rPr>
              <a:t>淹没</a:t>
            </a:r>
            <a:endParaRPr lang="zh-CN" altLang="en-US" sz="2800" b="1" dirty="0">
              <a:solidFill>
                <a:srgbClr val="FF0000"/>
              </a:solidFill>
              <a:latin typeface="楷体_GB2312" panose="02010609030101010101" charset="-122"/>
              <a:ea typeface="楷体_GB2312" panose="02010609030101010101" charset="-122"/>
            </a:endParaRPr>
          </a:p>
        </p:txBody>
      </p:sp>
      <p:sp>
        <p:nvSpPr>
          <p:cNvPr id="20" name="文本框 5"/>
          <p:cNvSpPr txBox="1"/>
          <p:nvPr/>
        </p:nvSpPr>
        <p:spPr>
          <a:xfrm>
            <a:off x="7483637" y="3662162"/>
            <a:ext cx="1080135" cy="738664"/>
          </a:xfrm>
          <a:prstGeom prst="rect">
            <a:avLst/>
          </a:prstGeom>
          <a:noFill/>
          <a:ln w="9525">
            <a:noFill/>
          </a:ln>
        </p:spPr>
        <p:txBody>
          <a:bodyPr wrap="square">
            <a:spAutoFit/>
          </a:bodyPr>
          <a:lstStyle/>
          <a:p>
            <a:pPr algn="ctr">
              <a:lnSpc>
                <a:spcPct val="150000"/>
              </a:lnSpc>
              <a:spcBef>
                <a:spcPts val="2400"/>
              </a:spcBef>
            </a:pPr>
            <a:r>
              <a:rPr lang="zh-CN" altLang="en-US" sz="2800" b="1" dirty="0">
                <a:solidFill>
                  <a:srgbClr val="FF0000"/>
                </a:solidFill>
                <a:latin typeface="楷体_GB2312" panose="02010609030101010101" charset="-122"/>
                <a:ea typeface="楷体_GB2312" panose="02010609030101010101" charset="-122"/>
              </a:rPr>
              <a:t>突然</a:t>
            </a:r>
            <a:endParaRPr lang="zh-CN" altLang="en-US" sz="2800" b="1" dirty="0">
              <a:solidFill>
                <a:srgbClr val="FF0000"/>
              </a:solidFill>
              <a:latin typeface="楷体_GB2312" panose="02010609030101010101" charset="-122"/>
              <a:ea typeface="楷体_GB2312" panose="02010609030101010101" charset="-122"/>
            </a:endParaRPr>
          </a:p>
        </p:txBody>
      </p:sp>
      <p:sp>
        <p:nvSpPr>
          <p:cNvPr id="2" name="矩形 1"/>
          <p:cNvSpPr/>
          <p:nvPr/>
        </p:nvSpPr>
        <p:spPr>
          <a:xfrm>
            <a:off x="2465865" y="907496"/>
            <a:ext cx="4873450" cy="738664"/>
          </a:xfrm>
          <a:prstGeom prst="rect">
            <a:avLst/>
          </a:prstGeom>
        </p:spPr>
        <p:txBody>
          <a:bodyPr wrap="none">
            <a:spAutoFit/>
          </a:bodyPr>
          <a:lstStyle/>
          <a:p>
            <a:pPr>
              <a:lnSpc>
                <a:spcPct val="150000"/>
              </a:lnSpc>
            </a:pPr>
            <a:r>
              <a:rPr lang="zh-CN" altLang="en-US" sz="2800" b="1" dirty="0">
                <a:latin typeface="黑体" panose="02010609060101010101" pitchFamily="2" charset="-122"/>
                <a:ea typeface="黑体" panose="02010609060101010101" pitchFamily="2" charset="-122"/>
                <a:sym typeface="+mn-ea"/>
              </a:rPr>
              <a:t>二、给下面的词语找近义词。</a:t>
            </a:r>
            <a:endParaRPr lang="zh-CN" altLang="en-US" sz="2800" b="1" dirty="0">
              <a:latin typeface="+mn-ea"/>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1000"/>
                                        <p:tgtEl>
                                          <p:spTgt spid="14"/>
                                        </p:tgtEl>
                                      </p:cBhvr>
                                    </p:animEffect>
                                    <p:anim calcmode="lin" valueType="num">
                                      <p:cBhvr>
                                        <p:cTn id="8" dur="1000" fill="hold"/>
                                        <p:tgtEl>
                                          <p:spTgt spid="14"/>
                                        </p:tgtEl>
                                        <p:attrNameLst>
                                          <p:attrName>ppt_x</p:attrName>
                                        </p:attrNameLst>
                                      </p:cBhvr>
                                      <p:tavLst>
                                        <p:tav tm="0">
                                          <p:val>
                                            <p:strVal val="#ppt_x"/>
                                          </p:val>
                                        </p:tav>
                                        <p:tav tm="100000">
                                          <p:val>
                                            <p:strVal val="#ppt_x"/>
                                          </p:val>
                                        </p:tav>
                                      </p:tavLst>
                                    </p:anim>
                                    <p:anim calcmode="lin" valueType="num">
                                      <p:cBhvr>
                                        <p:cTn id="9"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fade">
                                      <p:cBhvr>
                                        <p:cTn id="14" dur="1000"/>
                                        <p:tgtEl>
                                          <p:spTgt spid="15"/>
                                        </p:tgtEl>
                                      </p:cBhvr>
                                    </p:animEffect>
                                    <p:anim calcmode="lin" valueType="num">
                                      <p:cBhvr>
                                        <p:cTn id="15" dur="1000" fill="hold"/>
                                        <p:tgtEl>
                                          <p:spTgt spid="15"/>
                                        </p:tgtEl>
                                        <p:attrNameLst>
                                          <p:attrName>ppt_x</p:attrName>
                                        </p:attrNameLst>
                                      </p:cBhvr>
                                      <p:tavLst>
                                        <p:tav tm="0">
                                          <p:val>
                                            <p:strVal val="#ppt_x"/>
                                          </p:val>
                                        </p:tav>
                                        <p:tav tm="100000">
                                          <p:val>
                                            <p:strVal val="#ppt_x"/>
                                          </p:val>
                                        </p:tav>
                                      </p:tavLst>
                                    </p:anim>
                                    <p:anim calcmode="lin" valueType="num">
                                      <p:cBhvr>
                                        <p:cTn id="16"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grpId="0" nodeType="click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fade">
                                      <p:cBhvr>
                                        <p:cTn id="35" dur="1000"/>
                                        <p:tgtEl>
                                          <p:spTgt spid="19"/>
                                        </p:tgtEl>
                                      </p:cBhvr>
                                    </p:animEffect>
                                    <p:anim calcmode="lin" valueType="num">
                                      <p:cBhvr>
                                        <p:cTn id="36" dur="1000" fill="hold"/>
                                        <p:tgtEl>
                                          <p:spTgt spid="19"/>
                                        </p:tgtEl>
                                        <p:attrNameLst>
                                          <p:attrName>ppt_x</p:attrName>
                                        </p:attrNameLst>
                                      </p:cBhvr>
                                      <p:tavLst>
                                        <p:tav tm="0">
                                          <p:val>
                                            <p:strVal val="#ppt_x"/>
                                          </p:val>
                                        </p:tav>
                                        <p:tav tm="100000">
                                          <p:val>
                                            <p:strVal val="#ppt_x"/>
                                          </p:val>
                                        </p:tav>
                                      </p:tavLst>
                                    </p:anim>
                                    <p:anim calcmode="lin" valueType="num">
                                      <p:cBhvr>
                                        <p:cTn id="37"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fade">
                                      <p:cBhvr>
                                        <p:cTn id="42" dur="1000"/>
                                        <p:tgtEl>
                                          <p:spTgt spid="20"/>
                                        </p:tgtEl>
                                      </p:cBhvr>
                                    </p:animEffect>
                                    <p:anim calcmode="lin" valueType="num">
                                      <p:cBhvr>
                                        <p:cTn id="43" dur="1000" fill="hold"/>
                                        <p:tgtEl>
                                          <p:spTgt spid="20"/>
                                        </p:tgtEl>
                                        <p:attrNameLst>
                                          <p:attrName>ppt_x</p:attrName>
                                        </p:attrNameLst>
                                      </p:cBhvr>
                                      <p:tavLst>
                                        <p:tav tm="0">
                                          <p:val>
                                            <p:strVal val="#ppt_x"/>
                                          </p:val>
                                        </p:tav>
                                        <p:tav tm="100000">
                                          <p:val>
                                            <p:strVal val="#ppt_x"/>
                                          </p:val>
                                        </p:tav>
                                      </p:tavLst>
                                    </p:anim>
                                    <p:anim calcmode="lin" valueType="num">
                                      <p:cBhvr>
                                        <p:cTn id="44"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1" grpId="0"/>
      <p:bldP spid="13" grpId="0"/>
      <p:bldP spid="19" grpId="0"/>
      <p:bldP spid="20"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2073763" y="2016336"/>
            <a:ext cx="7982678" cy="3237809"/>
          </a:xfrm>
          <a:prstGeom prst="rect">
            <a:avLst/>
          </a:prstGeom>
          <a:noFill/>
          <a:ln w="6350">
            <a:noFill/>
          </a:ln>
        </p:spPr>
        <p:txBody>
          <a:bodyPr wrap="square">
            <a:spAutoFit/>
          </a:bodyPr>
          <a:lstStyle/>
          <a:p>
            <a:pPr>
              <a:lnSpc>
                <a:spcPct val="110000"/>
              </a:lnSpc>
            </a:pPr>
            <a:r>
              <a:rPr lang="en-US" altLang="zh-CN" sz="2800" dirty="0">
                <a:latin typeface="楷体" panose="02010609060101010101" pitchFamily="49" charset="-122"/>
                <a:ea typeface="楷体" panose="02010609060101010101" pitchFamily="49" charset="-122"/>
              </a:rPr>
              <a:t>   1</a:t>
            </a:r>
            <a:r>
              <a:rPr lang="en-US" altLang="zh-CN" sz="2800" dirty="0">
                <a:latin typeface="楷体" panose="02010609060101010101" pitchFamily="49" charset="-122"/>
                <a:ea typeface="楷体" panose="02010609060101010101" pitchFamily="49" charset="-122"/>
              </a:rPr>
              <a:t>. </a:t>
            </a:r>
            <a:r>
              <a:rPr lang="zh-CN" altLang="en-US" sz="2800" dirty="0">
                <a:latin typeface="楷体" panose="02010609060101010101" pitchFamily="49" charset="-122"/>
                <a:ea typeface="楷体" panose="02010609060101010101" pitchFamily="49" charset="-122"/>
              </a:rPr>
              <a:t>老汉清瘦的脸上淌着雨水。他不说话，盯着乱哄哄的人们。他像一座山</a:t>
            </a:r>
            <a:r>
              <a:rPr lang="zh-CN" altLang="en-US" sz="2800" dirty="0">
                <a:latin typeface="楷体" panose="02010609060101010101" pitchFamily="49" charset="-122"/>
                <a:ea typeface="楷体" panose="02010609060101010101" pitchFamily="49" charset="-122"/>
              </a:rPr>
              <a:t>。</a:t>
            </a:r>
            <a:r>
              <a:rPr lang="en-US" altLang="zh-CN" sz="2800" b="1" dirty="0">
                <a:latin typeface="楷体" panose="02010609060101010101" pitchFamily="49" charset="-122"/>
                <a:ea typeface="楷体" panose="02010609060101010101" pitchFamily="49" charset="-122"/>
              </a:rPr>
              <a:t>__________________________________________</a:t>
            </a:r>
          </a:p>
          <a:p>
            <a:r>
              <a:rPr lang="en-US" altLang="zh-CN" sz="2800" b="1" dirty="0">
                <a:latin typeface="楷体" panose="02010609060101010101" pitchFamily="49" charset="-122"/>
                <a:ea typeface="楷体" panose="02010609060101010101" pitchFamily="49" charset="-122"/>
              </a:rPr>
              <a:t>__________________________________________</a:t>
            </a:r>
          </a:p>
          <a:p>
            <a:r>
              <a:rPr lang="en-US" altLang="zh-CN" sz="2800" b="1" dirty="0">
                <a:latin typeface="楷体" panose="02010609060101010101" pitchFamily="49" charset="-122"/>
                <a:ea typeface="楷体" panose="02010609060101010101" pitchFamily="49" charset="-122"/>
              </a:rPr>
              <a:t>__________________________________________</a:t>
            </a:r>
          </a:p>
          <a:p>
            <a:r>
              <a:rPr lang="en-US" altLang="zh-CN" sz="2800" b="1" dirty="0">
                <a:latin typeface="楷体" panose="02010609060101010101" pitchFamily="49" charset="-122"/>
                <a:ea typeface="楷体" panose="02010609060101010101" pitchFamily="49" charset="-122"/>
              </a:rPr>
              <a:t>__________________________________________</a:t>
            </a:r>
          </a:p>
          <a:p>
            <a:r>
              <a:rPr lang="en-US" altLang="zh-CN" sz="2800" b="1" dirty="0">
                <a:latin typeface="楷体" panose="02010609060101010101" pitchFamily="49" charset="-122"/>
                <a:ea typeface="楷体" panose="02010609060101010101" pitchFamily="49" charset="-122"/>
              </a:rPr>
              <a:t>__________________________________________</a:t>
            </a:r>
            <a:endParaRPr lang="en-US" altLang="zh-CN" sz="2800" b="1" dirty="0">
              <a:latin typeface="楷体" panose="02010609060101010101" pitchFamily="49" charset="-122"/>
              <a:ea typeface="楷体" panose="02010609060101010101" pitchFamily="49" charset="-122"/>
            </a:endParaRPr>
          </a:p>
        </p:txBody>
      </p:sp>
      <p:sp>
        <p:nvSpPr>
          <p:cNvPr id="2" name="矩形 1"/>
          <p:cNvSpPr/>
          <p:nvPr/>
        </p:nvSpPr>
        <p:spPr>
          <a:xfrm>
            <a:off x="2135560" y="681103"/>
            <a:ext cx="7725780" cy="954107"/>
          </a:xfrm>
          <a:prstGeom prst="rect">
            <a:avLst/>
          </a:prstGeom>
        </p:spPr>
        <p:txBody>
          <a:bodyPr wrap="square">
            <a:spAutoFit/>
          </a:bodyPr>
          <a:lstStyle/>
          <a:p>
            <a:r>
              <a:rPr lang="zh-CN" altLang="en-US" sz="2800" b="1" dirty="0"/>
              <a:t>      </a:t>
            </a:r>
            <a:r>
              <a:rPr lang="zh-CN" altLang="en-US" sz="2800" b="1" dirty="0">
                <a:latin typeface="黑体" panose="02010609060101010101" pitchFamily="2" charset="-122"/>
                <a:ea typeface="黑体" panose="02010609060101010101" pitchFamily="2" charset="-122"/>
              </a:rPr>
              <a:t>三</a:t>
            </a:r>
            <a:r>
              <a:rPr lang="zh-CN" altLang="en-US" sz="2800" b="1" dirty="0">
                <a:latin typeface="黑体" panose="02010609060101010101" pitchFamily="2" charset="-122"/>
                <a:ea typeface="黑体" panose="02010609060101010101" pitchFamily="2" charset="-122"/>
              </a:rPr>
              <a:t>、读下面的句子，说说用了什么修辞手法，这样写有什么好处？</a:t>
            </a:r>
            <a:endParaRPr lang="en-US" altLang="zh-CN" sz="2800" b="1" dirty="0">
              <a:latin typeface="黑体" panose="02010609060101010101" pitchFamily="2" charset="-122"/>
              <a:ea typeface="黑体" panose="02010609060101010101" pitchFamily="2" charset="-122"/>
            </a:endParaRPr>
          </a:p>
        </p:txBody>
      </p:sp>
      <p:sp>
        <p:nvSpPr>
          <p:cNvPr id="3" name="矩形 2"/>
          <p:cNvSpPr/>
          <p:nvPr/>
        </p:nvSpPr>
        <p:spPr>
          <a:xfrm>
            <a:off x="2073768" y="2943230"/>
            <a:ext cx="7809865" cy="2246769"/>
          </a:xfrm>
          <a:prstGeom prst="rect">
            <a:avLst/>
          </a:prstGeom>
        </p:spPr>
        <p:txBody>
          <a:bodyPr wrap="square">
            <a:spAutoFit/>
          </a:bodyPr>
          <a:lstStyle/>
          <a:p>
            <a:r>
              <a:rPr lang="en-US" altLang="zh-CN" sz="2800" dirty="0">
                <a:solidFill>
                  <a:srgbClr val="FF0000"/>
                </a:solidFill>
                <a:latin typeface="楷体" panose="02010609060101010101" pitchFamily="49" charset="-122"/>
                <a:ea typeface="楷体" panose="02010609060101010101" pitchFamily="49" charset="-122"/>
              </a:rPr>
              <a:t>    </a:t>
            </a:r>
            <a:r>
              <a:rPr lang="zh-CN" altLang="zh-CN" sz="2800" b="1" dirty="0">
                <a:solidFill>
                  <a:srgbClr val="FF0000"/>
                </a:solidFill>
                <a:latin typeface="楷体_GB2312" panose="02010609030101010101" charset="-122"/>
                <a:ea typeface="楷体_GB2312" panose="02010609030101010101" charset="-122"/>
              </a:rPr>
              <a:t>比喻</a:t>
            </a:r>
            <a:r>
              <a:rPr lang="zh-CN" altLang="en-US" sz="2800" b="1" dirty="0">
                <a:solidFill>
                  <a:srgbClr val="FF0000"/>
                </a:solidFill>
                <a:latin typeface="楷体_GB2312" panose="02010609030101010101" charset="-122"/>
                <a:ea typeface="楷体_GB2312" panose="02010609030101010101" charset="-122"/>
              </a:rPr>
              <a:t>。</a:t>
            </a:r>
            <a:r>
              <a:rPr lang="zh-CN" altLang="zh-CN" sz="2800" b="1" dirty="0">
                <a:solidFill>
                  <a:srgbClr val="FF0000"/>
                </a:solidFill>
                <a:latin typeface="楷体_GB2312" panose="02010609030101010101" charset="-122"/>
                <a:ea typeface="楷体_GB2312" panose="02010609030101010101" charset="-122"/>
              </a:rPr>
              <a:t>把</a:t>
            </a:r>
            <a:r>
              <a:rPr lang="zh-CN" altLang="zh-CN" sz="2800" b="1" dirty="0">
                <a:solidFill>
                  <a:srgbClr val="FF0000"/>
                </a:solidFill>
                <a:latin typeface="楷体_GB2312" panose="02010609030101010101" charset="-122"/>
                <a:ea typeface="楷体_GB2312" panose="02010609030101010101" charset="-122"/>
              </a:rPr>
              <a:t>老汉比喻成“一座山”，既表现了</a:t>
            </a:r>
            <a:r>
              <a:rPr lang="zh-CN" altLang="zh-CN" sz="2800" b="1" dirty="0">
                <a:solidFill>
                  <a:srgbClr val="FF0000"/>
                </a:solidFill>
                <a:latin typeface="楷体_GB2312" panose="02010609030101010101" charset="-122"/>
                <a:ea typeface="楷体_GB2312" panose="02010609030101010101" charset="-122"/>
              </a:rPr>
              <a:t>老汉的</a:t>
            </a:r>
            <a:r>
              <a:rPr lang="zh-CN" altLang="zh-CN" sz="2800" b="1" dirty="0">
                <a:solidFill>
                  <a:srgbClr val="FF0000"/>
                </a:solidFill>
                <a:latin typeface="楷体_GB2312" panose="02010609030101010101" charset="-122"/>
                <a:ea typeface="楷体_GB2312" panose="02010609030101010101" charset="-122"/>
              </a:rPr>
              <a:t>威严、冷静，与人们在山洪暴发时</a:t>
            </a:r>
            <a:r>
              <a:rPr lang="zh-CN" altLang="zh-CN" sz="2800" b="1" dirty="0">
                <a:solidFill>
                  <a:srgbClr val="FF0000"/>
                </a:solidFill>
                <a:latin typeface="楷体_GB2312" panose="02010609030101010101" charset="-122"/>
                <a:ea typeface="楷体_GB2312" panose="02010609030101010101" charset="-122"/>
              </a:rPr>
              <a:t>“惊慌”</a:t>
            </a:r>
            <a:endParaRPr lang="en-US" altLang="zh-CN" sz="2800" b="1" dirty="0">
              <a:solidFill>
                <a:srgbClr val="FF0000"/>
              </a:solidFill>
              <a:latin typeface="楷体_GB2312" panose="02010609030101010101" charset="-122"/>
              <a:ea typeface="楷体_GB2312" panose="02010609030101010101" charset="-122"/>
            </a:endParaRPr>
          </a:p>
          <a:p>
            <a:r>
              <a:rPr lang="zh-CN" altLang="zh-CN" sz="2800" b="1" dirty="0">
                <a:solidFill>
                  <a:srgbClr val="FF0000"/>
                </a:solidFill>
                <a:latin typeface="楷体_GB2312" panose="02010609030101010101" charset="-122"/>
                <a:ea typeface="楷体_GB2312" panose="02010609030101010101" charset="-122"/>
              </a:rPr>
              <a:t>“疯了似的”</a:t>
            </a:r>
            <a:r>
              <a:rPr lang="zh-CN" altLang="zh-CN" sz="2800" b="1" dirty="0">
                <a:solidFill>
                  <a:srgbClr val="FF0000"/>
                </a:solidFill>
                <a:latin typeface="楷体_GB2312" panose="02010609030101010101" charset="-122"/>
                <a:ea typeface="楷体_GB2312" panose="02010609030101010101" charset="-122"/>
              </a:rPr>
              <a:t>“跌跌撞撞”“乱哄哄”的表现</a:t>
            </a:r>
            <a:r>
              <a:rPr lang="zh-CN" altLang="zh-CN" sz="2800" b="1" dirty="0">
                <a:solidFill>
                  <a:srgbClr val="FF0000"/>
                </a:solidFill>
                <a:latin typeface="楷体_GB2312" panose="02010609030101010101" charset="-122"/>
                <a:ea typeface="楷体_GB2312" panose="02010609030101010101" charset="-122"/>
              </a:rPr>
              <a:t>形</a:t>
            </a:r>
            <a:endParaRPr lang="en-US" altLang="zh-CN" sz="2800" b="1" dirty="0">
              <a:solidFill>
                <a:srgbClr val="FF0000"/>
              </a:solidFill>
              <a:latin typeface="楷体_GB2312" panose="02010609030101010101" charset="-122"/>
              <a:ea typeface="楷体_GB2312" panose="02010609030101010101" charset="-122"/>
            </a:endParaRPr>
          </a:p>
          <a:p>
            <a:r>
              <a:rPr lang="zh-CN" altLang="zh-CN" sz="2800" b="1" dirty="0">
                <a:solidFill>
                  <a:srgbClr val="FF0000"/>
                </a:solidFill>
                <a:latin typeface="楷体_GB2312" panose="02010609030101010101" charset="-122"/>
                <a:ea typeface="楷体_GB2312" panose="02010609030101010101" charset="-122"/>
              </a:rPr>
              <a:t>成</a:t>
            </a:r>
            <a:r>
              <a:rPr lang="zh-CN" altLang="zh-CN" sz="2800" b="1" dirty="0">
                <a:solidFill>
                  <a:srgbClr val="FF0000"/>
                </a:solidFill>
                <a:latin typeface="楷体_GB2312" panose="02010609030101010101" charset="-122"/>
                <a:ea typeface="楷体_GB2312" panose="02010609030101010101" charset="-122"/>
              </a:rPr>
              <a:t>鲜明对比，又写出了老汉在人们心目中的地位，这座“山”是人们获得生的希望的“靠山”。</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框 6"/>
          <p:cNvSpPr txBox="1"/>
          <p:nvPr/>
        </p:nvSpPr>
        <p:spPr>
          <a:xfrm>
            <a:off x="2577319" y="686653"/>
            <a:ext cx="2040943" cy="830997"/>
          </a:xfrm>
          <a:prstGeom prst="rect">
            <a:avLst/>
          </a:prstGeom>
          <a:noFill/>
          <a:ln w="9525">
            <a:noFill/>
          </a:ln>
        </p:spPr>
        <p:txBody>
          <a:bodyPr wrap="none" anchor="t">
            <a:spAutoFit/>
          </a:bodyPr>
          <a:lstStyle/>
          <a:p>
            <a:pPr eaLnBrk="1" hangingPunct="1"/>
            <a:r>
              <a:rPr lang="zh-CN" altLang="en-US" sz="4800" b="1" u="dbl" dirty="0">
                <a:solidFill>
                  <a:srgbClr val="92D050"/>
                </a:solidFill>
                <a:latin typeface="黑体" panose="02010609060101010101" pitchFamily="2" charset="-122"/>
                <a:ea typeface="黑体" panose="02010609060101010101" pitchFamily="2" charset="-122"/>
                <a:sym typeface="+mn-ea"/>
              </a:rPr>
              <a:t>会写字</a:t>
            </a:r>
          </a:p>
        </p:txBody>
      </p:sp>
      <p:grpSp>
        <p:nvGrpSpPr>
          <p:cNvPr id="257" name="组合 7"/>
          <p:cNvGrpSpPr/>
          <p:nvPr/>
        </p:nvGrpSpPr>
        <p:grpSpPr>
          <a:xfrm>
            <a:off x="4119163" y="1907771"/>
            <a:ext cx="836612" cy="1134533"/>
            <a:chOff x="2437" y="2032"/>
            <a:chExt cx="1244" cy="1264"/>
          </a:xfrm>
        </p:grpSpPr>
        <p:sp>
          <p:nvSpPr>
            <p:cNvPr id="258"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dirty="0">
                <a:solidFill>
                  <a:srgbClr val="FF0000"/>
                </a:solidFill>
                <a:latin typeface="Arial" panose="020B0604020202020204" pitchFamily="34" charset="0"/>
              </a:endParaRPr>
            </a:p>
          </p:txBody>
        </p:sp>
        <p:cxnSp>
          <p:nvCxnSpPr>
            <p:cNvPr id="259"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260"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261" name="文本框 92"/>
          <p:cNvSpPr txBox="1"/>
          <p:nvPr/>
        </p:nvSpPr>
        <p:spPr>
          <a:xfrm>
            <a:off x="4119163" y="1914969"/>
            <a:ext cx="811212" cy="1076325"/>
          </a:xfrm>
          <a:prstGeom prst="rect">
            <a:avLst/>
          </a:prstGeom>
          <a:noFill/>
          <a:ln w="9525">
            <a:noFill/>
          </a:ln>
        </p:spPr>
        <p:txBody>
          <a:bodyPr>
            <a:spAutoFit/>
          </a:bodyPr>
          <a:lstStyle/>
          <a:p>
            <a:pPr eaLnBrk="1" hangingPunct="1"/>
            <a:r>
              <a:rPr lang="zh-CN" altLang="en-US" sz="6400" b="1" dirty="0">
                <a:solidFill>
                  <a:srgbClr val="FF0000"/>
                </a:solidFill>
                <a:latin typeface="楷体_GB2312" panose="02010609030101010101" charset="-122"/>
                <a:ea typeface="楷体_GB2312" panose="02010609030101010101" charset="-122"/>
              </a:rPr>
              <a:t>咆</a:t>
            </a:r>
            <a:endParaRPr lang="zh-CN" altLang="en-US" sz="6400" b="1" dirty="0">
              <a:solidFill>
                <a:srgbClr val="FF0000"/>
              </a:solidFill>
              <a:latin typeface="楷体_GB2312" panose="02010609030101010101" charset="-122"/>
              <a:ea typeface="楷体_GB2312" panose="02010609030101010101" charset="-122"/>
            </a:endParaRPr>
          </a:p>
        </p:txBody>
      </p:sp>
      <p:grpSp>
        <p:nvGrpSpPr>
          <p:cNvPr id="266" name="组合 7"/>
          <p:cNvGrpSpPr/>
          <p:nvPr/>
        </p:nvGrpSpPr>
        <p:grpSpPr>
          <a:xfrm>
            <a:off x="5200255" y="1909889"/>
            <a:ext cx="836613" cy="1134533"/>
            <a:chOff x="2437" y="2032"/>
            <a:chExt cx="1244" cy="1264"/>
          </a:xfrm>
        </p:grpSpPr>
        <p:sp>
          <p:nvSpPr>
            <p:cNvPr id="267"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dirty="0">
                <a:solidFill>
                  <a:srgbClr val="FF0000"/>
                </a:solidFill>
                <a:latin typeface="Arial" panose="020B0604020202020204" pitchFamily="34" charset="0"/>
              </a:endParaRPr>
            </a:p>
          </p:txBody>
        </p:sp>
        <p:cxnSp>
          <p:nvCxnSpPr>
            <p:cNvPr id="268"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269"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270" name="文本框 64"/>
          <p:cNvSpPr txBox="1"/>
          <p:nvPr/>
        </p:nvSpPr>
        <p:spPr>
          <a:xfrm>
            <a:off x="5200568" y="1946718"/>
            <a:ext cx="811212" cy="1076325"/>
          </a:xfrm>
          <a:prstGeom prst="rect">
            <a:avLst/>
          </a:prstGeom>
          <a:noFill/>
          <a:ln w="9525">
            <a:noFill/>
          </a:ln>
        </p:spPr>
        <p:txBody>
          <a:bodyPr>
            <a:spAutoFit/>
          </a:bodyPr>
          <a:lstStyle/>
          <a:p>
            <a:r>
              <a:rPr lang="zh-CN" altLang="en-US" sz="6400" b="1" dirty="0">
                <a:solidFill>
                  <a:srgbClr val="FF0000"/>
                </a:solidFill>
                <a:latin typeface="楷体_GB2312" panose="02010609030101010101" charset="-122"/>
                <a:ea typeface="楷体_GB2312" panose="02010609030101010101" charset="-122"/>
              </a:rPr>
              <a:t>哮</a:t>
            </a:r>
            <a:endParaRPr lang="zh-CN" altLang="en-US" sz="6400" b="1" dirty="0">
              <a:solidFill>
                <a:srgbClr val="FF0000"/>
              </a:solidFill>
              <a:latin typeface="楷体_GB2312" panose="02010609030101010101" charset="-122"/>
              <a:ea typeface="楷体_GB2312" panose="02010609030101010101" charset="-122"/>
            </a:endParaRPr>
          </a:p>
        </p:txBody>
      </p:sp>
      <p:grpSp>
        <p:nvGrpSpPr>
          <p:cNvPr id="277" name="组合 7"/>
          <p:cNvGrpSpPr/>
          <p:nvPr/>
        </p:nvGrpSpPr>
        <p:grpSpPr>
          <a:xfrm>
            <a:off x="7312110" y="1907771"/>
            <a:ext cx="836612" cy="1134533"/>
            <a:chOff x="2437" y="2032"/>
            <a:chExt cx="1244" cy="1264"/>
          </a:xfrm>
        </p:grpSpPr>
        <p:sp>
          <p:nvSpPr>
            <p:cNvPr id="278"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dirty="0">
                <a:solidFill>
                  <a:srgbClr val="FF0000"/>
                </a:solidFill>
                <a:latin typeface="Arial" panose="020B0604020202020204" pitchFamily="34" charset="0"/>
              </a:endParaRPr>
            </a:p>
          </p:txBody>
        </p:sp>
        <p:cxnSp>
          <p:nvCxnSpPr>
            <p:cNvPr id="279"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280"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281" name="文本框 64"/>
          <p:cNvSpPr txBox="1"/>
          <p:nvPr/>
        </p:nvSpPr>
        <p:spPr>
          <a:xfrm>
            <a:off x="7325766" y="1915815"/>
            <a:ext cx="811213" cy="1076325"/>
          </a:xfrm>
          <a:prstGeom prst="rect">
            <a:avLst/>
          </a:prstGeom>
          <a:noFill/>
          <a:ln w="9525">
            <a:noFill/>
          </a:ln>
        </p:spPr>
        <p:txBody>
          <a:bodyPr>
            <a:spAutoFit/>
          </a:bodyPr>
          <a:lstStyle/>
          <a:p>
            <a:r>
              <a:rPr lang="zh-CN" altLang="en-US" sz="6400" b="1" dirty="0">
                <a:solidFill>
                  <a:srgbClr val="FF0000"/>
                </a:solidFill>
                <a:latin typeface="楷体_GB2312" panose="02010609030101010101" charset="-122"/>
                <a:ea typeface="楷体_GB2312" panose="02010609030101010101" charset="-122"/>
              </a:rPr>
              <a:t>淌</a:t>
            </a:r>
            <a:endParaRPr lang="zh-CN" altLang="en-US" sz="6400" b="1" dirty="0">
              <a:solidFill>
                <a:srgbClr val="FF0000"/>
              </a:solidFill>
              <a:latin typeface="楷体_GB2312" panose="02010609030101010101" charset="-122"/>
              <a:ea typeface="楷体_GB2312" panose="02010609030101010101" charset="-122"/>
            </a:endParaRPr>
          </a:p>
        </p:txBody>
      </p:sp>
      <p:grpSp>
        <p:nvGrpSpPr>
          <p:cNvPr id="68" name="组合 7"/>
          <p:cNvGrpSpPr/>
          <p:nvPr/>
        </p:nvGrpSpPr>
        <p:grpSpPr>
          <a:xfrm>
            <a:off x="4105627" y="3666141"/>
            <a:ext cx="836612" cy="1134533"/>
            <a:chOff x="2437" y="2032"/>
            <a:chExt cx="1244" cy="1264"/>
          </a:xfrm>
        </p:grpSpPr>
        <p:sp>
          <p:nvSpPr>
            <p:cNvPr id="69"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dirty="0">
                <a:solidFill>
                  <a:srgbClr val="FF0000"/>
                </a:solidFill>
                <a:latin typeface="Arial" panose="020B0604020202020204" pitchFamily="34" charset="0"/>
              </a:endParaRPr>
            </a:p>
          </p:txBody>
        </p:sp>
        <p:cxnSp>
          <p:nvCxnSpPr>
            <p:cNvPr id="70"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71"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72" name="文本框 92"/>
          <p:cNvSpPr txBox="1"/>
          <p:nvPr/>
        </p:nvSpPr>
        <p:spPr>
          <a:xfrm>
            <a:off x="4132297" y="3688578"/>
            <a:ext cx="811212" cy="1076325"/>
          </a:xfrm>
          <a:prstGeom prst="rect">
            <a:avLst/>
          </a:prstGeom>
          <a:noFill/>
          <a:ln w="9525">
            <a:noFill/>
          </a:ln>
        </p:spPr>
        <p:txBody>
          <a:bodyPr>
            <a:spAutoFit/>
          </a:bodyPr>
          <a:lstStyle/>
          <a:p>
            <a:r>
              <a:rPr lang="zh-CN" altLang="en-US" sz="6400" b="1" dirty="0">
                <a:solidFill>
                  <a:srgbClr val="FF0000"/>
                </a:solidFill>
                <a:latin typeface="楷体_GB2312" panose="02010609030101010101" charset="-122"/>
                <a:ea typeface="楷体_GB2312" panose="02010609030101010101" charset="-122"/>
              </a:rPr>
              <a:t>哑</a:t>
            </a:r>
            <a:endParaRPr lang="zh-CN" altLang="en-US" sz="6400" b="1" dirty="0">
              <a:solidFill>
                <a:srgbClr val="FF0000"/>
              </a:solidFill>
              <a:latin typeface="楷体_GB2312" panose="02010609030101010101" charset="-122"/>
              <a:ea typeface="楷体_GB2312" panose="02010609030101010101" charset="-122"/>
            </a:endParaRPr>
          </a:p>
        </p:txBody>
      </p:sp>
      <p:grpSp>
        <p:nvGrpSpPr>
          <p:cNvPr id="77" name="组合 7"/>
          <p:cNvGrpSpPr/>
          <p:nvPr/>
        </p:nvGrpSpPr>
        <p:grpSpPr>
          <a:xfrm>
            <a:off x="5186719" y="3668258"/>
            <a:ext cx="836613" cy="1134533"/>
            <a:chOff x="2437" y="2032"/>
            <a:chExt cx="1244" cy="1264"/>
          </a:xfrm>
        </p:grpSpPr>
        <p:sp>
          <p:nvSpPr>
            <p:cNvPr id="78"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dirty="0">
                <a:solidFill>
                  <a:srgbClr val="FF0000"/>
                </a:solidFill>
                <a:latin typeface="Arial" panose="020B0604020202020204" pitchFamily="34" charset="0"/>
              </a:endParaRPr>
            </a:p>
          </p:txBody>
        </p:sp>
        <p:cxnSp>
          <p:nvCxnSpPr>
            <p:cNvPr id="79"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80"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81" name="文本框 64"/>
          <p:cNvSpPr txBox="1"/>
          <p:nvPr/>
        </p:nvSpPr>
        <p:spPr>
          <a:xfrm>
            <a:off x="5201002" y="3705087"/>
            <a:ext cx="811212" cy="1076325"/>
          </a:xfrm>
          <a:prstGeom prst="rect">
            <a:avLst/>
          </a:prstGeom>
          <a:noFill/>
          <a:ln w="9525">
            <a:noFill/>
          </a:ln>
        </p:spPr>
        <p:txBody>
          <a:bodyPr>
            <a:spAutoFit/>
          </a:bodyPr>
          <a:lstStyle/>
          <a:p>
            <a:r>
              <a:rPr lang="zh-CN" altLang="en-US" sz="6400" b="1" dirty="0">
                <a:solidFill>
                  <a:srgbClr val="FF0000"/>
                </a:solidFill>
                <a:latin typeface="楷体_GB2312" panose="02010609030101010101" charset="-122"/>
                <a:ea typeface="楷体_GB2312" panose="02010609030101010101" charset="-122"/>
              </a:rPr>
              <a:t>揪</a:t>
            </a:r>
            <a:endParaRPr lang="zh-CN" altLang="en-US" sz="6400" b="1" dirty="0">
              <a:solidFill>
                <a:srgbClr val="FF0000"/>
              </a:solidFill>
              <a:latin typeface="楷体_GB2312" panose="02010609030101010101" charset="-122"/>
              <a:ea typeface="楷体_GB2312" panose="02010609030101010101" charset="-122"/>
            </a:endParaRPr>
          </a:p>
        </p:txBody>
      </p:sp>
      <p:grpSp>
        <p:nvGrpSpPr>
          <p:cNvPr id="82" name="组合 7"/>
          <p:cNvGrpSpPr/>
          <p:nvPr/>
        </p:nvGrpSpPr>
        <p:grpSpPr>
          <a:xfrm>
            <a:off x="6266219" y="3670368"/>
            <a:ext cx="836613" cy="1143000"/>
            <a:chOff x="2437" y="2023"/>
            <a:chExt cx="1245" cy="1274"/>
          </a:xfrm>
        </p:grpSpPr>
        <p:sp>
          <p:nvSpPr>
            <p:cNvPr id="83" name="矩形 1"/>
            <p:cNvSpPr/>
            <p:nvPr/>
          </p:nvSpPr>
          <p:spPr>
            <a:xfrm>
              <a:off x="2437" y="2023"/>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dirty="0">
                <a:solidFill>
                  <a:srgbClr val="FF0000"/>
                </a:solidFill>
                <a:latin typeface="Arial" panose="020B0604020202020204" pitchFamily="34" charset="0"/>
              </a:endParaRPr>
            </a:p>
          </p:txBody>
        </p:sp>
        <p:cxnSp>
          <p:nvCxnSpPr>
            <p:cNvPr id="84"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85"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86" name="文本框 86"/>
          <p:cNvSpPr txBox="1"/>
          <p:nvPr/>
        </p:nvSpPr>
        <p:spPr>
          <a:xfrm>
            <a:off x="6298604" y="3704665"/>
            <a:ext cx="811213" cy="1076325"/>
          </a:xfrm>
          <a:prstGeom prst="rect">
            <a:avLst/>
          </a:prstGeom>
          <a:noFill/>
          <a:ln w="9525">
            <a:noFill/>
          </a:ln>
        </p:spPr>
        <p:txBody>
          <a:bodyPr>
            <a:spAutoFit/>
          </a:bodyPr>
          <a:lstStyle/>
          <a:p>
            <a:r>
              <a:rPr lang="zh-CN" altLang="en-US" sz="6400" b="1" dirty="0">
                <a:solidFill>
                  <a:srgbClr val="FF0000"/>
                </a:solidFill>
                <a:latin typeface="楷体_GB2312" panose="02010609030101010101" charset="-122"/>
                <a:ea typeface="楷体_GB2312" panose="02010609030101010101" charset="-122"/>
              </a:rPr>
              <a:t>呻</a:t>
            </a:r>
            <a:endParaRPr lang="zh-CN" altLang="en-US" sz="6400" b="1" dirty="0">
              <a:solidFill>
                <a:srgbClr val="FF0000"/>
              </a:solidFill>
              <a:latin typeface="楷体_GB2312" panose="02010609030101010101" charset="-122"/>
              <a:ea typeface="楷体_GB2312" panose="02010609030101010101" charset="-122"/>
            </a:endParaRPr>
          </a:p>
        </p:txBody>
      </p:sp>
      <p:grpSp>
        <p:nvGrpSpPr>
          <p:cNvPr id="88" name="组合 7"/>
          <p:cNvGrpSpPr/>
          <p:nvPr/>
        </p:nvGrpSpPr>
        <p:grpSpPr>
          <a:xfrm>
            <a:off x="7347303" y="3666141"/>
            <a:ext cx="836612" cy="1134533"/>
            <a:chOff x="2437" y="2032"/>
            <a:chExt cx="1244" cy="1264"/>
          </a:xfrm>
        </p:grpSpPr>
        <p:sp>
          <p:nvSpPr>
            <p:cNvPr id="89"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dirty="0">
                <a:solidFill>
                  <a:srgbClr val="FF0000"/>
                </a:solidFill>
                <a:latin typeface="Arial" panose="020B0604020202020204" pitchFamily="34" charset="0"/>
              </a:endParaRPr>
            </a:p>
          </p:txBody>
        </p:sp>
        <p:cxnSp>
          <p:nvCxnSpPr>
            <p:cNvPr id="90"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91"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92" name="文本框 64"/>
          <p:cNvSpPr txBox="1"/>
          <p:nvPr/>
        </p:nvSpPr>
        <p:spPr>
          <a:xfrm>
            <a:off x="7373024" y="3674185"/>
            <a:ext cx="811213" cy="1076325"/>
          </a:xfrm>
          <a:prstGeom prst="rect">
            <a:avLst/>
          </a:prstGeom>
          <a:noFill/>
          <a:ln w="9525">
            <a:noFill/>
          </a:ln>
        </p:spPr>
        <p:txBody>
          <a:bodyPr>
            <a:spAutoFit/>
          </a:bodyPr>
          <a:lstStyle/>
          <a:p>
            <a:r>
              <a:rPr lang="zh-CN" altLang="en-US" sz="6400" b="1" dirty="0">
                <a:solidFill>
                  <a:srgbClr val="FF0000"/>
                </a:solidFill>
                <a:latin typeface="楷体_GB2312" panose="02010609030101010101" charset="-122"/>
                <a:ea typeface="楷体_GB2312" panose="02010609030101010101" charset="-122"/>
              </a:rPr>
              <a:t>废</a:t>
            </a:r>
            <a:endParaRPr lang="zh-CN" altLang="en-US" sz="6400" b="1" dirty="0">
              <a:solidFill>
                <a:srgbClr val="FF0000"/>
              </a:solidFill>
              <a:latin typeface="楷体_GB2312" panose="02010609030101010101" charset="-122"/>
              <a:ea typeface="楷体_GB2312" panose="02010609030101010101" charset="-122"/>
            </a:endParaRPr>
          </a:p>
        </p:txBody>
      </p:sp>
      <p:grpSp>
        <p:nvGrpSpPr>
          <p:cNvPr id="48" name="组合 7"/>
          <p:cNvGrpSpPr/>
          <p:nvPr/>
        </p:nvGrpSpPr>
        <p:grpSpPr>
          <a:xfrm>
            <a:off x="6285265" y="1892835"/>
            <a:ext cx="836612" cy="1134533"/>
            <a:chOff x="2437" y="2032"/>
            <a:chExt cx="1244" cy="1264"/>
          </a:xfrm>
        </p:grpSpPr>
        <p:sp>
          <p:nvSpPr>
            <p:cNvPr id="49" name="矩形 1"/>
            <p:cNvSpPr/>
            <p:nvPr/>
          </p:nvSpPr>
          <p:spPr>
            <a:xfrm>
              <a:off x="2437" y="2032"/>
              <a:ext cx="1245" cy="1245"/>
            </a:xfrm>
            <a:prstGeom prst="rect">
              <a:avLst/>
            </a:prstGeom>
            <a:noFill/>
            <a:ln w="19050" cap="flat" cmpd="sng">
              <a:solidFill>
                <a:srgbClr val="000000"/>
              </a:solidFill>
              <a:prstDash val="solid"/>
              <a:round/>
              <a:headEnd type="none" w="med" len="med"/>
              <a:tailEnd type="none" w="med" len="med"/>
            </a:ln>
          </p:spPr>
          <p:txBody>
            <a:bodyPr/>
            <a:lstStyle/>
            <a:p>
              <a:pPr eaLnBrk="1" hangingPunct="1"/>
              <a:endParaRPr lang="zh-CN" altLang="en-US" sz="2400" dirty="0">
                <a:solidFill>
                  <a:srgbClr val="FF0000"/>
                </a:solidFill>
                <a:latin typeface="Arial" panose="020B0604020202020204" pitchFamily="34" charset="0"/>
              </a:endParaRPr>
            </a:p>
          </p:txBody>
        </p:sp>
        <p:cxnSp>
          <p:nvCxnSpPr>
            <p:cNvPr id="50" name="直接连接符 4"/>
            <p:cNvCxnSpPr/>
            <p:nvPr/>
          </p:nvCxnSpPr>
          <p:spPr>
            <a:xfrm>
              <a:off x="2437" y="2645"/>
              <a:ext cx="1245" cy="0"/>
            </a:xfrm>
            <a:prstGeom prst="line">
              <a:avLst/>
            </a:prstGeom>
            <a:ln w="12700" cap="flat" cmpd="sng">
              <a:solidFill>
                <a:srgbClr val="000000"/>
              </a:solidFill>
              <a:prstDash val="dash"/>
              <a:headEnd type="none" w="med" len="med"/>
              <a:tailEnd type="none" w="med" len="med"/>
            </a:ln>
          </p:spPr>
        </p:cxnSp>
        <p:cxnSp>
          <p:nvCxnSpPr>
            <p:cNvPr id="51" name="直接连接符 6"/>
            <p:cNvCxnSpPr/>
            <p:nvPr/>
          </p:nvCxnSpPr>
          <p:spPr>
            <a:xfrm>
              <a:off x="3060" y="2052"/>
              <a:ext cx="0" cy="1245"/>
            </a:xfrm>
            <a:prstGeom prst="line">
              <a:avLst/>
            </a:prstGeom>
            <a:ln w="12700" cap="flat" cmpd="sng">
              <a:solidFill>
                <a:srgbClr val="000000"/>
              </a:solidFill>
              <a:prstDash val="dash"/>
              <a:headEnd type="none" w="med" len="med"/>
              <a:tailEnd type="none" w="med" len="med"/>
            </a:ln>
          </p:spPr>
        </p:cxnSp>
      </p:grpSp>
      <p:sp>
        <p:nvSpPr>
          <p:cNvPr id="52" name="文本框 64"/>
          <p:cNvSpPr txBox="1"/>
          <p:nvPr/>
        </p:nvSpPr>
        <p:spPr>
          <a:xfrm>
            <a:off x="6298922" y="1920353"/>
            <a:ext cx="811213" cy="1076325"/>
          </a:xfrm>
          <a:prstGeom prst="rect">
            <a:avLst/>
          </a:prstGeom>
          <a:noFill/>
          <a:ln w="9525">
            <a:noFill/>
          </a:ln>
        </p:spPr>
        <p:txBody>
          <a:bodyPr>
            <a:spAutoFit/>
          </a:bodyPr>
          <a:lstStyle/>
          <a:p>
            <a:r>
              <a:rPr lang="zh-CN" altLang="en-US" sz="6400" b="1" dirty="0">
                <a:solidFill>
                  <a:srgbClr val="FF0000"/>
                </a:solidFill>
                <a:latin typeface="楷体_GB2312" panose="02010609030101010101" charset="-122"/>
                <a:ea typeface="楷体_GB2312" panose="02010609030101010101" charset="-122"/>
              </a:rPr>
              <a:t>嗓</a:t>
            </a:r>
            <a:endParaRPr lang="zh-CN" altLang="en-US" sz="6400" b="1" dirty="0">
              <a:solidFill>
                <a:srgbClr val="FF0000"/>
              </a:solidFill>
              <a:latin typeface="楷体_GB2312" panose="02010609030101010101" charset="-122"/>
              <a:ea typeface="楷体_GB2312" panose="02010609030101010101" charset="-122"/>
            </a:endParaRPr>
          </a:p>
        </p:txBody>
      </p:sp>
      <p:pic>
        <p:nvPicPr>
          <p:cNvPr id="53" name="Picture 2" descr="G:\BaiduYunDownload\10000图标\PNG图标集08\png-056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41881" y="704137"/>
            <a:ext cx="564456" cy="752608"/>
          </a:xfrm>
          <a:prstGeom prst="rect">
            <a:avLst/>
          </a:prstGeom>
          <a:noFill/>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p:nvPr/>
        </p:nvSpPr>
        <p:spPr>
          <a:xfrm>
            <a:off x="2037080" y="1152103"/>
            <a:ext cx="8459470" cy="4278094"/>
          </a:xfrm>
          <a:prstGeom prst="rect">
            <a:avLst/>
          </a:prstGeom>
          <a:noFill/>
          <a:ln w="6350">
            <a:noFill/>
          </a:ln>
        </p:spPr>
        <p:txBody>
          <a:bodyPr wrap="square">
            <a:spAutoFit/>
          </a:bodyPr>
          <a:lstStyle/>
          <a:p>
            <a:pPr>
              <a:lnSpc>
                <a:spcPct val="150000"/>
              </a:lnSpc>
            </a:pPr>
            <a:r>
              <a:rPr lang="en-US" altLang="zh-CN" sz="3200" b="1" dirty="0">
                <a:latin typeface="楷体" panose="02010609060101010101" pitchFamily="49" charset="-122"/>
                <a:ea typeface="楷体" panose="02010609060101010101" pitchFamily="49" charset="-122"/>
              </a:rPr>
              <a:t>   </a:t>
            </a:r>
            <a:r>
              <a:rPr lang="en-US" altLang="zh-CN" sz="3200" b="1" dirty="0">
                <a:latin typeface="+mn-ea"/>
              </a:rPr>
              <a:t>2</a:t>
            </a:r>
            <a:r>
              <a:rPr lang="en-US" altLang="zh-CN" sz="3200" b="1" dirty="0">
                <a:latin typeface="+mn-ea"/>
              </a:rPr>
              <a:t>. </a:t>
            </a:r>
            <a:r>
              <a:rPr lang="zh-CN" altLang="en-US" sz="3200" b="1" dirty="0">
                <a:latin typeface="+mn-ea"/>
              </a:rPr>
              <a:t>木桥开始发抖，开始痛苦地呻吟</a:t>
            </a:r>
            <a:r>
              <a:rPr lang="zh-CN" altLang="en-US" sz="3200" b="1" dirty="0">
                <a:latin typeface="+mn-ea"/>
              </a:rPr>
              <a:t>。</a:t>
            </a:r>
            <a:endParaRPr lang="en-US" altLang="zh-CN" sz="3200" b="1" dirty="0">
              <a:latin typeface="+mn-ea"/>
            </a:endParaRPr>
          </a:p>
          <a:p>
            <a:pPr>
              <a:lnSpc>
                <a:spcPct val="150000"/>
              </a:lnSpc>
            </a:pPr>
            <a:r>
              <a:rPr lang="en-US" altLang="zh-CN" sz="3200" b="1" dirty="0">
                <a:latin typeface="楷体" panose="02010609060101010101" pitchFamily="49" charset="-122"/>
                <a:ea typeface="楷体" panose="02010609060101010101" pitchFamily="49" charset="-122"/>
              </a:rPr>
              <a:t>________________________________________________________________________________</a:t>
            </a:r>
            <a:endParaRPr lang="en-US" altLang="zh-CN" sz="3200" b="1" dirty="0">
              <a:latin typeface="楷体" panose="02010609060101010101" pitchFamily="49" charset="-122"/>
              <a:ea typeface="楷体" panose="02010609060101010101" pitchFamily="49" charset="-122"/>
            </a:endParaRPr>
          </a:p>
          <a:p>
            <a:pPr>
              <a:lnSpc>
                <a:spcPct val="150000"/>
              </a:lnSpc>
            </a:pPr>
            <a:r>
              <a:rPr lang="en-US" altLang="zh-CN" sz="3200" b="1" dirty="0">
                <a:latin typeface="楷体" panose="02010609060101010101" pitchFamily="49" charset="-122"/>
                <a:ea typeface="楷体" panose="02010609060101010101" pitchFamily="49" charset="-122"/>
              </a:rPr>
              <a:t>_______________________________________________________</a:t>
            </a:r>
            <a:endParaRPr lang="en-US" altLang="zh-CN" sz="3200" b="1" dirty="0">
              <a:latin typeface="楷体" panose="02010609060101010101" pitchFamily="49" charset="-122"/>
              <a:ea typeface="楷体" panose="02010609060101010101" pitchFamily="49" charset="-122"/>
            </a:endParaRPr>
          </a:p>
          <a:p>
            <a:endParaRPr lang="zh-CN" altLang="en-US" sz="3200" dirty="0">
              <a:latin typeface="楷体" panose="02010609060101010101" pitchFamily="49" charset="-122"/>
              <a:ea typeface="楷体" panose="02010609060101010101" pitchFamily="49" charset="-122"/>
            </a:endParaRPr>
          </a:p>
        </p:txBody>
      </p:sp>
      <p:sp>
        <p:nvSpPr>
          <p:cNvPr id="4" name="矩形 3"/>
          <p:cNvSpPr/>
          <p:nvPr/>
        </p:nvSpPr>
        <p:spPr>
          <a:xfrm>
            <a:off x="2118365" y="1711113"/>
            <a:ext cx="7492365" cy="3046988"/>
          </a:xfrm>
          <a:prstGeom prst="rect">
            <a:avLst/>
          </a:prstGeom>
        </p:spPr>
        <p:txBody>
          <a:bodyPr wrap="square">
            <a:spAutoFit/>
          </a:bodyPr>
          <a:lstStyle/>
          <a:p>
            <a:pPr>
              <a:lnSpc>
                <a:spcPct val="150000"/>
              </a:lnSpc>
            </a:pPr>
            <a:r>
              <a:rPr lang="en-US" altLang="zh-CN" sz="3200" dirty="0">
                <a:solidFill>
                  <a:srgbClr val="FF0000"/>
                </a:solidFill>
                <a:latin typeface="楷体" panose="02010609060101010101" pitchFamily="49" charset="-122"/>
                <a:ea typeface="楷体" panose="02010609060101010101" pitchFamily="49" charset="-122"/>
              </a:rPr>
              <a:t>   </a:t>
            </a:r>
            <a:r>
              <a:rPr lang="en-US" altLang="zh-CN" sz="3200" b="1" dirty="0">
                <a:solidFill>
                  <a:srgbClr val="FF0000"/>
                </a:solidFill>
                <a:latin typeface="楷体" panose="02010609060101010101" pitchFamily="49" charset="-122"/>
                <a:ea typeface="楷体" panose="02010609060101010101" pitchFamily="49" charset="-122"/>
              </a:rPr>
              <a:t> </a:t>
            </a:r>
            <a:r>
              <a:rPr lang="zh-CN" altLang="zh-CN" sz="3200" b="1" dirty="0">
                <a:solidFill>
                  <a:srgbClr val="FF0000"/>
                </a:solidFill>
                <a:latin typeface="楷体_GB2312" panose="02010609030101010101" charset="-122"/>
                <a:ea typeface="楷体_GB2312" panose="02010609030101010101" charset="-122"/>
              </a:rPr>
              <a:t>这句话运用了拟人</a:t>
            </a:r>
            <a:r>
              <a:rPr lang="zh-CN" altLang="zh-CN" sz="3200" b="1" dirty="0">
                <a:solidFill>
                  <a:srgbClr val="FF0000"/>
                </a:solidFill>
                <a:latin typeface="楷体_GB2312" panose="02010609030101010101" charset="-122"/>
                <a:ea typeface="楷体_GB2312" panose="02010609030101010101" charset="-122"/>
              </a:rPr>
              <a:t>的修辞手法，不仅形象地写出了木桥在洪水的冲击中、在人们的重压下即将断裂的危急情景，也为下文写木桥的轰塌埋下了伏笔。</a:t>
            </a:r>
            <a:endParaRPr lang="zh-CN" altLang="en-US" sz="3200" b="1" dirty="0">
              <a:solidFill>
                <a:srgbClr val="FF0000"/>
              </a:solidFill>
              <a:latin typeface="楷体_GB2312" panose="02010609030101010101" charset="-122"/>
              <a:ea typeface="楷体_GB2312" panose="0201060903010101010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8" name="TextBox 2"/>
          <p:cNvSpPr txBox="1"/>
          <p:nvPr/>
        </p:nvSpPr>
        <p:spPr>
          <a:xfrm>
            <a:off x="1886364" y="1524120"/>
            <a:ext cx="8424863" cy="1772793"/>
          </a:xfrm>
          <a:prstGeom prst="rect">
            <a:avLst/>
          </a:prstGeom>
          <a:noFill/>
          <a:ln w="9525">
            <a:noFill/>
          </a:ln>
        </p:spPr>
        <p:txBody>
          <a:bodyPr>
            <a:spAutoFit/>
          </a:bodyPr>
          <a:lstStyle/>
          <a:p>
            <a:pPr>
              <a:lnSpc>
                <a:spcPct val="130000"/>
              </a:lnSpc>
            </a:pPr>
            <a:r>
              <a:rPr lang="en-US" altLang="zh-CN" sz="2800" b="1" dirty="0">
                <a:latin typeface="宋体" panose="02010600030101010101" pitchFamily="2" charset="-122"/>
              </a:rPr>
              <a:t>   2</a:t>
            </a:r>
            <a:r>
              <a:rPr lang="en-US" altLang="zh-CN" sz="2800" b="1" dirty="0">
                <a:latin typeface="宋体" panose="02010600030101010101" pitchFamily="2" charset="-122"/>
              </a:rPr>
              <a:t>.</a:t>
            </a:r>
            <a:r>
              <a:rPr lang="zh-CN" altLang="en-US" sz="2800" b="1" dirty="0">
                <a:latin typeface="宋体" panose="02010600030101010101" pitchFamily="2" charset="-122"/>
              </a:rPr>
              <a:t>这篇小说写了一位怎样的老支书？</a:t>
            </a:r>
            <a:r>
              <a:rPr lang="zh-CN" altLang="en-US" sz="2800" b="1" dirty="0">
                <a:latin typeface="宋体" panose="02010600030101010101" pitchFamily="2" charset="-122"/>
              </a:rPr>
              <a:t>找出</a:t>
            </a:r>
            <a:r>
              <a:rPr lang="zh-CN" altLang="en-US" sz="2800" b="1" dirty="0">
                <a:latin typeface="宋体" panose="02010600030101010101" pitchFamily="2" charset="-122"/>
              </a:rPr>
              <a:t>写</a:t>
            </a:r>
            <a:r>
              <a:rPr lang="zh-CN" altLang="en-US" sz="2800" b="1" dirty="0">
                <a:latin typeface="宋体" panose="02010600030101010101" pitchFamily="2" charset="-122"/>
              </a:rPr>
              <a:t>老</a:t>
            </a:r>
            <a:r>
              <a:rPr lang="zh-CN" altLang="en-US" sz="2800" b="1" dirty="0">
                <a:latin typeface="宋体" panose="02010600030101010101" pitchFamily="2" charset="-122"/>
              </a:rPr>
              <a:t>支</a:t>
            </a:r>
            <a:r>
              <a:rPr lang="zh-CN" altLang="en-US" sz="2800" b="1" dirty="0">
                <a:latin typeface="宋体" panose="02010600030101010101" pitchFamily="2" charset="-122"/>
              </a:rPr>
              <a:t>书动作、语言、神态的</a:t>
            </a:r>
            <a:r>
              <a:rPr lang="zh-CN" altLang="en-US" sz="2800" b="1" dirty="0">
                <a:latin typeface="宋体" panose="02010600030101010101" pitchFamily="2" charset="-122"/>
              </a:rPr>
              <a:t>句子，结合相关情节说说你的理解。</a:t>
            </a:r>
          </a:p>
        </p:txBody>
      </p:sp>
      <p:sp>
        <p:nvSpPr>
          <p:cNvPr id="5" name="TextBox 4"/>
          <p:cNvSpPr txBox="1"/>
          <p:nvPr/>
        </p:nvSpPr>
        <p:spPr>
          <a:xfrm>
            <a:off x="1959610" y="3663824"/>
            <a:ext cx="8157210" cy="2057230"/>
          </a:xfrm>
          <a:prstGeom prst="rect">
            <a:avLst/>
          </a:prstGeom>
          <a:noFill/>
          <a:ln w="9525">
            <a:noFill/>
          </a:ln>
        </p:spPr>
        <p:txBody>
          <a:bodyPr wrap="square">
            <a:spAutoFit/>
          </a:bodyPr>
          <a:lstStyle/>
          <a:p>
            <a:pPr>
              <a:lnSpc>
                <a:spcPct val="114000"/>
              </a:lnSpc>
            </a:pPr>
            <a:r>
              <a:rPr lang="zh-CN" altLang="en-US" sz="2800" b="1" dirty="0">
                <a:solidFill>
                  <a:srgbClr val="0070C0"/>
                </a:solidFill>
                <a:latin typeface="楷体" panose="02010609060101010101" pitchFamily="49" charset="-122"/>
                <a:ea typeface="楷体" panose="02010609060101010101" pitchFamily="49" charset="-122"/>
              </a:rPr>
              <a:t>   </a:t>
            </a:r>
            <a:r>
              <a:rPr lang="zh-CN" altLang="en-US" sz="2800" b="1" dirty="0">
                <a:solidFill>
                  <a:srgbClr val="FF0000"/>
                </a:solidFill>
                <a:latin typeface="楷体_GB2312" panose="02010609030101010101" charset="-122"/>
                <a:ea typeface="楷体_GB2312" panose="02010609030101010101" charset="-122"/>
              </a:rPr>
              <a:t>提示</a:t>
            </a:r>
            <a:r>
              <a:rPr lang="zh-CN" altLang="en-US" sz="2800" b="1" dirty="0">
                <a:solidFill>
                  <a:srgbClr val="FF0000"/>
                </a:solidFill>
                <a:latin typeface="楷体_GB2312" panose="02010609030101010101" charset="-122"/>
                <a:ea typeface="楷体_GB2312" panose="02010609030101010101" charset="-122"/>
              </a:rPr>
              <a:t>：</a:t>
            </a:r>
            <a:r>
              <a:rPr lang="zh-CN" altLang="en-US" sz="2800" b="1" dirty="0">
                <a:latin typeface="楷体_GB2312" panose="02010609030101010101" charset="-122"/>
                <a:ea typeface="楷体_GB2312" panose="02010609030101010101" charset="-122"/>
              </a:rPr>
              <a:t>人物描写通常对表现人物的性格特点和精神品质具有十分重要的作用。</a:t>
            </a:r>
          </a:p>
          <a:p>
            <a:pPr>
              <a:lnSpc>
                <a:spcPct val="114000"/>
              </a:lnSpc>
            </a:pPr>
            <a:r>
              <a:rPr lang="zh-CN" altLang="en-US" sz="2800" b="1" dirty="0">
                <a:latin typeface="楷体_GB2312" panose="02010609030101010101" charset="-122"/>
                <a:ea typeface="楷体_GB2312" panose="02010609030101010101" charset="-122"/>
              </a:rPr>
              <a:t>这篇课文写了一位在危难面前无私无畏、不徇私情、英勇献身的老支书。</a:t>
            </a:r>
          </a:p>
        </p:txBody>
      </p:sp>
      <p:sp>
        <p:nvSpPr>
          <p:cNvPr id="4" name="文本框 3"/>
          <p:cNvSpPr txBox="1"/>
          <p:nvPr/>
        </p:nvSpPr>
        <p:spPr>
          <a:xfrm>
            <a:off x="2482855" y="743029"/>
            <a:ext cx="3890809" cy="646331"/>
          </a:xfrm>
          <a:prstGeom prst="rect">
            <a:avLst/>
          </a:prstGeom>
          <a:noFill/>
        </p:spPr>
        <p:txBody>
          <a:bodyPr wrap="none" rtlCol="0">
            <a:spAutoFit/>
          </a:bodyPr>
          <a:lstStyle/>
          <a:p>
            <a:r>
              <a:rPr lang="zh-CN" altLang="en-US" sz="3600" b="1" u="dbl" dirty="0">
                <a:solidFill>
                  <a:srgbClr val="92D050"/>
                </a:solidFill>
                <a:latin typeface="黑体" panose="02010609060101010101" pitchFamily="2" charset="-122"/>
                <a:ea typeface="黑体" panose="02010609060101010101" pitchFamily="2" charset="-122"/>
              </a:rPr>
              <a:t>课后习题参考答案</a:t>
            </a:r>
          </a:p>
        </p:txBody>
      </p:sp>
      <p:pic>
        <p:nvPicPr>
          <p:cNvPr id="6" name="Picture 2" descr="G:\BaiduYunDownload\10000图标\PNG图标集08\png-056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18056" y="852165"/>
            <a:ext cx="564456" cy="752608"/>
          </a:xfrm>
          <a:prstGeom prst="rect">
            <a:avLst/>
          </a:prstGeom>
          <a:noFill/>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924824" y="527822"/>
            <a:ext cx="8275637" cy="4524315"/>
          </a:xfrm>
          <a:prstGeom prst="rect">
            <a:avLst/>
          </a:prstGeom>
          <a:noFill/>
          <a:ln w="9525">
            <a:noFill/>
          </a:ln>
        </p:spPr>
        <p:txBody>
          <a:bodyPr wrap="square">
            <a:spAutoFit/>
          </a:bodyPr>
          <a:lstStyle/>
          <a:p>
            <a:pPr>
              <a:lnSpc>
                <a:spcPct val="150000"/>
              </a:lnSpc>
            </a:pPr>
            <a:r>
              <a:rPr lang="zh-CN" altLang="en-US" sz="2400" b="1" dirty="0">
                <a:solidFill>
                  <a:srgbClr val="0070C0"/>
                </a:solidFill>
                <a:latin typeface="楷体" panose="02010609060101010101" pitchFamily="49" charset="-122"/>
                <a:ea typeface="楷体" panose="02010609060101010101" pitchFamily="49" charset="-122"/>
              </a:rPr>
              <a:t>   </a:t>
            </a:r>
            <a:r>
              <a:rPr lang="zh-CN" altLang="en-US" sz="2400" b="1" dirty="0">
                <a:latin typeface="楷体_GB2312" panose="02010609030101010101" charset="-122"/>
                <a:ea typeface="楷体_GB2312" panose="02010609030101010101" charset="-122"/>
              </a:rPr>
              <a:t>（</a:t>
            </a:r>
            <a:r>
              <a:rPr lang="en-US" altLang="zh-CN" sz="2400" b="1" dirty="0">
                <a:latin typeface="楷体_GB2312" panose="02010609030101010101" charset="-122"/>
                <a:ea typeface="楷体_GB2312" panose="02010609030101010101" charset="-122"/>
              </a:rPr>
              <a:t>1</a:t>
            </a:r>
            <a:r>
              <a:rPr lang="zh-CN" altLang="en-US" sz="2400" b="1" dirty="0">
                <a:latin typeface="楷体_GB2312" panose="02010609030101010101" charset="-122"/>
                <a:ea typeface="楷体_GB2312" panose="02010609030101010101" charset="-122"/>
              </a:rPr>
              <a:t>）动作描</a:t>
            </a:r>
            <a:r>
              <a:rPr lang="zh-CN" altLang="en-US" sz="2400" b="1" dirty="0">
                <a:latin typeface="楷体_GB2312" panose="02010609030101010101" charset="-122"/>
                <a:ea typeface="楷体_GB2312" panose="02010609030101010101" charset="-122"/>
              </a:rPr>
              <a:t>写</a:t>
            </a:r>
            <a:r>
              <a:rPr lang="zh-CN" altLang="en-US" sz="2400" b="1" dirty="0">
                <a:latin typeface="楷体_GB2312" panose="02010609030101010101" charset="-122"/>
                <a:ea typeface="楷体_GB2312" panose="02010609030101010101" charset="-122"/>
              </a:rPr>
              <a:t>： ：“老汉突然冲上前，从队伍里揪出一个小伙子”表现了老人的愤怒，以及坚持原则的精神。</a:t>
            </a:r>
            <a:endParaRPr lang="zh-CN" altLang="en-US" sz="2400" b="1" dirty="0">
              <a:latin typeface="楷体_GB2312" panose="02010609030101010101" charset="-122"/>
              <a:ea typeface="楷体_GB2312" panose="02010609030101010101" charset="-122"/>
            </a:endParaRPr>
          </a:p>
          <a:p>
            <a:pPr>
              <a:lnSpc>
                <a:spcPct val="150000"/>
              </a:lnSpc>
            </a:pPr>
            <a:r>
              <a:rPr lang="zh-CN" altLang="en-US" sz="2400" b="1" dirty="0">
                <a:latin typeface="楷体_GB2312" panose="02010609030101010101" charset="-122"/>
                <a:ea typeface="楷体_GB2312" panose="02010609030101010101" charset="-122"/>
              </a:rPr>
              <a:t>   （</a:t>
            </a:r>
            <a:r>
              <a:rPr lang="en-US" altLang="zh-CN" sz="2400" b="1" dirty="0">
                <a:latin typeface="楷体_GB2312" panose="02010609030101010101" charset="-122"/>
                <a:ea typeface="楷体_GB2312" panose="02010609030101010101" charset="-122"/>
              </a:rPr>
              <a:t>2</a:t>
            </a:r>
            <a:r>
              <a:rPr lang="zh-CN" altLang="en-US" sz="2400" b="1" dirty="0">
                <a:latin typeface="楷体_GB2312" panose="02010609030101010101" charset="-122"/>
                <a:ea typeface="楷体_GB2312" panose="02010609030101010101" charset="-122"/>
              </a:rPr>
              <a:t>）语言描写</a:t>
            </a:r>
            <a:r>
              <a:rPr lang="zh-CN" altLang="en-US" sz="2400" b="1" dirty="0">
                <a:latin typeface="楷体_GB2312" panose="02010609030101010101" charset="-122"/>
                <a:ea typeface="楷体_GB2312" panose="02010609030101010101" charset="-122"/>
              </a:rPr>
              <a:t>： “</a:t>
            </a:r>
            <a:r>
              <a:rPr lang="zh-CN" altLang="en-US" sz="2400" b="1" dirty="0">
                <a:latin typeface="楷体_GB2312" panose="02010609030101010101" charset="-122"/>
                <a:ea typeface="楷体_GB2312" panose="02010609030101010101" charset="-122"/>
              </a:rPr>
              <a:t>老汉冷冷地说：‘可以退党，到我这儿报名。’”表现了老人作为共产党人的党性</a:t>
            </a:r>
            <a:r>
              <a:rPr lang="en-US" altLang="zh-CN" sz="2400" b="1" dirty="0">
                <a:latin typeface="楷体_GB2312" panose="02010609030101010101" charset="-122"/>
                <a:ea typeface="楷体_GB2312" panose="02010609030101010101" charset="-122"/>
              </a:rPr>
              <a:t>——</a:t>
            </a:r>
            <a:r>
              <a:rPr lang="zh-CN" altLang="en-US" sz="2400" b="1" dirty="0">
                <a:latin typeface="楷体_GB2312" panose="02010609030101010101" charset="-122"/>
                <a:ea typeface="楷体_GB2312" panose="02010609030101010101" charset="-122"/>
              </a:rPr>
              <a:t>全心全意为人民服务，吃苦在前享受在后，当自己的利益与人民的利益发生冲突的时候，以人民利益为重，自己靠后。</a:t>
            </a:r>
          </a:p>
          <a:p>
            <a:pPr>
              <a:lnSpc>
                <a:spcPct val="150000"/>
              </a:lnSpc>
            </a:pPr>
            <a:r>
              <a:rPr lang="zh-CN" altLang="en-US" sz="2400" b="1" dirty="0">
                <a:latin typeface="楷体_GB2312" panose="02010609030101010101" charset="-122"/>
                <a:ea typeface="楷体_GB2312" panose="02010609030101010101" charset="-122"/>
              </a:rPr>
              <a:t>   （</a:t>
            </a:r>
            <a:r>
              <a:rPr lang="en-US" altLang="zh-CN" sz="2400" b="1" dirty="0">
                <a:latin typeface="楷体_GB2312" panose="02010609030101010101" charset="-122"/>
                <a:ea typeface="楷体_GB2312" panose="02010609030101010101" charset="-122"/>
              </a:rPr>
              <a:t>3</a:t>
            </a:r>
            <a:r>
              <a:rPr lang="zh-CN" altLang="en-US" sz="2400" b="1" dirty="0">
                <a:latin typeface="楷体_GB2312" panose="02010609030101010101" charset="-122"/>
                <a:ea typeface="楷体_GB2312" panose="02010609030101010101" charset="-122"/>
              </a:rPr>
              <a:t>）神态描写：“老汉清瘦的脸上淌着雨水。他不说话，盯着乱哄哄的人们。”表现了老人的镇定自若。</a:t>
            </a:r>
            <a:endParaRPr lang="zh-CN" altLang="en-US" sz="2400" b="1" dirty="0">
              <a:latin typeface="楷体_GB2312" panose="02010609030101010101" charset="-122"/>
              <a:ea typeface="楷体_GB2312" panose="02010609030101010101" charset="-122"/>
            </a:endParaRP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886364" y="836713"/>
            <a:ext cx="8424863" cy="1569660"/>
          </a:xfrm>
          <a:prstGeom prst="rect">
            <a:avLst/>
          </a:prstGeom>
          <a:noFill/>
          <a:ln w="9525">
            <a:noFill/>
          </a:ln>
        </p:spPr>
        <p:txBody>
          <a:bodyPr>
            <a:spAutoFit/>
          </a:bodyPr>
          <a:lstStyle/>
          <a:p>
            <a:r>
              <a:rPr lang="en-US" altLang="zh-CN" sz="3200" b="1" dirty="0">
                <a:latin typeface="宋体" panose="02010600030101010101" pitchFamily="2" charset="-122"/>
              </a:rPr>
              <a:t>     3</a:t>
            </a:r>
            <a:r>
              <a:rPr lang="en-US" altLang="zh-CN" sz="3200" b="1" dirty="0">
                <a:latin typeface="宋体" panose="02010600030101010101" pitchFamily="2" charset="-122"/>
              </a:rPr>
              <a:t>.</a:t>
            </a:r>
            <a:r>
              <a:rPr lang="zh-CN" altLang="en-US" sz="3200" b="1" dirty="0">
                <a:latin typeface="宋体" panose="02010600030101010101" pitchFamily="2" charset="-122"/>
              </a:rPr>
              <a:t>画出描写雨、洪水和桥的句子读一读，再联系老支书在洪水中的表现，说说这些描写对表现人物的作用。</a:t>
            </a:r>
          </a:p>
        </p:txBody>
      </p:sp>
      <p:sp>
        <p:nvSpPr>
          <p:cNvPr id="4" name="TextBox 3"/>
          <p:cNvSpPr txBox="1"/>
          <p:nvPr/>
        </p:nvSpPr>
        <p:spPr>
          <a:xfrm>
            <a:off x="1886359" y="2805790"/>
            <a:ext cx="8386106" cy="2337756"/>
          </a:xfrm>
          <a:prstGeom prst="rect">
            <a:avLst/>
          </a:prstGeom>
          <a:noFill/>
          <a:ln w="9525">
            <a:noFill/>
          </a:ln>
        </p:spPr>
        <p:txBody>
          <a:bodyPr wrap="square">
            <a:spAutoFit/>
          </a:bodyPr>
          <a:lstStyle/>
          <a:p>
            <a:pPr>
              <a:lnSpc>
                <a:spcPct val="114000"/>
              </a:lnSpc>
            </a:pPr>
            <a:r>
              <a:rPr lang="zh-CN" altLang="en-US" sz="3200" dirty="0">
                <a:solidFill>
                  <a:srgbClr val="0070C0"/>
                </a:solidFill>
                <a:latin typeface="楷体" panose="02010609060101010101" pitchFamily="49" charset="-122"/>
                <a:ea typeface="楷体" panose="02010609060101010101" pitchFamily="49" charset="-122"/>
              </a:rPr>
              <a:t>   </a:t>
            </a:r>
            <a:r>
              <a:rPr lang="zh-CN" altLang="en-US" sz="2400" b="1" dirty="0">
                <a:solidFill>
                  <a:srgbClr val="FF0000"/>
                </a:solidFill>
                <a:latin typeface="楷体_GB2312" panose="02010609030101010101" charset="-122"/>
                <a:ea typeface="楷体_GB2312" panose="02010609030101010101" charset="-122"/>
              </a:rPr>
              <a:t>提示</a:t>
            </a:r>
            <a:r>
              <a:rPr lang="zh-CN" altLang="en-US" sz="2400" b="1" dirty="0">
                <a:solidFill>
                  <a:srgbClr val="FF0000"/>
                </a:solidFill>
                <a:latin typeface="楷体_GB2312" panose="02010609030101010101" charset="-122"/>
                <a:ea typeface="楷体_GB2312" panose="02010609030101010101" charset="-122"/>
              </a:rPr>
              <a:t>：</a:t>
            </a:r>
            <a:r>
              <a:rPr lang="zh-CN" altLang="en-US" sz="2400" b="1" dirty="0">
                <a:latin typeface="楷体_GB2312" panose="02010609030101010101" charset="-122"/>
                <a:ea typeface="楷体_GB2312" panose="02010609030101010101" charset="-122"/>
              </a:rPr>
              <a:t>环境描一般起着渲染气氛、烘托人物形象的作用。</a:t>
            </a:r>
          </a:p>
          <a:p>
            <a:pPr>
              <a:lnSpc>
                <a:spcPct val="114000"/>
              </a:lnSpc>
            </a:pPr>
            <a:r>
              <a:rPr lang="zh-CN" altLang="en-US" sz="2400" b="1" dirty="0">
                <a:latin typeface="楷体_GB2312" panose="02010609030101010101" charset="-122"/>
                <a:ea typeface="楷体_GB2312" panose="02010609030101010101" charset="-122"/>
              </a:rPr>
              <a:t>   描写</a:t>
            </a:r>
            <a:r>
              <a:rPr lang="zh-CN" altLang="en-US" sz="2400" b="1" dirty="0">
                <a:latin typeface="楷体_GB2312" panose="02010609030101010101" charset="-122"/>
                <a:ea typeface="楷体_GB2312" panose="02010609030101010101" charset="-122"/>
              </a:rPr>
              <a:t>雨、洪水和桥的句子：</a:t>
            </a:r>
            <a:r>
              <a:rPr lang="zh-CN" altLang="en-US" sz="2400" b="1" dirty="0">
                <a:solidFill>
                  <a:srgbClr val="FF0000"/>
                </a:solidFill>
                <a:latin typeface="楷体_GB2312" panose="02010609030101010101" charset="-122"/>
                <a:ea typeface="楷体_GB2312" panose="02010609030101010101" charset="-122"/>
              </a:rPr>
              <a:t>（</a:t>
            </a:r>
            <a:r>
              <a:rPr lang="en-US" altLang="zh-CN" sz="2400" b="1" dirty="0">
                <a:solidFill>
                  <a:srgbClr val="FF0000"/>
                </a:solidFill>
                <a:latin typeface="楷体_GB2312" panose="02010609030101010101" charset="-122"/>
                <a:ea typeface="楷体_GB2312" panose="02010609030101010101" charset="-122"/>
              </a:rPr>
              <a:t>1</a:t>
            </a:r>
            <a:r>
              <a:rPr lang="zh-CN" altLang="en-US" sz="2400" b="1" dirty="0">
                <a:solidFill>
                  <a:srgbClr val="FF0000"/>
                </a:solidFill>
                <a:latin typeface="楷体_GB2312" panose="02010609030101010101" charset="-122"/>
                <a:ea typeface="楷体_GB2312" panose="02010609030101010101" charset="-122"/>
              </a:rPr>
              <a:t>）</a:t>
            </a:r>
            <a:r>
              <a:rPr lang="zh-CN" altLang="en-US" sz="2400" b="1" dirty="0">
                <a:latin typeface="楷体_GB2312" panose="02010609030101010101" charset="-122"/>
                <a:ea typeface="楷体_GB2312" panose="02010609030101010101" charset="-122"/>
              </a:rPr>
              <a:t>黎明的时候，雨突然大了。像泼。像倒。</a:t>
            </a:r>
            <a:r>
              <a:rPr lang="zh-CN" altLang="en-US" sz="2400" b="1" dirty="0">
                <a:solidFill>
                  <a:srgbClr val="FF0000"/>
                </a:solidFill>
                <a:latin typeface="楷体_GB2312" panose="02010609030101010101" charset="-122"/>
                <a:ea typeface="楷体_GB2312" panose="02010609030101010101" charset="-122"/>
              </a:rPr>
              <a:t>（</a:t>
            </a:r>
            <a:r>
              <a:rPr lang="en-US" altLang="zh-CN" sz="2400" b="1" dirty="0">
                <a:solidFill>
                  <a:srgbClr val="FF0000"/>
                </a:solidFill>
                <a:latin typeface="楷体_GB2312" panose="02010609030101010101" charset="-122"/>
                <a:ea typeface="楷体_GB2312" panose="02010609030101010101" charset="-122"/>
              </a:rPr>
              <a:t>2</a:t>
            </a:r>
            <a:r>
              <a:rPr lang="zh-CN" altLang="en-US" sz="2400" b="1" dirty="0">
                <a:solidFill>
                  <a:srgbClr val="FF0000"/>
                </a:solidFill>
                <a:latin typeface="楷体_GB2312" panose="02010609030101010101" charset="-122"/>
                <a:ea typeface="楷体_GB2312" panose="02010609030101010101" charset="-122"/>
              </a:rPr>
              <a:t>）</a:t>
            </a:r>
            <a:r>
              <a:rPr lang="zh-CN" altLang="en-US" sz="2400" b="1" dirty="0">
                <a:latin typeface="楷体_GB2312" panose="02010609030101010101" charset="-122"/>
                <a:ea typeface="楷体_GB2312" panose="02010609030101010101" charset="-122"/>
              </a:rPr>
              <a:t>山洪咆哮着，像一群受惊的野马，从山谷里狂奔而来，势不可当。</a:t>
            </a:r>
            <a:r>
              <a:rPr lang="zh-CN" altLang="en-US" sz="2400" b="1" dirty="0">
                <a:solidFill>
                  <a:srgbClr val="FF0000"/>
                </a:solidFill>
                <a:latin typeface="楷体_GB2312" panose="02010609030101010101" charset="-122"/>
                <a:ea typeface="楷体_GB2312" panose="02010609030101010101" charset="-122"/>
              </a:rPr>
              <a:t>（</a:t>
            </a:r>
            <a:r>
              <a:rPr lang="en-US" altLang="zh-CN" sz="2400" b="1" dirty="0">
                <a:solidFill>
                  <a:srgbClr val="FF0000"/>
                </a:solidFill>
                <a:latin typeface="楷体_GB2312" panose="02010609030101010101" charset="-122"/>
                <a:ea typeface="楷体_GB2312" panose="02010609030101010101" charset="-122"/>
              </a:rPr>
              <a:t>3</a:t>
            </a:r>
            <a:r>
              <a:rPr lang="zh-CN" altLang="en-US" sz="2400" b="1" dirty="0">
                <a:solidFill>
                  <a:srgbClr val="FF0000"/>
                </a:solidFill>
                <a:latin typeface="楷体_GB2312" panose="02010609030101010101" charset="-122"/>
                <a:ea typeface="楷体_GB2312" panose="02010609030101010101" charset="-122"/>
              </a:rPr>
              <a:t>）</a:t>
            </a:r>
            <a:r>
              <a:rPr lang="zh-CN" altLang="en-US" sz="2400" b="1" dirty="0">
                <a:latin typeface="楷体_GB2312" panose="02010609030101010101" charset="-122"/>
                <a:ea typeface="楷体_GB2312" panose="02010609030101010101" charset="-122"/>
              </a:rPr>
              <a:t>近一米高的洪水已经在路面上跳舞了</a:t>
            </a:r>
            <a:r>
              <a:rPr lang="zh-CN" altLang="en-US" sz="2400" b="1" dirty="0">
                <a:latin typeface="楷体_GB2312" panose="02010609030101010101" charset="-122"/>
                <a:ea typeface="楷体_GB2312" panose="02010609030101010101" charset="-122"/>
              </a:rPr>
              <a:t>。</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79600" y="740706"/>
            <a:ext cx="8036560" cy="4022127"/>
          </a:xfrm>
          <a:prstGeom prst="rect">
            <a:avLst/>
          </a:prstGeom>
          <a:noFill/>
          <a:ln w="9525">
            <a:noFill/>
          </a:ln>
        </p:spPr>
        <p:txBody>
          <a:bodyPr wrap="square">
            <a:spAutoFit/>
          </a:bodyPr>
          <a:lstStyle/>
          <a:p>
            <a:pPr>
              <a:lnSpc>
                <a:spcPct val="114000"/>
              </a:lnSpc>
            </a:pPr>
            <a:r>
              <a:rPr lang="zh-CN" altLang="en-US" sz="2800" b="1" dirty="0">
                <a:solidFill>
                  <a:srgbClr val="FF0000"/>
                </a:solidFill>
                <a:latin typeface="楷体_GB2312" panose="02010609030101010101" charset="-122"/>
                <a:ea typeface="楷体_GB2312" panose="02010609030101010101" charset="-122"/>
              </a:rPr>
              <a:t>（</a:t>
            </a:r>
            <a:r>
              <a:rPr lang="en-US" altLang="zh-CN" sz="2800" b="1" dirty="0">
                <a:solidFill>
                  <a:srgbClr val="FF0000"/>
                </a:solidFill>
                <a:latin typeface="楷体_GB2312" panose="02010609030101010101" charset="-122"/>
                <a:ea typeface="楷体_GB2312" panose="02010609030101010101" charset="-122"/>
              </a:rPr>
              <a:t>4</a:t>
            </a:r>
            <a:r>
              <a:rPr lang="zh-CN" altLang="en-US" sz="2800" b="1" dirty="0">
                <a:solidFill>
                  <a:srgbClr val="FF0000"/>
                </a:solidFill>
                <a:latin typeface="楷体_GB2312" panose="02010609030101010101" charset="-122"/>
                <a:ea typeface="楷体_GB2312" panose="02010609030101010101" charset="-122"/>
              </a:rPr>
              <a:t>）</a:t>
            </a:r>
            <a:r>
              <a:rPr lang="zh-CN" altLang="en-US" sz="2800" b="1" dirty="0">
                <a:latin typeface="楷体_GB2312" panose="02010609030101010101" charset="-122"/>
                <a:ea typeface="楷体_GB2312" panose="02010609030101010101" charset="-122"/>
              </a:rPr>
              <a:t>死亡在洪水的狞笑声中逼近。</a:t>
            </a:r>
            <a:r>
              <a:rPr lang="zh-CN" altLang="en-US" sz="2800" b="1" dirty="0">
                <a:solidFill>
                  <a:srgbClr val="FF0000"/>
                </a:solidFill>
                <a:latin typeface="楷体_GB2312" panose="02010609030101010101" charset="-122"/>
                <a:ea typeface="楷体_GB2312" panose="02010609030101010101" charset="-122"/>
              </a:rPr>
              <a:t>（</a:t>
            </a:r>
            <a:r>
              <a:rPr lang="en-US" altLang="zh-CN" sz="2800" b="1" dirty="0">
                <a:solidFill>
                  <a:srgbClr val="FF0000"/>
                </a:solidFill>
                <a:latin typeface="楷体_GB2312" panose="02010609030101010101" charset="-122"/>
                <a:ea typeface="楷体_GB2312" panose="02010609030101010101" charset="-122"/>
              </a:rPr>
              <a:t>5</a:t>
            </a:r>
            <a:r>
              <a:rPr lang="zh-CN" altLang="en-US" sz="2800" b="1" dirty="0">
                <a:solidFill>
                  <a:srgbClr val="FF0000"/>
                </a:solidFill>
                <a:latin typeface="楷体_GB2312" panose="02010609030101010101" charset="-122"/>
                <a:ea typeface="楷体_GB2312" panose="02010609030101010101" charset="-122"/>
              </a:rPr>
              <a:t>）</a:t>
            </a:r>
            <a:r>
              <a:rPr lang="zh-CN" altLang="en-US" sz="2800" b="1" dirty="0">
                <a:latin typeface="楷体_GB2312" panose="02010609030101010101" charset="-122"/>
                <a:ea typeface="楷体_GB2312" panose="02010609030101010101" charset="-122"/>
              </a:rPr>
              <a:t>水渐渐窜上来，放肆地舔着人们的腰。</a:t>
            </a:r>
            <a:r>
              <a:rPr lang="zh-CN" altLang="en-US" sz="2800" b="1" dirty="0">
                <a:solidFill>
                  <a:srgbClr val="FF0000"/>
                </a:solidFill>
                <a:latin typeface="楷体_GB2312" panose="02010609030101010101" charset="-122"/>
                <a:ea typeface="楷体_GB2312" panose="02010609030101010101" charset="-122"/>
              </a:rPr>
              <a:t>（</a:t>
            </a:r>
            <a:r>
              <a:rPr lang="en-US" altLang="zh-CN" sz="2800" b="1" dirty="0">
                <a:solidFill>
                  <a:srgbClr val="FF0000"/>
                </a:solidFill>
                <a:latin typeface="楷体_GB2312" panose="02010609030101010101" charset="-122"/>
                <a:ea typeface="楷体_GB2312" panose="02010609030101010101" charset="-122"/>
              </a:rPr>
              <a:t>6</a:t>
            </a:r>
            <a:r>
              <a:rPr lang="zh-CN" altLang="en-US" sz="2800" b="1" dirty="0">
                <a:solidFill>
                  <a:srgbClr val="FF0000"/>
                </a:solidFill>
                <a:latin typeface="楷体_GB2312" panose="02010609030101010101" charset="-122"/>
                <a:ea typeface="楷体_GB2312" panose="02010609030101010101" charset="-122"/>
              </a:rPr>
              <a:t>）</a:t>
            </a:r>
            <a:r>
              <a:rPr lang="zh-CN" altLang="en-US" sz="2800" b="1" dirty="0">
                <a:latin typeface="楷体_GB2312" panose="02010609030101010101" charset="-122"/>
                <a:ea typeface="楷体_GB2312" panose="02010609030101010101" charset="-122"/>
              </a:rPr>
              <a:t>水，爬上了老汉的胸膛。</a:t>
            </a:r>
            <a:r>
              <a:rPr lang="zh-CN" altLang="en-US" sz="2800" b="1" dirty="0">
                <a:solidFill>
                  <a:srgbClr val="FF0000"/>
                </a:solidFill>
                <a:latin typeface="楷体_GB2312" panose="02010609030101010101" charset="-122"/>
                <a:ea typeface="楷体_GB2312" panose="02010609030101010101" charset="-122"/>
              </a:rPr>
              <a:t>（</a:t>
            </a:r>
            <a:r>
              <a:rPr lang="en-US" altLang="zh-CN" sz="2800" b="1" dirty="0">
                <a:solidFill>
                  <a:srgbClr val="FF0000"/>
                </a:solidFill>
                <a:latin typeface="楷体_GB2312" panose="02010609030101010101" charset="-122"/>
                <a:ea typeface="楷体_GB2312" panose="02010609030101010101" charset="-122"/>
              </a:rPr>
              <a:t>7</a:t>
            </a:r>
            <a:r>
              <a:rPr lang="zh-CN" altLang="en-US" sz="2800" b="1" dirty="0">
                <a:solidFill>
                  <a:srgbClr val="FF0000"/>
                </a:solidFill>
                <a:latin typeface="楷体_GB2312" panose="02010609030101010101" charset="-122"/>
                <a:ea typeface="楷体_GB2312" panose="02010609030101010101" charset="-122"/>
              </a:rPr>
              <a:t>）</a:t>
            </a:r>
            <a:r>
              <a:rPr lang="zh-CN" altLang="en-US" sz="2800" b="1" dirty="0">
                <a:latin typeface="楷体_GB2312" panose="02010609030101010101" charset="-122"/>
                <a:ea typeface="楷体_GB2312" panose="02010609030101010101" charset="-122"/>
              </a:rPr>
              <a:t>东面、西面没有路。只有北面有座窄窄的木桥。</a:t>
            </a:r>
            <a:r>
              <a:rPr lang="zh-CN" altLang="en-US" sz="2800" b="1" dirty="0">
                <a:solidFill>
                  <a:srgbClr val="FF0000"/>
                </a:solidFill>
                <a:latin typeface="楷体_GB2312" panose="02010609030101010101" charset="-122"/>
                <a:ea typeface="楷体_GB2312" panose="02010609030101010101" charset="-122"/>
              </a:rPr>
              <a:t>（</a:t>
            </a:r>
            <a:r>
              <a:rPr lang="en-US" altLang="zh-CN" sz="2800" b="1" dirty="0">
                <a:solidFill>
                  <a:srgbClr val="FF0000"/>
                </a:solidFill>
                <a:latin typeface="楷体_GB2312" panose="02010609030101010101" charset="-122"/>
                <a:ea typeface="楷体_GB2312" panose="02010609030101010101" charset="-122"/>
              </a:rPr>
              <a:t>8</a:t>
            </a:r>
            <a:r>
              <a:rPr lang="zh-CN" altLang="en-US" sz="2800" b="1" dirty="0">
                <a:solidFill>
                  <a:srgbClr val="FF0000"/>
                </a:solidFill>
                <a:latin typeface="楷体_GB2312" panose="02010609030101010101" charset="-122"/>
                <a:ea typeface="楷体_GB2312" panose="02010609030101010101" charset="-122"/>
              </a:rPr>
              <a:t>）</a:t>
            </a:r>
            <a:r>
              <a:rPr lang="zh-CN" altLang="en-US" sz="2800" b="1" dirty="0">
                <a:latin typeface="楷体_GB2312" panose="02010609030101010101" charset="-122"/>
                <a:ea typeface="楷体_GB2312" panose="02010609030101010101" charset="-122"/>
              </a:rPr>
              <a:t>木桥开始发抖，开始痛苦地呻吟。</a:t>
            </a:r>
          </a:p>
          <a:p>
            <a:pPr>
              <a:lnSpc>
                <a:spcPct val="114000"/>
              </a:lnSpc>
            </a:pPr>
            <a:r>
              <a:rPr lang="zh-CN" altLang="en-US" sz="2800" b="1" dirty="0">
                <a:solidFill>
                  <a:srgbClr val="0070C0"/>
                </a:solidFill>
                <a:latin typeface="楷体" panose="02010609060101010101" pitchFamily="49" charset="-122"/>
                <a:ea typeface="楷体" panose="02010609060101010101" pitchFamily="49" charset="-122"/>
              </a:rPr>
              <a:t>   </a:t>
            </a:r>
            <a:r>
              <a:rPr lang="zh-CN" altLang="en-US" sz="2800" b="1" dirty="0">
                <a:latin typeface="楷体_GB2312" panose="02010609030101010101" charset="-122"/>
                <a:ea typeface="楷体_GB2312" panose="02010609030101010101" charset="-122"/>
              </a:rPr>
              <a:t>这些</a:t>
            </a:r>
            <a:r>
              <a:rPr lang="zh-CN" altLang="en-US" sz="2800" b="1" dirty="0">
                <a:latin typeface="楷体_GB2312" panose="02010609030101010101" charset="-122"/>
                <a:ea typeface="楷体_GB2312" panose="02010609030101010101" charset="-122"/>
              </a:rPr>
              <a:t>描写属于环境描写，写出了雨量之大，洪水之凶猛。从侧面衬托和突出了老支书作为一个共产党员无私无畏、不徇私情、英勇献身的精神</a:t>
            </a:r>
            <a:r>
              <a:rPr lang="zh-CN" altLang="en-US" sz="2800" b="1" dirty="0">
                <a:latin typeface="楷体_GB2312" panose="02010609030101010101" charset="-122"/>
                <a:ea typeface="楷体_GB2312" panose="02010609030101010101" charset="-122"/>
              </a:rPr>
              <a:t>。</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47240" y="2433292"/>
            <a:ext cx="8097520" cy="2548455"/>
          </a:xfrm>
          <a:prstGeom prst="rect">
            <a:avLst/>
          </a:prstGeom>
          <a:noFill/>
          <a:ln w="9525">
            <a:noFill/>
          </a:ln>
        </p:spPr>
        <p:txBody>
          <a:bodyPr wrap="square">
            <a:spAutoFit/>
          </a:bodyPr>
          <a:lstStyle/>
          <a:p>
            <a:pPr>
              <a:lnSpc>
                <a:spcPct val="114000"/>
              </a:lnSpc>
            </a:pPr>
            <a:r>
              <a:rPr lang="zh-CN" altLang="en-US" sz="2800" dirty="0">
                <a:solidFill>
                  <a:srgbClr val="0070C0"/>
                </a:solidFill>
                <a:latin typeface="楷体" panose="02010609060101010101" pitchFamily="49" charset="-122"/>
                <a:ea typeface="楷体" panose="02010609060101010101" pitchFamily="49" charset="-122"/>
              </a:rPr>
              <a:t>   </a:t>
            </a:r>
            <a:r>
              <a:rPr lang="zh-CN" altLang="en-US" sz="2800" b="1" dirty="0">
                <a:latin typeface="楷体_GB2312" panose="02010609030101010101" charset="-122"/>
                <a:ea typeface="楷体_GB2312" panose="02010609030101010101" charset="-122"/>
              </a:rPr>
              <a:t>这样</a:t>
            </a:r>
            <a:r>
              <a:rPr lang="zh-CN" altLang="en-US" sz="2800" b="1" dirty="0">
                <a:latin typeface="楷体_GB2312" panose="02010609030101010101" charset="-122"/>
                <a:ea typeface="楷体_GB2312" panose="02010609030101010101" charset="-122"/>
              </a:rPr>
              <a:t>写的好处是：</a:t>
            </a:r>
            <a:r>
              <a:rPr lang="zh-CN" altLang="en-US" sz="2800" b="1" dirty="0">
                <a:solidFill>
                  <a:srgbClr val="FF0000"/>
                </a:solidFill>
                <a:latin typeface="楷体_GB2312" panose="02010609030101010101" charset="-122"/>
                <a:ea typeface="楷体_GB2312" panose="02010609030101010101" charset="-122"/>
              </a:rPr>
              <a:t>构思新颖别致，设置悬念，前后照应。</a:t>
            </a:r>
            <a:r>
              <a:rPr lang="zh-CN" altLang="en-US" sz="2800" b="1" dirty="0">
                <a:latin typeface="楷体_GB2312" panose="02010609030101010101" charset="-122"/>
                <a:ea typeface="楷体_GB2312" panose="02010609030101010101" charset="-122"/>
              </a:rPr>
              <a:t>课文先写老汉将一个小伙子从队伍里揪出来，让他排到队伍的最后；又写小伙子让老汉先走，而老汉把小伙子推上了桥，但就在这时木桥塌了，他们二人被洪水吞没了；最后写洪水退了以后</a:t>
            </a:r>
            <a:r>
              <a:rPr lang="zh-CN" altLang="en-US" sz="2800" b="1" dirty="0">
                <a:latin typeface="楷体_GB2312" panose="02010609030101010101" charset="-122"/>
                <a:ea typeface="楷体_GB2312" panose="02010609030101010101" charset="-122"/>
              </a:rPr>
              <a:t>，</a:t>
            </a:r>
          </a:p>
        </p:txBody>
      </p:sp>
      <p:sp>
        <p:nvSpPr>
          <p:cNvPr id="3" name="TextBox 2"/>
          <p:cNvSpPr txBox="1"/>
          <p:nvPr/>
        </p:nvSpPr>
        <p:spPr>
          <a:xfrm>
            <a:off x="1883189" y="917151"/>
            <a:ext cx="8424863" cy="954107"/>
          </a:xfrm>
          <a:prstGeom prst="rect">
            <a:avLst/>
          </a:prstGeom>
          <a:noFill/>
          <a:ln w="9525">
            <a:noFill/>
          </a:ln>
        </p:spPr>
        <p:txBody>
          <a:bodyPr>
            <a:spAutoFit/>
          </a:bodyPr>
          <a:lstStyle/>
          <a:p>
            <a:r>
              <a:rPr lang="en-US" altLang="zh-CN" sz="2800" b="1" dirty="0">
                <a:latin typeface="宋体" panose="02010600030101010101" pitchFamily="2" charset="-122"/>
              </a:rPr>
              <a:t>   4</a:t>
            </a:r>
            <a:r>
              <a:rPr lang="en-US" altLang="zh-CN" sz="2800" b="1" dirty="0">
                <a:latin typeface="宋体" panose="02010600030101010101" pitchFamily="2" charset="-122"/>
              </a:rPr>
              <a:t>. </a:t>
            </a:r>
            <a:r>
              <a:rPr lang="zh-CN" altLang="en-US" sz="2800" b="1" dirty="0">
                <a:latin typeface="宋体" panose="02010600030101010101" pitchFamily="2" charset="-122"/>
              </a:rPr>
              <a:t>小说最后才点明老支书和小伙子的关系，和同学讨论这样写有什么好处</a:t>
            </a:r>
            <a:r>
              <a:rPr lang="zh-CN" altLang="en-US" sz="2800" b="1" dirty="0">
                <a:latin typeface="宋体" panose="02010600030101010101" pitchFamily="2" charset="-122"/>
              </a:rPr>
              <a:t>。  </a:t>
            </a:r>
            <a:endParaRPr lang="zh-CN" altLang="en-US" sz="2800" b="1" dirty="0">
              <a:latin typeface="宋体" panose="02010600030101010101" pitchFamily="2" charset="-12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48653" y="1402713"/>
            <a:ext cx="8036560" cy="3039678"/>
          </a:xfrm>
          <a:prstGeom prst="rect">
            <a:avLst/>
          </a:prstGeom>
          <a:noFill/>
          <a:ln w="9525">
            <a:noFill/>
          </a:ln>
        </p:spPr>
        <p:txBody>
          <a:bodyPr wrap="square">
            <a:spAutoFit/>
          </a:bodyPr>
          <a:lstStyle/>
          <a:p>
            <a:pPr>
              <a:lnSpc>
                <a:spcPct val="114000"/>
              </a:lnSpc>
            </a:pPr>
            <a:r>
              <a:rPr lang="zh-CN" altLang="en-US" sz="2800" b="1" dirty="0">
                <a:latin typeface="楷体_GB2312" panose="02010609030101010101" charset="-122"/>
                <a:ea typeface="楷体_GB2312" panose="02010609030101010101" charset="-122"/>
              </a:rPr>
              <a:t>一</a:t>
            </a:r>
            <a:r>
              <a:rPr lang="zh-CN" altLang="en-US" sz="2800" b="1" dirty="0">
                <a:latin typeface="楷体_GB2312" panose="02010609030101010101" charset="-122"/>
                <a:ea typeface="楷体_GB2312" panose="02010609030101010101" charset="-122"/>
              </a:rPr>
              <a:t>个老太太来祭奠两个人，一个是她的丈夫，一个是她的儿子。故事到这里戛然而止，直到这时人们才恍然大悟，知道了“老汉”和“小伙子”的关系。这虽让人感到在“意料之外”，但联系前文仔细想想，又觉得在“情理之中”。这样安排结构，达到了震撼人心的艺术效果</a:t>
            </a:r>
            <a:r>
              <a:rPr lang="zh-CN" altLang="en-US" sz="2800" b="1" dirty="0">
                <a:latin typeface="楷体_GB2312" panose="02010609030101010101" charset="-122"/>
                <a:ea typeface="楷体_GB2312" panose="02010609030101010101" charset="-122"/>
              </a:rPr>
              <a:t>。 </a:t>
            </a:r>
            <a:endParaRPr lang="zh-CN" altLang="en-US" sz="2800" b="1" dirty="0">
              <a:latin typeface="楷体_GB2312" panose="02010609030101010101" charset="-122"/>
              <a:ea typeface="楷体_GB2312" panose="02010609030101010101" charset="-122"/>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67772646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2577314" y="644692"/>
            <a:ext cx="1728358" cy="707886"/>
          </a:xfrm>
          <a:prstGeom prst="rect">
            <a:avLst/>
          </a:prstGeom>
          <a:noFill/>
          <a:ln w="9525">
            <a:noFill/>
          </a:ln>
        </p:spPr>
        <p:txBody>
          <a:bodyPr wrap="none" anchor="t">
            <a:spAutoFit/>
          </a:bodyPr>
          <a:lstStyle/>
          <a:p>
            <a:r>
              <a:rPr lang="zh-CN" altLang="en-US" sz="4000" b="1" u="dbl" dirty="0">
                <a:solidFill>
                  <a:srgbClr val="92D050"/>
                </a:solidFill>
                <a:latin typeface="黑体" panose="02010609060101010101" pitchFamily="2" charset="-122"/>
                <a:ea typeface="黑体" panose="02010609060101010101" pitchFamily="2" charset="-122"/>
                <a:sym typeface="+mn-ea"/>
              </a:rPr>
              <a:t>多音字</a:t>
            </a:r>
          </a:p>
        </p:txBody>
      </p:sp>
      <p:sp>
        <p:nvSpPr>
          <p:cNvPr id="3" name="文本框 2"/>
          <p:cNvSpPr txBox="1"/>
          <p:nvPr/>
        </p:nvSpPr>
        <p:spPr>
          <a:xfrm>
            <a:off x="2579121" y="3928150"/>
            <a:ext cx="7032758" cy="1274195"/>
          </a:xfrm>
          <a:prstGeom prst="rect">
            <a:avLst/>
          </a:prstGeom>
          <a:noFill/>
          <a:ln w="9525">
            <a:noFill/>
          </a:ln>
        </p:spPr>
        <p:txBody>
          <a:bodyPr wrap="square">
            <a:spAutoFit/>
          </a:bodyPr>
          <a:lstStyle/>
          <a:p>
            <a:pPr>
              <a:lnSpc>
                <a:spcPct val="120000"/>
              </a:lnSpc>
            </a:pP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latin typeface="宋体" panose="02010600030101010101" pitchFamily="2" charset="-122"/>
                <a:cs typeface="楷体" panose="02010609060101010101" pitchFamily="49" charset="-122"/>
                <a:sym typeface="+mn-ea"/>
              </a:rPr>
              <a:t>证件</a:t>
            </a:r>
            <a:r>
              <a:rPr lang="zh-CN" altLang="en-US" sz="3200" b="1" dirty="0">
                <a:latin typeface="宋体" panose="02010600030101010101" pitchFamily="2" charset="-122"/>
                <a:cs typeface="楷体" panose="02010609060101010101" pitchFamily="49" charset="-122"/>
                <a:sym typeface="+mn-ea"/>
              </a:rPr>
              <a:t>被交警没</a:t>
            </a:r>
            <a:r>
              <a:rPr lang="zh-CN" altLang="en-US" sz="3200" b="1" dirty="0">
                <a:latin typeface="宋体" panose="02010600030101010101" pitchFamily="2" charset="-122"/>
                <a:cs typeface="楷体" panose="02010609060101010101" pitchFamily="49" charset="-122"/>
                <a:sym typeface="+mn-ea"/>
              </a:rPr>
              <a:t>（    ）</a:t>
            </a:r>
            <a:r>
              <a:rPr lang="zh-CN" altLang="en-US" sz="3200" b="1" dirty="0">
                <a:latin typeface="宋体" panose="02010600030101010101" pitchFamily="2" charset="-122"/>
                <a:cs typeface="楷体" panose="02010609060101010101" pitchFamily="49" charset="-122"/>
                <a:sym typeface="+mn-ea"/>
              </a:rPr>
              <a:t>收了，他仍像没</a:t>
            </a:r>
            <a:r>
              <a:rPr lang="zh-CN" altLang="en-US" sz="3200" b="1" dirty="0">
                <a:latin typeface="宋体" panose="02010600030101010101" pitchFamily="2" charset="-122"/>
                <a:cs typeface="楷体" panose="02010609060101010101" pitchFamily="49" charset="-122"/>
                <a:sym typeface="+mn-ea"/>
              </a:rPr>
              <a:t>（    ）</a:t>
            </a:r>
            <a:r>
              <a:rPr lang="zh-CN" altLang="en-US" sz="3200" b="1" dirty="0">
                <a:latin typeface="宋体" panose="02010600030101010101" pitchFamily="2" charset="-122"/>
                <a:cs typeface="楷体" panose="02010609060101010101" pitchFamily="49" charset="-122"/>
                <a:sym typeface="+mn-ea"/>
              </a:rPr>
              <a:t>事一样。</a:t>
            </a:r>
          </a:p>
        </p:txBody>
      </p:sp>
      <p:sp>
        <p:nvSpPr>
          <p:cNvPr id="12" name="左大括号 11"/>
          <p:cNvSpPr/>
          <p:nvPr/>
        </p:nvSpPr>
        <p:spPr>
          <a:xfrm>
            <a:off x="3539473" y="1994315"/>
            <a:ext cx="288290" cy="1216429"/>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b="1"/>
          </a:p>
        </p:txBody>
      </p:sp>
      <p:sp>
        <p:nvSpPr>
          <p:cNvPr id="7" name="文本框 6"/>
          <p:cNvSpPr txBox="1"/>
          <p:nvPr/>
        </p:nvSpPr>
        <p:spPr>
          <a:xfrm>
            <a:off x="2781288" y="2242600"/>
            <a:ext cx="591185" cy="646331"/>
          </a:xfrm>
          <a:prstGeom prst="rect">
            <a:avLst/>
          </a:prstGeom>
          <a:noFill/>
          <a:ln w="9525">
            <a:noFill/>
          </a:ln>
        </p:spPr>
        <p:txBody>
          <a:bodyPr wrap="square">
            <a:spAutoFit/>
          </a:bodyPr>
          <a:lstStyle/>
          <a:p>
            <a:r>
              <a:rPr lang="zh-CN" altLang="en-US" sz="3600" b="1" dirty="0">
                <a:solidFill>
                  <a:srgbClr val="FF0000"/>
                </a:solidFill>
                <a:latin typeface="黑体" panose="02010609060101010101" pitchFamily="2" charset="-122"/>
                <a:ea typeface="黑体" panose="02010609060101010101" pitchFamily="2" charset="-122"/>
              </a:rPr>
              <a:t>没</a:t>
            </a:r>
          </a:p>
        </p:txBody>
      </p:sp>
      <p:sp>
        <p:nvSpPr>
          <p:cNvPr id="5" name="文本框 4"/>
          <p:cNvSpPr txBox="1"/>
          <p:nvPr/>
        </p:nvSpPr>
        <p:spPr>
          <a:xfrm>
            <a:off x="3827767" y="1678372"/>
            <a:ext cx="6601487" cy="1569660"/>
          </a:xfrm>
          <a:prstGeom prst="rect">
            <a:avLst/>
          </a:prstGeom>
          <a:noFill/>
          <a:ln w="9525">
            <a:noFill/>
          </a:ln>
        </p:spPr>
        <p:txBody>
          <a:bodyPr wrap="none">
            <a:spAutoFit/>
          </a:bodyPr>
          <a:lstStyle/>
          <a:p>
            <a:pPr>
              <a:lnSpc>
                <a:spcPct val="150000"/>
              </a:lnSpc>
            </a:pPr>
            <a:r>
              <a:rPr lang="en-US" altLang="zh-CN" sz="3200" b="1" dirty="0" err="1">
                <a:solidFill>
                  <a:srgbClr val="FF0000"/>
                </a:solidFill>
                <a:latin typeface="+mn-ea"/>
                <a:cs typeface="+mn-ea"/>
                <a:sym typeface="+mn-ea"/>
              </a:rPr>
              <a:t>mò</a:t>
            </a:r>
            <a:r>
              <a:rPr lang="zh-CN" altLang="en-US" sz="3200" b="1" dirty="0">
                <a:latin typeface="+mn-ea"/>
                <a:cs typeface="+mn-ea"/>
                <a:sym typeface="+mn-ea"/>
              </a:rPr>
              <a:t>（淹没）（沉没）（没齿难忘）</a:t>
            </a:r>
          </a:p>
          <a:p>
            <a:pPr>
              <a:lnSpc>
                <a:spcPct val="150000"/>
              </a:lnSpc>
            </a:pPr>
            <a:r>
              <a:rPr lang="en-US" altLang="zh-CN" sz="3200" b="1" dirty="0" err="1">
                <a:solidFill>
                  <a:srgbClr val="FF0000"/>
                </a:solidFill>
                <a:latin typeface="+mn-ea"/>
                <a:cs typeface="+mn-ea"/>
                <a:sym typeface="+mn-ea"/>
              </a:rPr>
              <a:t>méi</a:t>
            </a:r>
            <a:r>
              <a:rPr lang="zh-CN" altLang="en-US" sz="3200" b="1" dirty="0">
                <a:latin typeface="+mn-ea"/>
                <a:cs typeface="+mn-ea"/>
                <a:sym typeface="+mn-ea"/>
              </a:rPr>
              <a:t>（没有）（没人）（没趣）</a:t>
            </a:r>
          </a:p>
        </p:txBody>
      </p:sp>
      <p:sp>
        <p:nvSpPr>
          <p:cNvPr id="8" name="文本框 7"/>
          <p:cNvSpPr txBox="1"/>
          <p:nvPr/>
        </p:nvSpPr>
        <p:spPr>
          <a:xfrm>
            <a:off x="4273275" y="4644381"/>
            <a:ext cx="887095" cy="461665"/>
          </a:xfrm>
          <a:prstGeom prst="rect">
            <a:avLst/>
          </a:prstGeom>
          <a:noFill/>
          <a:ln w="9525">
            <a:noFill/>
          </a:ln>
        </p:spPr>
        <p:txBody>
          <a:bodyPr wrap="square">
            <a:spAutoFit/>
          </a:bodyPr>
          <a:lstStyle/>
          <a:p>
            <a:r>
              <a:rPr lang="en-US" altLang="zh-CN" sz="2400" b="1" dirty="0" err="1">
                <a:solidFill>
                  <a:srgbClr val="FF0000"/>
                </a:solidFill>
                <a:latin typeface="+mn-ea"/>
                <a:cs typeface="+mn-ea"/>
                <a:sym typeface="+mn-ea"/>
              </a:rPr>
              <a:t>méi</a:t>
            </a:r>
            <a:endParaRPr lang="en-US" altLang="zh-CN" sz="2400" b="1" dirty="0">
              <a:solidFill>
                <a:srgbClr val="FF0000"/>
              </a:solidFill>
              <a:latin typeface="+mn-ea"/>
              <a:cs typeface="+mn-ea"/>
              <a:sym typeface="+mn-ea"/>
            </a:endParaRPr>
          </a:p>
        </p:txBody>
      </p:sp>
      <p:sp>
        <p:nvSpPr>
          <p:cNvPr id="9" name="文本框 8"/>
          <p:cNvSpPr txBox="1"/>
          <p:nvPr/>
        </p:nvSpPr>
        <p:spPr>
          <a:xfrm>
            <a:off x="6383295" y="4072291"/>
            <a:ext cx="887095" cy="461665"/>
          </a:xfrm>
          <a:prstGeom prst="rect">
            <a:avLst/>
          </a:prstGeom>
          <a:noFill/>
          <a:ln w="9525">
            <a:noFill/>
          </a:ln>
        </p:spPr>
        <p:txBody>
          <a:bodyPr wrap="square">
            <a:spAutoFit/>
          </a:bodyPr>
          <a:lstStyle/>
          <a:p>
            <a:r>
              <a:rPr lang="en-US" sz="2400" b="1" dirty="0" err="1">
                <a:solidFill>
                  <a:srgbClr val="FF0000"/>
                </a:solidFill>
                <a:latin typeface="+mn-ea"/>
                <a:cs typeface="+mn-ea"/>
                <a:sym typeface="+mn-ea"/>
              </a:rPr>
              <a:t>mò</a:t>
            </a:r>
            <a:endParaRPr lang="en-US" sz="2400" b="1" dirty="0">
              <a:solidFill>
                <a:srgbClr val="FF0000"/>
              </a:solidFill>
              <a:latin typeface="+mn-ea"/>
              <a:cs typeface="+mn-ea"/>
              <a:sym typeface="+mn-ea"/>
            </a:endParaRPr>
          </a:p>
        </p:txBody>
      </p:sp>
      <p:pic>
        <p:nvPicPr>
          <p:cNvPr id="10" name="Picture 2" descr="G:\BaiduYunDownload\10000图标\PNG图标集08\png-056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41881" y="704137"/>
            <a:ext cx="564456" cy="75260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2345234" y="3448364"/>
            <a:ext cx="7500990" cy="1274195"/>
          </a:xfrm>
          <a:prstGeom prst="rect">
            <a:avLst/>
          </a:prstGeom>
          <a:noFill/>
          <a:ln w="9525">
            <a:noFill/>
          </a:ln>
        </p:spPr>
        <p:txBody>
          <a:bodyPr wrap="square">
            <a:spAutoFit/>
          </a:bodyPr>
          <a:lstStyle/>
          <a:p>
            <a:pPr>
              <a:lnSpc>
                <a:spcPct val="120000"/>
              </a:lnSpc>
            </a:pPr>
            <a:r>
              <a:rPr lang="zh-CN" altLang="en-US" sz="3200" b="1" dirty="0">
                <a:latin typeface="楷体" panose="02010609060101010101" pitchFamily="49" charset="-122"/>
                <a:ea typeface="楷体" panose="02010609060101010101" pitchFamily="49" charset="-122"/>
                <a:cs typeface="楷体" panose="02010609060101010101" pitchFamily="49" charset="-122"/>
                <a:sym typeface="+mn-ea"/>
              </a:rPr>
              <a:t>   </a:t>
            </a:r>
            <a:r>
              <a:rPr lang="zh-CN" altLang="en-US" sz="3200" b="1" dirty="0">
                <a:latin typeface="宋体" panose="02010600030101010101" pitchFamily="2" charset="-122"/>
                <a:cs typeface="楷体" panose="02010609060101010101" pitchFamily="49" charset="-122"/>
                <a:sym typeface="+mn-ea"/>
              </a:rPr>
              <a:t>我</a:t>
            </a:r>
            <a:r>
              <a:rPr lang="zh-CN" altLang="en-US" sz="3200" b="1" dirty="0">
                <a:latin typeface="宋体" panose="02010600030101010101" pitchFamily="2" charset="-122"/>
                <a:cs typeface="楷体" panose="02010609060101010101" pitchFamily="49" charset="-122"/>
                <a:sym typeface="+mn-ea"/>
              </a:rPr>
              <a:t>大声喊她的名字，她似</a:t>
            </a:r>
            <a:r>
              <a:rPr lang="zh-CN" altLang="en-US" sz="3200" b="1" dirty="0">
                <a:latin typeface="宋体" panose="02010600030101010101" pitchFamily="2" charset="-122"/>
                <a:cs typeface="楷体" panose="02010609060101010101" pitchFamily="49" charset="-122"/>
                <a:sym typeface="+mn-ea"/>
              </a:rPr>
              <a:t>（   ）</a:t>
            </a:r>
            <a:r>
              <a:rPr lang="zh-CN" altLang="en-US" sz="3200" b="1" dirty="0">
                <a:latin typeface="宋体" panose="02010600030101010101" pitchFamily="2" charset="-122"/>
                <a:cs typeface="楷体" panose="02010609060101010101" pitchFamily="49" charset="-122"/>
                <a:sym typeface="+mn-ea"/>
              </a:rPr>
              <a:t>乎没有听见我的喊声似</a:t>
            </a:r>
            <a:r>
              <a:rPr lang="zh-CN" altLang="en-US" sz="3200" b="1" dirty="0">
                <a:latin typeface="宋体" panose="02010600030101010101" pitchFamily="2" charset="-122"/>
                <a:cs typeface="楷体" panose="02010609060101010101" pitchFamily="49" charset="-122"/>
                <a:sym typeface="+mn-ea"/>
              </a:rPr>
              <a:t>（    ）</a:t>
            </a:r>
            <a:r>
              <a:rPr lang="zh-CN" altLang="en-US" sz="3200" b="1" dirty="0">
                <a:latin typeface="宋体" panose="02010600030101010101" pitchFamily="2" charset="-122"/>
                <a:cs typeface="楷体" panose="02010609060101010101" pitchFamily="49" charset="-122"/>
                <a:sym typeface="+mn-ea"/>
              </a:rPr>
              <a:t>的。</a:t>
            </a:r>
          </a:p>
        </p:txBody>
      </p:sp>
      <p:sp>
        <p:nvSpPr>
          <p:cNvPr id="12" name="左大括号 11"/>
          <p:cNvSpPr/>
          <p:nvPr/>
        </p:nvSpPr>
        <p:spPr>
          <a:xfrm>
            <a:off x="3570691" y="1930277"/>
            <a:ext cx="288290" cy="1125815"/>
          </a:xfrm>
          <a:prstGeom prst="leftBrace">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zh-CN" altLang="en-US" b="1"/>
          </a:p>
        </p:txBody>
      </p:sp>
      <p:sp>
        <p:nvSpPr>
          <p:cNvPr id="7" name="文本框 6"/>
          <p:cNvSpPr txBox="1"/>
          <p:nvPr/>
        </p:nvSpPr>
        <p:spPr>
          <a:xfrm>
            <a:off x="2867711" y="2103332"/>
            <a:ext cx="591185" cy="646331"/>
          </a:xfrm>
          <a:prstGeom prst="rect">
            <a:avLst/>
          </a:prstGeom>
          <a:noFill/>
          <a:ln w="9525">
            <a:noFill/>
          </a:ln>
        </p:spPr>
        <p:txBody>
          <a:bodyPr wrap="square">
            <a:spAutoFit/>
          </a:bodyPr>
          <a:lstStyle/>
          <a:p>
            <a:r>
              <a:rPr lang="zh-CN" altLang="en-US" sz="3600" b="1" dirty="0">
                <a:solidFill>
                  <a:srgbClr val="FF0000"/>
                </a:solidFill>
                <a:latin typeface="黑体" panose="02010609060101010101" pitchFamily="2" charset="-122"/>
                <a:ea typeface="黑体" panose="02010609060101010101" pitchFamily="2" charset="-122"/>
              </a:rPr>
              <a:t>似</a:t>
            </a:r>
          </a:p>
        </p:txBody>
      </p:sp>
      <p:sp>
        <p:nvSpPr>
          <p:cNvPr id="5" name="文本框 4"/>
          <p:cNvSpPr txBox="1"/>
          <p:nvPr/>
        </p:nvSpPr>
        <p:spPr>
          <a:xfrm>
            <a:off x="3858986" y="1556812"/>
            <a:ext cx="6253635" cy="1471172"/>
          </a:xfrm>
          <a:prstGeom prst="rect">
            <a:avLst/>
          </a:prstGeom>
          <a:noFill/>
          <a:ln w="9525">
            <a:noFill/>
          </a:ln>
        </p:spPr>
        <p:txBody>
          <a:bodyPr wrap="none">
            <a:spAutoFit/>
          </a:bodyPr>
          <a:lstStyle/>
          <a:p>
            <a:pPr algn="l">
              <a:lnSpc>
                <a:spcPct val="140000"/>
              </a:lnSpc>
            </a:pPr>
            <a:r>
              <a:rPr lang="en-US" altLang="zh-CN" sz="3200" b="1" dirty="0" err="1">
                <a:solidFill>
                  <a:srgbClr val="FF0000"/>
                </a:solidFill>
                <a:latin typeface="+mn-ea"/>
                <a:cs typeface="+mn-ea"/>
                <a:sym typeface="+mn-ea"/>
              </a:rPr>
              <a:t>sì</a:t>
            </a:r>
            <a:r>
              <a:rPr lang="zh-CN" altLang="en-US" sz="3200" b="1" dirty="0">
                <a:latin typeface="+mn-ea"/>
                <a:cs typeface="+mn-ea"/>
                <a:sym typeface="+mn-ea"/>
              </a:rPr>
              <a:t>（似乎）（相似）（似是而非）</a:t>
            </a:r>
          </a:p>
          <a:p>
            <a:pPr algn="l">
              <a:lnSpc>
                <a:spcPct val="140000"/>
              </a:lnSpc>
            </a:pPr>
            <a:r>
              <a:rPr lang="en-US" altLang="zh-CN" sz="3200" b="1" dirty="0" err="1">
                <a:solidFill>
                  <a:srgbClr val="FF0000"/>
                </a:solidFill>
                <a:latin typeface="+mn-ea"/>
                <a:cs typeface="+mn-ea"/>
                <a:sym typeface="+mn-ea"/>
              </a:rPr>
              <a:t>shì</a:t>
            </a:r>
            <a:r>
              <a:rPr lang="zh-CN" altLang="en-US" sz="3200" b="1" dirty="0">
                <a:latin typeface="+mn-ea"/>
                <a:cs typeface="+mn-ea"/>
                <a:sym typeface="+mn-ea"/>
              </a:rPr>
              <a:t>（似的）</a:t>
            </a:r>
          </a:p>
        </p:txBody>
      </p:sp>
      <p:sp>
        <p:nvSpPr>
          <p:cNvPr id="8" name="文本框 7"/>
          <p:cNvSpPr txBox="1"/>
          <p:nvPr/>
        </p:nvSpPr>
        <p:spPr>
          <a:xfrm>
            <a:off x="6414537" y="4195873"/>
            <a:ext cx="887095" cy="461665"/>
          </a:xfrm>
          <a:prstGeom prst="rect">
            <a:avLst/>
          </a:prstGeom>
          <a:noFill/>
          <a:ln w="9525">
            <a:noFill/>
          </a:ln>
        </p:spPr>
        <p:txBody>
          <a:bodyPr wrap="square">
            <a:spAutoFit/>
          </a:bodyPr>
          <a:lstStyle/>
          <a:p>
            <a:r>
              <a:rPr lang="en-US" altLang="zh-CN" sz="2400" b="1" dirty="0" err="1">
                <a:solidFill>
                  <a:srgbClr val="FF0000"/>
                </a:solidFill>
                <a:latin typeface="+mn-ea"/>
                <a:cs typeface="+mn-ea"/>
                <a:sym typeface="+mn-ea"/>
              </a:rPr>
              <a:t>shì</a:t>
            </a:r>
            <a:endParaRPr lang="en-US" altLang="zh-CN" sz="2400" b="1" dirty="0">
              <a:solidFill>
                <a:srgbClr val="FF0000"/>
              </a:solidFill>
              <a:latin typeface="+mn-ea"/>
              <a:cs typeface="+mn-ea"/>
              <a:sym typeface="+mn-ea"/>
            </a:endParaRPr>
          </a:p>
        </p:txBody>
      </p:sp>
      <p:sp>
        <p:nvSpPr>
          <p:cNvPr id="9" name="文本框 8"/>
          <p:cNvSpPr txBox="1"/>
          <p:nvPr/>
        </p:nvSpPr>
        <p:spPr>
          <a:xfrm>
            <a:off x="7994894" y="3448691"/>
            <a:ext cx="887095" cy="461665"/>
          </a:xfrm>
          <a:prstGeom prst="rect">
            <a:avLst/>
          </a:prstGeom>
          <a:noFill/>
          <a:ln w="9525">
            <a:noFill/>
          </a:ln>
        </p:spPr>
        <p:txBody>
          <a:bodyPr wrap="square">
            <a:spAutoFit/>
          </a:bodyPr>
          <a:lstStyle/>
          <a:p>
            <a:r>
              <a:rPr lang="en-US" sz="2400" b="1" dirty="0" err="1">
                <a:solidFill>
                  <a:srgbClr val="FF0000"/>
                </a:solidFill>
                <a:latin typeface="+mn-ea"/>
                <a:cs typeface="+mn-ea"/>
                <a:sym typeface="+mn-ea"/>
              </a:rPr>
              <a:t>sì</a:t>
            </a:r>
            <a:endParaRPr lang="en-US" sz="2400" b="1" dirty="0">
              <a:solidFill>
                <a:srgbClr val="FF0000"/>
              </a:solidFill>
              <a:latin typeface="+mn-ea"/>
              <a:cs typeface="+mn-ea"/>
              <a:sym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95478" y="767000"/>
            <a:ext cx="184731" cy="338554"/>
          </a:xfrm>
          <a:prstGeom prst="rect">
            <a:avLst/>
          </a:prstGeom>
          <a:noFill/>
        </p:spPr>
        <p:txBody>
          <a:bodyPr wrap="none" rtlCol="0">
            <a:spAutoFit/>
          </a:bodyPr>
          <a:lstStyle/>
          <a:p>
            <a:endParaRPr lang="zh-CN" altLang="en-US" sz="1600"/>
          </a:p>
        </p:txBody>
      </p:sp>
      <p:sp>
        <p:nvSpPr>
          <p:cNvPr id="3" name="文本框 2"/>
          <p:cNvSpPr txBox="1"/>
          <p:nvPr/>
        </p:nvSpPr>
        <p:spPr>
          <a:xfrm>
            <a:off x="2546100" y="647018"/>
            <a:ext cx="2037737" cy="646331"/>
          </a:xfrm>
          <a:prstGeom prst="rect">
            <a:avLst/>
          </a:prstGeom>
          <a:noFill/>
          <a:ln w="9525">
            <a:noFill/>
          </a:ln>
        </p:spPr>
        <p:txBody>
          <a:bodyPr wrap="none" anchor="t">
            <a:spAutoFit/>
          </a:bodyPr>
          <a:lstStyle/>
          <a:p>
            <a:pPr eaLnBrk="1" hangingPunct="1"/>
            <a:r>
              <a:rPr lang="zh-CN" altLang="en-US" sz="3600" b="1" u="dbl" dirty="0">
                <a:solidFill>
                  <a:srgbClr val="92D050"/>
                </a:solidFill>
                <a:latin typeface="黑体" panose="02010609060101010101" pitchFamily="2" charset="-122"/>
                <a:ea typeface="黑体" panose="02010609060101010101" pitchFamily="2" charset="-122"/>
                <a:sym typeface="+mn-ea"/>
              </a:rPr>
              <a:t>词语解释</a:t>
            </a:r>
          </a:p>
        </p:txBody>
      </p:sp>
      <p:sp>
        <p:nvSpPr>
          <p:cNvPr id="18" name="矩形 2"/>
          <p:cNvSpPr>
            <a:spLocks noChangeArrowheads="1"/>
          </p:cNvSpPr>
          <p:nvPr/>
        </p:nvSpPr>
        <p:spPr bwMode="auto">
          <a:xfrm>
            <a:off x="2304948" y="1471876"/>
            <a:ext cx="958916" cy="400110"/>
          </a:xfrm>
          <a:prstGeom prst="rect">
            <a:avLst/>
          </a:prstGeom>
          <a:noFill/>
          <a:ln w="9525">
            <a:noFill/>
            <a:miter lim="800000"/>
          </a:ln>
        </p:spPr>
        <p:txBody>
          <a:bodyPr wrap="none">
            <a:spAutoFit/>
          </a:bodyPr>
          <a:lstStyle/>
          <a:p>
            <a:pPr algn="ctr"/>
            <a:r>
              <a:rPr lang="zh-CN" altLang="en-US" sz="2000" b="1" dirty="0">
                <a:solidFill>
                  <a:srgbClr val="FF0000"/>
                </a:solidFill>
                <a:latin typeface="黑体" panose="02010609060101010101" pitchFamily="2" charset="-122"/>
                <a:ea typeface="黑体" panose="02010609060101010101" pitchFamily="2" charset="-122"/>
              </a:rPr>
              <a:t>咆哮：</a:t>
            </a:r>
          </a:p>
        </p:txBody>
      </p:sp>
      <p:sp>
        <p:nvSpPr>
          <p:cNvPr id="19" name="矩形 2"/>
          <p:cNvSpPr>
            <a:spLocks noChangeArrowheads="1"/>
          </p:cNvSpPr>
          <p:nvPr/>
        </p:nvSpPr>
        <p:spPr bwMode="auto">
          <a:xfrm>
            <a:off x="2316690" y="2259302"/>
            <a:ext cx="958916" cy="400110"/>
          </a:xfrm>
          <a:prstGeom prst="rect">
            <a:avLst/>
          </a:prstGeom>
          <a:noFill/>
          <a:ln w="9525">
            <a:noFill/>
            <a:miter lim="800000"/>
          </a:ln>
        </p:spPr>
        <p:txBody>
          <a:bodyPr wrap="none">
            <a:spAutoFit/>
          </a:bodyPr>
          <a:lstStyle/>
          <a:p>
            <a:pPr algn="ctr"/>
            <a:r>
              <a:rPr lang="zh-CN" altLang="en-US" sz="2000" b="1" dirty="0">
                <a:solidFill>
                  <a:srgbClr val="FF0000"/>
                </a:solidFill>
                <a:latin typeface="黑体" panose="02010609060101010101" pitchFamily="2" charset="-122"/>
                <a:ea typeface="黑体" panose="02010609060101010101" pitchFamily="2" charset="-122"/>
              </a:rPr>
              <a:t>狂奔：</a:t>
            </a:r>
            <a:endParaRPr lang="zh-CN" altLang="en-US" sz="2000" b="1" dirty="0">
              <a:solidFill>
                <a:srgbClr val="FF0000"/>
              </a:solidFill>
              <a:latin typeface="黑体" panose="02010609060101010101" pitchFamily="2" charset="-122"/>
              <a:ea typeface="黑体" panose="02010609060101010101" pitchFamily="2" charset="-122"/>
            </a:endParaRPr>
          </a:p>
        </p:txBody>
      </p:sp>
      <p:sp>
        <p:nvSpPr>
          <p:cNvPr id="20" name="矩形 2"/>
          <p:cNvSpPr>
            <a:spLocks noChangeArrowheads="1"/>
          </p:cNvSpPr>
          <p:nvPr/>
        </p:nvSpPr>
        <p:spPr bwMode="auto">
          <a:xfrm>
            <a:off x="2311085" y="3127982"/>
            <a:ext cx="958916" cy="400110"/>
          </a:xfrm>
          <a:prstGeom prst="rect">
            <a:avLst/>
          </a:prstGeom>
          <a:noFill/>
          <a:ln w="9525">
            <a:noFill/>
            <a:miter lim="800000"/>
          </a:ln>
        </p:spPr>
        <p:txBody>
          <a:bodyPr wrap="none">
            <a:spAutoFit/>
          </a:bodyPr>
          <a:lstStyle/>
          <a:p>
            <a:pPr algn="ctr"/>
            <a:r>
              <a:rPr lang="zh-CN" altLang="en-US" sz="2000" b="1" dirty="0">
                <a:solidFill>
                  <a:srgbClr val="FF0000"/>
                </a:solidFill>
                <a:latin typeface="黑体" panose="02010609060101010101" pitchFamily="2" charset="-122"/>
                <a:ea typeface="黑体" panose="02010609060101010101" pitchFamily="2" charset="-122"/>
              </a:rPr>
              <a:t>狞笑：</a:t>
            </a:r>
            <a:endParaRPr lang="zh-CN" altLang="en-US" sz="2000" b="1" dirty="0">
              <a:solidFill>
                <a:srgbClr val="FF0000"/>
              </a:solidFill>
              <a:latin typeface="黑体" panose="02010609060101010101" pitchFamily="2" charset="-122"/>
              <a:ea typeface="黑体" panose="02010609060101010101" pitchFamily="2" charset="-122"/>
            </a:endParaRPr>
          </a:p>
        </p:txBody>
      </p:sp>
      <p:sp>
        <p:nvSpPr>
          <p:cNvPr id="21" name="矩形 20"/>
          <p:cNvSpPr>
            <a:spLocks noChangeArrowheads="1"/>
          </p:cNvSpPr>
          <p:nvPr/>
        </p:nvSpPr>
        <p:spPr bwMode="auto">
          <a:xfrm>
            <a:off x="3163045" y="2237721"/>
            <a:ext cx="713118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defRPr/>
            </a:pPr>
            <a:r>
              <a:rPr lang="zh-CN" altLang="en-US" sz="2000" b="1" dirty="0">
                <a:latin typeface="+mn-ea"/>
                <a:ea typeface="+mn-ea"/>
              </a:rPr>
              <a:t>迅猛地奔跑。本课形容洪水奔流而下、势不可挡。</a:t>
            </a:r>
            <a:endParaRPr lang="zh-CN" altLang="en-US" sz="2000" b="1" dirty="0">
              <a:latin typeface="+mn-ea"/>
              <a:ea typeface="+mn-ea"/>
            </a:endParaRPr>
          </a:p>
        </p:txBody>
      </p:sp>
      <p:sp>
        <p:nvSpPr>
          <p:cNvPr id="22" name="TextBox 21"/>
          <p:cNvSpPr txBox="1"/>
          <p:nvPr/>
        </p:nvSpPr>
        <p:spPr>
          <a:xfrm>
            <a:off x="3170833" y="1449762"/>
            <a:ext cx="5827236" cy="461665"/>
          </a:xfrm>
          <a:prstGeom prst="rect">
            <a:avLst/>
          </a:prstGeom>
          <a:noFill/>
          <a:ln w="9525">
            <a:noFill/>
          </a:ln>
        </p:spPr>
        <p:txBody>
          <a:bodyPr wrap="none" rtlCol="0">
            <a:spAutoFit/>
          </a:bodyPr>
          <a:lstStyle/>
          <a:p>
            <a:pPr>
              <a:lnSpc>
                <a:spcPct val="120000"/>
              </a:lnSpc>
              <a:defRPr/>
            </a:pPr>
            <a:r>
              <a:rPr lang="zh-CN" altLang="en-US" sz="2000" b="1" dirty="0">
                <a:latin typeface="+mn-ea"/>
              </a:rPr>
              <a:t>猛兽怒吼。形容人暴怒喊叫，也形容水奔腾</a:t>
            </a:r>
            <a:r>
              <a:rPr lang="zh-CN" altLang="en-US" sz="2000" b="1" dirty="0">
                <a:latin typeface="+mn-ea"/>
              </a:rPr>
              <a:t>轰鸣。</a:t>
            </a:r>
            <a:endParaRPr lang="en-US" altLang="zh-CN" sz="2000" b="1" dirty="0">
              <a:latin typeface="+mn-ea"/>
            </a:endParaRPr>
          </a:p>
        </p:txBody>
      </p:sp>
      <p:sp>
        <p:nvSpPr>
          <p:cNvPr id="23" name="TextBox 22"/>
          <p:cNvSpPr txBox="1"/>
          <p:nvPr/>
        </p:nvSpPr>
        <p:spPr>
          <a:xfrm>
            <a:off x="3170556" y="3031048"/>
            <a:ext cx="5967730" cy="461665"/>
          </a:xfrm>
          <a:prstGeom prst="rect">
            <a:avLst/>
          </a:prstGeom>
          <a:noFill/>
          <a:ln w="9525">
            <a:noFill/>
          </a:ln>
        </p:spPr>
        <p:txBody>
          <a:bodyPr wrap="square" rtlCol="0">
            <a:spAutoFit/>
          </a:bodyPr>
          <a:lstStyle/>
          <a:p>
            <a:pPr>
              <a:lnSpc>
                <a:spcPct val="120000"/>
              </a:lnSpc>
              <a:defRPr/>
            </a:pPr>
            <a:r>
              <a:rPr lang="zh-CN" altLang="en-US" sz="2000" b="1" dirty="0">
                <a:latin typeface="+mn-ea"/>
              </a:rPr>
              <a:t>凶恶地笑。本课形容洪水的凶猛可憎。</a:t>
            </a:r>
            <a:endParaRPr lang="zh-CN" altLang="en-US" sz="2000" b="1" dirty="0">
              <a:latin typeface="+mn-ea"/>
            </a:endParaRPr>
          </a:p>
        </p:txBody>
      </p:sp>
      <p:sp>
        <p:nvSpPr>
          <p:cNvPr id="24" name="矩形 2"/>
          <p:cNvSpPr>
            <a:spLocks noChangeArrowheads="1"/>
          </p:cNvSpPr>
          <p:nvPr/>
        </p:nvSpPr>
        <p:spPr bwMode="auto">
          <a:xfrm>
            <a:off x="2309977" y="3956869"/>
            <a:ext cx="958916" cy="400110"/>
          </a:xfrm>
          <a:prstGeom prst="rect">
            <a:avLst/>
          </a:prstGeom>
          <a:noFill/>
          <a:ln w="9525">
            <a:noFill/>
            <a:miter lim="800000"/>
          </a:ln>
        </p:spPr>
        <p:txBody>
          <a:bodyPr wrap="none">
            <a:spAutoFit/>
          </a:bodyPr>
          <a:lstStyle/>
          <a:p>
            <a:pPr algn="ctr"/>
            <a:r>
              <a:rPr lang="zh-CN" altLang="en-US" sz="2000" b="1" dirty="0">
                <a:solidFill>
                  <a:srgbClr val="FF0000"/>
                </a:solidFill>
                <a:latin typeface="黑体" panose="02010609060101010101" pitchFamily="2" charset="-122"/>
                <a:ea typeface="黑体" panose="02010609060101010101" pitchFamily="2" charset="-122"/>
              </a:rPr>
              <a:t>呻吟</a:t>
            </a:r>
            <a:r>
              <a:rPr lang="zh-CN" altLang="en-US" sz="2000" b="1" dirty="0">
                <a:solidFill>
                  <a:srgbClr val="FF0000"/>
                </a:solidFill>
                <a:latin typeface="黑体" panose="02010609060101010101" pitchFamily="2" charset="-122"/>
                <a:ea typeface="黑体" panose="02010609060101010101" pitchFamily="2" charset="-122"/>
              </a:rPr>
              <a:t>：</a:t>
            </a:r>
            <a:endParaRPr lang="zh-CN" altLang="en-US" sz="2000" b="1" dirty="0">
              <a:solidFill>
                <a:srgbClr val="FF0000"/>
              </a:solidFill>
              <a:latin typeface="黑体" panose="02010609060101010101" pitchFamily="2" charset="-122"/>
              <a:ea typeface="黑体" panose="02010609060101010101" pitchFamily="2" charset="-122"/>
            </a:endParaRPr>
          </a:p>
        </p:txBody>
      </p:sp>
      <p:sp>
        <p:nvSpPr>
          <p:cNvPr id="11" name="矩形 10"/>
          <p:cNvSpPr/>
          <p:nvPr/>
        </p:nvSpPr>
        <p:spPr>
          <a:xfrm>
            <a:off x="3170559" y="4785341"/>
            <a:ext cx="6865288" cy="830997"/>
          </a:xfrm>
          <a:prstGeom prst="rect">
            <a:avLst/>
          </a:prstGeom>
          <a:noFill/>
          <a:ln w="9525">
            <a:noFill/>
          </a:ln>
        </p:spPr>
        <p:txBody>
          <a:bodyPr wrap="square" rtlCol="0">
            <a:spAutoFit/>
          </a:bodyPr>
          <a:lstStyle/>
          <a:p>
            <a:pPr>
              <a:lnSpc>
                <a:spcPct val="120000"/>
              </a:lnSpc>
            </a:pPr>
            <a:r>
              <a:rPr lang="zh-CN" altLang="en-US" sz="2000" b="1" dirty="0">
                <a:latin typeface="+mn-ea"/>
              </a:rPr>
              <a:t>指人因痛苦而发出</a:t>
            </a:r>
            <a:r>
              <a:rPr lang="zh-CN" altLang="en-US" sz="2000" b="1" dirty="0">
                <a:latin typeface="+mn-ea"/>
              </a:rPr>
              <a:t>声音。本课指木桥在洪水的冲击下发出的响声。</a:t>
            </a:r>
            <a:endParaRPr lang="zh-CN" altLang="zh-CN" sz="2000" b="1" dirty="0">
              <a:latin typeface="+mn-ea"/>
            </a:endParaRPr>
          </a:p>
        </p:txBody>
      </p:sp>
      <p:sp>
        <p:nvSpPr>
          <p:cNvPr id="13" name="矩形 2"/>
          <p:cNvSpPr>
            <a:spLocks noChangeArrowheads="1"/>
          </p:cNvSpPr>
          <p:nvPr/>
        </p:nvSpPr>
        <p:spPr bwMode="auto">
          <a:xfrm>
            <a:off x="2296850" y="4800724"/>
            <a:ext cx="958916" cy="400110"/>
          </a:xfrm>
          <a:prstGeom prst="rect">
            <a:avLst/>
          </a:prstGeom>
          <a:noFill/>
          <a:ln w="9525">
            <a:noFill/>
            <a:miter lim="800000"/>
          </a:ln>
        </p:spPr>
        <p:txBody>
          <a:bodyPr wrap="none">
            <a:spAutoFit/>
          </a:bodyPr>
          <a:lstStyle/>
          <a:p>
            <a:pPr algn="ctr"/>
            <a:r>
              <a:rPr lang="zh-CN" altLang="en-US" sz="2000" b="1" dirty="0">
                <a:solidFill>
                  <a:srgbClr val="FF0000"/>
                </a:solidFill>
                <a:latin typeface="黑体" panose="02010609060101010101" pitchFamily="2" charset="-122"/>
                <a:ea typeface="黑体" panose="02010609060101010101" pitchFamily="2" charset="-122"/>
              </a:rPr>
              <a:t>吞没：</a:t>
            </a:r>
            <a:endParaRPr lang="zh-CN" altLang="en-US" sz="2000" b="1" dirty="0">
              <a:solidFill>
                <a:srgbClr val="FF0000"/>
              </a:solidFill>
              <a:latin typeface="黑体" panose="02010609060101010101" pitchFamily="2" charset="-122"/>
              <a:ea typeface="黑体" panose="02010609060101010101" pitchFamily="2" charset="-122"/>
            </a:endParaRPr>
          </a:p>
        </p:txBody>
      </p:sp>
      <p:sp>
        <p:nvSpPr>
          <p:cNvPr id="14" name="TextBox 13"/>
          <p:cNvSpPr txBox="1"/>
          <p:nvPr/>
        </p:nvSpPr>
        <p:spPr>
          <a:xfrm>
            <a:off x="3170555" y="3908194"/>
            <a:ext cx="3600450" cy="461665"/>
          </a:xfrm>
          <a:prstGeom prst="rect">
            <a:avLst/>
          </a:prstGeom>
          <a:noFill/>
          <a:ln w="9525">
            <a:noFill/>
          </a:ln>
        </p:spPr>
        <p:txBody>
          <a:bodyPr wrap="square" rtlCol="0">
            <a:spAutoFit/>
          </a:bodyPr>
          <a:lstStyle/>
          <a:p>
            <a:pPr>
              <a:lnSpc>
                <a:spcPct val="120000"/>
              </a:lnSpc>
              <a:defRPr/>
            </a:pPr>
            <a:r>
              <a:rPr lang="zh-CN" altLang="en-US" sz="2000" b="1" dirty="0">
                <a:latin typeface="+mn-ea"/>
              </a:rPr>
              <a:t>淹没。</a:t>
            </a:r>
            <a:endParaRPr lang="zh-CN" altLang="en-US" sz="2000" b="1" dirty="0">
              <a:latin typeface="+mn-ea"/>
            </a:endParaRPr>
          </a:p>
        </p:txBody>
      </p:sp>
      <p:pic>
        <p:nvPicPr>
          <p:cNvPr id="15" name="Picture 2" descr="G:\BaiduYunDownload\10000图标\PNG图标集08\png-056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041881" y="704137"/>
            <a:ext cx="564456" cy="752608"/>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103687" y="630940"/>
            <a:ext cx="184731" cy="461665"/>
          </a:xfrm>
          <a:prstGeom prst="rect">
            <a:avLst/>
          </a:prstGeom>
          <a:noFill/>
        </p:spPr>
        <p:txBody>
          <a:bodyPr wrap="none" rtlCol="0">
            <a:spAutoFit/>
          </a:bodyPr>
          <a:lstStyle/>
          <a:p>
            <a:endParaRPr lang="zh-CN" altLang="en-US" sz="2400"/>
          </a:p>
        </p:txBody>
      </p:sp>
      <p:sp>
        <p:nvSpPr>
          <p:cNvPr id="18" name="矩形 2"/>
          <p:cNvSpPr>
            <a:spLocks noChangeArrowheads="1"/>
          </p:cNvSpPr>
          <p:nvPr/>
        </p:nvSpPr>
        <p:spPr bwMode="auto">
          <a:xfrm>
            <a:off x="2192264" y="1387461"/>
            <a:ext cx="1475083" cy="400110"/>
          </a:xfrm>
          <a:prstGeom prst="rect">
            <a:avLst/>
          </a:prstGeom>
          <a:noFill/>
          <a:ln w="9525">
            <a:noFill/>
            <a:miter lim="800000"/>
          </a:ln>
        </p:spPr>
        <p:txBody>
          <a:bodyPr wrap="none">
            <a:spAutoFit/>
          </a:bodyPr>
          <a:lstStyle/>
          <a:p>
            <a:pPr algn="ctr"/>
            <a:r>
              <a:rPr lang="zh-CN" altLang="en-US" sz="2000" b="1" dirty="0">
                <a:solidFill>
                  <a:srgbClr val="FF0000"/>
                </a:solidFill>
                <a:latin typeface="黑体" panose="02010609060101010101" pitchFamily="2" charset="-122"/>
                <a:ea typeface="黑体" panose="02010609060101010101" pitchFamily="2" charset="-122"/>
              </a:rPr>
              <a:t>势不可当：</a:t>
            </a:r>
            <a:endParaRPr lang="zh-CN" altLang="en-US" sz="2000" b="1" dirty="0">
              <a:solidFill>
                <a:srgbClr val="FF0000"/>
              </a:solidFill>
              <a:latin typeface="黑体" panose="02010609060101010101" pitchFamily="2" charset="-122"/>
              <a:ea typeface="黑体" panose="02010609060101010101" pitchFamily="2" charset="-122"/>
            </a:endParaRPr>
          </a:p>
        </p:txBody>
      </p:sp>
      <p:sp>
        <p:nvSpPr>
          <p:cNvPr id="20" name="矩形 2"/>
          <p:cNvSpPr>
            <a:spLocks noChangeArrowheads="1"/>
          </p:cNvSpPr>
          <p:nvPr/>
        </p:nvSpPr>
        <p:spPr bwMode="auto">
          <a:xfrm>
            <a:off x="2193516" y="2279028"/>
            <a:ext cx="1475083" cy="400110"/>
          </a:xfrm>
          <a:prstGeom prst="rect">
            <a:avLst/>
          </a:prstGeom>
          <a:noFill/>
          <a:ln w="9525">
            <a:noFill/>
            <a:miter lim="800000"/>
          </a:ln>
        </p:spPr>
        <p:txBody>
          <a:bodyPr wrap="none">
            <a:spAutoFit/>
          </a:bodyPr>
          <a:lstStyle/>
          <a:p>
            <a:pPr algn="ctr"/>
            <a:r>
              <a:rPr lang="zh-CN" altLang="en-US" sz="2000" b="1" dirty="0">
                <a:solidFill>
                  <a:srgbClr val="FF0000"/>
                </a:solidFill>
                <a:latin typeface="黑体" panose="02010609060101010101" pitchFamily="2" charset="-122"/>
                <a:ea typeface="黑体" panose="02010609060101010101" pitchFamily="2" charset="-122"/>
              </a:rPr>
              <a:t>跌跌撞撞：</a:t>
            </a:r>
            <a:endParaRPr lang="zh-CN" altLang="en-US" sz="2000" b="1" dirty="0">
              <a:solidFill>
                <a:srgbClr val="FF0000"/>
              </a:solidFill>
              <a:latin typeface="黑体" panose="02010609060101010101" pitchFamily="2" charset="-122"/>
              <a:ea typeface="黑体" panose="02010609060101010101" pitchFamily="2" charset="-122"/>
            </a:endParaRPr>
          </a:p>
        </p:txBody>
      </p:sp>
      <p:sp>
        <p:nvSpPr>
          <p:cNvPr id="21" name="矩形 20"/>
          <p:cNvSpPr>
            <a:spLocks noChangeArrowheads="1"/>
          </p:cNvSpPr>
          <p:nvPr/>
        </p:nvSpPr>
        <p:spPr bwMode="auto">
          <a:xfrm>
            <a:off x="3604208" y="2278845"/>
            <a:ext cx="67752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defRPr/>
            </a:pPr>
            <a:r>
              <a:rPr lang="zh-CN" altLang="en-US" sz="2000" b="1" dirty="0">
                <a:latin typeface="+mn-ea"/>
                <a:ea typeface="+mn-ea"/>
              </a:rPr>
              <a:t>形容走路不稳。</a:t>
            </a:r>
            <a:endParaRPr lang="zh-CN" altLang="en-US" sz="2000" b="1" dirty="0">
              <a:latin typeface="+mn-ea"/>
              <a:ea typeface="+mn-ea"/>
            </a:endParaRPr>
          </a:p>
        </p:txBody>
      </p:sp>
      <p:sp>
        <p:nvSpPr>
          <p:cNvPr id="22" name="TextBox 21"/>
          <p:cNvSpPr txBox="1"/>
          <p:nvPr/>
        </p:nvSpPr>
        <p:spPr>
          <a:xfrm>
            <a:off x="3604254" y="1367145"/>
            <a:ext cx="6775257" cy="461665"/>
          </a:xfrm>
          <a:prstGeom prst="rect">
            <a:avLst/>
          </a:prstGeom>
          <a:noFill/>
          <a:ln w="9525">
            <a:noFill/>
          </a:ln>
        </p:spPr>
        <p:txBody>
          <a:bodyPr wrap="square" rtlCol="0">
            <a:spAutoFit/>
          </a:bodyPr>
          <a:lstStyle/>
          <a:p>
            <a:pPr>
              <a:lnSpc>
                <a:spcPct val="120000"/>
              </a:lnSpc>
              <a:defRPr/>
            </a:pPr>
            <a:r>
              <a:rPr lang="zh-CN" altLang="en-US" sz="2000" b="1" dirty="0">
                <a:latin typeface="+mn-ea"/>
              </a:rPr>
              <a:t>来势凶猛，不可阻挡。</a:t>
            </a:r>
            <a:endParaRPr lang="en-US" altLang="zh-CN" sz="2000" b="1" dirty="0">
              <a:latin typeface="+mn-ea"/>
            </a:endParaRPr>
          </a:p>
        </p:txBody>
      </p:sp>
      <p:sp>
        <p:nvSpPr>
          <p:cNvPr id="23" name="TextBox 22"/>
          <p:cNvSpPr txBox="1"/>
          <p:nvPr/>
        </p:nvSpPr>
        <p:spPr>
          <a:xfrm>
            <a:off x="2994570" y="4061910"/>
            <a:ext cx="6202740" cy="461665"/>
          </a:xfrm>
          <a:prstGeom prst="rect">
            <a:avLst/>
          </a:prstGeom>
          <a:noFill/>
          <a:ln w="9525">
            <a:noFill/>
          </a:ln>
        </p:spPr>
        <p:txBody>
          <a:bodyPr wrap="square" rtlCol="0">
            <a:spAutoFit/>
          </a:bodyPr>
          <a:lstStyle/>
          <a:p>
            <a:pPr>
              <a:lnSpc>
                <a:spcPct val="120000"/>
              </a:lnSpc>
              <a:defRPr/>
            </a:pPr>
            <a:r>
              <a:rPr lang="zh-CN" altLang="en-US" sz="2000" b="1" dirty="0">
                <a:latin typeface="+mn-ea"/>
              </a:rPr>
              <a:t>（言行）轻率任意，毫无顾忌。</a:t>
            </a:r>
            <a:endParaRPr lang="zh-CN" altLang="en-US" sz="2000" b="1" dirty="0">
              <a:latin typeface="+mn-ea"/>
            </a:endParaRPr>
          </a:p>
        </p:txBody>
      </p:sp>
      <p:sp>
        <p:nvSpPr>
          <p:cNvPr id="24" name="矩形 2"/>
          <p:cNvSpPr>
            <a:spLocks noChangeArrowheads="1"/>
          </p:cNvSpPr>
          <p:nvPr/>
        </p:nvSpPr>
        <p:spPr bwMode="auto">
          <a:xfrm>
            <a:off x="2142214" y="3170567"/>
            <a:ext cx="958916" cy="400110"/>
          </a:xfrm>
          <a:prstGeom prst="rect">
            <a:avLst/>
          </a:prstGeom>
          <a:noFill/>
          <a:ln w="9525">
            <a:noFill/>
            <a:miter lim="800000"/>
          </a:ln>
        </p:spPr>
        <p:txBody>
          <a:bodyPr wrap="none">
            <a:spAutoFit/>
          </a:bodyPr>
          <a:lstStyle/>
          <a:p>
            <a:pPr algn="ctr"/>
            <a:r>
              <a:rPr lang="zh-CN" altLang="en-US" sz="2000" b="1" dirty="0">
                <a:solidFill>
                  <a:srgbClr val="FF0000"/>
                </a:solidFill>
                <a:latin typeface="黑体" panose="02010609060101010101" pitchFamily="2" charset="-122"/>
                <a:ea typeface="黑体" panose="02010609060101010101" pitchFamily="2" charset="-122"/>
              </a:rPr>
              <a:t>拥戴：</a:t>
            </a:r>
            <a:endParaRPr lang="zh-CN" altLang="en-US" sz="2000" b="1" dirty="0">
              <a:solidFill>
                <a:srgbClr val="FF0000"/>
              </a:solidFill>
              <a:latin typeface="黑体" panose="02010609060101010101" pitchFamily="2" charset="-122"/>
              <a:ea typeface="黑体" panose="02010609060101010101" pitchFamily="2" charset="-122"/>
            </a:endParaRPr>
          </a:p>
        </p:txBody>
      </p:sp>
      <p:sp>
        <p:nvSpPr>
          <p:cNvPr id="11" name="矩形 10"/>
          <p:cNvSpPr>
            <a:spLocks noChangeArrowheads="1"/>
          </p:cNvSpPr>
          <p:nvPr/>
        </p:nvSpPr>
        <p:spPr bwMode="auto">
          <a:xfrm>
            <a:off x="3177698" y="3170394"/>
            <a:ext cx="677525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457200" indent="-457200">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defRPr/>
            </a:pPr>
            <a:r>
              <a:rPr lang="zh-CN" altLang="en-US" sz="2000" b="1" dirty="0">
                <a:latin typeface="+mn-ea"/>
                <a:ea typeface="+mn-ea"/>
              </a:rPr>
              <a:t>拥护</a:t>
            </a:r>
            <a:r>
              <a:rPr lang="zh-CN" altLang="en-US" sz="2000" b="1" dirty="0">
                <a:latin typeface="+mn-ea"/>
                <a:ea typeface="+mn-ea"/>
              </a:rPr>
              <a:t>推戴。</a:t>
            </a:r>
            <a:endParaRPr lang="zh-CN" altLang="en-US" sz="2000" b="1" dirty="0">
              <a:latin typeface="+mn-ea"/>
              <a:ea typeface="+mn-ea"/>
            </a:endParaRPr>
          </a:p>
        </p:txBody>
      </p:sp>
      <p:sp>
        <p:nvSpPr>
          <p:cNvPr id="12" name="矩形 2"/>
          <p:cNvSpPr>
            <a:spLocks noChangeArrowheads="1"/>
          </p:cNvSpPr>
          <p:nvPr/>
        </p:nvSpPr>
        <p:spPr bwMode="auto">
          <a:xfrm>
            <a:off x="2143236" y="4062108"/>
            <a:ext cx="958916" cy="400110"/>
          </a:xfrm>
          <a:prstGeom prst="rect">
            <a:avLst/>
          </a:prstGeom>
          <a:noFill/>
          <a:ln w="9525">
            <a:noFill/>
            <a:miter lim="800000"/>
          </a:ln>
        </p:spPr>
        <p:txBody>
          <a:bodyPr wrap="none">
            <a:spAutoFit/>
          </a:bodyPr>
          <a:lstStyle/>
          <a:p>
            <a:pPr algn="ctr"/>
            <a:r>
              <a:rPr lang="zh-CN" altLang="en-US" sz="2000" b="1" dirty="0">
                <a:solidFill>
                  <a:srgbClr val="FF0000"/>
                </a:solidFill>
                <a:latin typeface="黑体" panose="02010609060101010101" pitchFamily="2" charset="-122"/>
                <a:ea typeface="黑体" panose="02010609060101010101" pitchFamily="2" charset="-122"/>
              </a:rPr>
              <a:t>放肆：</a:t>
            </a:r>
            <a:endParaRPr lang="zh-CN" altLang="en-US" sz="2000" b="1" dirty="0">
              <a:solidFill>
                <a:srgbClr val="FF0000"/>
              </a:solidFill>
              <a:latin typeface="黑体" panose="02010609060101010101" pitchFamily="2" charset="-122"/>
              <a:ea typeface="黑体" panose="02010609060101010101" pitchFamily="2" charset="-122"/>
            </a:endParaRPr>
          </a:p>
        </p:txBody>
      </p:sp>
      <p:sp>
        <p:nvSpPr>
          <p:cNvPr id="13" name="矩形 2"/>
          <p:cNvSpPr>
            <a:spLocks noChangeArrowheads="1"/>
          </p:cNvSpPr>
          <p:nvPr/>
        </p:nvSpPr>
        <p:spPr bwMode="auto">
          <a:xfrm>
            <a:off x="2114410" y="4953648"/>
            <a:ext cx="1217000" cy="400110"/>
          </a:xfrm>
          <a:prstGeom prst="rect">
            <a:avLst/>
          </a:prstGeom>
          <a:noFill/>
          <a:ln w="9525">
            <a:noFill/>
            <a:miter lim="800000"/>
          </a:ln>
        </p:spPr>
        <p:txBody>
          <a:bodyPr wrap="none">
            <a:spAutoFit/>
          </a:bodyPr>
          <a:lstStyle/>
          <a:p>
            <a:pPr algn="ctr"/>
            <a:r>
              <a:rPr lang="zh-CN" altLang="en-US" sz="2000" b="1" dirty="0">
                <a:solidFill>
                  <a:srgbClr val="FF0000"/>
                </a:solidFill>
                <a:latin typeface="黑体" panose="02010609060101010101" pitchFamily="2" charset="-122"/>
                <a:ea typeface="黑体" panose="02010609060101010101" pitchFamily="2" charset="-122"/>
              </a:rPr>
              <a:t>白茫茫：</a:t>
            </a:r>
            <a:endParaRPr lang="zh-CN" altLang="en-US" sz="2000" b="1" dirty="0">
              <a:solidFill>
                <a:srgbClr val="FF0000"/>
              </a:solidFill>
              <a:latin typeface="黑体" panose="02010609060101010101" pitchFamily="2" charset="-122"/>
              <a:ea typeface="黑体" panose="02010609060101010101" pitchFamily="2" charset="-122"/>
            </a:endParaRPr>
          </a:p>
        </p:txBody>
      </p:sp>
      <p:sp>
        <p:nvSpPr>
          <p:cNvPr id="14" name="TextBox 13"/>
          <p:cNvSpPr txBox="1"/>
          <p:nvPr/>
        </p:nvSpPr>
        <p:spPr>
          <a:xfrm>
            <a:off x="3283198" y="4904349"/>
            <a:ext cx="6977906" cy="461665"/>
          </a:xfrm>
          <a:prstGeom prst="rect">
            <a:avLst/>
          </a:prstGeom>
          <a:noFill/>
          <a:ln w="9525">
            <a:noFill/>
          </a:ln>
        </p:spPr>
        <p:txBody>
          <a:bodyPr wrap="square" rtlCol="0">
            <a:spAutoFit/>
          </a:bodyPr>
          <a:lstStyle/>
          <a:p>
            <a:pPr>
              <a:lnSpc>
                <a:spcPct val="120000"/>
              </a:lnSpc>
              <a:defRPr/>
            </a:pPr>
            <a:r>
              <a:rPr lang="zh-CN" altLang="en-US" sz="2000" b="1" dirty="0">
                <a:latin typeface="+mn-ea"/>
              </a:rPr>
              <a:t>形容一望无边的白（用于云、雾、雪、大水等）。</a:t>
            </a:r>
            <a:endParaRPr lang="zh-CN" altLang="en-US" sz="2000" b="1" dirty="0">
              <a:latin typeface="+mn-ea"/>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Box 30"/>
          <p:cNvSpPr txBox="1"/>
          <p:nvPr/>
        </p:nvSpPr>
        <p:spPr>
          <a:xfrm>
            <a:off x="4127655" y="2209257"/>
            <a:ext cx="1785950" cy="523220"/>
          </a:xfrm>
          <a:prstGeom prst="rect">
            <a:avLst/>
          </a:prstGeom>
          <a:noFill/>
        </p:spPr>
        <p:txBody>
          <a:bodyPr wrap="square" rtlCol="0">
            <a:spAutoFit/>
          </a:bodyPr>
          <a:lstStyle/>
          <a:p>
            <a:r>
              <a:rPr lang="zh-CN" altLang="en-US" sz="2800" b="1" dirty="0">
                <a:latin typeface="楷体" panose="02010609060101010101" pitchFamily="49" charset="-122"/>
                <a:ea typeface="楷体" panose="02010609060101010101" pitchFamily="49" charset="-122"/>
              </a:rPr>
              <a:t>咆哮</a:t>
            </a:r>
            <a:r>
              <a:rPr lang="en-US" altLang="zh-CN" sz="2800" b="1" dirty="0">
                <a:latin typeface="楷体" panose="02010609060101010101" pitchFamily="49" charset="-122"/>
                <a:ea typeface="楷体" panose="02010609060101010101" pitchFamily="49" charset="-122"/>
              </a:rPr>
              <a:t>——</a:t>
            </a:r>
            <a:endParaRPr lang="zh-CN" altLang="en-US" sz="2800" dirty="0">
              <a:latin typeface="楷体" panose="02010609060101010101" pitchFamily="49" charset="-122"/>
              <a:ea typeface="楷体" panose="02010609060101010101" pitchFamily="49" charset="-122"/>
            </a:endParaRPr>
          </a:p>
        </p:txBody>
      </p:sp>
      <p:sp>
        <p:nvSpPr>
          <p:cNvPr id="32" name="TextBox 31"/>
          <p:cNvSpPr txBox="1"/>
          <p:nvPr/>
        </p:nvSpPr>
        <p:spPr>
          <a:xfrm>
            <a:off x="5524230" y="2209257"/>
            <a:ext cx="114300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怒吼</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33" name="TextBox 32"/>
          <p:cNvSpPr txBox="1"/>
          <p:nvPr/>
        </p:nvSpPr>
        <p:spPr>
          <a:xfrm>
            <a:off x="6791950" y="2219650"/>
            <a:ext cx="1785950" cy="523220"/>
          </a:xfrm>
          <a:prstGeom prst="rect">
            <a:avLst/>
          </a:prstGeom>
          <a:noFill/>
        </p:spPr>
        <p:txBody>
          <a:bodyPr wrap="square" rtlCol="0">
            <a:spAutoFit/>
          </a:bodyPr>
          <a:lstStyle/>
          <a:p>
            <a:r>
              <a:rPr lang="zh-CN" altLang="en-US" sz="2800" b="1" dirty="0">
                <a:latin typeface="楷体" panose="02010609060101010101" pitchFamily="49" charset="-122"/>
                <a:ea typeface="楷体" panose="02010609060101010101" pitchFamily="49" charset="-122"/>
              </a:rPr>
              <a:t>惊慌</a:t>
            </a:r>
            <a:r>
              <a:rPr lang="en-US" altLang="zh-CN" sz="2800" b="1" dirty="0">
                <a:latin typeface="楷体" panose="02010609060101010101" pitchFamily="49" charset="-122"/>
                <a:ea typeface="楷体" panose="02010609060101010101" pitchFamily="49" charset="-122"/>
                <a:sym typeface="+mn-ea"/>
              </a:rPr>
              <a:t>——</a:t>
            </a:r>
            <a:endParaRPr lang="zh-CN" altLang="en-US" sz="2800" b="1" dirty="0">
              <a:latin typeface="楷体" panose="02010609060101010101" pitchFamily="49" charset="-122"/>
              <a:ea typeface="楷体" panose="02010609060101010101" pitchFamily="49" charset="-122"/>
            </a:endParaRPr>
          </a:p>
        </p:txBody>
      </p:sp>
      <p:sp>
        <p:nvSpPr>
          <p:cNvPr id="34" name="TextBox 33"/>
          <p:cNvSpPr txBox="1"/>
          <p:nvPr/>
        </p:nvSpPr>
        <p:spPr>
          <a:xfrm>
            <a:off x="8225125" y="2219650"/>
            <a:ext cx="114300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惶恐</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35" name="TextBox 34"/>
          <p:cNvSpPr txBox="1"/>
          <p:nvPr/>
        </p:nvSpPr>
        <p:spPr>
          <a:xfrm>
            <a:off x="4146705" y="3001345"/>
            <a:ext cx="1785950" cy="523220"/>
          </a:xfrm>
          <a:prstGeom prst="rect">
            <a:avLst/>
          </a:prstGeom>
          <a:noFill/>
        </p:spPr>
        <p:txBody>
          <a:bodyPr wrap="square" rtlCol="0">
            <a:spAutoFit/>
          </a:bodyPr>
          <a:lstStyle/>
          <a:p>
            <a:r>
              <a:rPr lang="zh-CN" altLang="en-US" sz="2800" b="1" dirty="0">
                <a:latin typeface="楷体" panose="02010609060101010101" pitchFamily="49" charset="-122"/>
                <a:ea typeface="楷体" panose="02010609060101010101" pitchFamily="49" charset="-122"/>
              </a:rPr>
              <a:t>拥戴</a:t>
            </a:r>
            <a:r>
              <a:rPr lang="en-US" altLang="zh-CN" sz="2800" b="1" dirty="0">
                <a:latin typeface="楷体" panose="02010609060101010101" pitchFamily="49" charset="-122"/>
                <a:ea typeface="楷体" panose="02010609060101010101" pitchFamily="49" charset="-122"/>
                <a:sym typeface="+mn-ea"/>
              </a:rPr>
              <a:t>——</a:t>
            </a:r>
            <a:endParaRPr lang="zh-CN" altLang="en-US" sz="2800" dirty="0">
              <a:latin typeface="楷体" panose="02010609060101010101" pitchFamily="49" charset="-122"/>
              <a:ea typeface="楷体" panose="02010609060101010101" pitchFamily="49" charset="-122"/>
            </a:endParaRPr>
          </a:p>
        </p:txBody>
      </p:sp>
      <p:sp>
        <p:nvSpPr>
          <p:cNvPr id="36" name="TextBox 35"/>
          <p:cNvSpPr txBox="1"/>
          <p:nvPr/>
        </p:nvSpPr>
        <p:spPr>
          <a:xfrm>
            <a:off x="5524348" y="3000156"/>
            <a:ext cx="114300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拥护 </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37" name="TextBox 36"/>
          <p:cNvSpPr txBox="1"/>
          <p:nvPr/>
        </p:nvSpPr>
        <p:spPr>
          <a:xfrm>
            <a:off x="6780067" y="3017153"/>
            <a:ext cx="2481916" cy="523220"/>
          </a:xfrm>
          <a:prstGeom prst="rect">
            <a:avLst/>
          </a:prstGeom>
          <a:noFill/>
        </p:spPr>
        <p:txBody>
          <a:bodyPr wrap="square" rtlCol="0">
            <a:spAutoFit/>
          </a:bodyPr>
          <a:lstStyle/>
          <a:p>
            <a:r>
              <a:rPr lang="zh-CN" altLang="en-US" sz="2800" b="1" dirty="0">
                <a:latin typeface="楷体" panose="02010609060101010101" pitchFamily="49" charset="-122"/>
                <a:ea typeface="楷体" panose="02010609060101010101" pitchFamily="49" charset="-122"/>
              </a:rPr>
              <a:t>放肆</a:t>
            </a:r>
            <a:r>
              <a:rPr lang="en-US" altLang="zh-CN" sz="2800" b="1" dirty="0">
                <a:latin typeface="楷体" panose="02010609060101010101" pitchFamily="49" charset="-122"/>
                <a:ea typeface="楷体" panose="02010609060101010101" pitchFamily="49" charset="-122"/>
                <a:sym typeface="+mn-ea"/>
              </a:rPr>
              <a:t>——</a:t>
            </a:r>
            <a:endParaRPr lang="zh-CN" altLang="en-US" sz="2800" b="1" dirty="0">
              <a:latin typeface="楷体" panose="02010609060101010101" pitchFamily="49" charset="-122"/>
              <a:ea typeface="楷体" panose="02010609060101010101" pitchFamily="49" charset="-122"/>
            </a:endParaRPr>
          </a:p>
        </p:txBody>
      </p:sp>
      <p:sp>
        <p:nvSpPr>
          <p:cNvPr id="38" name="TextBox 37"/>
          <p:cNvSpPr txBox="1"/>
          <p:nvPr/>
        </p:nvSpPr>
        <p:spPr>
          <a:xfrm>
            <a:off x="8225215" y="2999589"/>
            <a:ext cx="1618310"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放纵</a:t>
            </a:r>
          </a:p>
        </p:txBody>
      </p:sp>
      <p:sp>
        <p:nvSpPr>
          <p:cNvPr id="41" name="TextBox 40"/>
          <p:cNvSpPr txBox="1"/>
          <p:nvPr/>
        </p:nvSpPr>
        <p:spPr>
          <a:xfrm>
            <a:off x="4108605" y="4153473"/>
            <a:ext cx="1785950" cy="523220"/>
          </a:xfrm>
          <a:prstGeom prst="rect">
            <a:avLst/>
          </a:prstGeom>
          <a:noFill/>
        </p:spPr>
        <p:txBody>
          <a:bodyPr wrap="square" rtlCol="0">
            <a:spAutoFit/>
          </a:bodyPr>
          <a:lstStyle/>
          <a:p>
            <a:r>
              <a:rPr lang="zh-CN" altLang="en-US" sz="2800" b="1" dirty="0">
                <a:latin typeface="楷体" panose="02010609060101010101" pitchFamily="49" charset="-122"/>
                <a:ea typeface="楷体" panose="02010609060101010101" pitchFamily="49" charset="-122"/>
              </a:rPr>
              <a:t>黎明</a:t>
            </a:r>
            <a:r>
              <a:rPr lang="en-US" altLang="zh-CN" sz="2800" b="1" dirty="0">
                <a:latin typeface="楷体" panose="02010609060101010101" pitchFamily="49" charset="-122"/>
                <a:ea typeface="楷体" panose="02010609060101010101" pitchFamily="49" charset="-122"/>
                <a:sym typeface="+mn-ea"/>
              </a:rPr>
              <a:t>——</a:t>
            </a:r>
            <a:endParaRPr lang="zh-CN" altLang="en-US" sz="2800" b="1" dirty="0">
              <a:latin typeface="楷体" panose="02010609060101010101" pitchFamily="49" charset="-122"/>
              <a:ea typeface="楷体" panose="02010609060101010101" pitchFamily="49" charset="-122"/>
            </a:endParaRPr>
          </a:p>
        </p:txBody>
      </p:sp>
      <p:sp>
        <p:nvSpPr>
          <p:cNvPr id="42" name="TextBox 41"/>
          <p:cNvSpPr txBox="1"/>
          <p:nvPr/>
        </p:nvSpPr>
        <p:spPr>
          <a:xfrm>
            <a:off x="5524348" y="4138233"/>
            <a:ext cx="114300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黄昏</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43" name="TextBox 42"/>
          <p:cNvSpPr txBox="1"/>
          <p:nvPr/>
        </p:nvSpPr>
        <p:spPr>
          <a:xfrm>
            <a:off x="6719943" y="4139864"/>
            <a:ext cx="1785950" cy="523220"/>
          </a:xfrm>
          <a:prstGeom prst="rect">
            <a:avLst/>
          </a:prstGeom>
          <a:noFill/>
        </p:spPr>
        <p:txBody>
          <a:bodyPr wrap="square" rtlCol="0">
            <a:spAutoFit/>
          </a:bodyPr>
          <a:lstStyle/>
          <a:p>
            <a:r>
              <a:rPr lang="zh-CN" altLang="en-US" sz="2800" b="1" dirty="0">
                <a:latin typeface="楷体" panose="02010609060101010101" pitchFamily="49" charset="-122"/>
                <a:ea typeface="楷体" panose="02010609060101010101" pitchFamily="49" charset="-122"/>
              </a:rPr>
              <a:t>惊慌</a:t>
            </a:r>
            <a:r>
              <a:rPr lang="en-US" altLang="zh-CN" sz="2800" b="1" dirty="0">
                <a:latin typeface="楷体" panose="02010609060101010101" pitchFamily="49" charset="-122"/>
                <a:ea typeface="楷体" panose="02010609060101010101" pitchFamily="49" charset="-122"/>
                <a:sym typeface="+mn-ea"/>
              </a:rPr>
              <a:t>——</a:t>
            </a:r>
            <a:endParaRPr lang="zh-CN" altLang="en-US" sz="2800" b="1" dirty="0">
              <a:latin typeface="楷体" panose="02010609060101010101" pitchFamily="49" charset="-122"/>
              <a:ea typeface="楷体" panose="02010609060101010101" pitchFamily="49" charset="-122"/>
            </a:endParaRPr>
          </a:p>
        </p:txBody>
      </p:sp>
      <p:sp>
        <p:nvSpPr>
          <p:cNvPr id="44" name="TextBox 43"/>
          <p:cNvSpPr txBox="1"/>
          <p:nvPr/>
        </p:nvSpPr>
        <p:spPr>
          <a:xfrm>
            <a:off x="8225254" y="4139864"/>
            <a:ext cx="114300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镇静</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45" name="TextBox 44"/>
          <p:cNvSpPr txBox="1"/>
          <p:nvPr/>
        </p:nvSpPr>
        <p:spPr>
          <a:xfrm>
            <a:off x="4127655" y="4939292"/>
            <a:ext cx="1785950" cy="523220"/>
          </a:xfrm>
          <a:prstGeom prst="rect">
            <a:avLst/>
          </a:prstGeom>
          <a:noFill/>
        </p:spPr>
        <p:txBody>
          <a:bodyPr wrap="square" rtlCol="0">
            <a:spAutoFit/>
          </a:bodyPr>
          <a:lstStyle/>
          <a:p>
            <a:r>
              <a:rPr lang="zh-CN" altLang="en-US" sz="2800" b="1" dirty="0">
                <a:latin typeface="楷体" panose="02010609060101010101" pitchFamily="49" charset="-122"/>
                <a:ea typeface="楷体" panose="02010609060101010101" pitchFamily="49" charset="-122"/>
              </a:rPr>
              <a:t>沙哑</a:t>
            </a:r>
            <a:r>
              <a:rPr lang="en-US" altLang="zh-CN" sz="2800" b="1" dirty="0">
                <a:latin typeface="楷体" panose="02010609060101010101" pitchFamily="49" charset="-122"/>
                <a:ea typeface="楷体" panose="02010609060101010101" pitchFamily="49" charset="-122"/>
                <a:sym typeface="+mn-ea"/>
              </a:rPr>
              <a:t>——</a:t>
            </a:r>
            <a:endParaRPr lang="zh-CN" altLang="en-US" sz="2800" b="1" dirty="0">
              <a:latin typeface="楷体" panose="02010609060101010101" pitchFamily="49" charset="-122"/>
              <a:ea typeface="楷体" panose="02010609060101010101" pitchFamily="49" charset="-122"/>
            </a:endParaRPr>
          </a:p>
        </p:txBody>
      </p:sp>
      <p:sp>
        <p:nvSpPr>
          <p:cNvPr id="46" name="TextBox 45"/>
          <p:cNvSpPr txBox="1"/>
          <p:nvPr/>
        </p:nvSpPr>
        <p:spPr>
          <a:xfrm>
            <a:off x="5524348" y="4937598"/>
            <a:ext cx="1143008"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清脆 </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47" name="TextBox 46"/>
          <p:cNvSpPr txBox="1"/>
          <p:nvPr/>
        </p:nvSpPr>
        <p:spPr>
          <a:xfrm>
            <a:off x="6720205" y="5003801"/>
            <a:ext cx="1633220" cy="523220"/>
          </a:xfrm>
          <a:prstGeom prst="rect">
            <a:avLst/>
          </a:prstGeom>
          <a:noFill/>
        </p:spPr>
        <p:txBody>
          <a:bodyPr wrap="square" rtlCol="0">
            <a:spAutoFit/>
          </a:bodyPr>
          <a:lstStyle/>
          <a:p>
            <a:r>
              <a:rPr lang="zh-CN" altLang="en-US" sz="2800" b="1" dirty="0">
                <a:latin typeface="楷体" panose="02010609060101010101" pitchFamily="49" charset="-122"/>
                <a:ea typeface="楷体" panose="02010609060101010101" pitchFamily="49" charset="-122"/>
              </a:rPr>
              <a:t>放肆</a:t>
            </a:r>
            <a:r>
              <a:rPr lang="en-US" altLang="zh-CN" sz="2800" b="1" dirty="0">
                <a:latin typeface="楷体" panose="02010609060101010101" pitchFamily="49" charset="-122"/>
                <a:ea typeface="楷体" panose="02010609060101010101" pitchFamily="49" charset="-122"/>
                <a:sym typeface="+mn-ea"/>
              </a:rPr>
              <a:t>——</a:t>
            </a:r>
            <a:endParaRPr lang="zh-CN" altLang="en-US" sz="2800" b="1" dirty="0">
              <a:latin typeface="楷体" panose="02010609060101010101" pitchFamily="49" charset="-122"/>
              <a:ea typeface="楷体" panose="02010609060101010101" pitchFamily="49" charset="-122"/>
            </a:endParaRPr>
          </a:p>
        </p:txBody>
      </p:sp>
      <p:sp>
        <p:nvSpPr>
          <p:cNvPr id="48" name="TextBox 47"/>
          <p:cNvSpPr txBox="1"/>
          <p:nvPr/>
        </p:nvSpPr>
        <p:spPr>
          <a:xfrm>
            <a:off x="8224975" y="5002266"/>
            <a:ext cx="2046302" cy="523220"/>
          </a:xfrm>
          <a:prstGeom prst="rect">
            <a:avLst/>
          </a:prstGeom>
          <a:noFill/>
        </p:spPr>
        <p:txBody>
          <a:bodyPr wrap="square" rtlCol="0">
            <a:spAutoFit/>
          </a:bodyPr>
          <a:lstStyle/>
          <a:p>
            <a:r>
              <a:rPr lang="zh-CN" altLang="en-US" sz="2800" b="1" dirty="0">
                <a:solidFill>
                  <a:srgbClr val="FF0000"/>
                </a:solidFill>
                <a:latin typeface="楷体" panose="02010609060101010101" pitchFamily="49" charset="-122"/>
                <a:ea typeface="楷体" panose="02010609060101010101" pitchFamily="49" charset="-122"/>
              </a:rPr>
              <a:t>约束</a:t>
            </a:r>
            <a:endParaRPr lang="zh-CN" altLang="en-US" sz="2800" b="1" dirty="0">
              <a:solidFill>
                <a:srgbClr val="FF0000"/>
              </a:solidFill>
              <a:latin typeface="楷体" panose="02010609060101010101" pitchFamily="49" charset="-122"/>
              <a:ea typeface="楷体" panose="02010609060101010101" pitchFamily="49" charset="-122"/>
            </a:endParaRPr>
          </a:p>
        </p:txBody>
      </p:sp>
      <p:sp>
        <p:nvSpPr>
          <p:cNvPr id="2" name="文本框 1"/>
          <p:cNvSpPr txBox="1"/>
          <p:nvPr/>
        </p:nvSpPr>
        <p:spPr>
          <a:xfrm>
            <a:off x="2352965" y="665894"/>
            <a:ext cx="2501006" cy="646331"/>
          </a:xfrm>
          <a:prstGeom prst="rect">
            <a:avLst/>
          </a:prstGeom>
          <a:noFill/>
          <a:ln w="9525">
            <a:noFill/>
          </a:ln>
        </p:spPr>
        <p:txBody>
          <a:bodyPr wrap="none" anchor="t">
            <a:spAutoFit/>
          </a:bodyPr>
          <a:lstStyle>
            <a:defPPr>
              <a:defRPr lang="zh-CN"/>
            </a:defPPr>
            <a:lvl1pPr>
              <a:defRPr sz="3600" b="1" u="dbl">
                <a:solidFill>
                  <a:srgbClr val="92D050"/>
                </a:solidFill>
                <a:uFillTx/>
                <a:latin typeface="黑体" panose="02010609060101010101" pitchFamily="2" charset="-122"/>
                <a:ea typeface="黑体" panose="02010609060101010101" pitchFamily="2" charset="-122"/>
              </a:defRPr>
            </a:lvl1pPr>
          </a:lstStyle>
          <a:p>
            <a:r>
              <a:rPr lang="zh-CN" altLang="en-US" u="sng" dirty="0">
                <a:sym typeface="+mn-ea"/>
              </a:rPr>
              <a:t>近、反义词</a:t>
            </a:r>
          </a:p>
        </p:txBody>
      </p:sp>
      <p:sp>
        <p:nvSpPr>
          <p:cNvPr id="3" name="文本框 2"/>
          <p:cNvSpPr txBox="1"/>
          <p:nvPr/>
        </p:nvSpPr>
        <p:spPr>
          <a:xfrm>
            <a:off x="2760958" y="4155440"/>
            <a:ext cx="1627369" cy="523220"/>
          </a:xfrm>
          <a:prstGeom prst="rect">
            <a:avLst/>
          </a:prstGeom>
          <a:noFill/>
          <a:ln w="9525">
            <a:noFill/>
          </a:ln>
        </p:spPr>
        <p:txBody>
          <a:bodyPr wrap="none" anchor="t">
            <a:spAutoFit/>
          </a:bodyPr>
          <a:lstStyle/>
          <a:p>
            <a:pPr eaLnBrk="1" hangingPunct="1"/>
            <a:r>
              <a:rPr lang="zh-CN" altLang="en-US" sz="2800" b="1" dirty="0">
                <a:latin typeface="黑体" panose="02010609060101010101" pitchFamily="2" charset="-122"/>
                <a:ea typeface="黑体" panose="02010609060101010101" pitchFamily="2" charset="-122"/>
                <a:sym typeface="+mn-ea"/>
              </a:rPr>
              <a:t>反义词：</a:t>
            </a:r>
          </a:p>
        </p:txBody>
      </p:sp>
      <p:pic>
        <p:nvPicPr>
          <p:cNvPr id="1026" name="Picture 2" descr="G:\BaiduYunDownload\10000图标\PNG图标集08\png-0561.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787881" y="719377"/>
            <a:ext cx="564456" cy="752608"/>
          </a:xfrm>
          <a:prstGeom prst="rect">
            <a:avLst/>
          </a:prstGeom>
          <a:noFill/>
        </p:spPr>
      </p:pic>
      <p:sp>
        <p:nvSpPr>
          <p:cNvPr id="4" name="文本框 3"/>
          <p:cNvSpPr txBox="1"/>
          <p:nvPr/>
        </p:nvSpPr>
        <p:spPr>
          <a:xfrm>
            <a:off x="2760958" y="2209800"/>
            <a:ext cx="1627369" cy="523220"/>
          </a:xfrm>
          <a:prstGeom prst="rect">
            <a:avLst/>
          </a:prstGeom>
          <a:noFill/>
          <a:ln w="9525">
            <a:noFill/>
          </a:ln>
        </p:spPr>
        <p:txBody>
          <a:bodyPr wrap="none" anchor="t">
            <a:spAutoFit/>
          </a:bodyPr>
          <a:lstStyle/>
          <a:p>
            <a:pPr eaLnBrk="1" hangingPunct="1"/>
            <a:r>
              <a:rPr lang="zh-CN" altLang="en-US" sz="2800" b="1" dirty="0">
                <a:latin typeface="黑体" panose="02010609060101010101" pitchFamily="2" charset="-122"/>
                <a:ea typeface="黑体" panose="02010609060101010101" pitchFamily="2" charset="-122"/>
                <a:sym typeface="+mn-ea"/>
              </a:rPr>
              <a:t>近义词：</a:t>
            </a:r>
          </a:p>
        </p:txBody>
      </p:sp>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
  <p:tag name="KSO_WM_TEMPLATE_SUBCATEGORY" val="0"/>
  <p:tag name="KSO_WM_TAG_VERSION" val="1.0"/>
  <p:tag name="KSO_WM_BEAUTIFY_FLAG" val="#wm#"/>
  <p:tag name="KSO_WM_TEMPLATE_CATEGORY" val="custom"/>
  <p:tag name="KSO_WM_TEMPLATE_INDEX" val="20187308"/>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7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主题2">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主题2" id="{271A81B8-B901-463E-9DE7-1F55BB022E78}" vid="{E1D8AF41-3D59-457A-8761-F973E215DDB5}"/>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TotalTime>
  <Words>3021</Words>
  <Application>Microsoft Office PowerPoint</Application>
  <PresentationFormat>宽屏</PresentationFormat>
  <Paragraphs>265</Paragraphs>
  <Slides>47</Slides>
  <Notes>5</Notes>
  <HiddenSlides>0</HiddenSlides>
  <MMClips>0</MMClips>
  <ScaleCrop>false</ScaleCrop>
  <HeadingPairs>
    <vt:vector size="6" baseType="variant">
      <vt:variant>
        <vt:lpstr>已用的字体</vt:lpstr>
      </vt:variant>
      <vt:variant>
        <vt:i4>12</vt:i4>
      </vt:variant>
      <vt:variant>
        <vt:lpstr>主题</vt:lpstr>
      </vt:variant>
      <vt:variant>
        <vt:i4>3</vt:i4>
      </vt:variant>
      <vt:variant>
        <vt:lpstr>幻灯片标题</vt:lpstr>
      </vt:variant>
      <vt:variant>
        <vt:i4>47</vt:i4>
      </vt:variant>
    </vt:vector>
  </HeadingPairs>
  <TitlesOfParts>
    <vt:vector size="62" baseType="lpstr">
      <vt:lpstr>Meiryo</vt:lpstr>
      <vt:lpstr>黑体</vt:lpstr>
      <vt:lpstr>华文楷体</vt:lpstr>
      <vt:lpstr>楷体</vt:lpstr>
      <vt:lpstr>楷体_GB2312</vt:lpstr>
      <vt:lpstr>宋体</vt:lpstr>
      <vt:lpstr>微软雅黑</vt:lpstr>
      <vt:lpstr>Arial</vt:lpstr>
      <vt:lpstr>Calibri</vt:lpstr>
      <vt:lpstr>Calibri Light</vt:lpstr>
      <vt:lpstr>Segoe Print</vt:lpstr>
      <vt:lpstr>Wingdings</vt:lpstr>
      <vt:lpstr>主题2</vt:lpstr>
      <vt:lpstr>1_Office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cp:lastModifiedBy>kan</cp:lastModifiedBy>
  <cp:revision>31</cp:revision>
  <dcterms:created xsi:type="dcterms:W3CDTF">2019-06-19T02:08:00Z</dcterms:created>
  <dcterms:modified xsi:type="dcterms:W3CDTF">2021-11-06T08:57:28Z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2052-11.1.0.8894</vt:lpwstr>
  </property>
</Properties>
</file>