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  <p:sldMasterId id="2147483706" r:id="rId2"/>
  </p:sldMasterIdLst>
  <p:notesMasterIdLst>
    <p:notesMasterId r:id="rId20"/>
  </p:notesMasterIdLst>
  <p:sldIdLst>
    <p:sldId id="331" r:id="rId3"/>
    <p:sldId id="316" r:id="rId4"/>
    <p:sldId id="265" r:id="rId5"/>
    <p:sldId id="270" r:id="rId6"/>
    <p:sldId id="320" r:id="rId7"/>
    <p:sldId id="321" r:id="rId8"/>
    <p:sldId id="322" r:id="rId9"/>
    <p:sldId id="323" r:id="rId10"/>
    <p:sldId id="302" r:id="rId11"/>
    <p:sldId id="324" r:id="rId12"/>
    <p:sldId id="325" r:id="rId13"/>
    <p:sldId id="326" r:id="rId14"/>
    <p:sldId id="327" r:id="rId15"/>
    <p:sldId id="328" r:id="rId16"/>
    <p:sldId id="329" r:id="rId17"/>
    <p:sldId id="330" r:id="rId18"/>
    <p:sldId id="332" r:id="rId19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Medium" pitchFamily="34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Medium" pitchFamily="34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Medium" pitchFamily="34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Medium" pitchFamily="34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Medium" pitchFamily="34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Franklin Gothic Medium" pitchFamily="34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Franklin Gothic Medium" pitchFamily="34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Franklin Gothic Medium" pitchFamily="34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Franklin Gothic Medium" pitchFamily="34" charset="0"/>
        <a:ea typeface="微软雅黑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9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FF0000"/>
    <a:srgbClr val="EDAE11"/>
    <a:srgbClr val="FF33CC"/>
    <a:srgbClr val="D60093"/>
    <a:srgbClr val="EA6C16"/>
    <a:srgbClr val="4DE3DC"/>
    <a:srgbClr val="F44236"/>
    <a:srgbClr val="C2A9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2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24" y="114"/>
      </p:cViewPr>
      <p:guideLst>
        <p:guide orient="horz" pos="216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 smtClean="0">
                <a:latin typeface="+mn-lt"/>
                <a:ea typeface="+mn-ea"/>
              </a:defRPr>
            </a:lvl1pPr>
          </a:lstStyle>
          <a:p>
            <a:fld id="{2C02CB87-F10C-4328-9CC3-60BB9E3280B6}" type="datetimeFigureOut">
              <a:rPr lang="zh-CN" altLang="en-US"/>
              <a:pPr/>
              <a:t>2021/11/6</a:t>
            </a:fld>
            <a:endParaRPr lang="zh-CN" altLang="en-US">
              <a:latin typeface="Franklin Gothic Medium" pitchFamily="34" charset="0"/>
              <a:ea typeface="微软雅黑" pitchFamily="34" charset="-122"/>
            </a:endParaRPr>
          </a:p>
        </p:txBody>
      </p:sp>
      <p:sp>
        <p:nvSpPr>
          <p:cNvPr id="22532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A5118B1-C036-47ED-A9C8-90A99EF4E39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561472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5118B1-C036-47ED-A9C8-90A99EF4E396}" type="slidenum">
              <a:rPr lang="zh-CN" altLang="en-US" smtClean="0"/>
              <a:pPr/>
              <a:t>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377476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6707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 marL="0" indent="0" algn="ctr">
              <a:defRPr sz="4000" b="1"/>
            </a:lvl1pPr>
          </a:lstStyle>
          <a:p>
            <a:pPr lvl="0"/>
            <a:r>
              <a:rPr lang="zh-CN" altLang="en-US" noProof="0" smtClean="0">
                <a:sym typeface="MS PGothic" pitchFamily="34" charset="-128"/>
              </a:rPr>
              <a:t>单击此处编辑母版标题样式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1"/>
            <a:ext cx="8534400" cy="1090613"/>
          </a:xfrm>
        </p:spPr>
        <p:txBody>
          <a:bodyPr/>
          <a:lstStyle>
            <a:lvl1pPr marL="0" indent="0" algn="ctr">
              <a:buFont typeface="Arial" charset="0"/>
              <a:buNone/>
              <a:defRPr sz="3200"/>
            </a:lvl1pPr>
          </a:lstStyle>
          <a:p>
            <a:pPr lvl="0"/>
            <a:r>
              <a:rPr lang="zh-CN" altLang="en-US" noProof="0" smtClean="0">
                <a:sym typeface="MS PGothic" pitchFamily="34" charset="-128"/>
              </a:rPr>
              <a:t>单击此处编辑母版副标题样式</a:t>
            </a:r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9883452"/>
      </p:ext>
    </p:extLst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949397"/>
      </p:ext>
    </p:extLst>
  </p:cSld>
  <p:clrMapOvr>
    <a:masterClrMapping/>
  </p:clrMapOvr>
  <p:transition spd="med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2538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6236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9026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8747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691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5763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4141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355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1282911"/>
      </p:ext>
    </p:extLst>
  </p:cSld>
  <p:clrMapOvr>
    <a:masterClrMapping/>
  </p:clrMapOvr>
  <p:transition spd="med"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6640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1610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187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368950498"/>
      </p:ext>
    </p:extLst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6348225"/>
      </p:ext>
    </p:extLst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3700859" y="1799966"/>
            <a:ext cx="980008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论坛：</a:t>
            </a:r>
            <a:r>
              <a:rPr lang="en-US" altLang="zh-CN" sz="100" dirty="0">
                <a:solidFill>
                  <a:schemeClr val="bg1"/>
                </a:solidFill>
              </a:rPr>
              <a:t>www.1ppt.cn                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      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274614"/>
      </p:ext>
    </p:extLst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9953167"/>
      </p:ext>
    </p:extLst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4436101"/>
      </p:ext>
    </p:extLst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257368476"/>
      </p:ext>
    </p:extLst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629731848"/>
      </p:ext>
    </p:extLst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MS PGothic" pitchFamily="34" charset="-128"/>
              </a:rPr>
              <a:t>单击此处编辑母版标题样式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MS PGothic" pitchFamily="34" charset="-128"/>
              </a:rPr>
              <a:t>单击此处编辑母版文本样式</a:t>
            </a:r>
          </a:p>
          <a:p>
            <a:pPr lvl="1"/>
            <a:r>
              <a:rPr lang="zh-CN" altLang="en-US" smtClean="0">
                <a:sym typeface="MS PGothic" pitchFamily="34" charset="-128"/>
              </a:rPr>
              <a:t>第二级</a:t>
            </a:r>
          </a:p>
          <a:p>
            <a:pPr lvl="2"/>
            <a:r>
              <a:rPr lang="zh-CN" altLang="en-US" smtClean="0">
                <a:sym typeface="MS PGothic" pitchFamily="34" charset="-128"/>
              </a:rPr>
              <a:t>第三级</a:t>
            </a:r>
          </a:p>
          <a:p>
            <a:pPr lvl="3"/>
            <a:r>
              <a:rPr lang="zh-CN" altLang="en-US" smtClean="0">
                <a:sym typeface="MS PGothic" pitchFamily="34" charset="-128"/>
              </a:rPr>
              <a:t>第四级</a:t>
            </a:r>
          </a:p>
          <a:p>
            <a:pPr lvl="4"/>
            <a:r>
              <a:rPr lang="zh-CN" altLang="en-US" smtClean="0">
                <a:sym typeface="MS PGothic" pitchFamily="34" charset="-128"/>
              </a:rPr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ransition spd="med">
    <p:fade thruBlk="1"/>
  </p:transition>
  <p:txStyles>
    <p:titleStyle>
      <a:lvl1pPr marL="914400" indent="-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  <a:sym typeface="MS PGothic" pitchFamily="34" charset="-128"/>
        </a:defRPr>
      </a:lvl1pPr>
      <a:lvl2pPr marL="914400" indent="-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微软雅黑" pitchFamily="34" charset="-122"/>
          <a:sym typeface="MS PGothic" pitchFamily="34" charset="-128"/>
        </a:defRPr>
      </a:lvl2pPr>
      <a:lvl3pPr marL="914400" indent="-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微软雅黑" pitchFamily="34" charset="-122"/>
          <a:sym typeface="MS PGothic" pitchFamily="34" charset="-128"/>
        </a:defRPr>
      </a:lvl3pPr>
      <a:lvl4pPr marL="914400" indent="-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微软雅黑" pitchFamily="34" charset="-122"/>
          <a:sym typeface="MS PGothic" pitchFamily="34" charset="-128"/>
        </a:defRPr>
      </a:lvl4pPr>
      <a:lvl5pPr marL="914400" indent="-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微软雅黑" pitchFamily="34" charset="-122"/>
          <a:sym typeface="MS PGothic" pitchFamily="34" charset="-128"/>
        </a:defRPr>
      </a:lvl5pPr>
      <a:lvl6pPr marL="1371600" indent="-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微软雅黑" pitchFamily="34" charset="-122"/>
          <a:sym typeface="MS PGothic" pitchFamily="34" charset="-128"/>
        </a:defRPr>
      </a:lvl6pPr>
      <a:lvl7pPr marL="1828800" indent="-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微软雅黑" pitchFamily="34" charset="-122"/>
          <a:sym typeface="MS PGothic" pitchFamily="34" charset="-128"/>
        </a:defRPr>
      </a:lvl7pPr>
      <a:lvl8pPr marL="2286000" indent="-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微软雅黑" pitchFamily="34" charset="-122"/>
          <a:sym typeface="MS PGothic" pitchFamily="34" charset="-128"/>
        </a:defRPr>
      </a:lvl8pPr>
      <a:lvl9pPr marL="2743200" indent="-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微软雅黑" pitchFamily="34" charset="-122"/>
          <a:sym typeface="MS PGothic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MS PGothic" pitchFamily="34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sym typeface="MS PGothic" pitchFamily="34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  <a:ea typeface="+mn-ea"/>
          <a:sym typeface="MS PGothic" pitchFamily="34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>
          <a:solidFill>
            <a:schemeClr val="tx1"/>
          </a:solidFill>
          <a:latin typeface="+mn-lt"/>
          <a:ea typeface="+mn-ea"/>
          <a:sym typeface="MS PGothic" pitchFamily="34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  <a:ea typeface="+mn-ea"/>
          <a:sym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  <a:ea typeface="+mn-ea"/>
          <a:sym typeface="MS PGothic" pitchFamily="34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  <a:ea typeface="+mn-ea"/>
          <a:sym typeface="MS PGothic" pitchFamily="34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  <a:ea typeface="+mn-ea"/>
          <a:sym typeface="MS PGothic" pitchFamily="34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600">
          <a:solidFill>
            <a:schemeClr val="tx1"/>
          </a:solidFill>
          <a:latin typeface="+mn-lt"/>
          <a:ea typeface="+mn-ea"/>
          <a:sym typeface="MS PGothic" pitchFamily="34" charset="-128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2021/11/6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71561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1990725" y="1019177"/>
            <a:ext cx="8229600" cy="2847974"/>
          </a:xfrm>
        </p:spPr>
        <p:txBody>
          <a:bodyPr/>
          <a:lstStyle/>
          <a:p>
            <a:pPr marL="0" indent="0" algn="ctr">
              <a:buNone/>
            </a:pPr>
            <a:r>
              <a:rPr lang="zh-CN" altLang="en-US" sz="13800" b="1" dirty="0"/>
              <a:t>桥</a:t>
            </a:r>
            <a:endParaRPr lang="en-US" altLang="zh-CN" sz="13800" b="1" dirty="0"/>
          </a:p>
          <a:p>
            <a:pPr marL="0" indent="0" algn="ctr">
              <a:buNone/>
            </a:pPr>
            <a:r>
              <a:rPr lang="zh-CN" altLang="en-US" sz="2800" b="1" dirty="0"/>
              <a:t>第一课时</a:t>
            </a:r>
          </a:p>
        </p:txBody>
      </p:sp>
      <p:sp>
        <p:nvSpPr>
          <p:cNvPr id="3" name="矩形 2"/>
          <p:cNvSpPr/>
          <p:nvPr/>
        </p:nvSpPr>
        <p:spPr>
          <a:xfrm>
            <a:off x="1524000" y="5268571"/>
            <a:ext cx="9144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355614" y="2365720"/>
            <a:ext cx="4914160" cy="55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zh-CN" altLang="en-US" sz="2800" dirty="0">
                <a:latin typeface="楷体" pitchFamily="49" charset="-122"/>
              </a:rPr>
              <a:t>自己小声读课文，边读边想：</a:t>
            </a:r>
            <a:endParaRPr lang="en-US" altLang="zh-CN" sz="2800" dirty="0">
              <a:latin typeface="楷体" pitchFamily="49" charset="-122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463962" y="3376957"/>
            <a:ext cx="3481075" cy="55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en-US" altLang="zh-CN" sz="2800" b="1" dirty="0">
                <a:latin typeface="楷体" pitchFamily="49" charset="-122"/>
              </a:rPr>
              <a:t>1.</a:t>
            </a:r>
            <a:r>
              <a:rPr lang="zh-CN" altLang="en-US" sz="2800" b="1" dirty="0">
                <a:latin typeface="楷体" pitchFamily="49" charset="-122"/>
              </a:rPr>
              <a:t>小说有什么特点？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355614" y="4432645"/>
            <a:ext cx="7068596" cy="55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zh-CN" altLang="en-US" sz="2800" dirty="0">
                <a:solidFill>
                  <a:srgbClr val="F44236"/>
                </a:solidFill>
                <a:latin typeface="楷体" pitchFamily="49" charset="-122"/>
              </a:rPr>
              <a:t>情节、人物、环境</a:t>
            </a:r>
            <a:r>
              <a:rPr lang="zh-CN" altLang="en-US" sz="2800" dirty="0">
                <a:latin typeface="楷体" pitchFamily="49" charset="-122"/>
              </a:rPr>
              <a:t>是构成小说的三大要素。</a:t>
            </a:r>
          </a:p>
        </p:txBody>
      </p:sp>
      <p:sp>
        <p:nvSpPr>
          <p:cNvPr id="23" name="圆角矩形 22"/>
          <p:cNvSpPr/>
          <p:nvPr/>
        </p:nvSpPr>
        <p:spPr>
          <a:xfrm>
            <a:off x="5211367" y="1038227"/>
            <a:ext cx="2208609" cy="67151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2800" noProof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想一想</a:t>
            </a:r>
          </a:p>
        </p:txBody>
      </p:sp>
      <p:pic>
        <p:nvPicPr>
          <p:cNvPr id="24" name="图片 2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925616" y="614365"/>
            <a:ext cx="777478" cy="118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2" grpId="0"/>
      <p:bldP spid="2" grpId="1"/>
      <p:bldP spid="3" grpId="0"/>
      <p:bldP spid="3" grpId="1"/>
      <p:bldP spid="23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圆角矩形 22"/>
          <p:cNvSpPr/>
          <p:nvPr/>
        </p:nvSpPr>
        <p:spPr>
          <a:xfrm>
            <a:off x="5211367" y="1038227"/>
            <a:ext cx="2208609" cy="67151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2800" noProof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议一议</a:t>
            </a:r>
          </a:p>
        </p:txBody>
      </p:sp>
      <p:pic>
        <p:nvPicPr>
          <p:cNvPr id="24" name="图片 2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925616" y="614365"/>
            <a:ext cx="777478" cy="118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674144" y="1974851"/>
            <a:ext cx="6846094" cy="1107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r>
              <a:rPr lang="en-US" altLang="zh-CN" sz="3200" dirty="0">
                <a:latin typeface="楷体" pitchFamily="49" charset="-122"/>
              </a:rPr>
              <a:t>2.</a:t>
            </a:r>
            <a:r>
              <a:rPr lang="zh-CN" altLang="en-US" sz="3200" dirty="0">
                <a:latin typeface="楷体" pitchFamily="49" charset="-122"/>
              </a:rPr>
              <a:t>根据故事</a:t>
            </a:r>
            <a:r>
              <a:rPr lang="zh-CN" altLang="en-US" sz="3200" dirty="0">
                <a:solidFill>
                  <a:srgbClr val="C00000"/>
                </a:solidFill>
                <a:latin typeface="楷体" pitchFamily="49" charset="-122"/>
              </a:rPr>
              <a:t>发生、发展、高潮、结局</a:t>
            </a:r>
            <a:r>
              <a:rPr lang="zh-CN" altLang="en-US" sz="3200" dirty="0">
                <a:latin typeface="楷体" pitchFamily="49" charset="-122"/>
              </a:rPr>
              <a:t>给课文列小标题？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2646761" y="3617914"/>
            <a:ext cx="1316831" cy="707886"/>
          </a:xfrm>
          <a:prstGeom prst="rect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000">
                <a:solidFill>
                  <a:srgbClr val="000000"/>
                </a:solidFill>
                <a:latin typeface="微软雅黑" pitchFamily="34" charset="-122"/>
              </a:rPr>
              <a:t>山洪来临</a:t>
            </a:r>
          </a:p>
          <a:p>
            <a:pPr algn="ctr"/>
            <a:r>
              <a:rPr lang="zh-CN" altLang="en-US" sz="2000">
                <a:solidFill>
                  <a:srgbClr val="000000"/>
                </a:solidFill>
                <a:latin typeface="微软雅黑" pitchFamily="34" charset="-122"/>
              </a:rPr>
              <a:t>村民逃生</a:t>
            </a: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557713" y="3638550"/>
            <a:ext cx="1264444" cy="707886"/>
          </a:xfrm>
          <a:prstGeom prst="rect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000">
                <a:solidFill>
                  <a:srgbClr val="000000"/>
                </a:solidFill>
                <a:latin typeface="微软雅黑" pitchFamily="34" charset="-122"/>
              </a:rPr>
              <a:t>洪水上涨 老汉组织</a:t>
            </a: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6316267" y="3640139"/>
            <a:ext cx="1269206" cy="707886"/>
          </a:xfrm>
          <a:prstGeom prst="rect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000">
                <a:solidFill>
                  <a:srgbClr val="000000"/>
                </a:solidFill>
                <a:latin typeface="微软雅黑" pitchFamily="34" charset="-122"/>
              </a:rPr>
              <a:t>水冲桥塌 </a:t>
            </a:r>
          </a:p>
          <a:p>
            <a:pPr algn="ctr"/>
            <a:r>
              <a:rPr lang="zh-CN" altLang="en-US" sz="2000">
                <a:solidFill>
                  <a:srgbClr val="000000"/>
                </a:solidFill>
                <a:latin typeface="微软雅黑" pitchFamily="34" charset="-122"/>
              </a:rPr>
              <a:t>吞没二人</a:t>
            </a:r>
          </a:p>
        </p:txBody>
      </p:sp>
      <p:sp>
        <p:nvSpPr>
          <p:cNvPr id="19" name="右箭头 18"/>
          <p:cNvSpPr/>
          <p:nvPr/>
        </p:nvSpPr>
        <p:spPr>
          <a:xfrm>
            <a:off x="4023122" y="3862390"/>
            <a:ext cx="452438" cy="377825"/>
          </a:xfrm>
          <a:prstGeom prst="rightArrow">
            <a:avLst/>
          </a:prstGeom>
          <a:grpFill/>
          <a:ln w="25400" cap="flat" cmpd="sng" algn="ctr">
            <a:solidFill>
              <a:srgbClr val="0000FF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anchor="ctr"/>
          <a:lstStyle/>
          <a:p>
            <a:pPr algn="ctr" defTabSz="685800"/>
            <a:endParaRPr lang="zh-CN" altLang="en-US" sz="11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20" name="右箭头 19"/>
          <p:cNvSpPr/>
          <p:nvPr/>
        </p:nvSpPr>
        <p:spPr>
          <a:xfrm>
            <a:off x="5861448" y="3894140"/>
            <a:ext cx="379809" cy="377825"/>
          </a:xfrm>
          <a:prstGeom prst="rightArrow">
            <a:avLst/>
          </a:prstGeom>
          <a:grpFill/>
          <a:ln w="25400" cap="flat" cmpd="sng" algn="ctr">
            <a:solidFill>
              <a:srgbClr val="0000FF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anchor="ctr"/>
          <a:lstStyle/>
          <a:p>
            <a:pPr algn="ctr" defTabSz="685800"/>
            <a:endParaRPr lang="zh-CN" altLang="en-US" sz="11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8203406" y="3605214"/>
            <a:ext cx="1206104" cy="707886"/>
          </a:xfrm>
          <a:prstGeom prst="rect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000">
                <a:solidFill>
                  <a:srgbClr val="000000"/>
                </a:solidFill>
                <a:latin typeface="微软雅黑" pitchFamily="34" charset="-122"/>
              </a:rPr>
              <a:t>水冲桥塌 </a:t>
            </a:r>
          </a:p>
          <a:p>
            <a:pPr algn="ctr"/>
            <a:r>
              <a:rPr lang="zh-CN" altLang="en-US" sz="2000">
                <a:solidFill>
                  <a:srgbClr val="000000"/>
                </a:solidFill>
                <a:latin typeface="微软雅黑" pitchFamily="34" charset="-122"/>
              </a:rPr>
              <a:t>吞没二人</a:t>
            </a:r>
          </a:p>
        </p:txBody>
      </p:sp>
      <p:sp>
        <p:nvSpPr>
          <p:cNvPr id="22" name="右箭头 21"/>
          <p:cNvSpPr/>
          <p:nvPr/>
        </p:nvSpPr>
        <p:spPr>
          <a:xfrm>
            <a:off x="7665244" y="3875090"/>
            <a:ext cx="398860" cy="415925"/>
          </a:xfrm>
          <a:prstGeom prst="rightArrow">
            <a:avLst/>
          </a:prstGeom>
          <a:grpFill/>
          <a:ln w="25400" cap="flat" cmpd="sng" algn="ctr">
            <a:solidFill>
              <a:srgbClr val="0000FF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anchor="ctr"/>
          <a:lstStyle/>
          <a:p>
            <a:pPr algn="ctr" defTabSz="685800"/>
            <a:endParaRPr lang="zh-CN" altLang="en-US" sz="11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763441" y="5418140"/>
            <a:ext cx="1070372" cy="54133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28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发生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4655345" y="5461000"/>
            <a:ext cx="1069181" cy="54133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28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发展</a:t>
            </a:r>
          </a:p>
        </p:txBody>
      </p:sp>
      <p:sp>
        <p:nvSpPr>
          <p:cNvPr id="25" name="圆角矩形 24"/>
          <p:cNvSpPr/>
          <p:nvPr/>
        </p:nvSpPr>
        <p:spPr>
          <a:xfrm>
            <a:off x="6478191" y="5461000"/>
            <a:ext cx="1070372" cy="54133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28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高潮</a:t>
            </a:r>
          </a:p>
        </p:txBody>
      </p:sp>
      <p:sp>
        <p:nvSpPr>
          <p:cNvPr id="26" name="圆角矩形 25"/>
          <p:cNvSpPr/>
          <p:nvPr/>
        </p:nvSpPr>
        <p:spPr>
          <a:xfrm>
            <a:off x="8209360" y="5461000"/>
            <a:ext cx="1070372" cy="54133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28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结局</a:t>
            </a:r>
          </a:p>
        </p:txBody>
      </p:sp>
      <p:cxnSp>
        <p:nvCxnSpPr>
          <p:cNvPr id="7" name="直接箭头连接符 6"/>
          <p:cNvCxnSpPr/>
          <p:nvPr/>
        </p:nvCxnSpPr>
        <p:spPr>
          <a:xfrm>
            <a:off x="3225404" y="4749800"/>
            <a:ext cx="0" cy="6175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>
            <a:off x="5163741" y="4781550"/>
            <a:ext cx="0" cy="5794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/>
          <p:nvPr/>
        </p:nvCxnSpPr>
        <p:spPr>
          <a:xfrm>
            <a:off x="6886575" y="4749802"/>
            <a:ext cx="0" cy="7080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>
            <a:off x="8672513" y="4749800"/>
            <a:ext cx="0" cy="6683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  <p:bldP spid="9" grpId="0"/>
      <p:bldP spid="11" grpId="0" bldLvl="0" animBg="1"/>
      <p:bldP spid="12" grpId="0" bldLvl="0" animBg="1"/>
      <p:bldP spid="18" grpId="0" bldLvl="0" animBg="1"/>
      <p:bldP spid="19" grpId="0" bldLvl="0" animBg="1"/>
      <p:bldP spid="20" grpId="0" bldLvl="0" animBg="1"/>
      <p:bldP spid="21" grpId="0" bldLvl="0" animBg="1"/>
      <p:bldP spid="22" grpId="0" bldLvl="0" animBg="1"/>
      <p:bldP spid="4" grpId="0" bldLvl="0" animBg="1"/>
      <p:bldP spid="5" grpId="0" bldLvl="0" animBg="1"/>
      <p:bldP spid="25" grpId="0" bldLvl="0" animBg="1"/>
      <p:bldP spid="26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圆角矩形 22"/>
          <p:cNvSpPr/>
          <p:nvPr/>
        </p:nvSpPr>
        <p:spPr>
          <a:xfrm>
            <a:off x="5211367" y="1038227"/>
            <a:ext cx="2208609" cy="67151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2800" noProof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写一写</a:t>
            </a:r>
          </a:p>
        </p:txBody>
      </p:sp>
      <p:pic>
        <p:nvPicPr>
          <p:cNvPr id="24" name="图片 2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925616" y="614365"/>
            <a:ext cx="777478" cy="118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3140869" y="2051051"/>
            <a:ext cx="51196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</a:rPr>
              <a:t>默读课文，说说课文写了一件什么事？</a:t>
            </a:r>
          </a:p>
        </p:txBody>
      </p:sp>
      <p:sp>
        <p:nvSpPr>
          <p:cNvPr id="21" name="文本框 6"/>
          <p:cNvSpPr txBox="1">
            <a:spLocks noChangeArrowheads="1"/>
          </p:cNvSpPr>
          <p:nvPr/>
        </p:nvSpPr>
        <p:spPr bwMode="auto">
          <a:xfrm>
            <a:off x="4430317" y="2983842"/>
            <a:ext cx="5835253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539750" defTabSz="685800">
              <a:defRPr>
                <a:solidFill>
                  <a:schemeClr val="tx1"/>
                </a:solidFill>
                <a:latin typeface="Franklin Gothic Medium" pitchFamily="34" charset="0"/>
                <a:ea typeface="微软雅黑" pitchFamily="34" charset="-122"/>
              </a:defRPr>
            </a:lvl1pPr>
            <a:lvl2pPr defTabSz="685800">
              <a:defRPr>
                <a:solidFill>
                  <a:schemeClr val="tx1"/>
                </a:solidFill>
                <a:latin typeface="Franklin Gothic Medium" pitchFamily="34" charset="0"/>
                <a:ea typeface="微软雅黑" pitchFamily="34" charset="-122"/>
              </a:defRPr>
            </a:lvl2pPr>
            <a:lvl3pPr defTabSz="685800">
              <a:defRPr>
                <a:solidFill>
                  <a:schemeClr val="tx1"/>
                </a:solidFill>
                <a:latin typeface="Franklin Gothic Medium" pitchFamily="34" charset="0"/>
                <a:ea typeface="微软雅黑" pitchFamily="34" charset="-122"/>
              </a:defRPr>
            </a:lvl3pPr>
            <a:lvl4pPr defTabSz="685800">
              <a:defRPr>
                <a:solidFill>
                  <a:schemeClr val="tx1"/>
                </a:solidFill>
                <a:latin typeface="Franklin Gothic Medium" pitchFamily="34" charset="0"/>
                <a:ea typeface="微软雅黑" pitchFamily="34" charset="-122"/>
              </a:defRPr>
            </a:lvl4pPr>
            <a:lvl5pPr defTabSz="685800">
              <a:defRPr>
                <a:solidFill>
                  <a:schemeClr val="tx1"/>
                </a:solidFill>
                <a:latin typeface="Franklin Gothic Medium" pitchFamily="34" charset="0"/>
                <a:ea typeface="微软雅黑" pitchFamily="34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itchFamily="34" charset="0"/>
                <a:ea typeface="微软雅黑" pitchFamily="34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itchFamily="34" charset="0"/>
                <a:ea typeface="微软雅黑" pitchFamily="34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itchFamily="34" charset="0"/>
                <a:ea typeface="微软雅黑" pitchFamily="34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itchFamily="34" charset="0"/>
                <a:ea typeface="微软雅黑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000000"/>
                </a:solidFill>
                <a:latin typeface="楷体" pitchFamily="49" charset="-122"/>
              </a:rPr>
              <a:t> </a:t>
            </a:r>
            <a:r>
              <a:rPr lang="zh-CN" altLang="en-US" sz="2400" dirty="0">
                <a:solidFill>
                  <a:srgbClr val="000000"/>
                </a:solidFill>
                <a:latin typeface="楷体" pitchFamily="49" charset="-122"/>
              </a:rPr>
              <a:t>课文主要写了黎明，一个小山村在（         ）时，大家蜂拥到一座窄桥前，紧急关头，老村支部书记冒着生命危险（            ）过桥，由于山洪来势凶猛，父子俩最终（          ）。</a:t>
            </a: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4849416" y="4830358"/>
            <a:ext cx="187523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Franklin Gothic Medium" pitchFamily="34" charset="0"/>
                <a:ea typeface="微软雅黑" pitchFamily="34" charset="-122"/>
              </a:defRPr>
            </a:lvl1pPr>
            <a:lvl2pPr defTabSz="685800">
              <a:defRPr>
                <a:solidFill>
                  <a:schemeClr val="tx1"/>
                </a:solidFill>
                <a:latin typeface="Franklin Gothic Medium" pitchFamily="34" charset="0"/>
                <a:ea typeface="微软雅黑" pitchFamily="34" charset="-122"/>
              </a:defRPr>
            </a:lvl2pPr>
            <a:lvl3pPr defTabSz="685800">
              <a:defRPr>
                <a:solidFill>
                  <a:schemeClr val="tx1"/>
                </a:solidFill>
                <a:latin typeface="Franklin Gothic Medium" pitchFamily="34" charset="0"/>
                <a:ea typeface="微软雅黑" pitchFamily="34" charset="-122"/>
              </a:defRPr>
            </a:lvl3pPr>
            <a:lvl4pPr defTabSz="685800">
              <a:defRPr>
                <a:solidFill>
                  <a:schemeClr val="tx1"/>
                </a:solidFill>
                <a:latin typeface="Franklin Gothic Medium" pitchFamily="34" charset="0"/>
                <a:ea typeface="微软雅黑" pitchFamily="34" charset="-122"/>
              </a:defRPr>
            </a:lvl4pPr>
            <a:lvl5pPr defTabSz="685800">
              <a:defRPr>
                <a:solidFill>
                  <a:schemeClr val="tx1"/>
                </a:solidFill>
                <a:latin typeface="Franklin Gothic Medium" pitchFamily="34" charset="0"/>
                <a:ea typeface="微软雅黑" pitchFamily="34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itchFamily="34" charset="0"/>
                <a:ea typeface="微软雅黑" pitchFamily="34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itchFamily="34" charset="0"/>
                <a:ea typeface="微软雅黑" pitchFamily="34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itchFamily="34" charset="0"/>
                <a:ea typeface="微软雅黑" pitchFamily="34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itchFamily="34" charset="0"/>
                <a:ea typeface="微软雅黑" pitchFamily="34" charset="-122"/>
              </a:defRPr>
            </a:lvl9pPr>
          </a:lstStyle>
          <a:p>
            <a:r>
              <a:rPr lang="zh-CN" altLang="en-US" sz="2000" dirty="0">
                <a:solidFill>
                  <a:srgbClr val="FF0000"/>
                </a:solidFill>
                <a:latin typeface="微软雅黑" pitchFamily="34" charset="-122"/>
                <a:sym typeface="楷体" pitchFamily="49" charset="-122"/>
              </a:rPr>
              <a:t>组织村民排队</a:t>
            </a:r>
          </a:p>
        </p:txBody>
      </p:sp>
      <p:sp>
        <p:nvSpPr>
          <p:cNvPr id="4" name="TextBox 7"/>
          <p:cNvSpPr txBox="1">
            <a:spLocks noChangeArrowheads="1"/>
          </p:cNvSpPr>
          <p:nvPr/>
        </p:nvSpPr>
        <p:spPr bwMode="auto">
          <a:xfrm>
            <a:off x="4882755" y="3605214"/>
            <a:ext cx="130611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Franklin Gothic Medium" pitchFamily="34" charset="0"/>
                <a:ea typeface="微软雅黑" pitchFamily="34" charset="-122"/>
              </a:defRPr>
            </a:lvl1pPr>
            <a:lvl2pPr defTabSz="685800">
              <a:defRPr>
                <a:solidFill>
                  <a:schemeClr val="tx1"/>
                </a:solidFill>
                <a:latin typeface="Franklin Gothic Medium" pitchFamily="34" charset="0"/>
                <a:ea typeface="微软雅黑" pitchFamily="34" charset="-122"/>
              </a:defRPr>
            </a:lvl2pPr>
            <a:lvl3pPr defTabSz="685800">
              <a:defRPr>
                <a:solidFill>
                  <a:schemeClr val="tx1"/>
                </a:solidFill>
                <a:latin typeface="Franklin Gothic Medium" pitchFamily="34" charset="0"/>
                <a:ea typeface="微软雅黑" pitchFamily="34" charset="-122"/>
              </a:defRPr>
            </a:lvl3pPr>
            <a:lvl4pPr defTabSz="685800">
              <a:defRPr>
                <a:solidFill>
                  <a:schemeClr val="tx1"/>
                </a:solidFill>
                <a:latin typeface="Franklin Gothic Medium" pitchFamily="34" charset="0"/>
                <a:ea typeface="微软雅黑" pitchFamily="34" charset="-122"/>
              </a:defRPr>
            </a:lvl4pPr>
            <a:lvl5pPr defTabSz="685800">
              <a:defRPr>
                <a:solidFill>
                  <a:schemeClr val="tx1"/>
                </a:solidFill>
                <a:latin typeface="Franklin Gothic Medium" pitchFamily="34" charset="0"/>
                <a:ea typeface="微软雅黑" pitchFamily="34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itchFamily="34" charset="0"/>
                <a:ea typeface="微软雅黑" pitchFamily="34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itchFamily="34" charset="0"/>
                <a:ea typeface="微软雅黑" pitchFamily="34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itchFamily="34" charset="0"/>
                <a:ea typeface="微软雅黑" pitchFamily="34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itchFamily="34" charset="0"/>
                <a:ea typeface="微软雅黑" pitchFamily="34" charset="-122"/>
              </a:defRPr>
            </a:lvl9pPr>
          </a:lstStyle>
          <a:p>
            <a:r>
              <a:rPr lang="zh-CN" altLang="en-US" sz="2000">
                <a:solidFill>
                  <a:srgbClr val="FF0000"/>
                </a:solidFill>
                <a:latin typeface="微软雅黑" pitchFamily="34" charset="-122"/>
              </a:rPr>
              <a:t>山洪暴发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967539" y="5376804"/>
            <a:ext cx="182641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685800"/>
            <a:r>
              <a:rPr lang="zh-CN" altLang="en-US" sz="2000" dirty="0">
                <a:solidFill>
                  <a:srgbClr val="FF0000"/>
                </a:solidFill>
                <a:latin typeface="微软雅黑" pitchFamily="34" charset="-122"/>
                <a:sym typeface="楷体" pitchFamily="49" charset="-122"/>
              </a:rPr>
              <a:t>被洪水卷走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340" y="3320573"/>
            <a:ext cx="2238276" cy="2438475"/>
          </a:xfrm>
          <a:prstGeom prst="roundRect">
            <a:avLst/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  <p:bldP spid="20" grpId="0"/>
      <p:bldP spid="21" grpId="0"/>
      <p:bldP spid="22" grpId="0"/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圆角矩形 22"/>
          <p:cNvSpPr/>
          <p:nvPr/>
        </p:nvSpPr>
        <p:spPr>
          <a:xfrm>
            <a:off x="5211367" y="1038227"/>
            <a:ext cx="2208609" cy="67151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2800" noProof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游戏</a:t>
            </a:r>
          </a:p>
        </p:txBody>
      </p:sp>
      <p:pic>
        <p:nvPicPr>
          <p:cNvPr id="24" name="图片 2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925616" y="614365"/>
            <a:ext cx="777478" cy="118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190874" y="1931989"/>
            <a:ext cx="5786438" cy="1231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44236"/>
                </a:solidFill>
                <a:latin typeface="楷体" pitchFamily="49" charset="-122"/>
              </a:rPr>
              <a:t>找词语：</a:t>
            </a:r>
            <a:r>
              <a:rPr lang="zh-CN" altLang="en-US" sz="2400" dirty="0">
                <a:latin typeface="楷体" pitchFamily="49" charset="-122"/>
              </a:rPr>
              <a:t>看谁能很快地从文中找出故事发生的时间、地点、人物的词语。</a:t>
            </a:r>
            <a:endParaRPr lang="en-US" altLang="zh-CN" sz="2400" dirty="0">
              <a:latin typeface="楷体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333876" y="4413250"/>
            <a:ext cx="948929" cy="49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r>
              <a:rPr lang="zh-CN" altLang="en-US" sz="2400" b="1">
                <a:latin typeface="楷体" pitchFamily="49" charset="-122"/>
              </a:rPr>
              <a:t>地点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333876" y="3446463"/>
            <a:ext cx="948929" cy="49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r>
              <a:rPr lang="zh-CN" altLang="en-US" sz="2400" b="1">
                <a:latin typeface="楷体" pitchFamily="49" charset="-122"/>
              </a:rPr>
              <a:t>时间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333876" y="5476875"/>
            <a:ext cx="948929" cy="49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r>
              <a:rPr lang="zh-CN" altLang="en-US" sz="2400" b="1">
                <a:latin typeface="楷体" pitchFamily="49" charset="-122"/>
              </a:rPr>
              <a:t>人物</a:t>
            </a:r>
          </a:p>
        </p:txBody>
      </p:sp>
      <p:sp>
        <p:nvSpPr>
          <p:cNvPr id="7" name="右箭头 6"/>
          <p:cNvSpPr/>
          <p:nvPr/>
        </p:nvSpPr>
        <p:spPr>
          <a:xfrm>
            <a:off x="5605463" y="3667127"/>
            <a:ext cx="957263" cy="2508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100">
              <a:solidFill>
                <a:srgbClr val="FFFFFF"/>
              </a:solidFill>
              <a:latin typeface="GB Pinyinok-B" charset="0"/>
              <a:ea typeface="微软雅黑" pitchFamily="34" charset="-122"/>
            </a:endParaRPr>
          </a:p>
        </p:txBody>
      </p:sp>
      <p:sp>
        <p:nvSpPr>
          <p:cNvPr id="12" name="右箭头 11"/>
          <p:cNvSpPr/>
          <p:nvPr/>
        </p:nvSpPr>
        <p:spPr>
          <a:xfrm>
            <a:off x="5611416" y="4635500"/>
            <a:ext cx="956072" cy="2492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100">
              <a:solidFill>
                <a:srgbClr val="FFFFFF"/>
              </a:solidFill>
              <a:latin typeface="GB Pinyinok-B" charset="0"/>
              <a:ea typeface="微软雅黑" pitchFamily="34" charset="-122"/>
            </a:endParaRPr>
          </a:p>
        </p:txBody>
      </p:sp>
      <p:sp>
        <p:nvSpPr>
          <p:cNvPr id="13" name="右箭头 12"/>
          <p:cNvSpPr/>
          <p:nvPr/>
        </p:nvSpPr>
        <p:spPr>
          <a:xfrm>
            <a:off x="5622132" y="5657852"/>
            <a:ext cx="956072" cy="2508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100">
              <a:solidFill>
                <a:srgbClr val="FFFFFF"/>
              </a:solidFill>
              <a:latin typeface="GB Pinyinok-B" charset="0"/>
              <a:ea typeface="微软雅黑" pitchFamily="34" charset="-122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7056835" y="4387850"/>
            <a:ext cx="947738" cy="49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r>
              <a:rPr lang="zh-CN" altLang="en-US" sz="2400" b="1">
                <a:latin typeface="楷体" pitchFamily="49" charset="-122"/>
              </a:rPr>
              <a:t>村庄</a:t>
            </a: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7056835" y="3421063"/>
            <a:ext cx="947738" cy="49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r>
              <a:rPr lang="zh-CN" altLang="en-US" sz="2400" b="1">
                <a:latin typeface="楷体" pitchFamily="49" charset="-122"/>
              </a:rPr>
              <a:t>黎明</a:t>
            </a: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7056836" y="5451475"/>
            <a:ext cx="1319213" cy="49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r>
              <a:rPr lang="zh-CN" altLang="en-US" sz="2400" b="1">
                <a:latin typeface="楷体" pitchFamily="49" charset="-122"/>
              </a:rPr>
              <a:t>老支书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" fill="hold"/>
                                        <p:tgtEl>
                                          <p:spTgt spid="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" fill="hold"/>
                                        <p:tgtEl>
                                          <p:spTgt spid="1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" fill="hold"/>
                                        <p:tgtEl>
                                          <p:spTgt spid="1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" fill="hold"/>
                                        <p:tgtEl>
                                          <p:spTgt spid="1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" fill="hold"/>
                                        <p:tgtEl>
                                          <p:spTgt spid="1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  <p:bldP spid="4" grpId="0"/>
      <p:bldP spid="5" grpId="0" animBg="1"/>
      <p:bldP spid="9" grpId="0" animBg="1"/>
      <p:bldP spid="11" grpId="0" animBg="1"/>
      <p:bldP spid="7" grpId="0" bldLvl="0" animBg="1"/>
      <p:bldP spid="12" grpId="0" bldLvl="0" animBg="1"/>
      <p:bldP spid="13" grpId="0" bldLvl="0" animBg="1"/>
      <p:bldP spid="17" grpId="0" animBg="1"/>
      <p:bldP spid="18" grpId="0" animBg="1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圆角矩形 22"/>
          <p:cNvSpPr/>
          <p:nvPr/>
        </p:nvSpPr>
        <p:spPr>
          <a:xfrm>
            <a:off x="5211367" y="1038227"/>
            <a:ext cx="2208609" cy="67151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2800" noProof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猜一猜</a:t>
            </a:r>
          </a:p>
        </p:txBody>
      </p:sp>
      <p:pic>
        <p:nvPicPr>
          <p:cNvPr id="24" name="图片 2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925616" y="614365"/>
            <a:ext cx="777478" cy="118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686051" y="2343151"/>
            <a:ext cx="631388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dirty="0">
                <a:solidFill>
                  <a:srgbClr val="000000"/>
                </a:solidFill>
                <a:latin typeface="楷体" pitchFamily="49" charset="-122"/>
              </a:rPr>
              <a:t>1.</a:t>
            </a:r>
            <a:r>
              <a:rPr lang="zh-CN" altLang="en-US" sz="2800" dirty="0">
                <a:solidFill>
                  <a:srgbClr val="000000"/>
                </a:solidFill>
                <a:latin typeface="楷体" pitchFamily="49" charset="-122"/>
              </a:rPr>
              <a:t>一手抓住秋姑娘。（    ）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686050" y="4305301"/>
            <a:ext cx="717351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rgbClr val="000000"/>
                </a:solidFill>
                <a:latin typeface="楷体" pitchFamily="49" charset="-122"/>
              </a:rPr>
              <a:t>3.</a:t>
            </a:r>
            <a:r>
              <a:rPr lang="zh-CN" altLang="en-US" sz="2800" dirty="0">
                <a:solidFill>
                  <a:srgbClr val="000000"/>
                </a:solidFill>
                <a:latin typeface="楷体" pitchFamily="49" charset="-122"/>
              </a:rPr>
              <a:t>一点一横长，一撇到南洋，南洋有个发财人捡垃圾。（     ）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686051" y="3541713"/>
            <a:ext cx="45624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dirty="0">
                <a:solidFill>
                  <a:srgbClr val="000000"/>
                </a:solidFill>
                <a:latin typeface="楷体" pitchFamily="49" charset="-122"/>
              </a:rPr>
              <a:t>2.</a:t>
            </a:r>
            <a:r>
              <a:rPr lang="zh-CN" altLang="en-US" sz="2800" dirty="0">
                <a:solidFill>
                  <a:srgbClr val="000000"/>
                </a:solidFill>
                <a:latin typeface="楷体" pitchFamily="49" charset="-122"/>
              </a:rPr>
              <a:t>有口说不出话。（    ） 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6273405" y="2325688"/>
            <a:ext cx="2762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44236"/>
                </a:solidFill>
                <a:latin typeface="微软雅黑" pitchFamily="34" charset="-122"/>
              </a:rPr>
              <a:t>揪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5073254" y="5087217"/>
            <a:ext cx="2762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44236"/>
                </a:solidFill>
                <a:latin typeface="微软雅黑" pitchFamily="34" charset="-122"/>
              </a:rPr>
              <a:t>废</a:t>
            </a: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5931694" y="3527425"/>
            <a:ext cx="5524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44236"/>
                </a:solidFill>
                <a:latin typeface="微软雅黑" pitchFamily="34" charset="-122"/>
              </a:rPr>
              <a:t>哑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  <p:bldP spid="4" grpId="0"/>
      <p:bldP spid="7" grpId="0"/>
      <p:bldP spid="8" grpId="0"/>
      <p:bldP spid="9" grpId="0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287191" y="1236665"/>
            <a:ext cx="581858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GB Pinyinok-B" charset="0"/>
              </a:rPr>
              <a:t>二、</a:t>
            </a:r>
            <a:r>
              <a:rPr lang="en-US" altLang="zh-CN" sz="3200" dirty="0">
                <a:latin typeface="GB Pinyinok-B" charset="0"/>
              </a:rPr>
              <a:t>《</a:t>
            </a:r>
            <a:r>
              <a:rPr lang="zh-CN" altLang="en-US" sz="3200" dirty="0">
                <a:latin typeface="GB Pinyinok-B" charset="0"/>
              </a:rPr>
              <a:t>桥</a:t>
            </a:r>
            <a:r>
              <a:rPr lang="en-US" altLang="zh-CN" sz="3200" dirty="0">
                <a:latin typeface="GB Pinyinok-B" charset="0"/>
              </a:rPr>
              <a:t>》</a:t>
            </a:r>
            <a:r>
              <a:rPr lang="zh-CN" altLang="en-US" sz="3200" dirty="0">
                <a:latin typeface="GB Pinyinok-B" charset="0"/>
              </a:rPr>
              <a:t>的体裁是（         ）。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307557" y="2357755"/>
            <a:ext cx="3419475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dirty="0">
                <a:latin typeface="楷体" pitchFamily="49" charset="-122"/>
              </a:rPr>
              <a:t>A.</a:t>
            </a:r>
            <a:r>
              <a:rPr lang="zh-CN" altLang="en-US" sz="3200" dirty="0">
                <a:latin typeface="楷体" pitchFamily="49" charset="-122"/>
              </a:rPr>
              <a:t>新闻稿</a:t>
            </a:r>
            <a:endParaRPr lang="en-US" altLang="zh-CN" sz="3200" dirty="0">
              <a:latin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dirty="0">
                <a:latin typeface="楷体" pitchFamily="49" charset="-122"/>
              </a:rPr>
              <a:t>B.</a:t>
            </a:r>
            <a:r>
              <a:rPr lang="zh-CN" altLang="en-US" sz="3200" dirty="0">
                <a:latin typeface="楷体" pitchFamily="49" charset="-122"/>
              </a:rPr>
              <a:t>说明文</a:t>
            </a:r>
            <a:endParaRPr lang="en-US" altLang="zh-CN" sz="3200" dirty="0">
              <a:latin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dirty="0">
                <a:latin typeface="楷体" pitchFamily="49" charset="-122"/>
              </a:rPr>
              <a:t>C.</a:t>
            </a:r>
            <a:r>
              <a:rPr lang="zh-CN" altLang="en-US" sz="3200" dirty="0">
                <a:latin typeface="楷体" pitchFamily="49" charset="-122"/>
              </a:rPr>
              <a:t>议论文</a:t>
            </a:r>
            <a:endParaRPr lang="en-US" altLang="zh-CN" sz="3200" dirty="0">
              <a:latin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dirty="0">
                <a:latin typeface="楷体" pitchFamily="49" charset="-122"/>
              </a:rPr>
              <a:t>D.</a:t>
            </a:r>
            <a:r>
              <a:rPr lang="zh-CN" altLang="en-US" sz="3200" dirty="0">
                <a:latin typeface="楷体" pitchFamily="49" charset="-122"/>
              </a:rPr>
              <a:t>小小说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727032" y="1236664"/>
            <a:ext cx="49725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F44236"/>
                </a:solidFill>
                <a:latin typeface="微软雅黑" pitchFamily="34" charset="-122"/>
              </a:rPr>
              <a:t>D</a:t>
            </a:r>
          </a:p>
        </p:txBody>
      </p:sp>
      <p:pic>
        <p:nvPicPr>
          <p:cNvPr id="38916" name="图片 2" descr="女2疑问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40330" y="3940175"/>
            <a:ext cx="1469231" cy="19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200276" y="1027115"/>
            <a:ext cx="650081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dirty="0">
                <a:latin typeface="GB Pinyinok-B" charset="0"/>
              </a:rPr>
              <a:t>三、下列说法错误的是（     ）。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453880" y="1955801"/>
            <a:ext cx="7553325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latin typeface="楷体" pitchFamily="49" charset="-122"/>
              </a:rPr>
              <a:t>A.</a:t>
            </a:r>
            <a:r>
              <a:rPr lang="zh-CN" altLang="en-US" sz="2800" dirty="0">
                <a:latin typeface="楷体" pitchFamily="49" charset="-122"/>
              </a:rPr>
              <a:t>课文赞颂了老支书临危不乱、舍已为人的品质。</a:t>
            </a:r>
            <a:endParaRPr lang="en-US" altLang="zh-CN" sz="2800" dirty="0">
              <a:latin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latin typeface="楷体" pitchFamily="49" charset="-122"/>
              </a:rPr>
              <a:t>B.</a:t>
            </a:r>
            <a:r>
              <a:rPr lang="zh-CN" altLang="en-US" sz="2800" dirty="0">
                <a:latin typeface="楷体" pitchFamily="49" charset="-122"/>
              </a:rPr>
              <a:t>课文所写的事发生在黎明。</a:t>
            </a:r>
            <a:endParaRPr lang="en-US" altLang="zh-CN" sz="2800" dirty="0">
              <a:latin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latin typeface="楷体" pitchFamily="49" charset="-122"/>
              </a:rPr>
              <a:t>C.</a:t>
            </a:r>
            <a:r>
              <a:rPr lang="zh-CN" altLang="en-US" sz="2800" dirty="0">
                <a:latin typeface="楷体" pitchFamily="49" charset="-122"/>
              </a:rPr>
              <a:t>老支书和那个年轻人有仇。</a:t>
            </a:r>
            <a:endParaRPr lang="en-US" altLang="zh-CN" sz="2800" dirty="0">
              <a:latin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latin typeface="楷体" pitchFamily="49" charset="-122"/>
              </a:rPr>
              <a:t>D.</a:t>
            </a:r>
            <a:r>
              <a:rPr lang="zh-CN" altLang="en-US" sz="2800" dirty="0">
                <a:latin typeface="楷体" pitchFamily="49" charset="-122"/>
              </a:rPr>
              <a:t>老支书把生的希望留给别人，把死的威胁留给自己。 </a:t>
            </a: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6956824" y="1047097"/>
            <a:ext cx="31075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rgbClr val="F44236"/>
                </a:solidFill>
                <a:latin typeface="楷体" pitchFamily="49" charset="-122"/>
              </a:rPr>
              <a:t>C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7745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矩形 2"/>
          <p:cNvSpPr>
            <a:spLocks noChangeArrowheads="1"/>
          </p:cNvSpPr>
          <p:nvPr/>
        </p:nvSpPr>
        <p:spPr bwMode="auto">
          <a:xfrm>
            <a:off x="2087167" y="2111375"/>
            <a:ext cx="8171259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>
                <a:latin typeface="楷体" pitchFamily="49" charset="-122"/>
              </a:rPr>
              <a:t>1.</a:t>
            </a:r>
            <a:r>
              <a:rPr lang="zh-CN" altLang="en-US" sz="2000" b="1" dirty="0">
                <a:latin typeface="楷体" pitchFamily="49" charset="-122"/>
              </a:rPr>
              <a:t>会写本课“咆、党”等</a:t>
            </a:r>
            <a:r>
              <a:rPr lang="en-US" altLang="zh-CN" sz="2000" b="1" dirty="0">
                <a:latin typeface="楷体" pitchFamily="49" charset="-122"/>
              </a:rPr>
              <a:t>8</a:t>
            </a:r>
            <a:r>
              <a:rPr lang="zh-CN" altLang="en-US" sz="2000" b="1" dirty="0">
                <a:latin typeface="楷体" pitchFamily="49" charset="-122"/>
              </a:rPr>
              <a:t>个生字，理解生字组成的词语。 </a:t>
            </a:r>
            <a:r>
              <a:rPr lang="en-US" altLang="zh-CN" sz="2000" b="1" dirty="0">
                <a:solidFill>
                  <a:srgbClr val="F44236"/>
                </a:solidFill>
                <a:latin typeface="楷体" pitchFamily="49" charset="-122"/>
              </a:rPr>
              <a:t>(</a:t>
            </a:r>
            <a:r>
              <a:rPr lang="zh-CN" altLang="en-US" sz="2000" b="1" dirty="0">
                <a:solidFill>
                  <a:srgbClr val="F44236"/>
                </a:solidFill>
                <a:latin typeface="楷体" pitchFamily="49" charset="-122"/>
              </a:rPr>
              <a:t>重点</a:t>
            </a:r>
            <a:r>
              <a:rPr lang="en-US" altLang="zh-CN" sz="2000" b="1" dirty="0">
                <a:solidFill>
                  <a:srgbClr val="F44236"/>
                </a:solidFill>
                <a:latin typeface="楷体" pitchFamily="49" charset="-122"/>
              </a:rPr>
              <a:t>)</a:t>
            </a:r>
          </a:p>
          <a:p>
            <a:pPr>
              <a:lnSpc>
                <a:spcPct val="150000"/>
              </a:lnSpc>
            </a:pPr>
            <a:endParaRPr lang="en-US" altLang="zh-CN" sz="2000" b="1" dirty="0">
              <a:latin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b="1" dirty="0">
                <a:latin typeface="楷体" pitchFamily="49" charset="-122"/>
              </a:rPr>
              <a:t>2.</a:t>
            </a:r>
            <a:r>
              <a:rPr lang="zh-CN" altLang="en-US" sz="2000" b="1" dirty="0">
                <a:latin typeface="楷体" pitchFamily="49" charset="-122"/>
              </a:rPr>
              <a:t>有感情地朗读课文，能边读边想象课文描写的画面。 </a:t>
            </a:r>
            <a:r>
              <a:rPr lang="en-US" altLang="zh-CN" sz="2000" b="1" dirty="0">
                <a:solidFill>
                  <a:srgbClr val="F44236"/>
                </a:solidFill>
                <a:latin typeface="楷体" pitchFamily="49" charset="-122"/>
              </a:rPr>
              <a:t>(</a:t>
            </a:r>
            <a:r>
              <a:rPr lang="zh-CN" altLang="en-US" sz="2000" b="1" dirty="0">
                <a:solidFill>
                  <a:srgbClr val="F44236"/>
                </a:solidFill>
                <a:latin typeface="楷体" pitchFamily="49" charset="-122"/>
              </a:rPr>
              <a:t>重点</a:t>
            </a:r>
            <a:r>
              <a:rPr lang="en-US" altLang="zh-CN" sz="2000" b="1" dirty="0">
                <a:solidFill>
                  <a:srgbClr val="F44236"/>
                </a:solidFill>
                <a:latin typeface="楷体" pitchFamily="49" charset="-122"/>
              </a:rPr>
              <a:t>)</a:t>
            </a:r>
          </a:p>
          <a:p>
            <a:pPr>
              <a:lnSpc>
                <a:spcPct val="150000"/>
              </a:lnSpc>
            </a:pPr>
            <a:endParaRPr lang="en-US" altLang="zh-CN" sz="2000" b="1" dirty="0">
              <a:latin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b="1" dirty="0">
                <a:latin typeface="楷体" pitchFamily="49" charset="-122"/>
              </a:rPr>
              <a:t>3.</a:t>
            </a:r>
            <a:r>
              <a:rPr lang="zh-CN" altLang="en-US" sz="2000" b="1" dirty="0">
                <a:latin typeface="楷体" pitchFamily="49" charset="-122"/>
              </a:rPr>
              <a:t>了解小小说的开端、发展、高潮、结局。抓住人物言行感受老汉伟岸的形象与不朽的精神。</a:t>
            </a:r>
            <a:r>
              <a:rPr lang="en-US" altLang="zh-CN" sz="2000" b="1" dirty="0">
                <a:solidFill>
                  <a:srgbClr val="F44236"/>
                </a:solidFill>
                <a:latin typeface="楷体" pitchFamily="49" charset="-122"/>
              </a:rPr>
              <a:t>(</a:t>
            </a:r>
            <a:r>
              <a:rPr lang="zh-CN" altLang="en-US" sz="2000" b="1" dirty="0">
                <a:solidFill>
                  <a:srgbClr val="F44236"/>
                </a:solidFill>
                <a:latin typeface="楷体" pitchFamily="49" charset="-122"/>
              </a:rPr>
              <a:t>难点</a:t>
            </a:r>
            <a:r>
              <a:rPr lang="en-US" altLang="zh-CN" sz="2000" b="1" dirty="0">
                <a:solidFill>
                  <a:srgbClr val="F44236"/>
                </a:solidFill>
                <a:latin typeface="楷体" pitchFamily="49" charset="-122"/>
              </a:rPr>
              <a:t>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181226" y="1207533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/>
              <a:t>学习目标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992427" y="399495"/>
            <a:ext cx="21306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4861324" y="1501775"/>
            <a:ext cx="5279231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68313">
              <a:defRPr>
                <a:solidFill>
                  <a:schemeClr val="tx1"/>
                </a:solidFill>
                <a:latin typeface="Franklin Gothic Medium" pitchFamily="34" charset="0"/>
                <a:ea typeface="微软雅黑" pitchFamily="34" charset="-122"/>
              </a:defRPr>
            </a:lvl1pPr>
            <a:lvl2pPr>
              <a:defRPr>
                <a:solidFill>
                  <a:schemeClr val="tx1"/>
                </a:solidFill>
                <a:latin typeface="Franklin Gothic Medium" pitchFamily="34" charset="0"/>
                <a:ea typeface="微软雅黑" pitchFamily="34" charset="-122"/>
              </a:defRPr>
            </a:lvl2pPr>
            <a:lvl3pPr>
              <a:defRPr>
                <a:solidFill>
                  <a:schemeClr val="tx1"/>
                </a:solidFill>
                <a:latin typeface="Franklin Gothic Medium" pitchFamily="34" charset="0"/>
                <a:ea typeface="微软雅黑" pitchFamily="34" charset="-122"/>
              </a:defRPr>
            </a:lvl3pPr>
            <a:lvl4pPr>
              <a:defRPr>
                <a:solidFill>
                  <a:schemeClr val="tx1"/>
                </a:solidFill>
                <a:latin typeface="Franklin Gothic Medium" pitchFamily="34" charset="0"/>
                <a:ea typeface="微软雅黑" pitchFamily="34" charset="-122"/>
              </a:defRPr>
            </a:lvl4pPr>
            <a:lvl5pPr>
              <a:defRPr>
                <a:solidFill>
                  <a:schemeClr val="tx1"/>
                </a:solidFill>
                <a:latin typeface="Franklin Gothic Medium" pitchFamily="34" charset="0"/>
                <a:ea typeface="微软雅黑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itchFamily="34" charset="0"/>
                <a:ea typeface="微软雅黑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itchFamily="34" charset="0"/>
                <a:ea typeface="微软雅黑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itchFamily="34" charset="0"/>
                <a:ea typeface="微软雅黑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itchFamily="34" charset="0"/>
                <a:ea typeface="微软雅黑" pitchFamily="34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2400" dirty="0">
                <a:latin typeface="微软雅黑" pitchFamily="34" charset="-122"/>
              </a:rPr>
              <a:t>有一个村庄，曾经有过一座窄窄的木桥，它和村子里的一百多号人一起经历了一场可怕的灾难。究竟发生了什么？我们今天就来学习这个故事。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2614" y="2792730"/>
            <a:ext cx="2405539" cy="2245360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0228" y="1335353"/>
            <a:ext cx="2192740" cy="21196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7914" y="3845797"/>
            <a:ext cx="2245055" cy="194767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  <a:headEnd/>
            <a:tailEnd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925" y="1335353"/>
            <a:ext cx="2205126" cy="21196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925" y="3799058"/>
            <a:ext cx="2205126" cy="20366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5473" y="1282700"/>
            <a:ext cx="2464594" cy="21717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6007" y="3845799"/>
            <a:ext cx="2464595" cy="204474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214813" y="2005013"/>
            <a:ext cx="5794772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b="1" u="sng" dirty="0">
                <a:solidFill>
                  <a:srgbClr val="F44236"/>
                </a:solidFill>
                <a:latin typeface="楷体" pitchFamily="49" charset="-122"/>
              </a:rPr>
              <a:t>谈歌</a:t>
            </a:r>
            <a:r>
              <a:rPr lang="zh-CN" altLang="en-US" sz="2400" b="1" dirty="0">
                <a:solidFill>
                  <a:srgbClr val="F44236"/>
                </a:solidFill>
                <a:latin typeface="楷体" pitchFamily="49" charset="-122"/>
              </a:rPr>
              <a:t>，</a:t>
            </a:r>
            <a:r>
              <a:rPr lang="zh-CN" altLang="en-US" sz="2400" dirty="0">
                <a:solidFill>
                  <a:srgbClr val="000000"/>
                </a:solidFill>
                <a:latin typeface="楷体" pitchFamily="49" charset="-122"/>
              </a:rPr>
              <a:t>原名谭同占。</a:t>
            </a:r>
            <a:r>
              <a:rPr lang="en-US" altLang="zh-CN" sz="2400" dirty="0">
                <a:solidFill>
                  <a:srgbClr val="000000"/>
                </a:solidFill>
                <a:latin typeface="楷体" pitchFamily="49" charset="-122"/>
              </a:rPr>
              <a:t>1954</a:t>
            </a:r>
            <a:r>
              <a:rPr lang="zh-CN" altLang="en-US" sz="2400" dirty="0">
                <a:solidFill>
                  <a:srgbClr val="000000"/>
                </a:solidFill>
                <a:latin typeface="楷体" pitchFamily="49" charset="-122"/>
              </a:rPr>
              <a:t>年出生于河北龙烟铁矿。作家、记者，中国作家协会会员，发表长篇小说</a:t>
            </a:r>
            <a:r>
              <a:rPr lang="en-US" altLang="zh-CN" sz="2400" dirty="0">
                <a:solidFill>
                  <a:srgbClr val="000000"/>
                </a:solidFill>
                <a:latin typeface="楷体" pitchFamily="49" charset="-122"/>
              </a:rPr>
              <a:t>19</a:t>
            </a:r>
            <a:r>
              <a:rPr lang="zh-CN" altLang="en-US" sz="2400" dirty="0">
                <a:solidFill>
                  <a:srgbClr val="000000"/>
                </a:solidFill>
                <a:latin typeface="楷体" pitchFamily="49" charset="-122"/>
              </a:rPr>
              <a:t>部，中短篇小说千余篇，曾获</a:t>
            </a:r>
            <a:r>
              <a:rPr lang="en-US" altLang="zh-CN" sz="2400" dirty="0">
                <a:solidFill>
                  <a:srgbClr val="000000"/>
                </a:solidFill>
                <a:latin typeface="楷体" pitchFamily="49" charset="-122"/>
              </a:rPr>
              <a:t>《</a:t>
            </a:r>
            <a:r>
              <a:rPr lang="zh-CN" altLang="en-US" sz="2400" dirty="0">
                <a:solidFill>
                  <a:srgbClr val="000000"/>
                </a:solidFill>
                <a:latin typeface="楷体" pitchFamily="49" charset="-122"/>
              </a:rPr>
              <a:t>当代</a:t>
            </a:r>
            <a:r>
              <a:rPr lang="en-US" altLang="zh-CN" sz="2400" dirty="0">
                <a:solidFill>
                  <a:srgbClr val="000000"/>
                </a:solidFill>
                <a:latin typeface="楷体" pitchFamily="49" charset="-122"/>
              </a:rPr>
              <a:t>》《</a:t>
            </a:r>
            <a:r>
              <a:rPr lang="zh-CN" altLang="en-US" sz="2400" dirty="0">
                <a:solidFill>
                  <a:srgbClr val="000000"/>
                </a:solidFill>
                <a:latin typeface="楷体" pitchFamily="49" charset="-122"/>
              </a:rPr>
              <a:t>十月</a:t>
            </a:r>
            <a:r>
              <a:rPr lang="en-US" altLang="zh-CN" sz="2400" dirty="0">
                <a:solidFill>
                  <a:srgbClr val="000000"/>
                </a:solidFill>
                <a:latin typeface="楷体" pitchFamily="49" charset="-122"/>
              </a:rPr>
              <a:t>》《</a:t>
            </a:r>
            <a:r>
              <a:rPr lang="zh-CN" altLang="en-US" sz="2400" dirty="0">
                <a:solidFill>
                  <a:srgbClr val="000000"/>
                </a:solidFill>
                <a:latin typeface="楷体" pitchFamily="49" charset="-122"/>
              </a:rPr>
              <a:t>人民文学</a:t>
            </a:r>
            <a:r>
              <a:rPr lang="en-US" altLang="zh-CN" sz="2400" dirty="0">
                <a:solidFill>
                  <a:srgbClr val="000000"/>
                </a:solidFill>
                <a:latin typeface="楷体" pitchFamily="49" charset="-122"/>
              </a:rPr>
              <a:t>》《</a:t>
            </a:r>
            <a:r>
              <a:rPr lang="zh-CN" altLang="en-US" sz="2400" dirty="0">
                <a:solidFill>
                  <a:srgbClr val="000000"/>
                </a:solidFill>
                <a:latin typeface="楷体" pitchFamily="49" charset="-122"/>
              </a:rPr>
              <a:t>小说选刊</a:t>
            </a:r>
            <a:r>
              <a:rPr lang="en-US" altLang="zh-CN" sz="2400" dirty="0">
                <a:solidFill>
                  <a:srgbClr val="000000"/>
                </a:solidFill>
                <a:latin typeface="楷体" pitchFamily="49" charset="-122"/>
              </a:rPr>
              <a:t>》《</a:t>
            </a:r>
            <a:r>
              <a:rPr lang="zh-CN" altLang="en-US" sz="2400" dirty="0">
                <a:solidFill>
                  <a:srgbClr val="000000"/>
                </a:solidFill>
                <a:latin typeface="楷体" pitchFamily="49" charset="-122"/>
              </a:rPr>
              <a:t>小说月报</a:t>
            </a:r>
            <a:r>
              <a:rPr lang="en-US" altLang="zh-CN" sz="2400" dirty="0">
                <a:solidFill>
                  <a:srgbClr val="000000"/>
                </a:solidFill>
                <a:latin typeface="楷体" pitchFamily="49" charset="-122"/>
              </a:rPr>
              <a:t>》</a:t>
            </a:r>
            <a:r>
              <a:rPr lang="zh-CN" altLang="en-US" sz="2400" dirty="0">
                <a:solidFill>
                  <a:srgbClr val="000000"/>
                </a:solidFill>
                <a:latin typeface="楷体" pitchFamily="49" charset="-122"/>
              </a:rPr>
              <a:t>奖。</a:t>
            </a:r>
            <a:endParaRPr lang="en-US" altLang="zh-CN" sz="2400" dirty="0">
              <a:solidFill>
                <a:srgbClr val="000000"/>
              </a:solidFill>
              <a:latin typeface="楷体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400" b="1" dirty="0">
                <a:solidFill>
                  <a:srgbClr val="F44236"/>
                </a:solidFill>
                <a:latin typeface="楷体" pitchFamily="49" charset="-122"/>
              </a:rPr>
              <a:t>代表作：</a:t>
            </a:r>
            <a:r>
              <a:rPr lang="en-US" altLang="zh-CN" sz="2400" dirty="0">
                <a:solidFill>
                  <a:srgbClr val="000000"/>
                </a:solidFill>
                <a:latin typeface="楷体" pitchFamily="49" charset="-122"/>
              </a:rPr>
              <a:t>《</a:t>
            </a:r>
            <a:r>
              <a:rPr lang="zh-CN" altLang="en-US" sz="2400" dirty="0">
                <a:solidFill>
                  <a:srgbClr val="000000"/>
                </a:solidFill>
                <a:latin typeface="楷体" pitchFamily="49" charset="-122"/>
              </a:rPr>
              <a:t>人间笔记</a:t>
            </a:r>
            <a:r>
              <a:rPr lang="en-US" altLang="zh-CN" sz="2400" dirty="0">
                <a:solidFill>
                  <a:srgbClr val="000000"/>
                </a:solidFill>
                <a:latin typeface="楷体" pitchFamily="49" charset="-122"/>
              </a:rPr>
              <a:t>2》《</a:t>
            </a:r>
            <a:r>
              <a:rPr lang="zh-CN" altLang="en-US" sz="2400" dirty="0">
                <a:solidFill>
                  <a:srgbClr val="000000"/>
                </a:solidFill>
                <a:latin typeface="楷体" pitchFamily="49" charset="-122"/>
              </a:rPr>
              <a:t>家园笔记</a:t>
            </a:r>
            <a:r>
              <a:rPr lang="en-US" altLang="zh-CN" sz="2400" dirty="0">
                <a:solidFill>
                  <a:srgbClr val="000000"/>
                </a:solidFill>
                <a:latin typeface="楷体" pitchFamily="49" charset="-122"/>
              </a:rPr>
              <a:t>》《</a:t>
            </a:r>
            <a:r>
              <a:rPr lang="zh-CN" altLang="en-US" sz="2400" dirty="0">
                <a:solidFill>
                  <a:srgbClr val="000000"/>
                </a:solidFill>
                <a:latin typeface="楷体" pitchFamily="49" charset="-122"/>
              </a:rPr>
              <a:t>票儿</a:t>
            </a:r>
            <a:r>
              <a:rPr lang="en-US" altLang="zh-CN" sz="2400" dirty="0">
                <a:solidFill>
                  <a:srgbClr val="000000"/>
                </a:solidFill>
                <a:latin typeface="楷体" pitchFamily="49" charset="-122"/>
              </a:rPr>
              <a:t>》《</a:t>
            </a:r>
            <a:r>
              <a:rPr lang="zh-CN" altLang="en-US" sz="2400" dirty="0">
                <a:solidFill>
                  <a:srgbClr val="000000"/>
                </a:solidFill>
                <a:latin typeface="楷体" pitchFamily="49" charset="-122"/>
              </a:rPr>
              <a:t>白玉堂之曲之杀</a:t>
            </a:r>
            <a:r>
              <a:rPr lang="en-US" altLang="zh-CN" sz="2400" dirty="0">
                <a:solidFill>
                  <a:srgbClr val="000000"/>
                </a:solidFill>
                <a:latin typeface="楷体" pitchFamily="49" charset="-122"/>
              </a:rPr>
              <a:t>》</a:t>
            </a:r>
            <a:r>
              <a:rPr lang="zh-CN" altLang="en-US" sz="2400" dirty="0">
                <a:solidFill>
                  <a:srgbClr val="000000"/>
                </a:solidFill>
                <a:latin typeface="楷体" pitchFamily="49" charset="-122"/>
              </a:rPr>
              <a:t>等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5951" y="2345649"/>
            <a:ext cx="2076630" cy="35026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圆角矩形 22"/>
          <p:cNvSpPr/>
          <p:nvPr/>
        </p:nvSpPr>
        <p:spPr>
          <a:xfrm>
            <a:off x="5211367" y="1038227"/>
            <a:ext cx="2208609" cy="67151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2800" noProof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小资料</a:t>
            </a:r>
          </a:p>
        </p:txBody>
      </p:sp>
      <p:pic>
        <p:nvPicPr>
          <p:cNvPr id="28676" name="图片 23" descr="C:\Users\Administrator\Desktop\课件制作所需人物插图\灯泡.png灯泡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7036" y="838202"/>
            <a:ext cx="1407319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文本框 64"/>
          <p:cNvSpPr txBox="1">
            <a:spLocks noChangeArrowheads="1"/>
          </p:cNvSpPr>
          <p:nvPr/>
        </p:nvSpPr>
        <p:spPr bwMode="auto">
          <a:xfrm>
            <a:off x="3223023" y="1925640"/>
            <a:ext cx="608409" cy="1200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/>
          <a:p>
            <a:r>
              <a:rPr lang="zh-CN" altLang="en-US" sz="7200">
                <a:solidFill>
                  <a:srgbClr val="F44236"/>
                </a:solidFill>
                <a:latin typeface="楷体" pitchFamily="49" charset="-122"/>
              </a:rPr>
              <a:t>哮</a:t>
            </a:r>
          </a:p>
        </p:txBody>
      </p:sp>
      <p:sp>
        <p:nvSpPr>
          <p:cNvPr id="12294" name="文本框 64"/>
          <p:cNvSpPr txBox="1">
            <a:spLocks noChangeArrowheads="1"/>
          </p:cNvSpPr>
          <p:nvPr/>
        </p:nvSpPr>
        <p:spPr bwMode="auto">
          <a:xfrm>
            <a:off x="4338639" y="1925640"/>
            <a:ext cx="1000125" cy="1200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/>
          <a:p>
            <a:r>
              <a:rPr lang="zh-CN" altLang="en-US" sz="7200">
                <a:solidFill>
                  <a:srgbClr val="F44236"/>
                </a:solidFill>
                <a:latin typeface="楷体" pitchFamily="49" charset="-122"/>
              </a:rPr>
              <a:t>党</a:t>
            </a:r>
          </a:p>
        </p:txBody>
      </p:sp>
      <p:sp>
        <p:nvSpPr>
          <p:cNvPr id="12296" name="文本框 64"/>
          <p:cNvSpPr txBox="1">
            <a:spLocks noChangeArrowheads="1"/>
          </p:cNvSpPr>
          <p:nvPr/>
        </p:nvSpPr>
        <p:spPr bwMode="auto">
          <a:xfrm>
            <a:off x="5436394" y="1938340"/>
            <a:ext cx="945356" cy="1200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/>
          <a:p>
            <a:r>
              <a:rPr lang="zh-CN" altLang="en-US" sz="7200">
                <a:solidFill>
                  <a:srgbClr val="F44236"/>
                </a:solidFill>
                <a:latin typeface="楷体" pitchFamily="49" charset="-122"/>
              </a:rPr>
              <a:t>淌</a:t>
            </a:r>
          </a:p>
        </p:txBody>
      </p:sp>
      <p:sp>
        <p:nvSpPr>
          <p:cNvPr id="12306" name="文本框 64"/>
          <p:cNvSpPr txBox="1">
            <a:spLocks noChangeArrowheads="1"/>
          </p:cNvSpPr>
          <p:nvPr/>
        </p:nvSpPr>
        <p:spPr bwMode="auto">
          <a:xfrm>
            <a:off x="6028135" y="4110040"/>
            <a:ext cx="566738" cy="1200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/>
          <a:p>
            <a:r>
              <a:rPr lang="zh-CN" altLang="en-US" sz="7200">
                <a:solidFill>
                  <a:srgbClr val="F44236"/>
                </a:solidFill>
                <a:latin typeface="楷体" pitchFamily="49" charset="-122"/>
              </a:rPr>
              <a:t>哑</a:t>
            </a:r>
          </a:p>
        </p:txBody>
      </p:sp>
      <p:sp>
        <p:nvSpPr>
          <p:cNvPr id="12308" name="文本框 64"/>
          <p:cNvSpPr txBox="1">
            <a:spLocks noChangeArrowheads="1"/>
          </p:cNvSpPr>
          <p:nvPr/>
        </p:nvSpPr>
        <p:spPr bwMode="auto">
          <a:xfrm>
            <a:off x="7129463" y="4110040"/>
            <a:ext cx="608410" cy="1200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/>
          <a:p>
            <a:r>
              <a:rPr lang="zh-CN" altLang="en-US" sz="7200">
                <a:solidFill>
                  <a:srgbClr val="F44236"/>
                </a:solidFill>
                <a:latin typeface="楷体" pitchFamily="49" charset="-122"/>
              </a:rPr>
              <a:t>揪</a:t>
            </a:r>
          </a:p>
        </p:txBody>
      </p:sp>
      <p:sp>
        <p:nvSpPr>
          <p:cNvPr id="12310" name="文本框 64"/>
          <p:cNvSpPr txBox="1">
            <a:spLocks noChangeArrowheads="1"/>
          </p:cNvSpPr>
          <p:nvPr/>
        </p:nvSpPr>
        <p:spPr bwMode="auto">
          <a:xfrm>
            <a:off x="8086725" y="4110040"/>
            <a:ext cx="608410" cy="1200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/>
          <a:p>
            <a:r>
              <a:rPr lang="zh-CN" altLang="en-US" sz="7200">
                <a:solidFill>
                  <a:srgbClr val="F44236"/>
                </a:solidFill>
                <a:latin typeface="楷体" pitchFamily="49" charset="-122"/>
              </a:rPr>
              <a:t>呻</a:t>
            </a:r>
          </a:p>
        </p:txBody>
      </p:sp>
      <p:sp>
        <p:nvSpPr>
          <p:cNvPr id="12312" name="文本框 64"/>
          <p:cNvSpPr txBox="1">
            <a:spLocks noChangeArrowheads="1"/>
          </p:cNvSpPr>
          <p:nvPr/>
        </p:nvSpPr>
        <p:spPr bwMode="auto">
          <a:xfrm>
            <a:off x="9113045" y="4110040"/>
            <a:ext cx="853679" cy="1200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/>
          <a:p>
            <a:r>
              <a:rPr lang="zh-CN" altLang="en-US" sz="7200">
                <a:solidFill>
                  <a:srgbClr val="F44236"/>
                </a:solidFill>
                <a:latin typeface="楷体" pitchFamily="49" charset="-122"/>
              </a:rPr>
              <a:t>废</a:t>
            </a:r>
          </a:p>
        </p:txBody>
      </p:sp>
      <p:grpSp>
        <p:nvGrpSpPr>
          <p:cNvPr id="4" name="组合 7"/>
          <p:cNvGrpSpPr>
            <a:grpSpLocks/>
          </p:cNvGrpSpPr>
          <p:nvPr/>
        </p:nvGrpSpPr>
        <p:grpSpPr bwMode="auto">
          <a:xfrm>
            <a:off x="6028135" y="4087813"/>
            <a:ext cx="1028700" cy="1447800"/>
            <a:chOff x="2437" y="2032"/>
            <a:chExt cx="1244" cy="1264"/>
          </a:xfrm>
        </p:grpSpPr>
        <p:sp>
          <p:nvSpPr>
            <p:cNvPr id="29705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1400">
                <a:solidFill>
                  <a:srgbClr val="0000FF"/>
                </a:solidFill>
                <a:latin typeface="楷体" pitchFamily="49" charset="-122"/>
              </a:endParaRPr>
            </a:p>
          </p:txBody>
        </p:sp>
        <p:cxnSp>
          <p:nvCxnSpPr>
            <p:cNvPr id="29706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07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7056835" y="4087813"/>
            <a:ext cx="1028700" cy="1447800"/>
            <a:chOff x="2437" y="2032"/>
            <a:chExt cx="1244" cy="1264"/>
          </a:xfrm>
        </p:grpSpPr>
        <p:sp>
          <p:nvSpPr>
            <p:cNvPr id="29709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1400">
                <a:solidFill>
                  <a:srgbClr val="0000FF"/>
                </a:solidFill>
                <a:latin typeface="楷体" pitchFamily="49" charset="-122"/>
              </a:endParaRPr>
            </a:p>
          </p:txBody>
        </p:sp>
        <p:cxnSp>
          <p:nvCxnSpPr>
            <p:cNvPr id="29710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11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" name="组合 7"/>
          <p:cNvGrpSpPr>
            <a:grpSpLocks/>
          </p:cNvGrpSpPr>
          <p:nvPr/>
        </p:nvGrpSpPr>
        <p:grpSpPr bwMode="auto">
          <a:xfrm>
            <a:off x="8081964" y="4076700"/>
            <a:ext cx="1029891" cy="1447800"/>
            <a:chOff x="2437" y="2032"/>
            <a:chExt cx="1244" cy="1264"/>
          </a:xfrm>
        </p:grpSpPr>
        <p:sp>
          <p:nvSpPr>
            <p:cNvPr id="29713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1400">
                <a:solidFill>
                  <a:srgbClr val="0000FF"/>
                </a:solidFill>
                <a:latin typeface="楷体" pitchFamily="49" charset="-122"/>
              </a:endParaRPr>
            </a:p>
          </p:txBody>
        </p:sp>
        <p:cxnSp>
          <p:nvCxnSpPr>
            <p:cNvPr id="29714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15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" name="组合 7"/>
          <p:cNvGrpSpPr>
            <a:grpSpLocks/>
          </p:cNvGrpSpPr>
          <p:nvPr/>
        </p:nvGrpSpPr>
        <p:grpSpPr bwMode="auto">
          <a:xfrm>
            <a:off x="9113044" y="4087813"/>
            <a:ext cx="1028700" cy="1447800"/>
            <a:chOff x="2437" y="2032"/>
            <a:chExt cx="1244" cy="1264"/>
          </a:xfrm>
        </p:grpSpPr>
        <p:sp>
          <p:nvSpPr>
            <p:cNvPr id="29717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1400">
                <a:solidFill>
                  <a:srgbClr val="0000FF"/>
                </a:solidFill>
                <a:latin typeface="楷体" pitchFamily="49" charset="-122"/>
              </a:endParaRPr>
            </a:p>
          </p:txBody>
        </p:sp>
        <p:cxnSp>
          <p:nvCxnSpPr>
            <p:cNvPr id="29718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19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0" name="组合 7"/>
          <p:cNvGrpSpPr>
            <a:grpSpLocks/>
          </p:cNvGrpSpPr>
          <p:nvPr/>
        </p:nvGrpSpPr>
        <p:grpSpPr bwMode="auto">
          <a:xfrm>
            <a:off x="5384006" y="1927227"/>
            <a:ext cx="1028700" cy="1425575"/>
            <a:chOff x="2437" y="2032"/>
            <a:chExt cx="1244" cy="1264"/>
          </a:xfrm>
        </p:grpSpPr>
        <p:sp>
          <p:nvSpPr>
            <p:cNvPr id="29721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1400">
                <a:solidFill>
                  <a:srgbClr val="0000FF"/>
                </a:solidFill>
                <a:latin typeface="楷体" pitchFamily="49" charset="-122"/>
              </a:endParaRPr>
            </a:p>
          </p:txBody>
        </p:sp>
        <p:cxnSp>
          <p:nvCxnSpPr>
            <p:cNvPr id="29722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23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1" name="组合 7"/>
          <p:cNvGrpSpPr>
            <a:grpSpLocks/>
          </p:cNvGrpSpPr>
          <p:nvPr/>
        </p:nvGrpSpPr>
        <p:grpSpPr bwMode="auto">
          <a:xfrm>
            <a:off x="4294585" y="1917700"/>
            <a:ext cx="1029890" cy="1447800"/>
            <a:chOff x="2437" y="2032"/>
            <a:chExt cx="1244" cy="1264"/>
          </a:xfrm>
        </p:grpSpPr>
        <p:sp>
          <p:nvSpPr>
            <p:cNvPr id="29725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1400">
                <a:solidFill>
                  <a:srgbClr val="0000FF"/>
                </a:solidFill>
                <a:latin typeface="楷体" pitchFamily="49" charset="-122"/>
              </a:endParaRPr>
            </a:p>
          </p:txBody>
        </p:sp>
        <p:cxnSp>
          <p:nvCxnSpPr>
            <p:cNvPr id="29726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27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2" name="组合 7"/>
          <p:cNvGrpSpPr>
            <a:grpSpLocks/>
          </p:cNvGrpSpPr>
          <p:nvPr/>
        </p:nvGrpSpPr>
        <p:grpSpPr bwMode="auto">
          <a:xfrm>
            <a:off x="3194447" y="1924050"/>
            <a:ext cx="1028700" cy="1447800"/>
            <a:chOff x="2437" y="2032"/>
            <a:chExt cx="1244" cy="1264"/>
          </a:xfrm>
        </p:grpSpPr>
        <p:sp>
          <p:nvSpPr>
            <p:cNvPr id="29729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1400">
                <a:solidFill>
                  <a:srgbClr val="0000FF"/>
                </a:solidFill>
                <a:latin typeface="楷体" pitchFamily="49" charset="-122"/>
              </a:endParaRPr>
            </a:p>
          </p:txBody>
        </p:sp>
        <p:cxnSp>
          <p:nvCxnSpPr>
            <p:cNvPr id="29730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31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75" name="文本框 64"/>
          <p:cNvSpPr txBox="1">
            <a:spLocks noChangeArrowheads="1"/>
          </p:cNvSpPr>
          <p:nvPr/>
        </p:nvSpPr>
        <p:spPr bwMode="auto">
          <a:xfrm>
            <a:off x="2088357" y="1897065"/>
            <a:ext cx="608410" cy="1200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/>
          <a:p>
            <a:r>
              <a:rPr lang="zh-CN" altLang="en-US" sz="7200">
                <a:solidFill>
                  <a:srgbClr val="F44236"/>
                </a:solidFill>
                <a:latin typeface="楷体" pitchFamily="49" charset="-122"/>
              </a:rPr>
              <a:t>咆</a:t>
            </a:r>
          </a:p>
        </p:txBody>
      </p:sp>
      <p:grpSp>
        <p:nvGrpSpPr>
          <p:cNvPr id="16" name="组合 7"/>
          <p:cNvGrpSpPr>
            <a:grpSpLocks/>
          </p:cNvGrpSpPr>
          <p:nvPr/>
        </p:nvGrpSpPr>
        <p:grpSpPr bwMode="auto">
          <a:xfrm>
            <a:off x="2051448" y="1897065"/>
            <a:ext cx="1029890" cy="1449387"/>
            <a:chOff x="2437" y="2032"/>
            <a:chExt cx="1245" cy="1265"/>
          </a:xfrm>
        </p:grpSpPr>
        <p:sp>
          <p:nvSpPr>
            <p:cNvPr id="29734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1400">
                <a:solidFill>
                  <a:srgbClr val="0000FF"/>
                </a:solidFill>
                <a:latin typeface="楷体" pitchFamily="49" charset="-122"/>
              </a:endParaRPr>
            </a:p>
          </p:txBody>
        </p:sp>
        <p:cxnSp>
          <p:nvCxnSpPr>
            <p:cNvPr id="29735" name="直接连接符 4"/>
            <p:cNvCxnSpPr>
              <a:cxnSpLocks noChangeShapeType="1"/>
            </p:cNvCxnSpPr>
            <p:nvPr/>
          </p:nvCxnSpPr>
          <p:spPr bwMode="auto">
            <a:xfrm>
              <a:off x="2437" y="2654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36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18" name="TextBox 117"/>
          <p:cNvSpPr txBox="1">
            <a:spLocks noChangeArrowheads="1"/>
          </p:cNvSpPr>
          <p:nvPr/>
        </p:nvSpPr>
        <p:spPr bwMode="auto">
          <a:xfrm>
            <a:off x="2089548" y="1158877"/>
            <a:ext cx="828106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en-US" altLang="zh-CN" sz="3200">
                <a:latin typeface="Pinyin Adjust" charset="0"/>
                <a:ea typeface="黑体" pitchFamily="49" charset="-122"/>
              </a:rPr>
              <a:t>páo</a:t>
            </a:r>
          </a:p>
        </p:txBody>
      </p:sp>
      <p:sp>
        <p:nvSpPr>
          <p:cNvPr id="119" name="TextBox 118"/>
          <p:cNvSpPr txBox="1">
            <a:spLocks noChangeArrowheads="1"/>
          </p:cNvSpPr>
          <p:nvPr/>
        </p:nvSpPr>
        <p:spPr bwMode="auto">
          <a:xfrm>
            <a:off x="3286125" y="1157289"/>
            <a:ext cx="908256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en-US" altLang="zh-CN" sz="3200">
                <a:latin typeface="Pinyin Adjust" charset="0"/>
                <a:ea typeface="黑体" pitchFamily="49" charset="-122"/>
              </a:rPr>
              <a:t>xiào</a:t>
            </a:r>
            <a:endParaRPr lang="zh-CN" altLang="en-US" sz="3200">
              <a:latin typeface="Pinyin Adjust" charset="0"/>
              <a:ea typeface="黑体" pitchFamily="49" charset="-122"/>
            </a:endParaRPr>
          </a:p>
        </p:txBody>
      </p:sp>
      <p:sp>
        <p:nvSpPr>
          <p:cNvPr id="120" name="TextBox 119"/>
          <p:cNvSpPr txBox="1">
            <a:spLocks noChangeArrowheads="1"/>
          </p:cNvSpPr>
          <p:nvPr/>
        </p:nvSpPr>
        <p:spPr bwMode="auto">
          <a:xfrm>
            <a:off x="4312444" y="1157289"/>
            <a:ext cx="969170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en-US" altLang="zh-CN" sz="3200">
                <a:latin typeface="Pinyin Adjust" charset="0"/>
                <a:ea typeface="黑体" pitchFamily="49" charset="-122"/>
              </a:rPr>
              <a:t>dāng</a:t>
            </a:r>
            <a:endParaRPr lang="zh-CN" altLang="en-US" sz="3200">
              <a:latin typeface="Pinyin Adjust" charset="0"/>
              <a:ea typeface="黑体" pitchFamily="49" charset="-122"/>
            </a:endParaRPr>
          </a:p>
        </p:txBody>
      </p:sp>
      <p:sp>
        <p:nvSpPr>
          <p:cNvPr id="121" name="TextBox 120"/>
          <p:cNvSpPr txBox="1">
            <a:spLocks noChangeArrowheads="1"/>
          </p:cNvSpPr>
          <p:nvPr/>
        </p:nvSpPr>
        <p:spPr bwMode="auto">
          <a:xfrm>
            <a:off x="5407819" y="1149351"/>
            <a:ext cx="929094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en-US" altLang="zh-CN" sz="3200">
                <a:latin typeface="Pinyin Adjust" charset="0"/>
                <a:ea typeface="黑体" pitchFamily="49" charset="-122"/>
              </a:rPr>
              <a:t>tǎng</a:t>
            </a:r>
            <a:endParaRPr lang="zh-CN" altLang="en-US" sz="3200">
              <a:latin typeface="Pinyin Adjust" charset="0"/>
              <a:ea typeface="黑体" pitchFamily="49" charset="-122"/>
            </a:endParaRPr>
          </a:p>
        </p:txBody>
      </p:sp>
      <p:sp>
        <p:nvSpPr>
          <p:cNvPr id="129" name="TextBox 128"/>
          <p:cNvSpPr txBox="1">
            <a:spLocks noChangeArrowheads="1"/>
          </p:cNvSpPr>
          <p:nvPr/>
        </p:nvSpPr>
        <p:spPr bwMode="auto">
          <a:xfrm>
            <a:off x="6165057" y="3427414"/>
            <a:ext cx="627730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en-US" altLang="zh-CN" sz="3200">
                <a:latin typeface="Pinyin Adjust" charset="0"/>
                <a:ea typeface="黑体" pitchFamily="49" charset="-122"/>
              </a:rPr>
              <a:t>yǎ</a:t>
            </a:r>
          </a:p>
        </p:txBody>
      </p:sp>
      <p:sp>
        <p:nvSpPr>
          <p:cNvPr id="130" name="TextBox 129"/>
          <p:cNvSpPr txBox="1">
            <a:spLocks noChangeArrowheads="1"/>
          </p:cNvSpPr>
          <p:nvPr/>
        </p:nvSpPr>
        <p:spPr bwMode="auto">
          <a:xfrm>
            <a:off x="7231857" y="3389314"/>
            <a:ext cx="608494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en-US" altLang="zh-CN" sz="3200">
                <a:latin typeface="Pinyin Adjust" charset="0"/>
                <a:ea typeface="黑体" pitchFamily="49" charset="-122"/>
              </a:rPr>
              <a:t>jiū</a:t>
            </a:r>
          </a:p>
        </p:txBody>
      </p:sp>
      <p:sp>
        <p:nvSpPr>
          <p:cNvPr id="131" name="TextBox 130"/>
          <p:cNvSpPr txBox="1">
            <a:spLocks noChangeArrowheads="1"/>
          </p:cNvSpPr>
          <p:nvPr/>
        </p:nvSpPr>
        <p:spPr bwMode="auto">
          <a:xfrm>
            <a:off x="8080773" y="3440114"/>
            <a:ext cx="887416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en-US" altLang="zh-CN" sz="3200">
                <a:latin typeface="Pinyin Adjust" charset="0"/>
                <a:ea typeface="黑体" pitchFamily="49" charset="-122"/>
              </a:rPr>
              <a:t>shēn</a:t>
            </a:r>
          </a:p>
        </p:txBody>
      </p:sp>
      <p:sp>
        <p:nvSpPr>
          <p:cNvPr id="132" name="TextBox 131"/>
          <p:cNvSpPr txBox="1">
            <a:spLocks noChangeArrowheads="1"/>
          </p:cNvSpPr>
          <p:nvPr/>
        </p:nvSpPr>
        <p:spPr bwMode="auto">
          <a:xfrm>
            <a:off x="9296400" y="3440114"/>
            <a:ext cx="688644" cy="61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r>
              <a:rPr lang="en-US" altLang="zh-CN" sz="3200">
                <a:latin typeface="Pinyin Adjust" charset="0"/>
                <a:ea typeface="黑体" pitchFamily="49" charset="-122"/>
              </a:rPr>
              <a:t>fèi</a:t>
            </a:r>
            <a:endParaRPr lang="zh-CN" altLang="en-US" sz="3200">
              <a:latin typeface="Pinyin Adjust" charset="0"/>
              <a:ea typeface="黑体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501"/>
                            </p:stCondLst>
                            <p:childTnLst>
                              <p:par>
                                <p:cTn id="9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1502"/>
                            </p:stCondLst>
                            <p:childTnLst>
                              <p:par>
                                <p:cTn id="10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1503"/>
                            </p:stCondLst>
                            <p:childTnLst>
                              <p:par>
                                <p:cTn id="10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1504"/>
                            </p:stCondLst>
                            <p:childTnLst>
                              <p:par>
                                <p:cTn id="10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505"/>
                            </p:stCondLst>
                            <p:childTnLst>
                              <p:par>
                                <p:cTn id="10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 nodeType="afterGroup">
                            <p:stCondLst>
                              <p:cond delay="1506"/>
                            </p:stCondLst>
                            <p:childTnLst>
                              <p:par>
                                <p:cTn id="11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507"/>
                            </p:stCondLst>
                            <p:childTnLst>
                              <p:par>
                                <p:cTn id="11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4" grpId="0"/>
      <p:bldP spid="12296" grpId="0"/>
      <p:bldP spid="12306" grpId="0"/>
      <p:bldP spid="12308" grpId="0"/>
      <p:bldP spid="12310" grpId="0"/>
      <p:bldP spid="12312" grpId="0"/>
      <p:bldP spid="75" grpId="0"/>
      <p:bldP spid="118" grpId="0"/>
      <p:bldP spid="118" grpId="1"/>
      <p:bldP spid="119" grpId="0"/>
      <p:bldP spid="119" grpId="1"/>
      <p:bldP spid="120" grpId="0"/>
      <p:bldP spid="120" grpId="1"/>
      <p:bldP spid="121" grpId="0"/>
      <p:bldP spid="121" grpId="1"/>
      <p:bldP spid="129" grpId="0"/>
      <p:bldP spid="129" grpId="1"/>
      <p:bldP spid="130" grpId="0"/>
      <p:bldP spid="130" grpId="1"/>
      <p:bldP spid="131" grpId="0"/>
      <p:bldP spid="131" grpId="1"/>
      <p:bldP spid="132" grpId="0"/>
      <p:bldP spid="13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2915840" y="1789113"/>
            <a:ext cx="1215152" cy="2616200"/>
            <a:chOff x="2309786" y="1027413"/>
            <a:chExt cx="1620214" cy="2615901"/>
          </a:xfrm>
        </p:grpSpPr>
        <p:grpSp>
          <p:nvGrpSpPr>
            <p:cNvPr id="30722" name="组合 1"/>
            <p:cNvGrpSpPr>
              <a:grpSpLocks/>
            </p:cNvGrpSpPr>
            <p:nvPr/>
          </p:nvGrpSpPr>
          <p:grpSpPr bwMode="auto">
            <a:xfrm>
              <a:off x="2309786" y="2000240"/>
              <a:ext cx="1571636" cy="1643074"/>
              <a:chOff x="2437" y="2032"/>
              <a:chExt cx="1244" cy="1264"/>
            </a:xfrm>
          </p:grpSpPr>
          <p:sp>
            <p:nvSpPr>
              <p:cNvPr id="30723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 sz="1400">
                  <a:solidFill>
                    <a:srgbClr val="0000FF"/>
                  </a:solidFill>
                  <a:latin typeface="楷体" pitchFamily="49" charset="-122"/>
                </a:endParaRPr>
              </a:p>
            </p:txBody>
          </p:sp>
          <p:cxnSp>
            <p:nvCxnSpPr>
              <p:cNvPr id="30724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725" name="直接连接符 6"/>
              <p:cNvCxnSpPr>
                <a:cxnSpLocks noChangeShapeType="1"/>
              </p:cNvCxnSpPr>
              <p:nvPr/>
            </p:nvCxnSpPr>
            <p:spPr bwMode="auto">
              <a:xfrm>
                <a:off x="3060" y="2052"/>
                <a:ext cx="0" cy="124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30726" name="TextBox 5"/>
            <p:cNvSpPr txBox="1">
              <a:spLocks noChangeArrowheads="1"/>
            </p:cNvSpPr>
            <p:nvPr/>
          </p:nvSpPr>
          <p:spPr bwMode="auto">
            <a:xfrm>
              <a:off x="2452662" y="2053888"/>
              <a:ext cx="1477338" cy="1200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7200">
                  <a:solidFill>
                    <a:srgbClr val="F44236"/>
                  </a:solidFill>
                  <a:latin typeface="楷体" pitchFamily="49" charset="-122"/>
                </a:rPr>
                <a:t>咆</a:t>
              </a:r>
            </a:p>
          </p:txBody>
        </p:sp>
        <p:sp>
          <p:nvSpPr>
            <p:cNvPr id="30727" name="TextBox 6"/>
            <p:cNvSpPr txBox="1">
              <a:spLocks noChangeArrowheads="1"/>
            </p:cNvSpPr>
            <p:nvPr/>
          </p:nvSpPr>
          <p:spPr bwMode="auto">
            <a:xfrm>
              <a:off x="2625703" y="1027413"/>
              <a:ext cx="1022083" cy="5847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>
                  <a:solidFill>
                    <a:srgbClr val="F44236"/>
                  </a:solidFill>
                  <a:latin typeface="Pinyin Adjust" charset="0"/>
                </a:rPr>
                <a:t>páo</a:t>
              </a:r>
            </a:p>
          </p:txBody>
        </p:sp>
      </p:grpSp>
      <p:sp>
        <p:nvSpPr>
          <p:cNvPr id="11" name="线形标注 2 10"/>
          <p:cNvSpPr/>
          <p:nvPr/>
        </p:nvSpPr>
        <p:spPr>
          <a:xfrm>
            <a:off x="4702970" y="2174877"/>
            <a:ext cx="3057525" cy="612775"/>
          </a:xfrm>
          <a:prstGeom prst="borderCallout2">
            <a:avLst>
              <a:gd name="adj1" fmla="val 18750"/>
              <a:gd name="adj2" fmla="val 2254"/>
              <a:gd name="adj3" fmla="val 18750"/>
              <a:gd name="adj4" fmla="val -16667"/>
              <a:gd name="adj5" fmla="val 216179"/>
              <a:gd name="adj6" fmla="val -31158"/>
            </a:avLst>
          </a:prstGeom>
          <a:no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GB Pinyinok-B" charset="0"/>
              <a:ea typeface="微软雅黑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450431" y="3394077"/>
            <a:ext cx="376238" cy="327025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GB Pinyinok-B" charset="0"/>
              <a:ea typeface="微软雅黑" pitchFamily="34" charset="-122"/>
            </a:endParaRPr>
          </a:p>
        </p:txBody>
      </p:sp>
      <p:sp>
        <p:nvSpPr>
          <p:cNvPr id="13" name="TextBox 11"/>
          <p:cNvSpPr txBox="1">
            <a:spLocks noChangeArrowheads="1"/>
          </p:cNvSpPr>
          <p:nvPr/>
        </p:nvSpPr>
        <p:spPr bwMode="auto">
          <a:xfrm>
            <a:off x="4702969" y="2225675"/>
            <a:ext cx="3257550" cy="400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/>
          <a:p>
            <a:r>
              <a:rPr lang="zh-CN" altLang="en-US" sz="2000">
                <a:solidFill>
                  <a:srgbClr val="000000"/>
                </a:solidFill>
                <a:latin typeface="微软雅黑" pitchFamily="34" charset="-122"/>
                <a:sym typeface="楷体" pitchFamily="49" charset="-122"/>
              </a:rPr>
              <a:t>里面是“</a:t>
            </a:r>
            <a:r>
              <a:rPr lang="zh-CN" altLang="en-US" sz="2000">
                <a:solidFill>
                  <a:srgbClr val="F44236"/>
                </a:solidFill>
                <a:latin typeface="微软雅黑" pitchFamily="34" charset="-122"/>
                <a:sym typeface="楷体" pitchFamily="49" charset="-122"/>
              </a:rPr>
              <a:t>巳</a:t>
            </a:r>
            <a:r>
              <a:rPr lang="zh-CN" altLang="en-US" sz="2000">
                <a:solidFill>
                  <a:srgbClr val="000000"/>
                </a:solidFill>
                <a:latin typeface="微软雅黑" pitchFamily="34" charset="-122"/>
                <a:sym typeface="楷体" pitchFamily="49" charset="-122"/>
              </a:rPr>
              <a:t>”，不是“己”</a:t>
            </a:r>
            <a:endParaRPr lang="zh-CN" altLang="en-US" sz="2000">
              <a:solidFill>
                <a:srgbClr val="FF0000"/>
              </a:solidFill>
              <a:latin typeface="GB Pinyinok-B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683920" y="3905250"/>
            <a:ext cx="697623" cy="400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2000">
                <a:solidFill>
                  <a:srgbClr val="F44236"/>
                </a:solidFill>
                <a:latin typeface="楷体" pitchFamily="49" charset="-122"/>
              </a:rPr>
              <a:t>咆哮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2120505" y="5238750"/>
            <a:ext cx="7835503" cy="40010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/>
          <a:p>
            <a:r>
              <a:rPr lang="zh-CN" altLang="en-US" sz="2000">
                <a:latin typeface="楷体" pitchFamily="49" charset="-122"/>
              </a:rPr>
              <a:t>汹涌的河水紧贴着悬崖，</a:t>
            </a:r>
            <a:r>
              <a:rPr lang="zh-CN" altLang="en-US" sz="2000">
                <a:solidFill>
                  <a:srgbClr val="F44236"/>
                </a:solidFill>
                <a:latin typeface="楷体" pitchFamily="49" charset="-122"/>
              </a:rPr>
              <a:t>咆哮</a:t>
            </a:r>
            <a:r>
              <a:rPr lang="zh-CN" altLang="en-US" sz="2000">
                <a:latin typeface="楷体" pitchFamily="49" charset="-122"/>
              </a:rPr>
              <a:t>而下，一泻千里。</a:t>
            </a:r>
            <a:endParaRPr lang="zh-CN" altLang="en-US" sz="2000">
              <a:latin typeface="GB Pinyinok-B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9610" y="3202874"/>
            <a:ext cx="1951149" cy="1772637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圆角矩形 22"/>
          <p:cNvSpPr/>
          <p:nvPr/>
        </p:nvSpPr>
        <p:spPr>
          <a:xfrm>
            <a:off x="5211367" y="1038227"/>
            <a:ext cx="2208609" cy="67151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2800" noProof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我会认</a:t>
            </a:r>
          </a:p>
        </p:txBody>
      </p:sp>
      <p:pic>
        <p:nvPicPr>
          <p:cNvPr id="30735" name="图片 2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925616" y="614365"/>
            <a:ext cx="777478" cy="118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2" grpId="0" bldLvl="0" animBg="1"/>
      <p:bldP spid="13" grpId="0"/>
      <p:bldP spid="14" grpId="0" bldLvl="0" animBg="1"/>
      <p:bldP spid="18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2943225" y="1938338"/>
            <a:ext cx="1215152" cy="2500312"/>
            <a:chOff x="1381092" y="1071546"/>
            <a:chExt cx="1620214" cy="2500330"/>
          </a:xfrm>
        </p:grpSpPr>
        <p:grpSp>
          <p:nvGrpSpPr>
            <p:cNvPr id="31746" name="组合 1"/>
            <p:cNvGrpSpPr>
              <a:grpSpLocks/>
            </p:cNvGrpSpPr>
            <p:nvPr/>
          </p:nvGrpSpPr>
          <p:grpSpPr bwMode="auto">
            <a:xfrm>
              <a:off x="1381092" y="1928802"/>
              <a:ext cx="1571636" cy="1643074"/>
              <a:chOff x="2437" y="2032"/>
              <a:chExt cx="1244" cy="1264"/>
            </a:xfrm>
          </p:grpSpPr>
          <p:sp>
            <p:nvSpPr>
              <p:cNvPr id="31747" name="矩形 1"/>
              <p:cNvSpPr>
                <a:spLocks noChangeArrowheads="1"/>
              </p:cNvSpPr>
              <p:nvPr/>
            </p:nvSpPr>
            <p:spPr bwMode="auto"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 sz="1400">
                  <a:solidFill>
                    <a:srgbClr val="0000FF"/>
                  </a:solidFill>
                  <a:latin typeface="楷体" pitchFamily="49" charset="-122"/>
                </a:endParaRPr>
              </a:p>
            </p:txBody>
          </p:sp>
          <p:cxnSp>
            <p:nvCxnSpPr>
              <p:cNvPr id="31748" name="直接连接符 4"/>
              <p:cNvCxnSpPr>
                <a:cxnSpLocks noChangeShapeType="1"/>
              </p:cNvCxnSpPr>
              <p:nvPr/>
            </p:nvCxnSpPr>
            <p:spPr bwMode="auto">
              <a:xfrm>
                <a:off x="2437" y="2645"/>
                <a:ext cx="124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749" name="直接连接符 6"/>
              <p:cNvCxnSpPr>
                <a:cxnSpLocks noChangeShapeType="1"/>
              </p:cNvCxnSpPr>
              <p:nvPr/>
            </p:nvCxnSpPr>
            <p:spPr bwMode="auto">
              <a:xfrm>
                <a:off x="3060" y="2052"/>
                <a:ext cx="0" cy="124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31750" name="TextBox 5"/>
            <p:cNvSpPr txBox="1">
              <a:spLocks noChangeArrowheads="1"/>
            </p:cNvSpPr>
            <p:nvPr/>
          </p:nvSpPr>
          <p:spPr bwMode="auto">
            <a:xfrm>
              <a:off x="1523968" y="1911012"/>
              <a:ext cx="1477338" cy="1200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7200">
                  <a:solidFill>
                    <a:srgbClr val="F44236"/>
                  </a:solidFill>
                  <a:latin typeface="楷体" pitchFamily="49" charset="-122"/>
                </a:rPr>
                <a:t>废</a:t>
              </a:r>
            </a:p>
          </p:txBody>
        </p:sp>
        <p:sp>
          <p:nvSpPr>
            <p:cNvPr id="31751" name="TextBox 6"/>
            <p:cNvSpPr txBox="1">
              <a:spLocks noChangeArrowheads="1"/>
            </p:cNvSpPr>
            <p:nvPr/>
          </p:nvSpPr>
          <p:spPr bwMode="auto">
            <a:xfrm>
              <a:off x="1756063" y="1071546"/>
              <a:ext cx="836133" cy="5847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>
                  <a:solidFill>
                    <a:srgbClr val="F44236"/>
                  </a:solidFill>
                  <a:latin typeface="Pinyin Adjust" charset="0"/>
                </a:rPr>
                <a:t>fèi</a:t>
              </a:r>
            </a:p>
          </p:txBody>
        </p:sp>
      </p:grpSp>
      <p:sp>
        <p:nvSpPr>
          <p:cNvPr id="11" name="线形标注 2 10"/>
          <p:cNvSpPr/>
          <p:nvPr/>
        </p:nvSpPr>
        <p:spPr>
          <a:xfrm>
            <a:off x="5443539" y="1914527"/>
            <a:ext cx="1551385" cy="612775"/>
          </a:xfrm>
          <a:prstGeom prst="borderCallout2">
            <a:avLst>
              <a:gd name="adj1" fmla="val 47638"/>
              <a:gd name="adj2" fmla="val 903"/>
              <a:gd name="adj3" fmla="val 52452"/>
              <a:gd name="adj4" fmla="val -17210"/>
              <a:gd name="adj5" fmla="val 226447"/>
              <a:gd name="adj6" fmla="val -76623"/>
            </a:avLst>
          </a:prstGeom>
          <a:no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GB Pinyinok-B" charset="0"/>
              <a:ea typeface="微软雅黑" pitchFamily="34" charset="-122"/>
            </a:endParaRPr>
          </a:p>
        </p:txBody>
      </p:sp>
      <p:sp>
        <p:nvSpPr>
          <p:cNvPr id="12" name="TextBox 9"/>
          <p:cNvSpPr txBox="1">
            <a:spLocks noChangeArrowheads="1"/>
          </p:cNvSpPr>
          <p:nvPr/>
        </p:nvSpPr>
        <p:spPr bwMode="auto">
          <a:xfrm>
            <a:off x="5448193" y="1958975"/>
            <a:ext cx="1467064" cy="400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/>
          <a:p>
            <a:pPr algn="ctr"/>
            <a:r>
              <a:rPr lang="zh-CN" altLang="en-US" sz="2000">
                <a:solidFill>
                  <a:srgbClr val="F44236"/>
                </a:solidFill>
                <a:latin typeface="微软雅黑" pitchFamily="34" charset="-122"/>
                <a:sym typeface="楷体" pitchFamily="49" charset="-122"/>
              </a:rPr>
              <a:t>不要丢掉点</a:t>
            </a:r>
          </a:p>
        </p:txBody>
      </p:sp>
      <p:sp>
        <p:nvSpPr>
          <p:cNvPr id="13" name="TextBox 10"/>
          <p:cNvSpPr txBox="1">
            <a:spLocks noChangeArrowheads="1"/>
          </p:cNvSpPr>
          <p:nvPr/>
        </p:nvSpPr>
        <p:spPr bwMode="auto">
          <a:xfrm>
            <a:off x="2820592" y="5334001"/>
            <a:ext cx="3726656" cy="584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/>
          <a:p>
            <a:r>
              <a:rPr lang="zh-CN" altLang="en-US" sz="3200">
                <a:latin typeface="楷体" pitchFamily="49" charset="-122"/>
              </a:rPr>
              <a:t> </a:t>
            </a:r>
            <a:r>
              <a:rPr lang="zh-CN" altLang="en-US" sz="2000">
                <a:latin typeface="楷体" pitchFamily="49" charset="-122"/>
              </a:rPr>
              <a:t>这儿堆着一堆</a:t>
            </a:r>
            <a:r>
              <a:rPr lang="zh-CN" altLang="en-US" sz="2000">
                <a:solidFill>
                  <a:srgbClr val="F44236"/>
                </a:solidFill>
                <a:latin typeface="楷体" pitchFamily="49" charset="-122"/>
              </a:rPr>
              <a:t>废铁</a:t>
            </a:r>
            <a:r>
              <a:rPr lang="zh-CN" altLang="en-US" sz="2000">
                <a:latin typeface="楷体" pitchFamily="49" charset="-122"/>
              </a:rPr>
              <a:t>。</a:t>
            </a:r>
          </a:p>
        </p:txBody>
      </p:sp>
      <p:sp>
        <p:nvSpPr>
          <p:cNvPr id="14" name="矩形 13"/>
          <p:cNvSpPr/>
          <p:nvPr/>
        </p:nvSpPr>
        <p:spPr>
          <a:xfrm>
            <a:off x="3228975" y="3033715"/>
            <a:ext cx="642938" cy="428625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GB Pinyinok-B" charset="0"/>
              <a:ea typeface="微软雅黑" pitchFamily="34" charset="-122"/>
            </a:endParaRPr>
          </a:p>
        </p:txBody>
      </p:sp>
      <p:sp>
        <p:nvSpPr>
          <p:cNvPr id="15" name="TextBox 13"/>
          <p:cNvSpPr txBox="1">
            <a:spLocks noChangeArrowheads="1"/>
          </p:cNvSpPr>
          <p:nvPr/>
        </p:nvSpPr>
        <p:spPr bwMode="auto">
          <a:xfrm>
            <a:off x="4667252" y="3681413"/>
            <a:ext cx="697623" cy="400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2000">
                <a:solidFill>
                  <a:srgbClr val="F44236"/>
                </a:solidFill>
                <a:latin typeface="楷体" pitchFamily="49" charset="-122"/>
              </a:rPr>
              <a:t>废铁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4487" y="2821365"/>
            <a:ext cx="2212669" cy="2113282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" name="圆角矩形 22"/>
          <p:cNvSpPr/>
          <p:nvPr/>
        </p:nvSpPr>
        <p:spPr>
          <a:xfrm>
            <a:off x="5211367" y="1038227"/>
            <a:ext cx="2208609" cy="67151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2800" noProof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我会认</a:t>
            </a:r>
          </a:p>
        </p:txBody>
      </p:sp>
      <p:pic>
        <p:nvPicPr>
          <p:cNvPr id="31759" name="图片 2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925616" y="614365"/>
            <a:ext cx="777478" cy="118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2" grpId="0"/>
      <p:bldP spid="13" grpId="0" animBg="1"/>
      <p:bldP spid="14" grpId="0" bldLvl="0" animBg="1"/>
      <p:bldP spid="15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SHOUZHIB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8623" y="1301750"/>
            <a:ext cx="1289447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0" name="Picture 3" descr="SHOUZHIB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8523" y="2125663"/>
            <a:ext cx="1357313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Picture 4" descr="SHOUZHIB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0570" y="2997200"/>
            <a:ext cx="1308497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Picture 5" descr="SHOUZHIB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2142" y="3824288"/>
            <a:ext cx="1301353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Picture 6" descr="SHOUZHIB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5374" y="4610100"/>
            <a:ext cx="1401365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4" name="Picture 8" descr="SHOUZHIB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1226" y="5478463"/>
            <a:ext cx="1360885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5" name="Picture 9" descr="SHOUZHIB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2929" y="4357690"/>
            <a:ext cx="1868090" cy="2490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2290763" y="5602289"/>
            <a:ext cx="131318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>
                <a:solidFill>
                  <a:srgbClr val="000000"/>
                </a:solidFill>
                <a:latin typeface="微软雅黑" pitchFamily="34" charset="-122"/>
              </a:rPr>
              <a:t>咆哮</a:t>
            </a: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6199585" y="1404939"/>
            <a:ext cx="131318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>
                <a:solidFill>
                  <a:srgbClr val="000000"/>
                </a:solidFill>
                <a:latin typeface="微软雅黑" pitchFamily="34" charset="-122"/>
              </a:rPr>
              <a:t>呻吟</a:t>
            </a: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5387578" y="2225676"/>
            <a:ext cx="131318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>
                <a:solidFill>
                  <a:srgbClr val="000000"/>
                </a:solidFill>
                <a:latin typeface="微软雅黑" pitchFamily="34" charset="-122"/>
              </a:rPr>
              <a:t>揪出</a:t>
            </a:r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3164682" y="4770439"/>
            <a:ext cx="131318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>
                <a:solidFill>
                  <a:srgbClr val="000000"/>
                </a:solidFill>
                <a:latin typeface="微软雅黑" pitchFamily="34" charset="-122"/>
              </a:rPr>
              <a:t>党员</a:t>
            </a:r>
          </a:p>
        </p:txBody>
      </p:sp>
      <p:sp>
        <p:nvSpPr>
          <p:cNvPr id="11280" name="Text Box 16"/>
          <p:cNvSpPr txBox="1">
            <a:spLocks noChangeArrowheads="1"/>
          </p:cNvSpPr>
          <p:nvPr/>
        </p:nvSpPr>
        <p:spPr bwMode="auto">
          <a:xfrm>
            <a:off x="3883819" y="3938589"/>
            <a:ext cx="131318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>
                <a:solidFill>
                  <a:srgbClr val="000000"/>
                </a:solidFill>
                <a:latin typeface="微软雅黑" pitchFamily="34" charset="-122"/>
              </a:rPr>
              <a:t>淌水</a:t>
            </a:r>
          </a:p>
        </p:txBody>
      </p:sp>
      <p:sp>
        <p:nvSpPr>
          <p:cNvPr id="11281" name="Text Box 17"/>
          <p:cNvSpPr txBox="1">
            <a:spLocks noChangeArrowheads="1"/>
          </p:cNvSpPr>
          <p:nvPr/>
        </p:nvSpPr>
        <p:spPr bwMode="auto">
          <a:xfrm>
            <a:off x="4688682" y="3081339"/>
            <a:ext cx="131318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>
                <a:solidFill>
                  <a:srgbClr val="000000"/>
                </a:solidFill>
                <a:latin typeface="微软雅黑" pitchFamily="34" charset="-122"/>
              </a:rPr>
              <a:t>哑巴</a:t>
            </a:r>
          </a:p>
        </p:txBody>
      </p:sp>
      <p:pic>
        <p:nvPicPr>
          <p:cNvPr id="32782" name="Picture 18" descr="SHOUZHIB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8481" y="481013"/>
            <a:ext cx="1434704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83" name="Text Box 21"/>
          <p:cNvSpPr txBox="1">
            <a:spLocks noChangeArrowheads="1"/>
          </p:cNvSpPr>
          <p:nvPr/>
        </p:nvSpPr>
        <p:spPr bwMode="auto">
          <a:xfrm>
            <a:off x="6838952" y="838200"/>
            <a:ext cx="18473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zh-CN" altLang="en-US" sz="4000">
              <a:solidFill>
                <a:srgbClr val="000000"/>
              </a:solidFill>
              <a:latin typeface="GB Pinyinok-B" charset="0"/>
            </a:endParaRPr>
          </a:p>
        </p:txBody>
      </p:sp>
      <p:sp>
        <p:nvSpPr>
          <p:cNvPr id="11286" name="Text Box 22"/>
          <p:cNvSpPr txBox="1">
            <a:spLocks noChangeArrowheads="1"/>
          </p:cNvSpPr>
          <p:nvPr/>
        </p:nvSpPr>
        <p:spPr bwMode="auto">
          <a:xfrm>
            <a:off x="7023497" y="631826"/>
            <a:ext cx="131318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>
                <a:solidFill>
                  <a:srgbClr val="000000"/>
                </a:solidFill>
                <a:latin typeface="微软雅黑" pitchFamily="34" charset="-122"/>
              </a:rPr>
              <a:t>废弃</a:t>
            </a:r>
          </a:p>
        </p:txBody>
      </p:sp>
      <p:sp>
        <p:nvSpPr>
          <p:cNvPr id="11289" name="Text Box 25"/>
          <p:cNvSpPr txBox="1">
            <a:spLocks noChangeArrowheads="1"/>
          </p:cNvSpPr>
          <p:nvPr/>
        </p:nvSpPr>
        <p:spPr bwMode="auto">
          <a:xfrm>
            <a:off x="6513911" y="4911726"/>
            <a:ext cx="187743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>
                <a:solidFill>
                  <a:srgbClr val="000000"/>
                </a:solidFill>
                <a:latin typeface="微软雅黑" pitchFamily="34" charset="-122"/>
              </a:rPr>
              <a:t>真棒！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9072563" y="2427288"/>
            <a:ext cx="853679" cy="2773362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/>
            <a:r>
              <a:rPr lang="zh-CN" altLang="en-US" sz="2800" b="1" noProof="1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</a:rPr>
              <a:t>勇攀高峰</a:t>
            </a:r>
          </a:p>
        </p:txBody>
      </p:sp>
      <p:sp>
        <p:nvSpPr>
          <p:cNvPr id="24" name="TextBox 34"/>
          <p:cNvSpPr txBox="1"/>
          <p:nvPr/>
        </p:nvSpPr>
        <p:spPr>
          <a:xfrm>
            <a:off x="2978613" y="617626"/>
            <a:ext cx="1980025" cy="523218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 lIns="91438" tIns="45719" rIns="91438" bIns="45719">
            <a:spAutoFit/>
          </a:bodyPr>
          <a:lstStyle/>
          <a:p>
            <a:pPr fontAlgn="auto"/>
            <a:r>
              <a:rPr lang="zh-CN" altLang="en-US" sz="2800" noProof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词语小游戏</a:t>
            </a:r>
          </a:p>
        </p:txBody>
      </p:sp>
      <p:pic>
        <p:nvPicPr>
          <p:cNvPr id="32788" name="图片 24" descr="C:\Users\Administrator\Desktop\课件制作所需人物插图\蓝色粗笔头.png蓝色粗笔头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50" y="481013"/>
            <a:ext cx="89058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89" name="图片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5819" y="153988"/>
            <a:ext cx="119896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1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5" grpId="0"/>
      <p:bldP spid="11277" grpId="0"/>
      <p:bldP spid="11278" grpId="0"/>
      <p:bldP spid="11279" grpId="0"/>
      <p:bldP spid="11280" grpId="0"/>
      <p:bldP spid="11281" grpId="0"/>
      <p:bldP spid="11286" grpId="0"/>
      <p:bldP spid="11289" grpId="0"/>
      <p:bldP spid="3" grpId="0" bldLvl="0" animBg="1"/>
    </p:bldLst>
  </p:timing>
</p:sld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国外超酷媒体演示幻灯片_2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</TotalTime>
  <Words>666</Words>
  <Application>Microsoft Office PowerPoint</Application>
  <PresentationFormat>宽屏</PresentationFormat>
  <Paragraphs>113</Paragraphs>
  <Slides>17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32" baseType="lpstr">
      <vt:lpstr>GB Pinyinok-B</vt:lpstr>
      <vt:lpstr>Meiryo</vt:lpstr>
      <vt:lpstr>MS PGothic</vt:lpstr>
      <vt:lpstr>黑体</vt:lpstr>
      <vt:lpstr>楷体</vt:lpstr>
      <vt:lpstr>宋体</vt:lpstr>
      <vt:lpstr>微软雅黑</vt:lpstr>
      <vt:lpstr>Arial</vt:lpstr>
      <vt:lpstr>Calibri</vt:lpstr>
      <vt:lpstr>Calibri Light</vt:lpstr>
      <vt:lpstr>Franklin Gothic Medium</vt:lpstr>
      <vt:lpstr>Pinyin Adjust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97</cp:revision>
  <dcterms:created xsi:type="dcterms:W3CDTF">2019-01-28T06:44:00Z</dcterms:created>
  <dcterms:modified xsi:type="dcterms:W3CDTF">2021-11-06T07:26:15Z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2052-11.1.0.8696</vt:lpwstr>
  </property>
</Properties>
</file>