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  <p:sldMasterId id="2147483750" r:id="rId2"/>
  </p:sldMasterIdLst>
  <p:notesMasterIdLst>
    <p:notesMasterId r:id="rId23"/>
  </p:notesMasterIdLst>
  <p:sldIdLst>
    <p:sldId id="687" r:id="rId3"/>
    <p:sldId id="652" r:id="rId4"/>
    <p:sldId id="591" r:id="rId5"/>
    <p:sldId id="599" r:id="rId6"/>
    <p:sldId id="600" r:id="rId7"/>
    <p:sldId id="602" r:id="rId8"/>
    <p:sldId id="603" r:id="rId9"/>
    <p:sldId id="651" r:id="rId10"/>
    <p:sldId id="604" r:id="rId11"/>
    <p:sldId id="605" r:id="rId12"/>
    <p:sldId id="609" r:id="rId13"/>
    <p:sldId id="607" r:id="rId14"/>
    <p:sldId id="610" r:id="rId15"/>
    <p:sldId id="643" r:id="rId16"/>
    <p:sldId id="644" r:id="rId17"/>
    <p:sldId id="645" r:id="rId18"/>
    <p:sldId id="646" r:id="rId19"/>
    <p:sldId id="621" r:id="rId20"/>
    <p:sldId id="588" r:id="rId21"/>
    <p:sldId id="688" r:id="rId22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C66FF"/>
    <a:srgbClr val="FFCC99"/>
    <a:srgbClr val="CCECFF"/>
    <a:srgbClr val="FFCCFF"/>
    <a:srgbClr val="FF33CC"/>
    <a:srgbClr val="FFFFCC"/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A238D-050B-476A-8085-DA5FEF021155}" type="datetimeFigureOut">
              <a:rPr lang="zh-CN" altLang="en-US" smtClean="0"/>
              <a:t>2021/11/6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D940A1-DB09-4DEA-8561-03FFF2BB24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261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D940A1-DB09-4DEA-8561-03FFF2BB247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88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7172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3" y="432000"/>
            <a:ext cx="10852237" cy="648000"/>
          </a:xfrm>
        </p:spPr>
        <p:txBody>
          <a:bodyPr rtlCol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3" y="1296000"/>
            <a:ext cx="10852237" cy="5041355"/>
          </a:xfrm>
        </p:spPr>
        <p:txBody>
          <a:bodyPr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E692AE2-DE38-44D2-9085-F5082CA0B36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786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E4338F7-6075-41A5-80B3-47E61B6F5F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46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519B005-0C64-4CBF-AE74-150212E82D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672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D044BC1-E8AE-4083-AA73-ED777DBBB06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104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692FC2-2A88-4081-9217-78ECC9F62B9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407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FFBF88D-E78E-4D00-B9F7-7166F047BD1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853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5288359" y="669655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1706F5D-D87A-4BDF-95FE-25A7FB2755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802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D06056B-CC62-4003-8626-82BB10B2B31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440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1F1C25B-BDA6-4F81-A3C4-838F570B6DF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2677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D32A96E-28D1-45A0-89D8-60836264230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7259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F5D1594-462A-4F54-8122-A44013C1DA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655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FFBF88D-E78E-4D00-B9F7-7166F047BD1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7822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692FC2-2A88-4081-9217-78ECC9F62B9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3040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3013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453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0654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9392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5921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100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033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1469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95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89271D-815E-4527-A2D7-794D0487702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7706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0305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321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5288359" y="669655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1706F5D-D87A-4BDF-95FE-25A7FB2755A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16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D06056B-CC62-4003-8626-82BB10B2B31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797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1F1C25B-BDA6-4F81-A3C4-838F570B6DF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562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D32A96E-28D1-45A0-89D8-60836264230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741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F5D1594-462A-4F54-8122-A44013C1DA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720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8BC1CC9-B76F-4285-9387-E3C85BE69A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562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3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1.xml"/><Relationship Id="rId27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22"/>
            </p:custDataLst>
          </p:nvPr>
        </p:nvSpPr>
        <p:spPr bwMode="auto">
          <a:xfrm>
            <a:off x="669926" y="431800"/>
            <a:ext cx="10852151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23"/>
            </p:custDataLst>
          </p:nvPr>
        </p:nvSpPr>
        <p:spPr bwMode="auto">
          <a:xfrm>
            <a:off x="669926" y="1295402"/>
            <a:ext cx="10852151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4"/>
            </p:custDataLst>
          </p:nvPr>
        </p:nvSpPr>
        <p:spPr>
          <a:xfrm>
            <a:off x="879475" y="6350002"/>
            <a:ext cx="270033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5"/>
            </p:custDataLst>
          </p:nvPr>
        </p:nvSpPr>
        <p:spPr>
          <a:xfrm>
            <a:off x="4116389" y="6350002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6"/>
            </p:custDataLst>
          </p:nvPr>
        </p:nvSpPr>
        <p:spPr>
          <a:xfrm>
            <a:off x="8610600" y="6350002"/>
            <a:ext cx="2700339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E44F345-E4CB-405A-A937-68C9DB9DD80B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7" r:id="rId2"/>
    <p:sldLayoutId id="2147483716" r:id="rId3"/>
    <p:sldLayoutId id="2147483715" r:id="rId4"/>
    <p:sldLayoutId id="2147483714" r:id="rId5"/>
    <p:sldLayoutId id="2147483713" r:id="rId6"/>
    <p:sldLayoutId id="2147483712" r:id="rId7"/>
    <p:sldLayoutId id="2147483711" r:id="rId8"/>
    <p:sldLayoutId id="2147483710" r:id="rId9"/>
    <p:sldLayoutId id="2147483709" r:id="rId10"/>
    <p:sldLayoutId id="2147483708" r:id="rId11"/>
    <p:sldLayoutId id="2147483707" r:id="rId12"/>
    <p:sldLayoutId id="2147483706" r:id="rId13"/>
    <p:sldLayoutId id="2147483743" r:id="rId14"/>
    <p:sldLayoutId id="2147483744" r:id="rId15"/>
    <p:sldLayoutId id="2147483745" r:id="rId16"/>
    <p:sldLayoutId id="2147483746" r:id="rId17"/>
    <p:sldLayoutId id="2147483747" r:id="rId18"/>
    <p:sldLayoutId id="2147483748" r:id="rId19"/>
    <p:sldLayoutId id="2147483749" r:id="rId20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56923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211" b="4099"/>
          <a:stretch>
            <a:fillRect/>
          </a:stretch>
        </p:blipFill>
        <p:spPr bwMode="auto">
          <a:xfrm>
            <a:off x="0" y="2"/>
            <a:ext cx="12192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876617"/>
            <a:ext cx="9144000" cy="27623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接连接符 7"/>
          <p:cNvCxnSpPr/>
          <p:nvPr/>
        </p:nvCxnSpPr>
        <p:spPr>
          <a:xfrm flipV="1">
            <a:off x="3318273" y="5445125"/>
            <a:ext cx="5586413" cy="25400"/>
          </a:xfrm>
          <a:prstGeom prst="line">
            <a:avLst/>
          </a:prstGeom>
          <a:ln w="571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24000" y="4725741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让生活更美好</a:t>
            </a:r>
            <a:endParaRPr lang="zh-CN" altLang="en-US" sz="40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435653" y="5725771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99"/>
          <p:cNvSpPr txBox="1">
            <a:spLocks noChangeArrowheads="1"/>
          </p:cNvSpPr>
          <p:nvPr/>
        </p:nvSpPr>
        <p:spPr bwMode="auto">
          <a:xfrm>
            <a:off x="1974058" y="914402"/>
            <a:ext cx="4493419" cy="616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4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好开头</a:t>
            </a:r>
          </a:p>
          <a:p>
            <a:r>
              <a:rPr lang="zh-CN" altLang="zh-CN" sz="2800" dirty="0">
                <a:solidFill>
                  <a:srgbClr val="7030A0"/>
                </a:solidFill>
                <a:latin typeface="宋体" pitchFamily="2" charset="-122"/>
              </a:rPr>
              <a:t>◆</a:t>
            </a:r>
            <a:r>
              <a:rPr lang="zh-CN" altLang="en-US" sz="2800" b="1" dirty="0">
                <a:solidFill>
                  <a:srgbClr val="7030A0"/>
                </a:solidFill>
                <a:latin typeface="Calibri" pitchFamily="34" charset="0"/>
              </a:rPr>
              <a:t>这个世界上永远有一些人，他们脑洞大开，凭借自己无限的创意让乏味的生活充满有趣的元素，让我们的生活更加美好。</a:t>
            </a:r>
            <a:endParaRPr lang="zh-CN" altLang="zh-CN" sz="2800" b="1" dirty="0">
              <a:solidFill>
                <a:srgbClr val="7030A0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2800" b="1" dirty="0">
              <a:solidFill>
                <a:srgbClr val="7030A0"/>
              </a:solidFill>
              <a:latin typeface="宋体" pitchFamily="2" charset="-122"/>
            </a:endParaRPr>
          </a:p>
          <a:p>
            <a:r>
              <a:rPr lang="zh-CN" altLang="zh-CN" sz="2800" b="1" dirty="0">
                <a:solidFill>
                  <a:srgbClr val="7030A0"/>
                </a:solidFill>
                <a:latin typeface="宋体" pitchFamily="2" charset="-122"/>
              </a:rPr>
              <a:t>◆</a:t>
            </a:r>
            <a:r>
              <a:rPr lang="zh-CN" altLang="en-US" sz="2800" b="1" dirty="0">
                <a:solidFill>
                  <a:srgbClr val="7030A0"/>
                </a:solidFill>
                <a:latin typeface="Calibri" pitchFamily="34" charset="0"/>
              </a:rPr>
              <a:t>诚信，让生活更美好。当岁月流转与时光轮回都无迹可寻时，你蓦然回首，会发现有一样东西藏在时光背后，那便是</a:t>
            </a:r>
            <a:r>
              <a:rPr lang="en-US" altLang="zh-CN" sz="2800" b="1" dirty="0">
                <a:solidFill>
                  <a:srgbClr val="7030A0"/>
                </a:solidFill>
                <a:latin typeface="Calibri" pitchFamily="34" charset="0"/>
              </a:rPr>
              <a:t>——</a:t>
            </a:r>
            <a:r>
              <a:rPr lang="zh-CN" altLang="en-US" sz="2800" b="1" dirty="0">
                <a:solidFill>
                  <a:srgbClr val="7030A0"/>
                </a:solidFill>
                <a:latin typeface="Calibri" pitchFamily="34" charset="0"/>
              </a:rPr>
              <a:t>诚信。</a:t>
            </a:r>
            <a:endParaRPr lang="zh-CN" altLang="zh-CN" sz="2800" b="1" dirty="0">
              <a:solidFill>
                <a:srgbClr val="7030A0"/>
              </a:solidFill>
              <a:latin typeface="Calibri" pitchFamily="34" charset="0"/>
            </a:endParaRPr>
          </a:p>
          <a:p>
            <a:endParaRPr lang="zh-CN" altLang="en-US" sz="28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11266" name="图片 3" descr="tim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925" y="0"/>
            <a:ext cx="295870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文本框 99"/>
          <p:cNvSpPr txBox="1">
            <a:spLocks noChangeArrowheads="1"/>
          </p:cNvSpPr>
          <p:nvPr/>
        </p:nvSpPr>
        <p:spPr bwMode="auto">
          <a:xfrm>
            <a:off x="5413774" y="1187451"/>
            <a:ext cx="4716065" cy="529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4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好</a:t>
            </a:r>
            <a:r>
              <a:rPr lang="zh-CN" altLang="en-US" sz="4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结尾</a:t>
            </a:r>
            <a:endParaRPr lang="zh-CN" altLang="zh-CN" sz="44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zh-CN" sz="2800" dirty="0">
                <a:solidFill>
                  <a:srgbClr val="7030A0"/>
                </a:solidFill>
                <a:latin typeface="宋体" pitchFamily="2" charset="-122"/>
              </a:rPr>
              <a:t>◆</a:t>
            </a:r>
            <a:r>
              <a:rPr lang="zh-CN" altLang="en-US" sz="2800" b="1" dirty="0">
                <a:solidFill>
                  <a:srgbClr val="7030A0"/>
                </a:solidFill>
                <a:latin typeface="宋体" pitchFamily="2" charset="-122"/>
              </a:rPr>
              <a:t>啊，家乡的板栗，因为有你，我们的生活更加丰富多彩，因为有你，传统的文化源远流长</a:t>
            </a:r>
            <a:r>
              <a:rPr lang="en-US" altLang="zh-CN" sz="2800" b="1" dirty="0">
                <a:solidFill>
                  <a:srgbClr val="7030A0"/>
                </a:solidFill>
                <a:latin typeface="宋体" pitchFamily="2" charset="-122"/>
              </a:rPr>
              <a:t>……</a:t>
            </a:r>
            <a:endParaRPr lang="zh-CN" altLang="en-US" sz="2800" b="1" dirty="0">
              <a:solidFill>
                <a:srgbClr val="7030A0"/>
              </a:solidFill>
              <a:latin typeface="Calibri" pitchFamily="34" charset="0"/>
            </a:endParaRPr>
          </a:p>
          <a:p>
            <a:pPr>
              <a:lnSpc>
                <a:spcPct val="120000"/>
              </a:lnSpc>
            </a:pPr>
            <a:endParaRPr lang="zh-CN" altLang="en-US" sz="2800" b="1" dirty="0">
              <a:solidFill>
                <a:srgbClr val="7030A0"/>
              </a:solidFill>
              <a:latin typeface="宋体" pitchFamily="2" charset="-122"/>
            </a:endParaRPr>
          </a:p>
          <a:p>
            <a:r>
              <a:rPr lang="zh-CN" altLang="zh-CN" sz="2800" b="1" dirty="0">
                <a:solidFill>
                  <a:srgbClr val="7030A0"/>
                </a:solidFill>
                <a:latin typeface="宋体" pitchFamily="2" charset="-122"/>
              </a:rPr>
              <a:t>◆</a:t>
            </a:r>
            <a:r>
              <a:rPr lang="zh-CN" altLang="en-US" sz="2800" b="1" dirty="0">
                <a:solidFill>
                  <a:srgbClr val="7030A0"/>
                </a:solidFill>
                <a:latin typeface="宋体" pitchFamily="2" charset="-122"/>
              </a:rPr>
              <a:t>岁月的风铃吹走了光阴，摇落了四季，今后只愿，岁月静好，时间不老。而我便与读书，相伴一生，只因读书，让我生活更美好。</a:t>
            </a:r>
          </a:p>
        </p:txBody>
      </p:sp>
      <p:pic>
        <p:nvPicPr>
          <p:cNvPr id="12290" name="Picture 2" descr="D:\360安全浏览器下载\59052c1f578b3_6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3577" y="1543050"/>
            <a:ext cx="3346847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829992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佳</a:t>
            </a:r>
          </a:p>
        </p:txBody>
      </p:sp>
      <p:sp>
        <p:nvSpPr>
          <p:cNvPr id="18" name="矩形 17"/>
          <p:cNvSpPr/>
          <p:nvPr/>
        </p:nvSpPr>
        <p:spPr>
          <a:xfrm>
            <a:off x="2436020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043239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引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649267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路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4386263" y="1514476"/>
            <a:ext cx="45100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种花让生活更美好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305051" y="2557464"/>
            <a:ext cx="7680722" cy="297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ts val="45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我们一家人都喜欢花，因为植物可以净化空气，花朵也可以供人观赏，养花又可以陶冶情操，一举多得。我家虽然不算“花海”</a:t>
            </a:r>
            <a:r>
              <a:rPr lang="en-US" altLang="zh-CN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但也是“花园”了。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4" descr="timg (15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5757" y="2933700"/>
            <a:ext cx="2712244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50283" y="1444626"/>
            <a:ext cx="7861697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从小，我对花朵就很感兴趣，只要得空就来观察花朵，从播种、萌芽、长出第一片叶子，长出第一条枝，到结蓓蕾，绽放花朵，这些珍贵的画面都被我“储存”在大脑积累库里。每次遇到自己不懂的问题，我总是缠着妈妈问这问那，妈妈总是笑嘻嘻地一一为我讲解。</a:t>
            </a:r>
            <a:endParaRPr lang="en-US" altLang="zh-CN" sz="36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6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087167" y="671514"/>
            <a:ext cx="3142059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小学二年级时，我就养了人生中的第一盆花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水梅。</a:t>
            </a:r>
            <a:r>
              <a:rPr lang="zh-CN" altLang="en-US" sz="3200" dirty="0"/>
              <a:t> </a:t>
            </a:r>
            <a:endParaRPr lang="en-US" altLang="zh-CN" sz="3200" dirty="0"/>
          </a:p>
          <a:p>
            <a:pPr algn="just"/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妈妈叮嘱我：“这种花要常浇水，定期要观察生长状况，不然，会生病的。”我似懂非懂地点了点头。</a:t>
            </a:r>
          </a:p>
          <a:p>
            <a:pPr algn="just"/>
            <a:endParaRPr lang="zh-CN" altLang="en-US" sz="32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4" name="图片 3" descr="6d35b6fdgac1b9afddc31&amp;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7832" y="1285875"/>
            <a:ext cx="5017294" cy="445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230043" y="917577"/>
            <a:ext cx="7717631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水梅天生娇丽，想让她绽放花朵并健康生长可不是一件容易的事。浇水、施肥一点儿马虎不得。可是，我却是一个常常被妈妈称呼为“马虎大王”的人。这不，只顾和朋友们玩了，忘记了给水梅浇水。第二天起床一看，原本水灵灵的水梅低垂着头，青翠欲滴的叶子，也有点发黄。懊恼、伤心瞬间把我淹没，“哇”的一声我大哭起来。幸好有妈妈帮忙，几天以后水梅才重现往日生机。</a:t>
            </a:r>
          </a:p>
          <a:p>
            <a:pPr algn="just"/>
            <a:endParaRPr lang="zh-CN" altLang="en-US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6631783" y="398465"/>
            <a:ext cx="3551635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当看到第一朵水梅花在朝阳下绽放，我高兴得一蹦三尺高，感觉自己完成了一次了不起的壮举。我的心情激动极了！从此我对它更是关怀备至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水梅带给我的不仅是芳香、是美丽，还有无限的惊喜和一个懂得关怀他人的心。</a:t>
            </a:r>
            <a:endParaRPr lang="en-US" altLang="zh-CN" sz="28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</a:p>
        </p:txBody>
      </p:sp>
      <p:pic>
        <p:nvPicPr>
          <p:cNvPr id="3" name="图片 2" descr="6d35b6fdgac1b9ac0e3fe&amp;6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39" y="1433513"/>
            <a:ext cx="4779169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2" descr="timg (15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5757" y="2933700"/>
            <a:ext cx="2712244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107407" y="1263650"/>
            <a:ext cx="7717631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endParaRPr lang="en-US" altLang="zh-CN" sz="32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我在成长，花在生长，闻着满屋子久久萦绕的花香，仿佛置身在一片花海中，娇艳的花瓣在空中散发着芳香。花，真的很迷人</a:t>
            </a:r>
            <a:r>
              <a:rPr lang="en-US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…… </a:t>
            </a:r>
            <a:endParaRPr lang="zh-CN" altLang="en-US" sz="32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种花，让我的生活更美好！</a:t>
            </a:r>
          </a:p>
          <a:p>
            <a:pPr algn="just"/>
            <a:endParaRPr lang="zh-CN" altLang="en-US" sz="32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99"/>
          <p:cNvSpPr>
            <a:spLocks noChangeArrowheads="1"/>
          </p:cNvSpPr>
          <p:nvPr/>
        </p:nvSpPr>
        <p:spPr bwMode="auto">
          <a:xfrm>
            <a:off x="2071689" y="1947863"/>
            <a:ext cx="7965281" cy="3970318"/>
          </a:xfrm>
          <a:custGeom>
            <a:avLst/>
            <a:gdLst>
              <a:gd name="T0" fmla="*/ 10620375 w 10620375"/>
              <a:gd name="T1" fmla="*/ 1863358 h 3726716"/>
              <a:gd name="T2" fmla="*/ 5310187 w 10620375"/>
              <a:gd name="T3" fmla="*/ 3726716 h 3726716"/>
              <a:gd name="T4" fmla="*/ 0 w 10620375"/>
              <a:gd name="T5" fmla="*/ 1863358 h 3726716"/>
              <a:gd name="T6" fmla="*/ 5310187 w 10620375"/>
              <a:gd name="T7" fmla="*/ 0 h 3726716"/>
              <a:gd name="T8" fmla="*/ 0 60000 65536"/>
              <a:gd name="T9" fmla="*/ 5400000 60000 65536"/>
              <a:gd name="T10" fmla="*/ 10800000 60000 65536"/>
              <a:gd name="T11" fmla="*/ 16200000 60000 65536"/>
              <a:gd name="T12" fmla="*/ 0 w 10620375"/>
              <a:gd name="T13" fmla="*/ 0 h 3726716"/>
              <a:gd name="T14" fmla="*/ 10620375 w 10620375"/>
              <a:gd name="T15" fmla="*/ 3726716 h 37267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620375" h="3726716">
                <a:moveTo>
                  <a:pt x="621131" y="0"/>
                </a:moveTo>
                <a:lnTo>
                  <a:pt x="9999243" y="0"/>
                </a:lnTo>
                <a:cubicBezTo>
                  <a:pt x="10342284" y="0"/>
                  <a:pt x="10620374" y="278090"/>
                  <a:pt x="10620374" y="621131"/>
                </a:cubicBezTo>
                <a:lnTo>
                  <a:pt x="10620375" y="3726716"/>
                </a:lnTo>
                <a:lnTo>
                  <a:pt x="0" y="3726716"/>
                </a:lnTo>
                <a:lnTo>
                  <a:pt x="0" y="621131"/>
                </a:lnTo>
                <a:cubicBezTo>
                  <a:pt x="0" y="278090"/>
                  <a:pt x="278090" y="0"/>
                  <a:pt x="621131" y="0"/>
                </a:cubicBezTo>
                <a:close/>
              </a:path>
            </a:pathLst>
          </a:custGeom>
          <a:noFill/>
          <a:ln w="3810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3300"/>
                </a:solidFill>
                <a:latin typeface="Calibri" pitchFamily="34" charset="0"/>
              </a:rPr>
              <a:t>         小作者通过写自己种花的经历，表现了种花让生活更美好这一主题。在作文中小作者把自己的情感融入其中，让我们看到了一个为花儿笑，为花儿哭的天真少年。同时作者善于发表自己的看法，尤其是对水梅带给自己生活的影响，观点鲜明，总结到位，更好地突出了文章的主题。 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829992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名</a:t>
            </a:r>
          </a:p>
        </p:txBody>
      </p:sp>
      <p:sp>
        <p:nvSpPr>
          <p:cNvPr id="18" name="矩形 17"/>
          <p:cNvSpPr/>
          <p:nvPr/>
        </p:nvSpPr>
        <p:spPr>
          <a:xfrm>
            <a:off x="2436020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师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043239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649267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6" descr="timg (7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3654029" y="1984377"/>
            <a:ext cx="4306490" cy="2360613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076701" y="2541589"/>
            <a:ext cx="36290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66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感谢观看！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90sheji_linggan_130778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3144" y="-368300"/>
            <a:ext cx="7587854" cy="722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062413" y="3089276"/>
            <a:ext cx="4769644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生活是美好的，精彩无处不在。你有没有想过，什么让你的生活更美好？</a:t>
            </a:r>
          </a:p>
        </p:txBody>
      </p:sp>
      <p:grpSp>
        <p:nvGrpSpPr>
          <p:cNvPr id="3075" name="组合 6"/>
          <p:cNvGrpSpPr>
            <a:grpSpLocks/>
          </p:cNvGrpSpPr>
          <p:nvPr/>
        </p:nvGrpSpPr>
        <p:grpSpPr bwMode="auto">
          <a:xfrm>
            <a:off x="2293145" y="568327"/>
            <a:ext cx="1684735" cy="677863"/>
            <a:chOff x="1937742" y="2510421"/>
            <a:chExt cx="2246560" cy="679594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974259" y="2510421"/>
              <a:ext cx="1867105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974259" y="3190015"/>
              <a:ext cx="1875043" cy="0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3"/>
            <p:cNvSpPr txBox="1">
              <a:spLocks noChangeArrowheads="1"/>
            </p:cNvSpPr>
            <p:nvPr/>
          </p:nvSpPr>
          <p:spPr bwMode="auto">
            <a:xfrm>
              <a:off x="1937742" y="2542252"/>
              <a:ext cx="2246560" cy="462844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2400" b="1" spc="500" noProof="1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新课导入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3830250" y="2510421"/>
              <a:ext cx="309597" cy="334226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3849302" y="2828732"/>
              <a:ext cx="269905" cy="361283"/>
            </a:xfrm>
            <a:prstGeom prst="line">
              <a:avLst/>
            </a:prstGeom>
            <a:ln w="3175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5726097" y="363984"/>
            <a:ext cx="232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542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" name="组合 12"/>
          <p:cNvGrpSpPr>
            <a:grpSpLocks/>
          </p:cNvGrpSpPr>
          <p:nvPr/>
        </p:nvGrpSpPr>
        <p:grpSpPr bwMode="auto">
          <a:xfrm>
            <a:off x="1614488" y="206377"/>
            <a:ext cx="2065734" cy="1116013"/>
            <a:chOff x="851778" y="206733"/>
            <a:chExt cx="2753522" cy="1115717"/>
          </a:xfrm>
        </p:grpSpPr>
        <p:grpSp>
          <p:nvGrpSpPr>
            <p:cNvPr id="4098" name="组合 23"/>
            <p:cNvGrpSpPr>
              <a:grpSpLocks/>
            </p:cNvGrpSpPr>
            <p:nvPr/>
          </p:nvGrpSpPr>
          <p:grpSpPr bwMode="auto">
            <a:xfrm>
              <a:off x="1637365" y="567000"/>
              <a:ext cx="1967935" cy="679270"/>
              <a:chOff x="2548599" y="2510780"/>
              <a:chExt cx="1967935" cy="679270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2575579" y="2510780"/>
                <a:ext cx="1260113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2577167" y="3190050"/>
                <a:ext cx="1258525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3"/>
              <p:cNvSpPr txBox="1">
                <a:spLocks noChangeArrowheads="1"/>
              </p:cNvSpPr>
              <p:nvPr/>
            </p:nvSpPr>
            <p:spPr bwMode="auto">
              <a:xfrm>
                <a:off x="2548599" y="2542522"/>
                <a:ext cx="1967935" cy="5846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3200" b="1" spc="500" noProof="1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习作</a:t>
                </a: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3832518" y="2510780"/>
                <a:ext cx="306300" cy="334873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V="1">
                <a:off x="3849976" y="2828196"/>
                <a:ext cx="269797" cy="36185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104" name="图片 2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1778" y="206733"/>
              <a:ext cx="900074" cy="1115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2350295" y="2616200"/>
            <a:ext cx="1329929" cy="1011238"/>
            <a:chOff x="6608617" y="304800"/>
            <a:chExt cx="1773382" cy="1011382"/>
          </a:xfrm>
        </p:grpSpPr>
        <p:sp>
          <p:nvSpPr>
            <p:cNvPr id="17" name="椭圆 16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noProof="1"/>
            </a:p>
          </p:txBody>
        </p:sp>
        <p:sp>
          <p:nvSpPr>
            <p:cNvPr id="4108" name="TextBox 17"/>
            <p:cNvSpPr txBox="1">
              <a:spLocks noChangeArrowheads="1"/>
            </p:cNvSpPr>
            <p:nvPr/>
          </p:nvSpPr>
          <p:spPr bwMode="auto">
            <a:xfrm>
              <a:off x="6899562" y="442519"/>
              <a:ext cx="1205345" cy="52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微笑</a:t>
              </a: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4296966" y="2605090"/>
            <a:ext cx="1329928" cy="1011237"/>
            <a:chOff x="6608617" y="304800"/>
            <a:chExt cx="1773382" cy="1011382"/>
          </a:xfrm>
        </p:grpSpPr>
        <p:sp>
          <p:nvSpPr>
            <p:cNvPr id="20" name="椭圆 19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noProof="1"/>
            </a:p>
          </p:txBody>
        </p:sp>
        <p:sp>
          <p:nvSpPr>
            <p:cNvPr id="4111" name="TextBox 20"/>
            <p:cNvSpPr txBox="1">
              <a:spLocks noChangeArrowheads="1"/>
            </p:cNvSpPr>
            <p:nvPr/>
          </p:nvSpPr>
          <p:spPr bwMode="auto">
            <a:xfrm>
              <a:off x="6899562" y="442519"/>
              <a:ext cx="1205345" cy="52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诚信</a:t>
              </a: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6292454" y="2590800"/>
            <a:ext cx="1329928" cy="1011238"/>
            <a:chOff x="6608617" y="304800"/>
            <a:chExt cx="1773382" cy="1011382"/>
          </a:xfrm>
        </p:grpSpPr>
        <p:sp>
          <p:nvSpPr>
            <p:cNvPr id="23" name="椭圆 22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noProof="1"/>
            </a:p>
          </p:txBody>
        </p:sp>
        <p:sp>
          <p:nvSpPr>
            <p:cNvPr id="4114" name="TextBox 23"/>
            <p:cNvSpPr txBox="1">
              <a:spLocks noChangeArrowheads="1"/>
            </p:cNvSpPr>
            <p:nvPr/>
          </p:nvSpPr>
          <p:spPr bwMode="auto">
            <a:xfrm>
              <a:off x="6899562" y="442519"/>
              <a:ext cx="1205345" cy="52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梦想</a:t>
              </a: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8360570" y="2536825"/>
            <a:ext cx="1329929" cy="1011238"/>
            <a:chOff x="6608617" y="304800"/>
            <a:chExt cx="1773382" cy="1011382"/>
          </a:xfrm>
        </p:grpSpPr>
        <p:sp>
          <p:nvSpPr>
            <p:cNvPr id="32" name="椭圆 31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rgbClr val="FFCCFF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noProof="1"/>
            </a:p>
          </p:txBody>
        </p:sp>
        <p:sp>
          <p:nvSpPr>
            <p:cNvPr id="4117" name="TextBox 32"/>
            <p:cNvSpPr txBox="1">
              <a:spLocks noChangeArrowheads="1"/>
            </p:cNvSpPr>
            <p:nvPr/>
          </p:nvSpPr>
          <p:spPr bwMode="auto">
            <a:xfrm>
              <a:off x="6899562" y="442519"/>
              <a:ext cx="1205345" cy="52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创意</a:t>
              </a: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2759870" y="4732340"/>
            <a:ext cx="1329929" cy="1011237"/>
            <a:chOff x="6608617" y="304800"/>
            <a:chExt cx="1773382" cy="1011382"/>
          </a:xfrm>
        </p:grpSpPr>
        <p:sp>
          <p:nvSpPr>
            <p:cNvPr id="35" name="椭圆 34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noProof="1"/>
            </a:p>
          </p:txBody>
        </p:sp>
        <p:sp>
          <p:nvSpPr>
            <p:cNvPr id="4120" name="TextBox 35"/>
            <p:cNvSpPr txBox="1">
              <a:spLocks noChangeArrowheads="1"/>
            </p:cNvSpPr>
            <p:nvPr/>
          </p:nvSpPr>
          <p:spPr bwMode="auto">
            <a:xfrm>
              <a:off x="6899562" y="442519"/>
              <a:ext cx="1205345" cy="52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运动</a:t>
              </a: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960144" y="4745040"/>
            <a:ext cx="1329929" cy="1011237"/>
            <a:chOff x="6608617" y="304800"/>
            <a:chExt cx="1773382" cy="1011382"/>
          </a:xfrm>
        </p:grpSpPr>
        <p:sp>
          <p:nvSpPr>
            <p:cNvPr id="38" name="椭圆 37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rgbClr val="CCECFF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noProof="1"/>
            </a:p>
          </p:txBody>
        </p:sp>
        <p:sp>
          <p:nvSpPr>
            <p:cNvPr id="4123" name="TextBox 38"/>
            <p:cNvSpPr txBox="1">
              <a:spLocks noChangeArrowheads="1"/>
            </p:cNvSpPr>
            <p:nvPr/>
          </p:nvSpPr>
          <p:spPr bwMode="auto">
            <a:xfrm>
              <a:off x="6899562" y="442519"/>
              <a:ext cx="1205345" cy="52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集邮</a:t>
              </a: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7037786" y="4732340"/>
            <a:ext cx="1331119" cy="1011237"/>
            <a:chOff x="6608617" y="304800"/>
            <a:chExt cx="1773382" cy="1011382"/>
          </a:xfrm>
        </p:grpSpPr>
        <p:sp>
          <p:nvSpPr>
            <p:cNvPr id="41" name="椭圆 40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noProof="1"/>
            </a:p>
          </p:txBody>
        </p:sp>
        <p:sp>
          <p:nvSpPr>
            <p:cNvPr id="4126" name="TextBox 41"/>
            <p:cNvSpPr txBox="1">
              <a:spLocks noChangeArrowheads="1"/>
            </p:cNvSpPr>
            <p:nvPr/>
          </p:nvSpPr>
          <p:spPr bwMode="auto">
            <a:xfrm>
              <a:off x="6899562" y="442519"/>
              <a:ext cx="1205346" cy="52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旅行</a:t>
              </a: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9054704" y="4622800"/>
            <a:ext cx="1329928" cy="1011238"/>
            <a:chOff x="6608617" y="304800"/>
            <a:chExt cx="1773382" cy="1011382"/>
          </a:xfrm>
        </p:grpSpPr>
        <p:sp>
          <p:nvSpPr>
            <p:cNvPr id="44" name="椭圆 43"/>
            <p:cNvSpPr/>
            <p:nvPr/>
          </p:nvSpPr>
          <p:spPr>
            <a:xfrm>
              <a:off x="6608617" y="304800"/>
              <a:ext cx="1773382" cy="1011382"/>
            </a:xfrm>
            <a:prstGeom prst="ellipse">
              <a:avLst/>
            </a:prstGeom>
            <a:solidFill>
              <a:srgbClr val="CC66FF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 noProof="1"/>
            </a:p>
          </p:txBody>
        </p:sp>
        <p:sp>
          <p:nvSpPr>
            <p:cNvPr id="4129" name="TextBox 44"/>
            <p:cNvSpPr txBox="1">
              <a:spLocks noChangeArrowheads="1"/>
            </p:cNvSpPr>
            <p:nvPr/>
          </p:nvSpPr>
          <p:spPr bwMode="auto">
            <a:xfrm>
              <a:off x="6899562" y="442519"/>
              <a:ext cx="1205345" cy="523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800" b="1">
                  <a:latin typeface="楷体" pitchFamily="49" charset="-122"/>
                  <a:ea typeface="楷体" pitchFamily="49" charset="-122"/>
                </a:rPr>
                <a:t>种花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 txBox="1">
            <a:spLocks noChangeArrowheads="1"/>
          </p:cNvSpPr>
          <p:nvPr/>
        </p:nvSpPr>
        <p:spPr bwMode="auto">
          <a:xfrm>
            <a:off x="2409825" y="1604963"/>
            <a:ext cx="7353300" cy="406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just">
              <a:lnSpc>
                <a:spcPts val="5600"/>
              </a:lnSpc>
            </a:pPr>
            <a:r>
              <a:rPr lang="zh-CN" altLang="en-US" sz="3600" b="1" dirty="0">
                <a:solidFill>
                  <a:srgbClr val="0000FF"/>
                </a:solidFill>
                <a:ea typeface="黑体" pitchFamily="49" charset="-122"/>
              </a:rPr>
              <a:t>        本次习作是半命题作文“</a:t>
            </a:r>
            <a:r>
              <a:rPr lang="zh-CN" altLang="en-US" sz="3600" b="1" u="sng" dirty="0">
                <a:solidFill>
                  <a:srgbClr val="0000FF"/>
                </a:solidFill>
                <a:ea typeface="黑体" pitchFamily="49" charset="-122"/>
              </a:rPr>
              <a:t>             </a:t>
            </a:r>
            <a:r>
              <a:rPr lang="zh-CN" altLang="en-US" sz="3600" b="1" dirty="0">
                <a:solidFill>
                  <a:srgbClr val="0000FF"/>
                </a:solidFill>
                <a:ea typeface="黑体" pitchFamily="49" charset="-122"/>
              </a:rPr>
              <a:t>让生活更美好”，要求我们从“微笑、诚信、梦想、创意、运动、集邮、旅行、种花”这八个话题中任选一个完成习作，也可以写其他话题。</a:t>
            </a:r>
            <a:endParaRPr lang="zh-CN" altLang="en-US" sz="32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29992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</a:t>
            </a:r>
          </a:p>
        </p:txBody>
      </p:sp>
      <p:sp>
        <p:nvSpPr>
          <p:cNvPr id="4" name="矩形 3"/>
          <p:cNvSpPr/>
          <p:nvPr/>
        </p:nvSpPr>
        <p:spPr>
          <a:xfrm>
            <a:off x="2436020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3239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49267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容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 txBox="1">
            <a:spLocks noChangeArrowheads="1"/>
          </p:cNvSpPr>
          <p:nvPr/>
        </p:nvSpPr>
        <p:spPr bwMode="auto">
          <a:xfrm>
            <a:off x="2051448" y="2601913"/>
            <a:ext cx="8139113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ea typeface="黑体" pitchFamily="49" charset="-122"/>
              </a:rPr>
              <a:t>        </a:t>
            </a:r>
            <a:r>
              <a:rPr lang="zh-CN" altLang="en-US" sz="3200" b="1" dirty="0">
                <a:solidFill>
                  <a:srgbClr val="0000FF"/>
                </a:solidFill>
                <a:ea typeface="黑体" pitchFamily="49" charset="-122"/>
              </a:rPr>
              <a:t>“</a:t>
            </a:r>
            <a:r>
              <a:rPr lang="zh-CN" altLang="en-US" sz="3200" b="1" u="sng" dirty="0">
                <a:solidFill>
                  <a:srgbClr val="0000FF"/>
                </a:solidFill>
                <a:ea typeface="黑体" pitchFamily="49" charset="-122"/>
              </a:rPr>
              <a:t>              </a:t>
            </a:r>
            <a:r>
              <a:rPr lang="zh-CN" altLang="en-US" sz="3200" b="1" dirty="0">
                <a:solidFill>
                  <a:srgbClr val="0000FF"/>
                </a:solidFill>
                <a:ea typeface="黑体" pitchFamily="49" charset="-122"/>
              </a:rPr>
              <a:t>让生活更美好”这个题目，它的落脚点在一个“更”字，这是与以往进行比较所得到的结果。所以，在写作之前，我们就要想想什么给我们的生活带来了变化，什么让我们的生活变得更加美好。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29992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</a:t>
            </a:r>
          </a:p>
        </p:txBody>
      </p:sp>
      <p:sp>
        <p:nvSpPr>
          <p:cNvPr id="4" name="矩形 3"/>
          <p:cNvSpPr/>
          <p:nvPr/>
        </p:nvSpPr>
        <p:spPr>
          <a:xfrm>
            <a:off x="2436020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3239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49267" y="522538"/>
            <a:ext cx="748923" cy="769441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4400" noProof="1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导</a:t>
            </a:r>
            <a:endParaRPr lang="zh-CN" altLang="en-US" sz="4400" noProof="1">
              <a:solidFill>
                <a:prstClr val="white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864520" y="1887538"/>
            <a:ext cx="83296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</a:t>
            </a:r>
            <a:r>
              <a:rPr lang="zh-CN" altLang="en-US" sz="3600" b="1" dirty="0">
                <a:solidFill>
                  <a:srgbClr val="FF0000"/>
                </a:solidFill>
                <a:ea typeface="黑体" pitchFamily="49" charset="-122"/>
              </a:rPr>
              <a:t>认真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审题，揣摩题意</a:t>
            </a:r>
            <a:endParaRPr lang="zh-CN" altLang="en-US" sz="40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128837" y="984250"/>
            <a:ext cx="6540104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）补好文题，注意选材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94335" y="2136776"/>
            <a:ext cx="7775972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ts val="5600"/>
              </a:lnSpc>
            </a:pPr>
            <a:r>
              <a:rPr lang="zh-CN" altLang="en-US" sz="36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确定话题后，将题目补充完整。然后紧扣主题选择让我们感觉到生活变得更加美好的事例，挖掘事例中那些动人的细节，说明这件事对自己所产生的影响，写出美好的感受。</a:t>
            </a:r>
          </a:p>
          <a:p>
            <a:pPr algn="just">
              <a:lnSpc>
                <a:spcPts val="5600"/>
              </a:lnSpc>
            </a:pPr>
            <a:endParaRPr lang="zh-CN" altLang="en-US" sz="36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128838" y="984251"/>
            <a:ext cx="57769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）详略得当，重点突出</a:t>
            </a:r>
            <a:endParaRPr lang="zh-CN" altLang="en-US" sz="40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247900" y="1968501"/>
            <a:ext cx="7724775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56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    “更美好”是抽象的感悟体验，要通过具体的事例表现出来。但所选的例子要有典型性且要做到有详有略，重点突出。如这件事是如何影响自己的生活的部分要详写、重点写，从这件事中获得的感悟可略写。写作时还可运用恰当的心理、动作等细节描写突出自己的心灵感悟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5"/>
          <p:cNvGrpSpPr>
            <a:grpSpLocks/>
          </p:cNvGrpSpPr>
          <p:nvPr/>
        </p:nvGrpSpPr>
        <p:grpSpPr bwMode="auto">
          <a:xfrm>
            <a:off x="1625205" y="206376"/>
            <a:ext cx="2353865" cy="1469332"/>
            <a:chOff x="135082" y="206733"/>
            <a:chExt cx="3137986" cy="1468942"/>
          </a:xfrm>
        </p:grpSpPr>
        <p:grpSp>
          <p:nvGrpSpPr>
            <p:cNvPr id="9218" name="组合 6"/>
            <p:cNvGrpSpPr>
              <a:grpSpLocks/>
            </p:cNvGrpSpPr>
            <p:nvPr/>
          </p:nvGrpSpPr>
          <p:grpSpPr bwMode="auto">
            <a:xfrm>
              <a:off x="1027115" y="567000"/>
              <a:ext cx="2245953" cy="1108675"/>
              <a:chOff x="1938349" y="2510780"/>
              <a:chExt cx="2245953" cy="1108675"/>
            </a:xfrm>
          </p:grpSpPr>
          <p:cxnSp>
            <p:nvCxnSpPr>
              <p:cNvPr id="9" name="直接连接符 8"/>
              <p:cNvCxnSpPr/>
              <p:nvPr/>
            </p:nvCxnSpPr>
            <p:spPr>
              <a:xfrm>
                <a:off x="1965332" y="2510780"/>
                <a:ext cx="187453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1974855" y="3190050"/>
                <a:ext cx="1876125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3"/>
              <p:cNvSpPr txBox="1">
                <a:spLocks noChangeArrowheads="1"/>
              </p:cNvSpPr>
              <p:nvPr/>
            </p:nvSpPr>
            <p:spPr bwMode="auto">
              <a:xfrm>
                <a:off x="1938349" y="2542522"/>
                <a:ext cx="2245953" cy="107693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3200" b="1" spc="500" noProof="1">
                    <a:solidFill>
                      <a:srgbClr val="0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图解课文</a:t>
                </a: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3831933" y="2510780"/>
                <a:ext cx="306339" cy="334873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flipV="1">
                <a:off x="3849394" y="2828196"/>
                <a:ext cx="269832" cy="361854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224" name="图片 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82" y="206733"/>
              <a:ext cx="900074" cy="1115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225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541465"/>
            <a:ext cx="9144000" cy="382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7"/>
          <p:cNvSpPr/>
          <p:nvPr/>
        </p:nvSpPr>
        <p:spPr>
          <a:xfrm>
            <a:off x="2087168" y="2592388"/>
            <a:ext cx="7973615" cy="2335212"/>
          </a:xfrm>
          <a:prstGeom prst="roundRect">
            <a:avLst/>
          </a:prstGeom>
          <a:solidFill>
            <a:schemeClr val="accent1">
              <a:lumMod val="20000"/>
              <a:lumOff val="80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10242" name="AutoShape 21"/>
          <p:cNvSpPr>
            <a:spLocks noChangeArrowheads="1"/>
          </p:cNvSpPr>
          <p:nvPr/>
        </p:nvSpPr>
        <p:spPr bwMode="auto">
          <a:xfrm>
            <a:off x="4900613" y="1346202"/>
            <a:ext cx="2286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zh-CN" altLang="en-US" sz="4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好  词</a:t>
            </a:r>
          </a:p>
        </p:txBody>
      </p:sp>
      <p:grpSp>
        <p:nvGrpSpPr>
          <p:cNvPr id="10243" name="组合 12"/>
          <p:cNvGrpSpPr>
            <a:grpSpLocks/>
          </p:cNvGrpSpPr>
          <p:nvPr/>
        </p:nvGrpSpPr>
        <p:grpSpPr bwMode="auto">
          <a:xfrm>
            <a:off x="1578769" y="168275"/>
            <a:ext cx="2400300" cy="1509016"/>
            <a:chOff x="72736" y="167675"/>
            <a:chExt cx="3200332" cy="1508833"/>
          </a:xfrm>
        </p:grpSpPr>
        <p:grpSp>
          <p:nvGrpSpPr>
            <p:cNvPr id="10244" name="组合 17"/>
            <p:cNvGrpSpPr>
              <a:grpSpLocks/>
            </p:cNvGrpSpPr>
            <p:nvPr/>
          </p:nvGrpSpPr>
          <p:grpSpPr bwMode="auto">
            <a:xfrm>
              <a:off x="1026803" y="567676"/>
              <a:ext cx="2246265" cy="1108832"/>
              <a:chOff x="1938037" y="2511456"/>
              <a:chExt cx="2246265" cy="1108832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1965024" y="2511456"/>
                <a:ext cx="187479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974549" y="3190823"/>
                <a:ext cx="1876385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3"/>
              <p:cNvSpPr txBox="1">
                <a:spLocks noChangeArrowheads="1"/>
              </p:cNvSpPr>
              <p:nvPr/>
            </p:nvSpPr>
            <p:spPr bwMode="auto">
              <a:xfrm>
                <a:off x="1938037" y="2543202"/>
                <a:ext cx="2246265" cy="1077086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3200" b="1" spc="500" noProof="1">
                    <a:latin typeface="黑体" panose="02010609060101010101" pitchFamily="49" charset="-122"/>
                    <a:ea typeface="黑体" panose="02010609060101010101" pitchFamily="49" charset="-122"/>
                  </a:rPr>
                  <a:t>日积月累</a:t>
                </a: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3831885" y="2511456"/>
                <a:ext cx="306381" cy="334922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V="1">
                <a:off x="3849347" y="2828917"/>
                <a:ext cx="269869" cy="36190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250" name="图片 20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36" y="167675"/>
              <a:ext cx="1009037" cy="1193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Rectangle 4"/>
          <p:cNvSpPr>
            <a:spLocks noChangeArrowheads="1"/>
          </p:cNvSpPr>
          <p:nvPr/>
        </p:nvSpPr>
        <p:spPr bwMode="auto">
          <a:xfrm>
            <a:off x="2271714" y="2476500"/>
            <a:ext cx="7789069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全神贯注   专心致志   废寝忘食   孜孜不倦  </a:t>
            </a:r>
            <a:endParaRPr lang="en-US" altLang="zh-CN" sz="2800" b="1" dirty="0">
              <a:solidFill>
                <a:srgbClr val="0000FF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博览群书   手不释卷   婀娜多姿   芳香四溢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1029</Words>
  <Application>Microsoft Office PowerPoint</Application>
  <PresentationFormat>宽屏</PresentationFormat>
  <Paragraphs>75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450</cp:revision>
  <dcterms:created xsi:type="dcterms:W3CDTF">2018-03-12T14:29:00Z</dcterms:created>
  <dcterms:modified xsi:type="dcterms:W3CDTF">2021-11-06T06:48:47Z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