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23"/>
  </p:notesMasterIdLst>
  <p:sldIdLst>
    <p:sldId id="257" r:id="rId3"/>
    <p:sldId id="259" r:id="rId4"/>
    <p:sldId id="318" r:id="rId5"/>
    <p:sldId id="262" r:id="rId6"/>
    <p:sldId id="296" r:id="rId7"/>
    <p:sldId id="277" r:id="rId8"/>
    <p:sldId id="311" r:id="rId9"/>
    <p:sldId id="261" r:id="rId10"/>
    <p:sldId id="307" r:id="rId11"/>
    <p:sldId id="264" r:id="rId12"/>
    <p:sldId id="283" r:id="rId13"/>
    <p:sldId id="313" r:id="rId14"/>
    <p:sldId id="314" r:id="rId15"/>
    <p:sldId id="316" r:id="rId16"/>
    <p:sldId id="315" r:id="rId17"/>
    <p:sldId id="317" r:id="rId18"/>
    <p:sldId id="293" r:id="rId19"/>
    <p:sldId id="274" r:id="rId20"/>
    <p:sldId id="275" r:id="rId21"/>
    <p:sldId id="319" r:id="rId22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BBB59"/>
    <a:srgbClr val="99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68" autoAdjust="0"/>
    <p:restoredTop sz="96314" autoAdjust="0"/>
  </p:normalViewPr>
  <p:slideViewPr>
    <p:cSldViewPr>
      <p:cViewPr varScale="1">
        <p:scale>
          <a:sx n="143" d="100"/>
          <a:sy n="143" d="100"/>
        </p:scale>
        <p:origin x="756" y="132"/>
      </p:cViewPr>
      <p:guideLst>
        <p:guide orient="horz" pos="1620"/>
        <p:guide pos="289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2021/11/5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81901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73237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22154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50840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625011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1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002E8-E81F-4B7C-B4F2-738D68DD751A}" type="datetimeFigureOut">
              <a:rPr lang="zh-CN" altLang="en-US" smtClean="0"/>
              <a:pPr/>
              <a:t>2021/11/5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A9210-B086-4CD5-B2BB-6D9C12B8C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002E8-E81F-4B7C-B4F2-738D68DD751A}" type="datetimeFigureOut">
              <a:rPr lang="zh-CN" altLang="en-US" smtClean="0"/>
              <a:pPr/>
              <a:t>2021/11/5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A9210-B086-4CD5-B2BB-6D9C12B8C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002E8-E81F-4B7C-B4F2-738D68DD751A}" type="datetimeFigureOut">
              <a:rPr lang="zh-CN" altLang="en-US" smtClean="0"/>
              <a:pPr/>
              <a:t>2021/11/5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A9210-B086-4CD5-B2BB-6D9C12B8C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50505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90290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48215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07844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63821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4641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1368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6564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002E8-E81F-4B7C-B4F2-738D68DD751A}" type="datetimeFigureOut">
              <a:rPr lang="zh-CN" altLang="en-US" smtClean="0"/>
              <a:pPr/>
              <a:t>2021/11/5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A9210-B086-4CD5-B2BB-6D9C12B8C937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47902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029791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88138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002E8-E81F-4B7C-B4F2-738D68DD751A}" type="datetimeFigureOut">
              <a:rPr lang="zh-CN" altLang="en-US" smtClean="0"/>
              <a:pPr/>
              <a:t>2021/11/5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A9210-B086-4CD5-B2BB-6D9C12B8C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002E8-E81F-4B7C-B4F2-738D68DD751A}" type="datetimeFigureOut">
              <a:rPr lang="zh-CN" altLang="en-US" smtClean="0"/>
              <a:pPr/>
              <a:t>2021/11/5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A9210-B086-4CD5-B2BB-6D9C12B8C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30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30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002E8-E81F-4B7C-B4F2-738D68DD751A}" type="datetimeFigureOut">
              <a:rPr lang="zh-CN" altLang="en-US" smtClean="0"/>
              <a:pPr/>
              <a:t>2021/11/5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A9210-B086-4CD5-B2BB-6D9C12B8C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002E8-E81F-4B7C-B4F2-738D68DD751A}" type="datetimeFigureOut">
              <a:rPr lang="zh-CN" altLang="en-US" smtClean="0"/>
              <a:pPr/>
              <a:t>2021/11/5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A9210-B086-4CD5-B2BB-6D9C12B8C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002E8-E81F-4B7C-B4F2-738D68DD751A}" type="datetimeFigureOut">
              <a:rPr lang="zh-CN" altLang="en-US" smtClean="0"/>
              <a:pPr/>
              <a:t>2021/11/5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A9210-B086-4CD5-B2BB-6D9C12B8C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5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90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5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002E8-E81F-4B7C-B4F2-738D68DD751A}" type="datetimeFigureOut">
              <a:rPr lang="zh-CN" altLang="en-US" smtClean="0"/>
              <a:pPr/>
              <a:t>2021/11/5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A9210-B086-4CD5-B2BB-6D9C12B8C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002E8-E81F-4B7C-B4F2-738D68DD751A}" type="datetimeFigureOut">
              <a:rPr lang="zh-CN" altLang="en-US" smtClean="0"/>
              <a:pPr/>
              <a:t>2021/11/5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A9210-B086-4CD5-B2BB-6D9C12B8C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0002E8-E81F-4B7C-B4F2-738D68DD751A}" type="datetimeFigureOut">
              <a:rPr lang="zh-CN" altLang="en-US" smtClean="0"/>
              <a:pPr/>
              <a:t>2021/11/5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AA9210-B086-4CD5-B2BB-6D9C12B8C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449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" y="0"/>
            <a:ext cx="9143999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" name="AutoShape 2" descr="http://img4.imgtn.bdimg.com/it/u=2688012569,3811686248&amp;fm=214&amp;gp=0.jpg"/>
          <p:cNvSpPr>
            <a:spLocks noChangeAspect="1" noChangeArrowheads="1"/>
          </p:cNvSpPr>
          <p:nvPr/>
        </p:nvSpPr>
        <p:spPr bwMode="auto">
          <a:xfrm>
            <a:off x="155575" y="-108346"/>
            <a:ext cx="304800" cy="2286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100" name="AutoShape 4" descr="http://img4.imgtn.bdimg.com/it/u=2688012569,3811686248&amp;fm=214&amp;gp=0.jpg"/>
          <p:cNvSpPr>
            <a:spLocks noChangeAspect="1" noChangeArrowheads="1"/>
          </p:cNvSpPr>
          <p:nvPr/>
        </p:nvSpPr>
        <p:spPr bwMode="auto">
          <a:xfrm>
            <a:off x="155575" y="-108346"/>
            <a:ext cx="304800" cy="2286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102" name="AutoShape 6" descr="http://img4.imgtn.bdimg.com/it/u=2688012569,3811686248&amp;fm=214&amp;gp=0.jpg"/>
          <p:cNvSpPr>
            <a:spLocks noChangeAspect="1" noChangeArrowheads="1"/>
          </p:cNvSpPr>
          <p:nvPr/>
        </p:nvSpPr>
        <p:spPr bwMode="auto">
          <a:xfrm>
            <a:off x="155575" y="-108346"/>
            <a:ext cx="304800" cy="2286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104" name="AutoShape 8" descr="http://img4.imgtn.bdimg.com/it/u=2688012569,3811686248&amp;fm=214&amp;gp=0.jpg"/>
          <p:cNvSpPr>
            <a:spLocks noChangeAspect="1" noChangeArrowheads="1"/>
          </p:cNvSpPr>
          <p:nvPr/>
        </p:nvSpPr>
        <p:spPr bwMode="auto">
          <a:xfrm>
            <a:off x="155575" y="-108346"/>
            <a:ext cx="304800" cy="2286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106" name="AutoShape 10" descr="http://img4.imgtn.bdimg.com/it/u=2688012569,3811686248&amp;fm=214&amp;gp=0.jpg"/>
          <p:cNvSpPr>
            <a:spLocks noChangeAspect="1" noChangeArrowheads="1"/>
          </p:cNvSpPr>
          <p:nvPr/>
        </p:nvSpPr>
        <p:spPr bwMode="auto">
          <a:xfrm>
            <a:off x="155575" y="-108346"/>
            <a:ext cx="304800" cy="2286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" y="1437626"/>
            <a:ext cx="9143999" cy="864115"/>
          </a:xfrm>
        </p:spPr>
        <p:txBody>
          <a:bodyPr>
            <a:noAutofit/>
          </a:bodyPr>
          <a:lstStyle/>
          <a:p>
            <a:r>
              <a:rPr lang="en-US" altLang="zh-CN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11* </a:t>
            </a: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故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宫博物院</a:t>
            </a:r>
            <a:endParaRPr lang="zh-CN" altLang="en-US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55575" y="153037"/>
            <a:ext cx="2980690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CN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6</a:t>
            </a:r>
            <a:r>
              <a:rPr lang="zh-CN" altLang="en-US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年级语文上册</a:t>
            </a:r>
            <a:endParaRPr lang="zh-CN" altLang="en-US" sz="2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118" name="AutoShape 22" descr="http://img2.imgtn.bdimg.com/it/u=3977108387,1797745345&amp;fm=214&amp;gp=0.jpg"/>
          <p:cNvSpPr>
            <a:spLocks noChangeAspect="1" noChangeArrowheads="1"/>
          </p:cNvSpPr>
          <p:nvPr/>
        </p:nvSpPr>
        <p:spPr bwMode="auto">
          <a:xfrm>
            <a:off x="155575" y="-108346"/>
            <a:ext cx="304800" cy="2286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120" name="AutoShape 24" descr="http://img2.imgtn.bdimg.com/it/u=3977108387,1797745345&amp;fm=214&amp;gp=0.jpg"/>
          <p:cNvSpPr>
            <a:spLocks noChangeAspect="1" noChangeArrowheads="1"/>
          </p:cNvSpPr>
          <p:nvPr/>
        </p:nvSpPr>
        <p:spPr bwMode="auto">
          <a:xfrm>
            <a:off x="155575" y="-108346"/>
            <a:ext cx="304800" cy="2286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122" name="AutoShape 26" descr="http://img2.imgtn.bdimg.com/it/u=3977108387,1797745345&amp;fm=214&amp;gp=0.jpg"/>
          <p:cNvSpPr>
            <a:spLocks noChangeAspect="1" noChangeArrowheads="1"/>
          </p:cNvSpPr>
          <p:nvPr/>
        </p:nvSpPr>
        <p:spPr bwMode="auto">
          <a:xfrm>
            <a:off x="155575" y="-108346"/>
            <a:ext cx="304800" cy="2286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124" name="AutoShape 28" descr="http://img2.imgtn.bdimg.com/it/u=3977108387,1797745345&amp;fm=214&amp;gp=0.jpg"/>
          <p:cNvSpPr>
            <a:spLocks noChangeAspect="1" noChangeArrowheads="1"/>
          </p:cNvSpPr>
          <p:nvPr/>
        </p:nvSpPr>
        <p:spPr bwMode="auto">
          <a:xfrm>
            <a:off x="155575" y="-108346"/>
            <a:ext cx="304800" cy="2286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4443960"/>
            <a:ext cx="9144000" cy="375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467420" y="411511"/>
            <a:ext cx="8136260" cy="9999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>
              <a:lnSpc>
                <a:spcPct val="150000"/>
              </a:lnSpc>
              <a:defRPr/>
            </a:pP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2.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第一自然段在文中有什么作用？</a:t>
            </a:r>
            <a:endParaRPr kumimoji="0" lang="zh-CN" altLang="en-US" sz="2800" b="1" kern="1200" cap="none" spc="0" normalizeH="0" baseline="0" noProof="0" dirty="0" smtClean="0">
              <a:latin typeface="黑体" panose="02010609060101010101" pitchFamily="49" charset="-122"/>
              <a:ea typeface="黑体" panose="02010609060101010101" pitchFamily="49" charset="-122"/>
              <a:cs typeface="+mj-cs"/>
            </a:endParaRPr>
          </a:p>
        </p:txBody>
      </p:sp>
      <p:sp>
        <p:nvSpPr>
          <p:cNvPr id="13316" name="Rectangle 3"/>
          <p:cNvSpPr txBox="1"/>
          <p:nvPr/>
        </p:nvSpPr>
        <p:spPr>
          <a:xfrm>
            <a:off x="279465" y="1337139"/>
            <a:ext cx="8512061" cy="1990696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marL="342900" indent="-342900">
              <a:lnSpc>
                <a:spcPct val="130000"/>
              </a:lnSpc>
              <a:spcBef>
                <a:spcPts val="25"/>
              </a:spcBef>
            </a:pPr>
            <a:r>
              <a:rPr lang="zh-CN" altLang="en-US" sz="26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答：（</a:t>
            </a:r>
            <a:r>
              <a:rPr lang="en-US" altLang="zh-CN" sz="26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zh-CN" altLang="en-US" sz="26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）课文的总起，总写故宫。</a:t>
            </a:r>
          </a:p>
          <a:p>
            <a:pPr marL="342900" indent="-342900">
              <a:lnSpc>
                <a:spcPct val="130000"/>
              </a:lnSpc>
              <a:spcBef>
                <a:spcPts val="25"/>
              </a:spcBef>
            </a:pPr>
            <a:endParaRPr lang="zh-CN" altLang="en-US" sz="2600" b="1" dirty="0">
              <a:solidFill>
                <a:srgbClr val="0000FF"/>
              </a:solidFill>
              <a:latin typeface="楷体_GB2312" pitchFamily="49" charset="-122"/>
              <a:ea typeface="楷体_GB2312" pitchFamily="49" charset="-122"/>
            </a:endParaRPr>
          </a:p>
          <a:p>
            <a:pPr marL="342900" indent="-342900">
              <a:lnSpc>
                <a:spcPct val="130000"/>
              </a:lnSpc>
              <a:spcBef>
                <a:spcPts val="25"/>
              </a:spcBef>
            </a:pPr>
            <a:r>
              <a:rPr lang="zh-CN" altLang="en-US" sz="26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    （</a:t>
            </a:r>
            <a:r>
              <a:rPr lang="en-US" altLang="zh-CN" sz="26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zh-CN" altLang="en-US" sz="26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）开篇点题，引出下文。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651873"/>
            <a:ext cx="9144000" cy="14916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/>
      <p:bldP spid="133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971604" y="519522"/>
            <a:ext cx="7344171" cy="8100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>
              <a:lnSpc>
                <a:spcPct val="150000"/>
              </a:lnSpc>
              <a:defRPr/>
            </a:pP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3.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故宫的特点有哪些？故宫的价值体现在哪些地方？</a:t>
            </a:r>
            <a:endParaRPr kumimoji="0" lang="zh-CN" altLang="en-US" sz="2800" b="1" kern="1200" cap="none" spc="0" normalizeH="0" baseline="0" noProof="0" dirty="0" smtClean="0">
              <a:latin typeface="黑体" panose="02010609060101010101" pitchFamily="49" charset="-122"/>
              <a:ea typeface="黑体" panose="02010609060101010101" pitchFamily="49" charset="-122"/>
              <a:cs typeface="+mj-cs"/>
            </a:endParaRPr>
          </a:p>
        </p:txBody>
      </p:sp>
      <p:sp>
        <p:nvSpPr>
          <p:cNvPr id="3" name="Rectangle 3"/>
          <p:cNvSpPr txBox="1"/>
          <p:nvPr/>
        </p:nvSpPr>
        <p:spPr>
          <a:xfrm>
            <a:off x="971550" y="1620203"/>
            <a:ext cx="7488882" cy="2061686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marL="342900" indent="-342900">
              <a:lnSpc>
                <a:spcPct val="130000"/>
              </a:lnSpc>
              <a:spcBef>
                <a:spcPts val="25"/>
              </a:spcBef>
            </a:pPr>
            <a:r>
              <a:rPr lang="zh-CN" altLang="en-US" sz="26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答</a:t>
            </a:r>
            <a:r>
              <a:rPr lang="zh-CN" altLang="en-US" sz="2600" b="1" dirty="0" smtClean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：故</a:t>
            </a:r>
            <a:r>
              <a:rPr lang="zh-CN" altLang="en-US" sz="26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宫的特点：色彩艳丽、宏伟壮丽、建筑精美、布局统一。</a:t>
            </a:r>
          </a:p>
          <a:p>
            <a:pPr marL="342900" indent="-342900">
              <a:lnSpc>
                <a:spcPct val="130000"/>
              </a:lnSpc>
              <a:spcBef>
                <a:spcPts val="25"/>
              </a:spcBef>
            </a:pPr>
            <a:r>
              <a:rPr lang="zh-CN" altLang="en-US" sz="2600" b="1" dirty="0" smtClean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故</a:t>
            </a:r>
            <a:r>
              <a:rPr lang="zh-CN" altLang="en-US" sz="26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宫的价值体现在：我国古代建筑艺术的独特风格和设计。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922874"/>
            <a:ext cx="9144000" cy="12206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684213" y="357505"/>
            <a:ext cx="7226300" cy="111680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>
              <a:lnSpc>
                <a:spcPct val="150000"/>
              </a:lnSpc>
              <a:defRPr/>
            </a:pP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4.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文中为什么没有详细介绍“中和殿”“保和殿”的外观或者内部具体装饰部分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?</a:t>
            </a:r>
            <a:endParaRPr kumimoji="0" lang="zh-CN" altLang="en-US" sz="2800" b="1" kern="1200" cap="none" spc="0" normalizeH="0" baseline="0" noProof="0" dirty="0" smtClean="0">
              <a:latin typeface="黑体" panose="02010609060101010101" pitchFamily="49" charset="-122"/>
              <a:ea typeface="黑体" panose="02010609060101010101" pitchFamily="49" charset="-122"/>
              <a:cs typeface="+mj-cs"/>
            </a:endParaRPr>
          </a:p>
        </p:txBody>
      </p:sp>
      <p:sp>
        <p:nvSpPr>
          <p:cNvPr id="13316" name="Rectangle 3"/>
          <p:cNvSpPr txBox="1"/>
          <p:nvPr/>
        </p:nvSpPr>
        <p:spPr>
          <a:xfrm>
            <a:off x="468630" y="1634968"/>
            <a:ext cx="8208010" cy="1440656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marL="342900" indent="-342900">
              <a:lnSpc>
                <a:spcPct val="130000"/>
              </a:lnSpc>
              <a:spcBef>
                <a:spcPts val="25"/>
              </a:spcBef>
            </a:pPr>
            <a:r>
              <a:rPr lang="zh-CN" altLang="en-US" sz="26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答</a:t>
            </a:r>
            <a:r>
              <a:rPr lang="zh-CN" altLang="en-US" sz="2600" b="1" dirty="0" smtClean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：因</a:t>
            </a:r>
            <a:r>
              <a:rPr lang="zh-CN" altLang="en-US" sz="26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为太和殿</a:t>
            </a:r>
            <a:r>
              <a:rPr lang="zh-CN" altLang="en-US" sz="26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  <a:sym typeface="+mn-ea"/>
              </a:rPr>
              <a:t>最能表现故宫建筑的宏伟壮丽、建筑布局及设计装饰</a:t>
            </a:r>
            <a:r>
              <a:rPr lang="zh-CN" altLang="en-US" sz="26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，像故宫如此庞大的建筑，介绍时要有主次、有重点，不可能所有建筑都做到详细介绍。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651873"/>
            <a:ext cx="9144000" cy="14916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/>
      <p:bldP spid="1331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97702" y="4173550"/>
            <a:ext cx="634557" cy="962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946100" y="87475"/>
            <a:ext cx="7226300" cy="111680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>
              <a:lnSpc>
                <a:spcPct val="150000"/>
              </a:lnSpc>
              <a:defRPr/>
            </a:pP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5.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cs typeface="+mj-cs"/>
                <a:sym typeface="+mn-ea"/>
              </a:rPr>
              <a:t>第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  <a:cs typeface="+mj-cs"/>
                <a:sym typeface="+mn-ea"/>
              </a:rPr>
              <a:t>6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cs typeface="+mj-cs"/>
                <a:sym typeface="+mn-ea"/>
              </a:rPr>
              <a:t>自然段与第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  <a:cs typeface="+mj-cs"/>
                <a:sym typeface="+mn-ea"/>
              </a:rPr>
              <a:t>8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cs typeface="+mj-cs"/>
                <a:sym typeface="+mn-ea"/>
              </a:rPr>
              <a:t>自然段，都在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介绍太和殿，那第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  <a:cs typeface="+mj-cs"/>
                <a:sym typeface="+mn-ea"/>
              </a:rPr>
              <a:t>7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cs typeface="+mj-cs"/>
                <a:sym typeface="+mn-ea"/>
              </a:rPr>
              <a:t>自然段的内容能否删除？为什么？</a:t>
            </a:r>
            <a:endParaRPr kumimoji="0" lang="zh-CN" altLang="en-US" sz="2800" b="1" kern="1200" cap="none" spc="0" normalizeH="0" baseline="0" noProof="0" dirty="0" smtClean="0">
              <a:latin typeface="黑体" panose="02010609060101010101" pitchFamily="49" charset="-122"/>
              <a:ea typeface="黑体" panose="02010609060101010101" pitchFamily="49" charset="-122"/>
              <a:cs typeface="+mj-cs"/>
            </a:endParaRPr>
          </a:p>
        </p:txBody>
      </p:sp>
      <p:sp>
        <p:nvSpPr>
          <p:cNvPr id="13316" name="Rectangle 3"/>
          <p:cNvSpPr txBox="1"/>
          <p:nvPr/>
        </p:nvSpPr>
        <p:spPr>
          <a:xfrm>
            <a:off x="251525" y="1347614"/>
            <a:ext cx="8675687" cy="311181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marL="342900" indent="-342900">
              <a:lnSpc>
                <a:spcPct val="130000"/>
              </a:lnSpc>
              <a:spcBef>
                <a:spcPts val="25"/>
              </a:spcBef>
            </a:pPr>
            <a:r>
              <a:rPr lang="zh-CN" altLang="en-US" sz="24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答</a:t>
            </a:r>
            <a:r>
              <a:rPr lang="zh-CN" altLang="en-US" sz="2400" b="1" dirty="0" smtClean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：</a:t>
            </a:r>
            <a:r>
              <a:rPr lang="zh-CN" altLang="en-US" sz="2000" b="1" dirty="0" smtClean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不</a:t>
            </a:r>
            <a:r>
              <a:rPr lang="zh-CN" altLang="en-US" sz="20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能。虽然</a:t>
            </a:r>
            <a:r>
              <a:rPr lang="zh-CN" altLang="en-US" sz="20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  <a:sym typeface="+mn-ea"/>
              </a:rPr>
              <a:t>第6自然段与第8自然段都在介绍太和殿，</a:t>
            </a:r>
            <a:r>
              <a:rPr lang="zh-CN" altLang="en-US" sz="20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但视角不同，第</a:t>
            </a:r>
            <a:r>
              <a:rPr lang="en-US" altLang="zh-CN" sz="20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6</a:t>
            </a:r>
            <a:r>
              <a:rPr lang="zh-CN" altLang="en-US" sz="20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自然段侧重写建筑精美，而第</a:t>
            </a:r>
            <a:r>
              <a:rPr lang="en-US" altLang="zh-CN" sz="20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8</a:t>
            </a:r>
            <a:r>
              <a:rPr lang="zh-CN" altLang="en-US" sz="20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自然段侧重表现建筑的作用。</a:t>
            </a:r>
          </a:p>
          <a:p>
            <a:pPr marL="342900" indent="-342900">
              <a:lnSpc>
                <a:spcPct val="130000"/>
              </a:lnSpc>
              <a:spcBef>
                <a:spcPts val="25"/>
              </a:spcBef>
            </a:pPr>
            <a:r>
              <a:rPr lang="zh-CN" altLang="en-US" sz="20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      第</a:t>
            </a:r>
            <a:r>
              <a:rPr lang="en-US" altLang="zh-CN" sz="20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7</a:t>
            </a:r>
            <a:r>
              <a:rPr lang="zh-CN" altLang="en-US" sz="20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自然段，讲到中轴线问题，强调了紫禁城中轴线的位置及脉络，恰恰是为后文写三大殿所承载的重要政治功能作铺垫，进而引出“太和殿（举行重大典礼的地方）；“中和殿”（举行大典时，皇帝先休息的地方）；“保和殿”（雍正以后，举行“殿试”的地方）。从说明顺序角度来看，按照由外到内的逻辑顺序，也符合人们认识事物的客观规律。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/>
      <p:bldP spid="133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651873"/>
            <a:ext cx="9144000" cy="14916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767720" y="411481"/>
            <a:ext cx="8065135" cy="111680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>
              <a:lnSpc>
                <a:spcPct val="150000"/>
              </a:lnSpc>
              <a:defRPr/>
            </a:pPr>
            <a:r>
              <a:rPr lang="en-US" altLang="zh-CN" sz="2800" b="1" dirty="0" smtClean="0"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6.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材料二中，写到太和殿重建的往事，与材料一中的相关内容比较，你会发现有哪些不同之处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?</a:t>
            </a:r>
            <a:endParaRPr kumimoji="0" lang="zh-CN" altLang="en-US" sz="2800" b="1" kern="1200" cap="none" spc="0" normalizeH="0" baseline="0" noProof="0" dirty="0" smtClean="0">
              <a:latin typeface="黑体" panose="02010609060101010101" pitchFamily="49" charset="-122"/>
              <a:ea typeface="黑体" panose="02010609060101010101" pitchFamily="49" charset="-122"/>
              <a:cs typeface="+mj-cs"/>
            </a:endParaRPr>
          </a:p>
        </p:txBody>
      </p:sp>
      <p:sp>
        <p:nvSpPr>
          <p:cNvPr id="13316" name="Rectangle 3"/>
          <p:cNvSpPr txBox="1"/>
          <p:nvPr/>
        </p:nvSpPr>
        <p:spPr>
          <a:xfrm>
            <a:off x="251460" y="1512096"/>
            <a:ext cx="8675370" cy="2848451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marL="342900" indent="-342900">
              <a:lnSpc>
                <a:spcPct val="130000"/>
              </a:lnSpc>
              <a:spcBef>
                <a:spcPts val="25"/>
              </a:spcBef>
            </a:pPr>
            <a:r>
              <a:rPr lang="zh-CN" altLang="en-US" sz="24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答</a:t>
            </a:r>
            <a:r>
              <a:rPr lang="zh-CN" altLang="en-US" sz="2400" b="1" dirty="0" smtClean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：这</a:t>
            </a:r>
            <a:r>
              <a:rPr lang="zh-CN" altLang="en-US" sz="24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两段文字在表达方式上，材料一是叙述性的，材料二是说明性的</a:t>
            </a:r>
            <a:r>
              <a:rPr lang="zh-CN" altLang="en-US" sz="2400" b="1" dirty="0" smtClean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；</a:t>
            </a:r>
            <a:endParaRPr lang="en-US" altLang="zh-CN" sz="2400" b="1" dirty="0" smtClean="0">
              <a:solidFill>
                <a:srgbClr val="0000FF"/>
              </a:solidFill>
              <a:latin typeface="楷体_GB2312" pitchFamily="49" charset="-122"/>
              <a:ea typeface="楷体_GB2312" pitchFamily="49" charset="-122"/>
            </a:endParaRPr>
          </a:p>
          <a:p>
            <a:pPr marL="342900" indent="-342900">
              <a:lnSpc>
                <a:spcPct val="130000"/>
              </a:lnSpc>
              <a:spcBef>
                <a:spcPts val="25"/>
              </a:spcBef>
            </a:pPr>
            <a:r>
              <a:rPr lang="zh-CN" altLang="en-US" sz="2400" b="1" dirty="0" smtClean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      在</a:t>
            </a:r>
            <a:r>
              <a:rPr lang="zh-CN" altLang="en-US" sz="24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内容方面，材料一侧重于建筑造型及功能，材料二侧重于重</a:t>
            </a:r>
            <a:r>
              <a:rPr lang="zh-CN" altLang="en-US" sz="2400" b="1" dirty="0" smtClean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建建筑的</a:t>
            </a:r>
            <a:r>
              <a:rPr lang="zh-CN" altLang="en-US" sz="24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历史</a:t>
            </a:r>
            <a:r>
              <a:rPr lang="zh-CN" altLang="en-US" sz="2400" b="1" dirty="0" smtClean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；</a:t>
            </a:r>
            <a:endParaRPr lang="en-US" altLang="zh-CN" sz="2400" b="1" dirty="0" smtClean="0">
              <a:solidFill>
                <a:srgbClr val="0000FF"/>
              </a:solidFill>
              <a:latin typeface="楷体_GB2312" pitchFamily="49" charset="-122"/>
              <a:ea typeface="楷体_GB2312" pitchFamily="49" charset="-122"/>
            </a:endParaRPr>
          </a:p>
          <a:p>
            <a:pPr marL="342900" indent="-342900">
              <a:lnSpc>
                <a:spcPct val="130000"/>
              </a:lnSpc>
              <a:spcBef>
                <a:spcPts val="25"/>
              </a:spcBef>
            </a:pPr>
            <a:r>
              <a:rPr lang="zh-CN" altLang="en-US" sz="2400" b="1" dirty="0" smtClean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      在</a:t>
            </a:r>
            <a:r>
              <a:rPr lang="zh-CN" altLang="en-US" sz="24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写作目的方面，材料一要表现“太和殿”的宏伟壮观、庄严肃穆；材料二重在表现其重建的艰难，唤起读者对故宫建筑的一种敬畏和保卫之心。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/>
      <p:bldP spid="1331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946100" y="573529"/>
            <a:ext cx="7442324" cy="111680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>
              <a:lnSpc>
                <a:spcPct val="150000"/>
              </a:lnSpc>
              <a:defRPr/>
            </a:pP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7.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在材料二中，人们在修复太和殿时遇到了什么难题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?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怎么解决这一难题的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?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从中学到了什么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?</a:t>
            </a:r>
            <a:endParaRPr kumimoji="0" lang="zh-CN" altLang="en-US" sz="2800" b="1" kern="1200" cap="none" spc="0" normalizeH="0" baseline="0" noProof="0" dirty="0" smtClean="0">
              <a:latin typeface="黑体" panose="02010609060101010101" pitchFamily="49" charset="-122"/>
              <a:ea typeface="黑体" panose="02010609060101010101" pitchFamily="49" charset="-122"/>
              <a:cs typeface="+mj-cs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651873"/>
            <a:ext cx="9144000" cy="14916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6" name="Rectangle 3"/>
          <p:cNvSpPr txBox="1"/>
          <p:nvPr/>
        </p:nvSpPr>
        <p:spPr>
          <a:xfrm>
            <a:off x="251525" y="1690335"/>
            <a:ext cx="8675687" cy="2409732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marL="342900" indent="-342900">
              <a:lnSpc>
                <a:spcPct val="130000"/>
              </a:lnSpc>
              <a:spcBef>
                <a:spcPts val="25"/>
              </a:spcBef>
            </a:pPr>
            <a:r>
              <a:rPr lang="zh-CN" altLang="en-US" sz="26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答</a:t>
            </a:r>
            <a:r>
              <a:rPr lang="zh-CN" altLang="en-US" sz="2600" b="1" dirty="0" smtClean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：遇</a:t>
            </a:r>
            <a:r>
              <a:rPr lang="zh-CN" altLang="en-US" sz="26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到的难题是：由于距离上次太和殿重修时间久远，人们不知道确切的比例和数据，所以难以修复。</a:t>
            </a:r>
          </a:p>
          <a:p>
            <a:pPr marL="342900" indent="-342900">
              <a:lnSpc>
                <a:spcPct val="130000"/>
              </a:lnSpc>
              <a:spcBef>
                <a:spcPts val="25"/>
              </a:spcBef>
            </a:pPr>
            <a:r>
              <a:rPr lang="zh-CN" altLang="en-US" sz="26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      最后，一个叫梁九的人按一比十的比例做了个太和殿的模型，通过对模型的放大，解决了这个难题。</a:t>
            </a:r>
          </a:p>
          <a:p>
            <a:pPr marL="342900" indent="-342900">
              <a:lnSpc>
                <a:spcPct val="130000"/>
              </a:lnSpc>
              <a:spcBef>
                <a:spcPts val="25"/>
              </a:spcBef>
            </a:pPr>
            <a:r>
              <a:rPr lang="zh-CN" altLang="en-US" sz="26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      我们学到了：古代劳动人民是智慧的。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/>
      <p:bldP spid="1331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56047" y="1059582"/>
            <a:ext cx="5584105" cy="1944216"/>
            <a:chOff x="356047" y="1484784"/>
            <a:chExt cx="5584105" cy="2592288"/>
          </a:xfrm>
        </p:grpSpPr>
        <p:sp>
          <p:nvSpPr>
            <p:cNvPr id="3" name="TextBox 2"/>
            <p:cNvSpPr txBox="1"/>
            <p:nvPr/>
          </p:nvSpPr>
          <p:spPr>
            <a:xfrm>
              <a:off x="356047" y="1484784"/>
              <a:ext cx="615553" cy="259228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800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故宫博物院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5148064" y="2596263"/>
              <a:ext cx="792088" cy="45140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1600" dirty="0" smtClean="0"/>
                <a:t>         </a:t>
              </a:r>
              <a:endParaRPr lang="zh-CN" altLang="en-US" sz="1600" dirty="0"/>
            </a:p>
          </p:txBody>
        </p:sp>
      </p:grp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054317"/>
            <a:ext cx="9144000" cy="1089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左大括号 6"/>
          <p:cNvSpPr/>
          <p:nvPr/>
        </p:nvSpPr>
        <p:spPr>
          <a:xfrm>
            <a:off x="899795" y="357664"/>
            <a:ext cx="287020" cy="340233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8" name="文本框 7"/>
          <p:cNvSpPr txBox="1"/>
          <p:nvPr/>
        </p:nvSpPr>
        <p:spPr>
          <a:xfrm>
            <a:off x="1191895" y="361476"/>
            <a:ext cx="34404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/>
              <a:t>总：位置、名称、历史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1070610" y="1727838"/>
            <a:ext cx="477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/>
              <a:t>分</a:t>
            </a:r>
          </a:p>
        </p:txBody>
      </p:sp>
      <p:sp>
        <p:nvSpPr>
          <p:cNvPr id="10" name="左大括号 9"/>
          <p:cNvSpPr/>
          <p:nvPr/>
        </p:nvSpPr>
        <p:spPr>
          <a:xfrm>
            <a:off x="1475740" y="897731"/>
            <a:ext cx="344170" cy="1998345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11" name="文本框 10"/>
          <p:cNvSpPr txBox="1"/>
          <p:nvPr/>
        </p:nvSpPr>
        <p:spPr>
          <a:xfrm>
            <a:off x="1548765" y="1353981"/>
            <a:ext cx="127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/>
              <a:t>前朝</a:t>
            </a:r>
          </a:p>
        </p:txBody>
      </p:sp>
      <p:sp>
        <p:nvSpPr>
          <p:cNvPr id="12" name="左大括号 11"/>
          <p:cNvSpPr/>
          <p:nvPr/>
        </p:nvSpPr>
        <p:spPr>
          <a:xfrm>
            <a:off x="2339980" y="1059657"/>
            <a:ext cx="144145" cy="864394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13" name="文本框 12"/>
          <p:cNvSpPr txBox="1"/>
          <p:nvPr/>
        </p:nvSpPr>
        <p:spPr>
          <a:xfrm>
            <a:off x="2519045" y="1011558"/>
            <a:ext cx="11480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/>
              <a:t>太和殿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2520315" y="1455423"/>
            <a:ext cx="11468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/>
              <a:t>中和殿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2484120" y="1793560"/>
            <a:ext cx="11836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/>
              <a:t>保和殿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1820545" y="2556986"/>
            <a:ext cx="6985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/>
              <a:t>内廷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1475110" y="1645444"/>
            <a:ext cx="1044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>
                <a:solidFill>
                  <a:srgbClr val="FF0000"/>
                </a:solidFill>
              </a:rPr>
              <a:t> </a:t>
            </a:r>
            <a:r>
              <a:rPr lang="zh-CN" altLang="en-US" sz="1400" b="1">
                <a:solidFill>
                  <a:srgbClr val="FF0000"/>
                </a:solidFill>
              </a:rPr>
              <a:t>（详写）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1475105" y="2772728"/>
            <a:ext cx="14706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/>
              <a:t>   </a:t>
            </a:r>
            <a:r>
              <a:rPr lang="zh-CN" altLang="en-US" sz="1400" b="1">
                <a:solidFill>
                  <a:srgbClr val="FF0000"/>
                </a:solidFill>
              </a:rPr>
              <a:t>（略写）</a:t>
            </a:r>
          </a:p>
        </p:txBody>
      </p:sp>
      <p:sp>
        <p:nvSpPr>
          <p:cNvPr id="19" name="左大括号 18"/>
          <p:cNvSpPr/>
          <p:nvPr/>
        </p:nvSpPr>
        <p:spPr>
          <a:xfrm>
            <a:off x="2411730" y="2247901"/>
            <a:ext cx="268605" cy="863918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20" name="文本框 19"/>
          <p:cNvSpPr txBox="1"/>
          <p:nvPr/>
        </p:nvSpPr>
        <p:spPr>
          <a:xfrm>
            <a:off x="2727965" y="2247903"/>
            <a:ext cx="50895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/>
              <a:t>后三宫（乾清宫、交泰殿、坤宁宫）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2727963" y="2978470"/>
            <a:ext cx="17303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/>
              <a:t>御花园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1334140" y="3521395"/>
            <a:ext cx="33928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/>
              <a:t>总：故宫建筑艺术美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2051685" y="735332"/>
            <a:ext cx="5294630" cy="385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marR="0" algn="ctr" defTabSz="914400">
              <a:buClrTx/>
              <a:buSzTx/>
              <a:buFontTx/>
              <a:defRPr/>
            </a:pPr>
            <a:r>
              <a:rPr kumimoji="0" lang="zh-CN" altLang="en-US" sz="2800" b="1" kern="1200" cap="none" spc="0" normalizeH="0" baseline="0" noProof="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读了本文，你有什么</a:t>
            </a:r>
            <a:r>
              <a:rPr lang="zh-CN" altLang="en-US" sz="28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心</a:t>
            </a:r>
            <a:r>
              <a:rPr kumimoji="0" lang="zh-CN" altLang="en-US" sz="2800" b="1" kern="1200" cap="none" spc="0" normalizeH="0" baseline="0" noProof="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得体会呢？</a:t>
            </a:r>
          </a:p>
        </p:txBody>
      </p:sp>
      <p:sp>
        <p:nvSpPr>
          <p:cNvPr id="5" name="Rectangle 3"/>
          <p:cNvSpPr txBox="1"/>
          <p:nvPr/>
        </p:nvSpPr>
        <p:spPr bwMode="auto">
          <a:xfrm>
            <a:off x="836617" y="1491630"/>
            <a:ext cx="7469505" cy="35103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342900" indent="-342900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sz="2800" b="1" noProof="1" smtClean="0">
                <a:solidFill>
                  <a:srgbClr val="0000FF"/>
                </a:solidFill>
              </a:rPr>
              <a:t>             故</a:t>
            </a:r>
            <a:r>
              <a:rPr lang="zh-CN" altLang="en-US" sz="2800" b="1" noProof="1">
                <a:solidFill>
                  <a:srgbClr val="0000FF"/>
                </a:solidFill>
              </a:rPr>
              <a:t>宫的建筑年代久远，但其历史价值、文化价值以及美学价值无可估量，古人建造出这么宏伟壮丽的宫殿，我们为此感到骄傲和自豪，所以更要好好爱护这些建筑。</a:t>
            </a:r>
            <a:endParaRPr kumimoji="0" sz="2800" b="1" kern="1200" cap="none" spc="0" normalizeH="0" baseline="0" noProof="1" smtClean="0">
              <a:solidFill>
                <a:srgbClr val="0000FF"/>
              </a:solidFill>
              <a:cs typeface="+mn-cs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651873"/>
            <a:ext cx="9144000" cy="14916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543861"/>
            <a:ext cx="9144000" cy="1599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7" name="AutoShape 3" descr="http://img1.imgtn.bdimg.com/it/u=3418937686,1986530239&amp;fm=26&amp;gp=0.jpg"/>
          <p:cNvSpPr>
            <a:spLocks noChangeAspect="1" noChangeArrowheads="1"/>
          </p:cNvSpPr>
          <p:nvPr/>
        </p:nvSpPr>
        <p:spPr bwMode="auto">
          <a:xfrm>
            <a:off x="155575" y="-108346"/>
            <a:ext cx="304800" cy="2286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1749" name="AutoShape 5" descr="http://himg2.huanqiu.com/attachment2010/2017/0210/20170210011014127.jpg"/>
          <p:cNvSpPr>
            <a:spLocks noChangeAspect="1" noChangeArrowheads="1"/>
          </p:cNvSpPr>
          <p:nvPr/>
        </p:nvSpPr>
        <p:spPr bwMode="auto">
          <a:xfrm>
            <a:off x="155575" y="-108346"/>
            <a:ext cx="304800" cy="2286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1751" name="AutoShape 7" descr="http://himg2.huanqiu.com/attachment2010/2017/0210/20170210011014127.jpg"/>
          <p:cNvSpPr>
            <a:spLocks noChangeAspect="1" noChangeArrowheads="1"/>
          </p:cNvSpPr>
          <p:nvPr/>
        </p:nvSpPr>
        <p:spPr bwMode="auto">
          <a:xfrm>
            <a:off x="155575" y="-108346"/>
            <a:ext cx="304800" cy="2286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1753" name="AutoShape 9" descr="http://himg2.huanqiu.com/attachment2010/2017/0210/20170210011014127.jpg"/>
          <p:cNvSpPr>
            <a:spLocks noChangeAspect="1" noChangeArrowheads="1"/>
          </p:cNvSpPr>
          <p:nvPr/>
        </p:nvSpPr>
        <p:spPr bwMode="auto">
          <a:xfrm>
            <a:off x="155575" y="-108346"/>
            <a:ext cx="304800" cy="2286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1755" name="AutoShape 11" descr="http://img1.imgtn.bdimg.com/it/u=892609823,3475661700&amp;fm=26&amp;gp=0.jpg"/>
          <p:cNvSpPr>
            <a:spLocks noChangeAspect="1" noChangeArrowheads="1"/>
          </p:cNvSpPr>
          <p:nvPr/>
        </p:nvSpPr>
        <p:spPr bwMode="auto">
          <a:xfrm>
            <a:off x="155575" y="-108346"/>
            <a:ext cx="304800" cy="2286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" name="文本占位符 46081"/>
          <p:cNvSpPr txBox="1">
            <a:spLocks noRot="1" noChangeArrowheads="1"/>
          </p:cNvSpPr>
          <p:nvPr/>
        </p:nvSpPr>
        <p:spPr bwMode="auto">
          <a:xfrm>
            <a:off x="381005" y="1067355"/>
            <a:ext cx="8352155" cy="134237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zh-CN" altLang="en-US" sz="3200" b="1" dirty="0">
                <a:solidFill>
                  <a:srgbClr val="000000"/>
                </a:solidFill>
                <a:latin typeface="宋体" panose="02010600030101010101" pitchFamily="2" charset="-122"/>
              </a:rPr>
              <a:t>皇城古道月朦胧，琼台美酒醉东风。天下文明不及此，春风吹遍紫禁城</a:t>
            </a:r>
            <a:r>
              <a:rPr lang="zh-CN" altLang="en-US" sz="3200" b="1" dirty="0" smtClean="0">
                <a:solidFill>
                  <a:srgbClr val="000000"/>
                </a:solidFill>
                <a:latin typeface="宋体" panose="02010600030101010101" pitchFamily="2" charset="-122"/>
              </a:rPr>
              <a:t>。</a:t>
            </a:r>
            <a:endParaRPr lang="en-US" altLang="zh-CN" sz="3200" b="1" dirty="0" smtClean="0">
              <a:solidFill>
                <a:srgbClr val="000000"/>
              </a:solidFill>
              <a:latin typeface="宋体" panose="02010600030101010101" pitchFamily="2" charset="-122"/>
            </a:endParaRPr>
          </a:p>
          <a:p>
            <a:pPr algn="r">
              <a:lnSpc>
                <a:spcPct val="90000"/>
              </a:lnSpc>
              <a:spcBef>
                <a:spcPct val="20000"/>
              </a:spcBef>
              <a:defRPr/>
            </a:pPr>
            <a:r>
              <a:rPr kumimoji="0" lang="en-US" altLang="zh-CN" sz="3200" b="1" kern="1200" cap="none" spc="0" normalizeH="0" baseline="0" noProof="0" dirty="0" smtClean="0">
                <a:solidFill>
                  <a:srgbClr val="000000"/>
                </a:solidFill>
                <a:latin typeface="宋体" panose="02010600030101010101" pitchFamily="2" charset="-122"/>
              </a:rPr>
              <a:t>—</a:t>
            </a:r>
            <a:r>
              <a:rPr kumimoji="0" lang="zh-CN" altLang="en-US" sz="3200" b="1" kern="1200" cap="none" spc="0" normalizeH="0" baseline="0" noProof="0" dirty="0" smtClean="0">
                <a:solidFill>
                  <a:srgbClr val="000000"/>
                </a:solidFill>
                <a:latin typeface="宋体" panose="02010600030101010101" pitchFamily="2" charset="-122"/>
              </a:rPr>
              <a:t>《故宫赏月》</a:t>
            </a:r>
          </a:p>
        </p:txBody>
      </p:sp>
      <p:sp>
        <p:nvSpPr>
          <p:cNvPr id="12" name="标题 1"/>
          <p:cNvSpPr txBox="1"/>
          <p:nvPr/>
        </p:nvSpPr>
        <p:spPr>
          <a:xfrm>
            <a:off x="0" y="0"/>
            <a:ext cx="9144000" cy="857250"/>
          </a:xfrm>
          <a:prstGeom prst="rect">
            <a:avLst/>
          </a:prstGeom>
          <a:ln w="38100" cap="flat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4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拓展延伸</a:t>
            </a:r>
          </a:p>
        </p:txBody>
      </p:sp>
      <p:sp>
        <p:nvSpPr>
          <p:cNvPr id="13" name="Rectangle 3"/>
          <p:cNvSpPr txBox="1"/>
          <p:nvPr/>
        </p:nvSpPr>
        <p:spPr>
          <a:xfrm>
            <a:off x="251525" y="2322258"/>
            <a:ext cx="8675687" cy="176166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marL="342900" indent="-342900">
              <a:lnSpc>
                <a:spcPct val="130000"/>
              </a:lnSpc>
              <a:spcBef>
                <a:spcPts val="25"/>
              </a:spcBef>
            </a:pPr>
            <a:r>
              <a:rPr lang="zh-CN" altLang="en-US" sz="24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译文：在曾经皇城的古道上，感受着朦胧的月光，美好精致的</a:t>
            </a:r>
            <a:r>
              <a:rPr lang="zh-CN" altLang="en-US" sz="2400" b="1" dirty="0" smtClean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亭台楼</a:t>
            </a:r>
            <a:r>
              <a:rPr lang="zh-CN" altLang="en-US" sz="24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阁，此</a:t>
            </a:r>
            <a:r>
              <a:rPr lang="zh-CN" altLang="en-US" sz="2400" b="1" dirty="0" smtClean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时喝一</a:t>
            </a:r>
            <a:r>
              <a:rPr lang="zh-CN" altLang="en-US" sz="24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壶酒，有美景美酒，东风仿佛都沉醉了。天下的文明都比不上这里，温暖的春风吹遍了紫禁城。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759885"/>
            <a:ext cx="9144000" cy="138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21"/>
          <p:cNvSpPr txBox="1"/>
          <p:nvPr/>
        </p:nvSpPr>
        <p:spPr>
          <a:xfrm>
            <a:off x="1421049" y="2699206"/>
            <a:ext cx="6842125" cy="193899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这</a:t>
            </a:r>
            <a:r>
              <a:rPr lang="zh-CN" altLang="en-US" sz="20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个地</a:t>
            </a:r>
            <a:r>
              <a:rPr lang="zh-CN" altLang="en-US" sz="2000" b="1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方的鸭子跟你在其他地方看到的（      ），它们每天</a:t>
            </a:r>
            <a:r>
              <a:rPr lang="zh-CN" altLang="en-US" sz="20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排着（      </a:t>
            </a:r>
            <a:r>
              <a:rPr lang="zh-CN" altLang="en-US" sz="2000" b="1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）的队伍去湖边觅食，看起来有意思极了。</a:t>
            </a:r>
            <a:endParaRPr lang="zh-CN" altLang="en-US" sz="20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l">
              <a:lnSpc>
                <a:spcPct val="150000"/>
              </a:lnSpc>
              <a:buClrTx/>
              <a:buSzTx/>
              <a:buNone/>
            </a:pPr>
            <a:r>
              <a:rPr lang="zh-CN" altLang="en-US" sz="20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2000" b="1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   ① 迥然不同         ②井然有序</a:t>
            </a:r>
            <a:endParaRPr lang="zh-CN" altLang="en-US" sz="20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3" name="矩形 9"/>
          <p:cNvSpPr/>
          <p:nvPr/>
        </p:nvSpPr>
        <p:spPr>
          <a:xfrm>
            <a:off x="1403649" y="2056679"/>
            <a:ext cx="7273925" cy="55399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b="1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jiǒng</a:t>
            </a:r>
            <a:r>
              <a:rPr lang="zh-CN" altLang="en-US" sz="2000" b="1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    ）</a:t>
            </a:r>
            <a:r>
              <a:rPr lang="zh-CN" altLang="en-US" sz="20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然</a:t>
            </a:r>
            <a:r>
              <a:rPr lang="zh-CN" altLang="en-US" sz="2000" b="1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   深（    ）       （    ）迫</a:t>
            </a:r>
            <a:endParaRPr lang="zh-CN" altLang="en-US" sz="20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2" name="矩形 9"/>
          <p:cNvSpPr/>
          <p:nvPr/>
        </p:nvSpPr>
        <p:spPr>
          <a:xfrm>
            <a:off x="1475661" y="1686769"/>
            <a:ext cx="7273925" cy="55399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en-US" altLang="zh-CN" sz="2000" b="1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xiè </a:t>
            </a:r>
            <a:r>
              <a:rPr lang="zh-CN" altLang="en-US" sz="2000" b="1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水（    </a:t>
            </a:r>
            <a:r>
              <a:rPr lang="zh-CN" altLang="en-US" sz="20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）      （ </a:t>
            </a:r>
            <a:r>
              <a:rPr lang="zh-CN" altLang="en-US" sz="2000" b="1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）</a:t>
            </a:r>
            <a:r>
              <a:rPr lang="zh-CN" altLang="en-US" sz="20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谢</a:t>
            </a:r>
            <a:r>
              <a:rPr lang="zh-CN" altLang="en-US" sz="2000" b="1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   </a:t>
            </a:r>
            <a:r>
              <a:rPr lang="zh-CN" altLang="en-US" sz="20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 </a:t>
            </a:r>
            <a:r>
              <a:rPr lang="zh-CN" altLang="en-US" sz="2000" b="1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）</a:t>
            </a:r>
            <a:r>
              <a:rPr lang="zh-CN" altLang="en-US" sz="20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露</a:t>
            </a:r>
          </a:p>
        </p:txBody>
      </p:sp>
      <p:sp>
        <p:nvSpPr>
          <p:cNvPr id="24" name="矩形 9"/>
          <p:cNvSpPr/>
          <p:nvPr/>
        </p:nvSpPr>
        <p:spPr>
          <a:xfrm>
            <a:off x="827092" y="1338102"/>
            <a:ext cx="7273925" cy="55399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 </a:t>
            </a:r>
            <a:r>
              <a:rPr lang="en-US" altLang="zh-CN" sz="2000" b="1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liú </a:t>
            </a:r>
            <a:r>
              <a:rPr lang="zh-CN" altLang="en-US" sz="2000" b="1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    ）璃       （    ）水       （ </a:t>
            </a:r>
            <a:r>
              <a:rPr lang="zh-CN" altLang="en-US" sz="20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2000" b="1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）</a:t>
            </a:r>
            <a:r>
              <a:rPr lang="zh-CN" altLang="en-US" sz="20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磺</a:t>
            </a:r>
          </a:p>
        </p:txBody>
      </p:sp>
      <p:sp>
        <p:nvSpPr>
          <p:cNvPr id="30722" name="AutoShape 2" descr="http://img1.imgtn.bdimg.com/it/u=892609823,3475661700&amp;fm=26&amp;gp=0.jpg"/>
          <p:cNvSpPr>
            <a:spLocks noChangeAspect="1" noChangeArrowheads="1"/>
          </p:cNvSpPr>
          <p:nvPr/>
        </p:nvSpPr>
        <p:spPr bwMode="auto">
          <a:xfrm>
            <a:off x="155575" y="-108346"/>
            <a:ext cx="304800" cy="2286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" name="TextBox 20"/>
          <p:cNvSpPr txBox="1"/>
          <p:nvPr/>
        </p:nvSpPr>
        <p:spPr>
          <a:xfrm>
            <a:off x="827093" y="2389646"/>
            <a:ext cx="6048375" cy="4616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二</a:t>
            </a:r>
            <a:r>
              <a:rPr lang="zh-CN" altLang="en-US" sz="2400" b="1" dirty="0" smtClean="0">
                <a:latin typeface="楷体_GB2312" pitchFamily="49" charset="-122"/>
                <a:ea typeface="楷体_GB2312" pitchFamily="49" charset="-122"/>
              </a:rPr>
              <a:t>、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在括号</a:t>
            </a:r>
            <a:r>
              <a:rPr lang="zh-CN" altLang="en-US" sz="2400" b="1" dirty="0" smtClean="0">
                <a:latin typeface="楷体_GB2312" pitchFamily="49" charset="-122"/>
                <a:ea typeface="楷体_GB2312" pitchFamily="49" charset="-122"/>
              </a:rPr>
              <a:t>里填入正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确</a:t>
            </a:r>
            <a:r>
              <a:rPr lang="zh-CN" altLang="en-US" sz="2400" b="1" dirty="0" smtClean="0">
                <a:latin typeface="楷体_GB2312" pitchFamily="49" charset="-122"/>
                <a:ea typeface="楷体_GB2312" pitchFamily="49" charset="-122"/>
              </a:rPr>
              <a:t>的成语。</a:t>
            </a:r>
            <a:endParaRPr lang="zh-CN" altLang="en-US" sz="24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580157" y="1422958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流</a:t>
            </a:r>
            <a:endParaRPr lang="zh-CN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749434" y="1407352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硫</a:t>
            </a:r>
            <a:endParaRPr lang="zh-CN" alt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799848" y="1756019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榭</a:t>
            </a:r>
            <a:endParaRPr lang="zh-CN" alt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598078" y="1756019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谢</a:t>
            </a:r>
            <a:endParaRPr lang="zh-CN" alt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762236" y="1779680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泄</a:t>
            </a:r>
            <a:endParaRPr lang="zh-CN" alt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32802" y="2125929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迥</a:t>
            </a:r>
            <a:endParaRPr lang="zh-CN" alt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860032" y="2139702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炯</a:t>
            </a:r>
            <a:endParaRPr lang="zh-CN" alt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804248" y="2143887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窘</a:t>
            </a:r>
            <a:endParaRPr lang="zh-CN" alt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339752" y="1409770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琉                                                                 </a:t>
            </a:r>
            <a:endParaRPr lang="zh-CN" altLang="en-US" dirty="0"/>
          </a:p>
        </p:txBody>
      </p:sp>
      <p:sp>
        <p:nvSpPr>
          <p:cNvPr id="21" name="矩形 9"/>
          <p:cNvSpPr/>
          <p:nvPr/>
        </p:nvSpPr>
        <p:spPr>
          <a:xfrm>
            <a:off x="827093" y="963039"/>
            <a:ext cx="7273925" cy="64633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一、根据注音</a:t>
            </a:r>
            <a:r>
              <a:rPr lang="en-US" altLang="zh-CN" sz="2400" b="1" dirty="0">
                <a:latin typeface="楷体_GB2312" pitchFamily="49" charset="-122"/>
                <a:ea typeface="楷体_GB2312" pitchFamily="49" charset="-122"/>
              </a:rPr>
              <a:t>,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在括号里填上合适的字</a:t>
            </a:r>
            <a:r>
              <a:rPr lang="zh-CN" altLang="en-US" sz="2400" b="1" dirty="0" smtClean="0">
                <a:latin typeface="楷体_GB2312" pitchFamily="49" charset="-122"/>
                <a:ea typeface="楷体_GB2312" pitchFamily="49" charset="-122"/>
              </a:rPr>
              <a:t>。</a:t>
            </a:r>
            <a:endParaRPr lang="zh-CN" altLang="en-US" sz="20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5" name="矩形 9"/>
          <p:cNvSpPr/>
          <p:nvPr/>
        </p:nvSpPr>
        <p:spPr>
          <a:xfrm>
            <a:off x="6520392" y="2685108"/>
            <a:ext cx="1003936" cy="55399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①</a:t>
            </a:r>
            <a:r>
              <a:rPr lang="en-US" altLang="zh-CN" sz="2000" b="1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endParaRPr lang="zh-CN" altLang="en-US" sz="20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6" name="矩形 9"/>
          <p:cNvSpPr/>
          <p:nvPr/>
        </p:nvSpPr>
        <p:spPr>
          <a:xfrm>
            <a:off x="2936756" y="3029230"/>
            <a:ext cx="1003936" cy="55399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②</a:t>
            </a:r>
            <a:r>
              <a:rPr lang="en-US" altLang="zh-CN" sz="2000" b="1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endParaRPr lang="zh-CN" altLang="en-US" sz="20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8" name="标题 1"/>
          <p:cNvSpPr txBox="1"/>
          <p:nvPr/>
        </p:nvSpPr>
        <p:spPr>
          <a:xfrm>
            <a:off x="0" y="0"/>
            <a:ext cx="9144000" cy="857250"/>
          </a:xfrm>
          <a:prstGeom prst="rect">
            <a:avLst/>
          </a:prstGeom>
          <a:ln w="38100" cap="flat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4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随堂演练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3" grpId="0"/>
      <p:bldP spid="22" grpId="0"/>
      <p:bldP spid="24" grpId="0"/>
      <p:bldP spid="4" grpId="0"/>
      <p:bldP spid="2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21" grpId="0"/>
      <p:bldP spid="25" grpId="0"/>
      <p:bldP spid="2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210116" y="1336571"/>
            <a:ext cx="1049516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3200" b="1" dirty="0">
                <a:solidFill>
                  <a:srgbClr val="CC3300"/>
                </a:solidFill>
              </a:rPr>
              <a:t>chù</a:t>
            </a:r>
          </a:p>
        </p:txBody>
      </p:sp>
      <p:sp>
        <p:nvSpPr>
          <p:cNvPr id="14" name="矩形 13"/>
          <p:cNvSpPr/>
          <p:nvPr/>
        </p:nvSpPr>
        <p:spPr>
          <a:xfrm>
            <a:off x="395536" y="1659536"/>
            <a:ext cx="1728192" cy="646331"/>
          </a:xfrm>
          <a:prstGeom prst="rect">
            <a:avLst/>
          </a:prstGeom>
        </p:spPr>
        <p:txBody>
          <a:bodyPr wrap="square" anchor="b">
            <a:spAutoFit/>
          </a:bodyPr>
          <a:lstStyle/>
          <a:p>
            <a:pPr algn="just"/>
            <a:r>
              <a:rPr lang="zh-CN" altLang="en-US" sz="3600" b="1" dirty="0" smtClean="0">
                <a:solidFill>
                  <a:srgbClr val="333300"/>
                </a:solidFill>
                <a:latin typeface="宋体" panose="02010600030101010101" pitchFamily="2" charset="-122"/>
              </a:rPr>
              <a:t>矗 立</a:t>
            </a:r>
            <a:endParaRPr lang="zh-CN" altLang="en-US" sz="3600" b="1" dirty="0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2534796" y="1310069"/>
            <a:ext cx="669052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3200" b="1" dirty="0">
                <a:solidFill>
                  <a:srgbClr val="CC3300"/>
                </a:solidFill>
              </a:rPr>
              <a:t>áo</a:t>
            </a:r>
          </a:p>
        </p:txBody>
      </p:sp>
      <p:sp>
        <p:nvSpPr>
          <p:cNvPr id="6" name="矩形 5"/>
          <p:cNvSpPr/>
          <p:nvPr/>
        </p:nvSpPr>
        <p:spPr>
          <a:xfrm>
            <a:off x="2555776" y="1659890"/>
            <a:ext cx="1728192" cy="646331"/>
          </a:xfrm>
          <a:prstGeom prst="rect">
            <a:avLst/>
          </a:prstGeom>
        </p:spPr>
        <p:txBody>
          <a:bodyPr wrap="square" anchor="b">
            <a:spAutoFit/>
          </a:bodyPr>
          <a:lstStyle/>
          <a:p>
            <a:pPr algn="just"/>
            <a:r>
              <a:rPr lang="zh-CN" altLang="en-US" sz="3600" b="1" dirty="0" smtClean="0">
                <a:solidFill>
                  <a:srgbClr val="333300"/>
                </a:solidFill>
                <a:latin typeface="宋体" panose="02010600030101010101" pitchFamily="2" charset="-122"/>
              </a:rPr>
              <a:t>鳌 头</a:t>
            </a:r>
            <a:endParaRPr lang="zh-CN" altLang="en-US" sz="3600" b="1" dirty="0"/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4725854" y="1310069"/>
            <a:ext cx="1358314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3200" b="1" dirty="0">
                <a:solidFill>
                  <a:srgbClr val="CC3300"/>
                </a:solidFill>
              </a:rPr>
              <a:t>luán</a:t>
            </a:r>
          </a:p>
        </p:txBody>
      </p:sp>
      <p:sp>
        <p:nvSpPr>
          <p:cNvPr id="9" name="矩形 8"/>
          <p:cNvSpPr/>
          <p:nvPr/>
        </p:nvSpPr>
        <p:spPr>
          <a:xfrm>
            <a:off x="4598854" y="1612388"/>
            <a:ext cx="1728192" cy="646331"/>
          </a:xfrm>
          <a:prstGeom prst="rect">
            <a:avLst/>
          </a:prstGeom>
        </p:spPr>
        <p:txBody>
          <a:bodyPr wrap="square" anchor="b">
            <a:spAutoFit/>
          </a:bodyPr>
          <a:lstStyle/>
          <a:p>
            <a:pPr algn="just"/>
            <a:r>
              <a:rPr lang="zh-CN" altLang="en-US" sz="3600" b="1" dirty="0">
                <a:solidFill>
                  <a:srgbClr val="333300"/>
                </a:solidFill>
                <a:latin typeface="宋体" panose="02010600030101010101" pitchFamily="2" charset="-122"/>
              </a:rPr>
              <a:t>金銮殿</a:t>
            </a:r>
            <a:endParaRPr lang="zh-CN" altLang="en-US" sz="3600" b="1" dirty="0"/>
          </a:p>
        </p:txBody>
      </p:sp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7723980" y="1310069"/>
            <a:ext cx="1240508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3200" b="1" dirty="0">
                <a:solidFill>
                  <a:srgbClr val="CC3300"/>
                </a:solidFill>
              </a:rPr>
              <a:t>fāng</a:t>
            </a:r>
          </a:p>
        </p:txBody>
      </p:sp>
      <p:sp>
        <p:nvSpPr>
          <p:cNvPr id="11" name="矩形 10"/>
          <p:cNvSpPr/>
          <p:nvPr/>
        </p:nvSpPr>
        <p:spPr>
          <a:xfrm>
            <a:off x="7308304" y="1612388"/>
            <a:ext cx="1728192" cy="646331"/>
          </a:xfrm>
          <a:prstGeom prst="rect">
            <a:avLst/>
          </a:prstGeom>
        </p:spPr>
        <p:txBody>
          <a:bodyPr wrap="square" anchor="b">
            <a:spAutoFit/>
          </a:bodyPr>
          <a:lstStyle/>
          <a:p>
            <a:pPr algn="just"/>
            <a:r>
              <a:rPr lang="zh-CN" altLang="en-US" sz="3600" b="1" dirty="0" smtClean="0">
                <a:solidFill>
                  <a:srgbClr val="333300"/>
                </a:solidFill>
                <a:latin typeface="宋体" panose="02010600030101010101" pitchFamily="2" charset="-122"/>
              </a:rPr>
              <a:t>额 枋</a:t>
            </a:r>
            <a:endParaRPr lang="zh-CN" altLang="en-US" sz="3600" b="1" dirty="0"/>
          </a:p>
        </p:txBody>
      </p:sp>
      <p:sp>
        <p:nvSpPr>
          <p:cNvPr id="15" name="Text Box 3"/>
          <p:cNvSpPr txBox="1">
            <a:spLocks noChangeArrowheads="1"/>
          </p:cNvSpPr>
          <p:nvPr/>
        </p:nvSpPr>
        <p:spPr bwMode="auto">
          <a:xfrm>
            <a:off x="5522882" y="2588162"/>
            <a:ext cx="1209358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3200" b="1" dirty="0">
                <a:solidFill>
                  <a:srgbClr val="CC3300"/>
                </a:solidFill>
              </a:rPr>
              <a:t>qìng</a:t>
            </a:r>
          </a:p>
        </p:txBody>
      </p:sp>
      <p:sp>
        <p:nvSpPr>
          <p:cNvPr id="16" name="矩形 15"/>
          <p:cNvSpPr/>
          <p:nvPr/>
        </p:nvSpPr>
        <p:spPr>
          <a:xfrm>
            <a:off x="4211960" y="2890480"/>
            <a:ext cx="2349410" cy="646331"/>
          </a:xfrm>
          <a:prstGeom prst="rect">
            <a:avLst/>
          </a:prstGeom>
        </p:spPr>
        <p:txBody>
          <a:bodyPr wrap="square" anchor="b">
            <a:spAutoFit/>
          </a:bodyPr>
          <a:lstStyle/>
          <a:p>
            <a:pPr algn="just"/>
            <a:r>
              <a:rPr lang="zh-CN" altLang="en-US" sz="3600" b="1" dirty="0">
                <a:solidFill>
                  <a:srgbClr val="333300"/>
                </a:solidFill>
                <a:latin typeface="宋体" panose="02010600030101010101" pitchFamily="2" charset="-122"/>
              </a:rPr>
              <a:t> 鸣钟击磬</a:t>
            </a:r>
            <a:endParaRPr lang="zh-CN" altLang="en-US" sz="3600" b="1" dirty="0"/>
          </a:p>
        </p:txBody>
      </p:sp>
      <p:sp>
        <p:nvSpPr>
          <p:cNvPr id="17" name="Text Box 3"/>
          <p:cNvSpPr txBox="1">
            <a:spLocks noChangeArrowheads="1"/>
          </p:cNvSpPr>
          <p:nvPr/>
        </p:nvSpPr>
        <p:spPr bwMode="auto">
          <a:xfrm>
            <a:off x="7524328" y="2588162"/>
            <a:ext cx="1008112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3200" b="1" dirty="0">
                <a:solidFill>
                  <a:srgbClr val="CC3300"/>
                </a:solidFill>
              </a:rPr>
              <a:t>cuán</a:t>
            </a:r>
          </a:p>
        </p:txBody>
      </p:sp>
      <p:sp>
        <p:nvSpPr>
          <p:cNvPr id="18" name="矩形 17"/>
          <p:cNvSpPr/>
          <p:nvPr/>
        </p:nvSpPr>
        <p:spPr>
          <a:xfrm>
            <a:off x="7698036" y="2890480"/>
            <a:ext cx="834404" cy="646331"/>
          </a:xfrm>
          <a:prstGeom prst="rect">
            <a:avLst/>
          </a:prstGeom>
        </p:spPr>
        <p:txBody>
          <a:bodyPr wrap="square" anchor="b">
            <a:spAutoFit/>
          </a:bodyPr>
          <a:lstStyle/>
          <a:p>
            <a:pPr algn="just"/>
            <a:r>
              <a:rPr lang="zh-CN" altLang="en-US" sz="3600" b="1" dirty="0">
                <a:solidFill>
                  <a:srgbClr val="333300"/>
                </a:solidFill>
                <a:latin typeface="宋体" panose="02010600030101010101" pitchFamily="2" charset="-122"/>
              </a:rPr>
              <a:t>攒</a:t>
            </a:r>
            <a:endParaRPr lang="zh-CN" altLang="en-US" sz="3600" b="1" dirty="0"/>
          </a:p>
        </p:txBody>
      </p:sp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210116" y="2635310"/>
            <a:ext cx="1066800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3200" b="1" dirty="0">
                <a:solidFill>
                  <a:srgbClr val="CC3300"/>
                </a:solidFill>
              </a:rPr>
              <a:t>liǘ</a:t>
            </a:r>
          </a:p>
        </p:txBody>
      </p:sp>
      <p:sp>
        <p:nvSpPr>
          <p:cNvPr id="3" name="矩形 2"/>
          <p:cNvSpPr/>
          <p:nvPr/>
        </p:nvSpPr>
        <p:spPr>
          <a:xfrm>
            <a:off x="395536" y="2937629"/>
            <a:ext cx="1728192" cy="646331"/>
          </a:xfrm>
          <a:prstGeom prst="rect">
            <a:avLst/>
          </a:prstGeom>
        </p:spPr>
        <p:txBody>
          <a:bodyPr wrap="square" anchor="b">
            <a:spAutoFit/>
          </a:bodyPr>
          <a:lstStyle/>
          <a:p>
            <a:pPr algn="just"/>
            <a:r>
              <a:rPr lang="zh-CN" altLang="en-US" sz="3600" b="1" dirty="0" smtClean="0">
                <a:solidFill>
                  <a:srgbClr val="333300"/>
                </a:solidFill>
                <a:latin typeface="宋体" panose="02010600030101010101" pitchFamily="2" charset="-122"/>
              </a:rPr>
              <a:t>琉 璃</a:t>
            </a:r>
            <a:endParaRPr lang="zh-CN" altLang="en-US" sz="3600" b="1" dirty="0"/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2440232" y="2635310"/>
            <a:ext cx="932140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3200" b="1" dirty="0" smtClean="0">
                <a:solidFill>
                  <a:srgbClr val="CC3300"/>
                </a:solidFill>
              </a:rPr>
              <a:t> </a:t>
            </a:r>
            <a:r>
              <a:rPr lang="en-US" altLang="zh-CN" sz="3200" b="1" dirty="0">
                <a:solidFill>
                  <a:srgbClr val="CC3300"/>
                </a:solidFill>
              </a:rPr>
              <a:t>pán</a:t>
            </a:r>
          </a:p>
        </p:txBody>
      </p:sp>
      <p:sp>
        <p:nvSpPr>
          <p:cNvPr id="12" name="矩形 11"/>
          <p:cNvSpPr/>
          <p:nvPr/>
        </p:nvSpPr>
        <p:spPr>
          <a:xfrm>
            <a:off x="2627784" y="2937629"/>
            <a:ext cx="1728192" cy="646331"/>
          </a:xfrm>
          <a:prstGeom prst="rect">
            <a:avLst/>
          </a:prstGeom>
        </p:spPr>
        <p:txBody>
          <a:bodyPr wrap="square" anchor="b">
            <a:spAutoFit/>
          </a:bodyPr>
          <a:lstStyle/>
          <a:p>
            <a:pPr algn="just"/>
            <a:r>
              <a:rPr lang="zh-CN" altLang="en-US" sz="3600" b="1" dirty="0" smtClean="0">
                <a:solidFill>
                  <a:srgbClr val="333300"/>
                </a:solidFill>
                <a:latin typeface="宋体" panose="02010600030101010101" pitchFamily="2" charset="-122"/>
              </a:rPr>
              <a:t>蟠 龙</a:t>
            </a:r>
            <a:endParaRPr lang="zh-CN" altLang="en-US" sz="3600" b="1" dirty="0"/>
          </a:p>
        </p:txBody>
      </p:sp>
      <p:sp>
        <p:nvSpPr>
          <p:cNvPr id="21" name="标题 1"/>
          <p:cNvSpPr txBox="1"/>
          <p:nvPr/>
        </p:nvSpPr>
        <p:spPr>
          <a:xfrm>
            <a:off x="0" y="0"/>
            <a:ext cx="9144000" cy="857250"/>
          </a:xfrm>
          <a:prstGeom prst="rect">
            <a:avLst/>
          </a:prstGeom>
          <a:ln w="38100" cap="flat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4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我爱学字词</a:t>
            </a:r>
          </a:p>
        </p:txBody>
      </p:sp>
      <p:sp>
        <p:nvSpPr>
          <p:cNvPr id="22" name="Text Box 3"/>
          <p:cNvSpPr txBox="1">
            <a:spLocks noChangeArrowheads="1"/>
          </p:cNvSpPr>
          <p:nvPr/>
        </p:nvSpPr>
        <p:spPr bwMode="auto">
          <a:xfrm>
            <a:off x="323528" y="3837347"/>
            <a:ext cx="1152128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3200" b="1" dirty="0">
                <a:solidFill>
                  <a:srgbClr val="CC3300"/>
                </a:solidFill>
              </a:rPr>
              <a:t>jiǒng</a:t>
            </a:r>
          </a:p>
        </p:txBody>
      </p:sp>
      <p:sp>
        <p:nvSpPr>
          <p:cNvPr id="23" name="矩形 22"/>
          <p:cNvSpPr/>
          <p:nvPr/>
        </p:nvSpPr>
        <p:spPr>
          <a:xfrm>
            <a:off x="497236" y="4139667"/>
            <a:ext cx="1410468" cy="646331"/>
          </a:xfrm>
          <a:prstGeom prst="rect">
            <a:avLst/>
          </a:prstGeom>
        </p:spPr>
        <p:txBody>
          <a:bodyPr wrap="square" anchor="b">
            <a:spAutoFit/>
          </a:bodyPr>
          <a:lstStyle/>
          <a:p>
            <a:pPr algn="just"/>
            <a:r>
              <a:rPr lang="zh-CN" altLang="en-US" sz="3600" b="1" dirty="0" smtClean="0">
                <a:solidFill>
                  <a:srgbClr val="333300"/>
                </a:solidFill>
                <a:latin typeface="宋体" panose="02010600030101010101" pitchFamily="2" charset="-122"/>
              </a:rPr>
              <a:t>迥 然</a:t>
            </a:r>
            <a:endParaRPr lang="zh-CN" altLang="en-US" sz="3600" b="1" dirty="0"/>
          </a:p>
        </p:txBody>
      </p:sp>
      <p:sp>
        <p:nvSpPr>
          <p:cNvPr id="24" name="Text Box 3"/>
          <p:cNvSpPr txBox="1">
            <a:spLocks noChangeArrowheads="1"/>
          </p:cNvSpPr>
          <p:nvPr/>
        </p:nvSpPr>
        <p:spPr bwMode="auto">
          <a:xfrm>
            <a:off x="3131840" y="3848804"/>
            <a:ext cx="978420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3200" b="1" dirty="0">
                <a:solidFill>
                  <a:srgbClr val="CC3300"/>
                </a:solidFill>
              </a:rPr>
              <a:t>xiè</a:t>
            </a:r>
          </a:p>
        </p:txBody>
      </p:sp>
      <p:sp>
        <p:nvSpPr>
          <p:cNvPr id="25" name="矩形 24"/>
          <p:cNvSpPr/>
          <p:nvPr/>
        </p:nvSpPr>
        <p:spPr>
          <a:xfrm>
            <a:off x="2585468" y="4151124"/>
            <a:ext cx="1410468" cy="646331"/>
          </a:xfrm>
          <a:prstGeom prst="rect">
            <a:avLst/>
          </a:prstGeom>
        </p:spPr>
        <p:txBody>
          <a:bodyPr wrap="square" anchor="b">
            <a:spAutoFit/>
          </a:bodyPr>
          <a:lstStyle/>
          <a:p>
            <a:pPr algn="just"/>
            <a:r>
              <a:rPr lang="zh-CN" altLang="en-US" sz="3600" b="1" dirty="0" smtClean="0">
                <a:solidFill>
                  <a:srgbClr val="333300"/>
                </a:solidFill>
                <a:latin typeface="宋体" panose="02010600030101010101" pitchFamily="2" charset="-122"/>
              </a:rPr>
              <a:t>水 榭</a:t>
            </a:r>
            <a:endParaRPr lang="zh-CN" altLang="en-US" sz="3600" b="1" dirty="0"/>
          </a:p>
        </p:txBody>
      </p:sp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5652120" y="3848804"/>
            <a:ext cx="1152128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3200" b="1" dirty="0">
                <a:solidFill>
                  <a:srgbClr val="CC3300"/>
                </a:solidFill>
              </a:rPr>
              <a:t>mù</a:t>
            </a:r>
          </a:p>
        </p:txBody>
      </p:sp>
      <p:sp>
        <p:nvSpPr>
          <p:cNvPr id="27" name="矩形 26"/>
          <p:cNvSpPr/>
          <p:nvPr/>
        </p:nvSpPr>
        <p:spPr>
          <a:xfrm>
            <a:off x="4499992" y="4151124"/>
            <a:ext cx="2061378" cy="646331"/>
          </a:xfrm>
          <a:prstGeom prst="rect">
            <a:avLst/>
          </a:prstGeom>
        </p:spPr>
        <p:txBody>
          <a:bodyPr wrap="square" anchor="b">
            <a:spAutoFit/>
          </a:bodyPr>
          <a:lstStyle/>
          <a:p>
            <a:pPr algn="just"/>
            <a:r>
              <a:rPr lang="zh-CN" altLang="en-US" sz="3600" b="1" dirty="0">
                <a:solidFill>
                  <a:srgbClr val="333300"/>
                </a:solidFill>
                <a:latin typeface="宋体" panose="02010600030101010101" pitchFamily="2" charset="-122"/>
              </a:rPr>
              <a:t>庄严肃穆</a:t>
            </a:r>
            <a:endParaRPr lang="zh-CN" altLang="en-US" sz="3600" b="1" dirty="0"/>
          </a:p>
        </p:txBody>
      </p:sp>
      <p:sp>
        <p:nvSpPr>
          <p:cNvPr id="28" name="Text Box 3"/>
          <p:cNvSpPr txBox="1">
            <a:spLocks noChangeArrowheads="1"/>
          </p:cNvSpPr>
          <p:nvPr/>
        </p:nvSpPr>
        <p:spPr bwMode="auto">
          <a:xfrm>
            <a:off x="7524328" y="3848804"/>
            <a:ext cx="1080120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3200" b="1" dirty="0">
                <a:solidFill>
                  <a:srgbClr val="CC3300"/>
                </a:solidFill>
              </a:rPr>
              <a:t>liú</a:t>
            </a:r>
          </a:p>
        </p:txBody>
      </p:sp>
      <p:sp>
        <p:nvSpPr>
          <p:cNvPr id="29" name="矩形 28"/>
          <p:cNvSpPr/>
          <p:nvPr/>
        </p:nvSpPr>
        <p:spPr>
          <a:xfrm>
            <a:off x="7698036" y="4151124"/>
            <a:ext cx="1410468" cy="646331"/>
          </a:xfrm>
          <a:prstGeom prst="rect">
            <a:avLst/>
          </a:prstGeom>
        </p:spPr>
        <p:txBody>
          <a:bodyPr wrap="square" anchor="b">
            <a:spAutoFit/>
          </a:bodyPr>
          <a:lstStyle/>
          <a:p>
            <a:pPr algn="just"/>
            <a:r>
              <a:rPr lang="zh-CN" altLang="en-US" sz="3600" b="1" dirty="0">
                <a:solidFill>
                  <a:srgbClr val="333300"/>
                </a:solidFill>
                <a:latin typeface="宋体" panose="02010600030101010101" pitchFamily="2" charset="-122"/>
              </a:rPr>
              <a:t>镏</a:t>
            </a:r>
            <a:endParaRPr lang="zh-CN" altLang="en-US" sz="3600" b="1" dirty="0"/>
          </a:p>
        </p:txBody>
      </p:sp>
      <p:sp>
        <p:nvSpPr>
          <p:cNvPr id="13" name="文本框 12"/>
          <p:cNvSpPr txBox="1"/>
          <p:nvPr/>
        </p:nvSpPr>
        <p:spPr>
          <a:xfrm>
            <a:off x="683568" y="195486"/>
            <a:ext cx="15121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solidFill>
                  <a:srgbClr val="9BBB59"/>
                </a:solidFill>
              </a:rPr>
              <a:t>https://www.ypppt.com/</a:t>
            </a:r>
            <a:endParaRPr lang="zh-CN" altLang="en-US" sz="1000" dirty="0">
              <a:solidFill>
                <a:srgbClr val="9BBB59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4" grpId="0"/>
      <p:bldP spid="5" grpId="0"/>
      <p:bldP spid="6" grpId="0"/>
      <p:bldP spid="8" grpId="0"/>
      <p:bldP spid="9" grpId="0"/>
      <p:bldP spid="10" grpId="0"/>
      <p:bldP spid="11" grpId="0"/>
      <p:bldP spid="15" grpId="0"/>
      <p:bldP spid="16" grpId="0"/>
      <p:bldP spid="17" grpId="0"/>
      <p:bldP spid="18" grpId="0"/>
      <p:bldP spid="2" grpId="0"/>
      <p:bldP spid="3" grpId="0"/>
      <p:bldP spid="4" grpId="0"/>
      <p:bldP spid="12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48029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标题 1"/>
          <p:cNvSpPr txBox="1"/>
          <p:nvPr/>
        </p:nvSpPr>
        <p:spPr>
          <a:xfrm>
            <a:off x="0" y="0"/>
            <a:ext cx="9144000" cy="857250"/>
          </a:xfrm>
          <a:prstGeom prst="rect">
            <a:avLst/>
          </a:prstGeom>
          <a:ln w="38100" cap="flat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4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词语解释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41530" y="870848"/>
            <a:ext cx="2088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2400" b="1" dirty="0" smtClean="0">
                <a:solidFill>
                  <a:srgbClr val="33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鳌    头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659385" y="871062"/>
            <a:ext cx="60890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2000" b="1" dirty="0" smtClean="0">
                <a:solidFill>
                  <a:srgbClr val="CC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指</a:t>
            </a:r>
            <a:r>
              <a:rPr lang="zh-CN" altLang="en-US" sz="2000" b="1" dirty="0">
                <a:solidFill>
                  <a:srgbClr val="CC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皇宫大殿前石阶上刻的鳌的头，考上状元的人可以踏上</a:t>
            </a:r>
            <a:r>
              <a:rPr lang="zh-CN" altLang="en-US" sz="2000" b="1" dirty="0" smtClean="0">
                <a:solidFill>
                  <a:srgbClr val="CC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23528" y="1599644"/>
            <a:ext cx="22313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2400" b="1" dirty="0" smtClean="0">
                <a:solidFill>
                  <a:srgbClr val="33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矫    健</a:t>
            </a:r>
            <a:endParaRPr lang="zh-CN" altLang="en-US" sz="2400" b="1" dirty="0">
              <a:solidFill>
                <a:srgbClr val="3333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Text Box 9"/>
          <p:cNvSpPr txBox="1">
            <a:spLocks noChangeArrowheads="1"/>
          </p:cNvSpPr>
          <p:nvPr/>
        </p:nvSpPr>
        <p:spPr bwMode="auto">
          <a:xfrm>
            <a:off x="2736920" y="1697790"/>
            <a:ext cx="5591175" cy="400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zh-CN" altLang="en-US" sz="2000" b="1" dirty="0">
                <a:solidFill>
                  <a:srgbClr val="CC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强壮有力；英勇威武，身手敏捷。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23528" y="2085698"/>
            <a:ext cx="2088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2400" b="1" dirty="0" smtClean="0">
                <a:solidFill>
                  <a:srgbClr val="33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攒    动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728765" y="2112377"/>
            <a:ext cx="54978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zh-CN" altLang="en-US" sz="2000" b="1" dirty="0">
                <a:solidFill>
                  <a:srgbClr val="CC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拥挤在一</a:t>
            </a:r>
            <a:r>
              <a:rPr lang="zh-CN" altLang="en-US" sz="2000" b="1" dirty="0" smtClean="0">
                <a:solidFill>
                  <a:srgbClr val="CC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起晃动</a:t>
            </a:r>
            <a:r>
              <a:rPr lang="zh-CN" altLang="en-US" sz="2000" b="1" dirty="0">
                <a:solidFill>
                  <a:srgbClr val="CC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23528" y="2517746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缭    绕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23528" y="3410246"/>
            <a:ext cx="2232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2400" b="1" dirty="0">
                <a:solidFill>
                  <a:srgbClr val="33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迥然不同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788390" y="3381840"/>
            <a:ext cx="56394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zh-CN" altLang="en-US" sz="2000" b="1" dirty="0">
                <a:solidFill>
                  <a:srgbClr val="CC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形容差別很大，很明显不一样。</a:t>
            </a:r>
          </a:p>
        </p:txBody>
      </p:sp>
      <p:sp>
        <p:nvSpPr>
          <p:cNvPr id="2" name="TextBox 20"/>
          <p:cNvSpPr txBox="1"/>
          <p:nvPr/>
        </p:nvSpPr>
        <p:spPr>
          <a:xfrm>
            <a:off x="251520" y="2895788"/>
            <a:ext cx="22682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叱咤风云</a:t>
            </a:r>
            <a:endParaRPr lang="zh-CN" altLang="en-US" sz="2400" b="1" dirty="0">
              <a:solidFill>
                <a:srgbClr val="3333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TextBox 22"/>
          <p:cNvSpPr txBox="1"/>
          <p:nvPr/>
        </p:nvSpPr>
        <p:spPr>
          <a:xfrm>
            <a:off x="2788390" y="2922467"/>
            <a:ext cx="42348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zh-CN" altLang="en-US" sz="2000" b="1" dirty="0">
                <a:solidFill>
                  <a:srgbClr val="CC33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形容威力声势极大。</a:t>
            </a:r>
          </a:p>
        </p:txBody>
      </p:sp>
      <p:sp>
        <p:nvSpPr>
          <p:cNvPr id="7" name="TextBox 13"/>
          <p:cNvSpPr txBox="1"/>
          <p:nvPr/>
        </p:nvSpPr>
        <p:spPr>
          <a:xfrm>
            <a:off x="2760559" y="2538054"/>
            <a:ext cx="40925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zh-CN" altLang="en-US" sz="2000" b="1" dirty="0">
                <a:solidFill>
                  <a:srgbClr val="CC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回环旋转。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23528" y="3833288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肃    穆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23528" y="4705829"/>
            <a:ext cx="2232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2400" b="1" dirty="0">
                <a:solidFill>
                  <a:srgbClr val="33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严丝合缝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195736" y="4677984"/>
            <a:ext cx="68046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zh-CN" altLang="en-US" sz="2000" b="1" dirty="0">
                <a:solidFill>
                  <a:srgbClr val="CC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缝隙密合，比喻言行周密，没有一点漏洞。</a:t>
            </a:r>
          </a:p>
        </p:txBody>
      </p:sp>
      <p:sp>
        <p:nvSpPr>
          <p:cNvPr id="19" name="TextBox 20"/>
          <p:cNvSpPr txBox="1"/>
          <p:nvPr/>
        </p:nvSpPr>
        <p:spPr>
          <a:xfrm>
            <a:off x="359532" y="4232386"/>
            <a:ext cx="22682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井然有序</a:t>
            </a:r>
            <a:endParaRPr lang="zh-CN" altLang="en-US" sz="2400" b="1" dirty="0">
              <a:solidFill>
                <a:srgbClr val="3333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20" name="TextBox 22"/>
          <p:cNvSpPr txBox="1"/>
          <p:nvPr/>
        </p:nvSpPr>
        <p:spPr>
          <a:xfrm>
            <a:off x="2806692" y="4191930"/>
            <a:ext cx="42583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zh-CN" altLang="en-US" sz="2000" b="1" dirty="0">
                <a:solidFill>
                  <a:srgbClr val="CC33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有条理、有秩序的样子。</a:t>
            </a:r>
          </a:p>
        </p:txBody>
      </p:sp>
      <p:sp>
        <p:nvSpPr>
          <p:cNvPr id="22" name="TextBox 13"/>
          <p:cNvSpPr txBox="1"/>
          <p:nvPr/>
        </p:nvSpPr>
        <p:spPr>
          <a:xfrm>
            <a:off x="2760559" y="3759882"/>
            <a:ext cx="52787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zh-CN" altLang="en-US" sz="2000" b="1" dirty="0">
                <a:solidFill>
                  <a:srgbClr val="CC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气氛、表情等严肃而恭敬。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  <p:bldP spid="10" grpId="0"/>
      <p:bldP spid="12" grpId="0"/>
      <p:bldP spid="13" grpId="0"/>
      <p:bldP spid="14" grpId="0"/>
      <p:bldP spid="15" grpId="0"/>
      <p:bldP spid="21" grpId="0"/>
      <p:bldP spid="23" grpId="0"/>
      <p:bldP spid="2" grpId="0"/>
      <p:bldP spid="3" grpId="0"/>
      <p:bldP spid="7" grpId="0"/>
      <p:bldP spid="16" grpId="0"/>
      <p:bldP spid="17" grpId="0"/>
      <p:bldP spid="18" grpId="0"/>
      <p:bldP spid="19" grpId="0"/>
      <p:bldP spid="20" grpId="0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31640" y="1234791"/>
            <a:ext cx="53285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noProof="1" smtClean="0">
                <a:latin typeface="黑体" panose="02010609060101010101" pitchFamily="49" charset="-122"/>
                <a:ea typeface="黑体" panose="02010609060101010101" pitchFamily="49" charset="-122"/>
              </a:rPr>
              <a:t>快速浏览课文，边读边想：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31640" y="2211712"/>
            <a:ext cx="698477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8">
              <a:lnSpc>
                <a:spcPct val="150000"/>
              </a:lnSpc>
            </a:pP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作者借此表达了怎样的思想感情？</a:t>
            </a:r>
          </a:p>
          <a:p>
            <a:pPr marL="0" lvl="8">
              <a:lnSpc>
                <a:spcPct val="150000"/>
              </a:lnSpc>
            </a:pPr>
            <a:r>
              <a:rPr lang="en-US" altLang="x-none" sz="2800" b="1" noProof="1" smtClean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800" b="1" noProof="1">
                <a:latin typeface="楷体" panose="02010609060101010101" pitchFamily="49" charset="-122"/>
                <a:ea typeface="楷体" panose="02010609060101010101" pitchFamily="49" charset="-122"/>
              </a:rPr>
              <a:t>概</a:t>
            </a:r>
            <a:r>
              <a:rPr lang="zh-CN" altLang="en-US" sz="2800" b="1" noProof="1" smtClean="0">
                <a:latin typeface="楷体" panose="02010609060101010101" pitchFamily="49" charset="-122"/>
                <a:ea typeface="楷体" panose="02010609060101010101" pitchFamily="49" charset="-122"/>
              </a:rPr>
              <a:t>括每段的大意。</a:t>
            </a:r>
            <a:r>
              <a:rPr lang="en-US" altLang="x-none" sz="2800" b="1" noProof="1" smtClean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57250"/>
          </a:xfrm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z="4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帮你学课文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651873"/>
            <a:ext cx="9144000" cy="14916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/>
          <p:nvPr/>
        </p:nvSpPr>
        <p:spPr>
          <a:xfrm>
            <a:off x="1331392" y="519115"/>
            <a:ext cx="6913016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</a:pP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作者借此表达了怎样的思想感情？</a:t>
            </a:r>
          </a:p>
        </p:txBody>
      </p:sp>
      <p:sp>
        <p:nvSpPr>
          <p:cNvPr id="3" name="Rectangle 4"/>
          <p:cNvSpPr/>
          <p:nvPr/>
        </p:nvSpPr>
        <p:spPr>
          <a:xfrm>
            <a:off x="410348" y="1383620"/>
            <a:ext cx="8266113" cy="177279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  <a:buFont typeface="Arial" panose="020B0604020202020204" pitchFamily="34" charset="0"/>
            </a:pP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本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文按照空间顺序，介绍了故宫的各部分景观及特色，表达了对故宫的热爱和赞美，赞扬了中国古代劳动人民的智慧，展示了中华民族的文化瑰宝。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651873"/>
            <a:ext cx="9144000" cy="14916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651873"/>
            <a:ext cx="9144000" cy="14916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4" name="矩形 3"/>
          <p:cNvSpPr/>
          <p:nvPr/>
        </p:nvSpPr>
        <p:spPr>
          <a:xfrm>
            <a:off x="395288" y="246184"/>
            <a:ext cx="5713412" cy="83099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</a:pP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默读课文，概括每段大意：</a:t>
            </a:r>
          </a:p>
        </p:txBody>
      </p:sp>
      <p:sp>
        <p:nvSpPr>
          <p:cNvPr id="4" name="Rectangle 4"/>
          <p:cNvSpPr/>
          <p:nvPr/>
        </p:nvSpPr>
        <p:spPr>
          <a:xfrm>
            <a:off x="323850" y="1275607"/>
            <a:ext cx="8496622" cy="65248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buFont typeface="Arial" panose="020B0604020202020204" pitchFamily="34" charset="0"/>
            </a:pPr>
            <a:r>
              <a:rPr lang="zh-CN" altLang="en-US" sz="28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第一部分（</a:t>
            </a:r>
            <a:r>
              <a:rPr lang="en-US" altLang="zh-CN" sz="28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1-2</a:t>
            </a:r>
            <a:r>
              <a:rPr lang="zh-CN" altLang="en-US" sz="28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）：</a:t>
            </a:r>
            <a:r>
              <a:rPr lang="zh-CN" altLang="en-US" sz="2800" b="1" dirty="0" smtClean="0">
                <a:latin typeface="楷体_GB2312" pitchFamily="49" charset="-122"/>
                <a:ea typeface="楷体_GB2312" pitchFamily="49" charset="-122"/>
              </a:rPr>
              <a:t>总写</a:t>
            </a: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故宫博物院。</a:t>
            </a:r>
            <a:endParaRPr lang="zh-CN" altLang="en-US" sz="2800" b="1" dirty="0" smtClean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6" name="Rectangle 4"/>
          <p:cNvSpPr/>
          <p:nvPr/>
        </p:nvSpPr>
        <p:spPr>
          <a:xfrm>
            <a:off x="330688" y="786241"/>
            <a:ext cx="8489784" cy="65248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buFont typeface="Arial" panose="020B0604020202020204" pitchFamily="34" charset="0"/>
            </a:pPr>
            <a:r>
              <a:rPr lang="en-US" altLang="zh-CN" sz="28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8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材料一</a:t>
            </a:r>
          </a:p>
        </p:txBody>
      </p:sp>
      <p:sp>
        <p:nvSpPr>
          <p:cNvPr id="8" name="Rectangle 4"/>
          <p:cNvSpPr/>
          <p:nvPr/>
        </p:nvSpPr>
        <p:spPr>
          <a:xfrm>
            <a:off x="338340" y="1815666"/>
            <a:ext cx="8626153" cy="121264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buFont typeface="Arial" panose="020B0604020202020204" pitchFamily="34" charset="0"/>
            </a:pPr>
            <a:r>
              <a:rPr lang="en-US" altLang="zh-CN" sz="28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8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第二部分（</a:t>
            </a:r>
            <a:r>
              <a:rPr lang="en-US" altLang="zh-CN" sz="28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3-15</a:t>
            </a:r>
            <a:r>
              <a:rPr lang="zh-CN" altLang="en-US" sz="28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）：</a:t>
            </a: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具体介绍故宫各宫殿的位</a:t>
            </a:r>
            <a:r>
              <a:rPr lang="zh-CN" altLang="en-US" sz="2800" b="1" dirty="0" smtClean="0">
                <a:latin typeface="楷体_GB2312" pitchFamily="49" charset="-122"/>
                <a:ea typeface="楷体_GB2312" pitchFamily="49" charset="-122"/>
              </a:rPr>
              <a:t>置  和</a:t>
            </a: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功能。</a:t>
            </a:r>
          </a:p>
        </p:txBody>
      </p:sp>
      <p:sp>
        <p:nvSpPr>
          <p:cNvPr id="7" name="Rectangle 4"/>
          <p:cNvSpPr/>
          <p:nvPr/>
        </p:nvSpPr>
        <p:spPr>
          <a:xfrm>
            <a:off x="323528" y="2679762"/>
            <a:ext cx="8640960" cy="65248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buFont typeface="Arial" panose="020B0604020202020204" pitchFamily="34" charset="0"/>
            </a:pPr>
            <a:r>
              <a:rPr lang="en-US" altLang="zh-CN" sz="28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8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第三部分（</a:t>
            </a:r>
            <a:r>
              <a:rPr lang="en-US" altLang="zh-CN" sz="28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16</a:t>
            </a:r>
            <a:r>
              <a:rPr lang="zh-CN" altLang="en-US" sz="28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）：</a:t>
            </a:r>
            <a:r>
              <a:rPr lang="zh-CN" altLang="en-US" sz="2800" b="1" dirty="0" smtClean="0">
                <a:latin typeface="楷体_GB2312" pitchFamily="49" charset="-122"/>
                <a:ea typeface="楷体_GB2312" pitchFamily="49" charset="-122"/>
              </a:rPr>
              <a:t>纵览故宫，总结概括。</a:t>
            </a:r>
            <a:endParaRPr lang="zh-CN" altLang="en-US" sz="2800" b="1" dirty="0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/>
          <p:nvPr/>
        </p:nvSpPr>
        <p:spPr>
          <a:xfrm>
            <a:off x="323850" y="1059582"/>
            <a:ext cx="8496622" cy="121264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buFont typeface="Arial" panose="020B0604020202020204" pitchFamily="34" charset="0"/>
            </a:pPr>
            <a:r>
              <a:rPr lang="zh-CN" altLang="en-US" sz="28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第一部分（</a:t>
            </a:r>
            <a:r>
              <a:rPr lang="en-US" altLang="zh-CN" sz="28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1-2</a:t>
            </a:r>
            <a:r>
              <a:rPr lang="zh-CN" altLang="en-US" sz="28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）：</a:t>
            </a:r>
            <a:r>
              <a:rPr lang="zh-CN" altLang="en-US" sz="2800" b="1" dirty="0" smtClean="0">
                <a:latin typeface="楷体_GB2312" pitchFamily="49" charset="-122"/>
                <a:ea typeface="楷体_GB2312" pitchFamily="49" charset="-122"/>
              </a:rPr>
              <a:t>介绍太和殿失火及重修的</a:t>
            </a: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原因。</a:t>
            </a:r>
            <a:endParaRPr lang="zh-CN" altLang="en-US" sz="2800" b="1" dirty="0" smtClean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6" name="Rectangle 4"/>
          <p:cNvSpPr/>
          <p:nvPr/>
        </p:nvSpPr>
        <p:spPr>
          <a:xfrm>
            <a:off x="330688" y="411510"/>
            <a:ext cx="8489784" cy="65248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buFont typeface="Arial" panose="020B0604020202020204" pitchFamily="34" charset="0"/>
            </a:pPr>
            <a:r>
              <a:rPr lang="en-US" altLang="zh-CN" sz="28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8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材料二</a:t>
            </a:r>
          </a:p>
        </p:txBody>
      </p:sp>
      <p:sp>
        <p:nvSpPr>
          <p:cNvPr id="8" name="Rectangle 4"/>
          <p:cNvSpPr/>
          <p:nvPr/>
        </p:nvSpPr>
        <p:spPr>
          <a:xfrm>
            <a:off x="338340" y="1989617"/>
            <a:ext cx="8626153" cy="121264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buFont typeface="Arial" panose="020B0604020202020204" pitchFamily="34" charset="0"/>
            </a:pPr>
            <a:r>
              <a:rPr lang="en-US" altLang="zh-CN" sz="28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8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第二部分（</a:t>
            </a:r>
            <a:r>
              <a:rPr lang="en-US" altLang="zh-CN" sz="28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3-4</a:t>
            </a:r>
            <a:r>
              <a:rPr lang="zh-CN" altLang="en-US" sz="28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）：</a:t>
            </a: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介绍</a:t>
            </a:r>
            <a:r>
              <a:rPr lang="zh-CN" altLang="en-US" sz="2800" b="1" dirty="0" smtClean="0">
                <a:latin typeface="楷体_GB2312" pitchFamily="49" charset="-122"/>
                <a:ea typeface="楷体_GB2312" pitchFamily="49" charset="-122"/>
              </a:rPr>
              <a:t>修复太和殿困难很大，但仍有转机。</a:t>
            </a:r>
            <a:endParaRPr lang="zh-CN" altLang="en-US" sz="28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7" name="Rectangle 4"/>
          <p:cNvSpPr/>
          <p:nvPr/>
        </p:nvSpPr>
        <p:spPr>
          <a:xfrm>
            <a:off x="323528" y="2899096"/>
            <a:ext cx="8640960" cy="65248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buFont typeface="Arial" panose="020B0604020202020204" pitchFamily="34" charset="0"/>
            </a:pPr>
            <a:r>
              <a:rPr lang="en-US" altLang="zh-CN" sz="28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8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第三部分（</a:t>
            </a:r>
            <a:r>
              <a:rPr lang="en-US" altLang="zh-CN" sz="28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5</a:t>
            </a:r>
            <a:r>
              <a:rPr lang="zh-CN" altLang="en-US" sz="28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）：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介绍</a:t>
            </a:r>
            <a:r>
              <a:rPr lang="zh-CN" altLang="en-US" sz="2800" b="1" dirty="0" smtClean="0">
                <a:latin typeface="楷体_GB2312" pitchFamily="49" charset="-122"/>
                <a:ea typeface="楷体_GB2312" pitchFamily="49" charset="-122"/>
              </a:rPr>
              <a:t>太和殿最终建成。</a:t>
            </a:r>
            <a:endParaRPr lang="zh-CN" altLang="en-US" sz="2800" b="1" dirty="0"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651873"/>
            <a:ext cx="9144000" cy="14916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1"/>
          <p:cNvSpPr txBox="1"/>
          <p:nvPr/>
        </p:nvSpPr>
        <p:spPr>
          <a:xfrm>
            <a:off x="0" y="0"/>
            <a:ext cx="9144000" cy="857250"/>
          </a:xfrm>
          <a:prstGeom prst="rect">
            <a:avLst/>
          </a:prstGeom>
          <a:ln w="38100" cap="flat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4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朗读课文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355726"/>
            <a:ext cx="5541346" cy="2787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6" y="2106301"/>
            <a:ext cx="5453517" cy="26956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05516" y="1949294"/>
            <a:ext cx="5314761" cy="2606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1687858"/>
            <a:ext cx="4680520" cy="2311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47262" y="997826"/>
            <a:ext cx="3949074" cy="27610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96219" y="1599642"/>
            <a:ext cx="4713441" cy="1856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21" y="1021672"/>
            <a:ext cx="4293639" cy="21468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1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9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5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3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1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684213" y="979885"/>
            <a:ext cx="7226300" cy="111680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>
              <a:lnSpc>
                <a:spcPct val="150000"/>
              </a:lnSpc>
              <a:defRPr/>
            </a:pP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1.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材料一是</a:t>
            </a:r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按照怎样的顺序介绍故宫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的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?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这样安排有什么作用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?</a:t>
            </a:r>
            <a:endParaRPr kumimoji="0" lang="zh-CN" altLang="en-US" sz="2800" b="1" kern="1200" cap="none" spc="0" normalizeH="0" baseline="0" noProof="0" dirty="0" smtClean="0">
              <a:latin typeface="黑体" panose="02010609060101010101" pitchFamily="49" charset="-122"/>
              <a:ea typeface="黑体" panose="02010609060101010101" pitchFamily="49" charset="-122"/>
              <a:cs typeface="+mj-cs"/>
            </a:endParaRPr>
          </a:p>
        </p:txBody>
      </p:sp>
      <p:sp>
        <p:nvSpPr>
          <p:cNvPr id="13316" name="Rectangle 3"/>
          <p:cNvSpPr txBox="1"/>
          <p:nvPr/>
        </p:nvSpPr>
        <p:spPr>
          <a:xfrm>
            <a:off x="468318" y="2175545"/>
            <a:ext cx="7560071" cy="126030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marL="342900" indent="-342900">
              <a:lnSpc>
                <a:spcPct val="130000"/>
              </a:lnSpc>
              <a:spcBef>
                <a:spcPts val="25"/>
              </a:spcBef>
            </a:pPr>
            <a:r>
              <a:rPr lang="zh-CN" altLang="en-US" sz="26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答</a:t>
            </a:r>
            <a:r>
              <a:rPr lang="en-US" altLang="zh-CN" sz="2600" b="1" dirty="0" smtClean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:</a:t>
            </a:r>
            <a:r>
              <a:rPr lang="zh-CN" altLang="en-US" sz="2600" b="1" dirty="0" smtClean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按照空间方位顺序，由南向北来介绍故宫的</a:t>
            </a:r>
            <a:r>
              <a:rPr lang="zh-CN" altLang="en-US" sz="26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。这样安排正好与故官的建筑</a:t>
            </a:r>
            <a:r>
              <a:rPr lang="zh-CN" altLang="en-US" sz="2600" b="1" dirty="0" smtClean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顺序及参观路线相一致，</a:t>
            </a:r>
            <a:r>
              <a:rPr lang="zh-CN" altLang="en-US" sz="26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使全文</a:t>
            </a:r>
            <a:r>
              <a:rPr lang="zh-CN" altLang="en-US" sz="2600" b="1" dirty="0" smtClean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条理清晰、层次分明。</a:t>
            </a:r>
            <a:endParaRPr lang="zh-CN" altLang="en-US" sz="2600" b="1" dirty="0">
              <a:solidFill>
                <a:srgbClr val="0000FF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7" name="标题 1"/>
          <p:cNvSpPr txBox="1"/>
          <p:nvPr/>
        </p:nvSpPr>
        <p:spPr>
          <a:xfrm>
            <a:off x="0" y="0"/>
            <a:ext cx="9144000" cy="857250"/>
          </a:xfrm>
          <a:prstGeom prst="rect">
            <a:avLst/>
          </a:prstGeom>
          <a:ln w="38100" cap="flat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4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问题提出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651873"/>
            <a:ext cx="9144000" cy="14916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/>
      <p:bldP spid="13316" grpId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1286</Words>
  <Application>Microsoft Office PowerPoint</Application>
  <PresentationFormat>全屏显示(16:9)</PresentationFormat>
  <Paragraphs>138</Paragraphs>
  <Slides>20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31" baseType="lpstr">
      <vt:lpstr>Meiryo</vt:lpstr>
      <vt:lpstr>黑体</vt:lpstr>
      <vt:lpstr>楷体</vt:lpstr>
      <vt:lpstr>楷体_GB2312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11* 故宫博物院</vt:lpstr>
      <vt:lpstr>PowerPoint 演示文稿</vt:lpstr>
      <vt:lpstr>PowerPoint 演示文稿</vt:lpstr>
      <vt:lpstr>帮你学课文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203</cp:revision>
  <dcterms:created xsi:type="dcterms:W3CDTF">2018-12-26T00:36:00Z</dcterms:created>
  <dcterms:modified xsi:type="dcterms:W3CDTF">2021-11-05T12:24:16Z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2052-11.1.0.8976</vt:lpwstr>
  </property>
</Properties>
</file>