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44"/>
  </p:notesMasterIdLst>
  <p:handoutMasterIdLst>
    <p:handoutMasterId r:id="rId45"/>
  </p:handoutMasterIdLst>
  <p:sldIdLst>
    <p:sldId id="258" r:id="rId3"/>
    <p:sldId id="259" r:id="rId4"/>
    <p:sldId id="261" r:id="rId5"/>
    <p:sldId id="262" r:id="rId6"/>
    <p:sldId id="263" r:id="rId7"/>
    <p:sldId id="266" r:id="rId8"/>
    <p:sldId id="264" r:id="rId9"/>
    <p:sldId id="284" r:id="rId10"/>
    <p:sldId id="270" r:id="rId11"/>
    <p:sldId id="285" r:id="rId12"/>
    <p:sldId id="281" r:id="rId13"/>
    <p:sldId id="282" r:id="rId14"/>
    <p:sldId id="318" r:id="rId15"/>
    <p:sldId id="283" r:id="rId16"/>
    <p:sldId id="271" r:id="rId17"/>
    <p:sldId id="272" r:id="rId18"/>
    <p:sldId id="273" r:id="rId19"/>
    <p:sldId id="274" r:id="rId20"/>
    <p:sldId id="275" r:id="rId21"/>
    <p:sldId id="276" r:id="rId22"/>
    <p:sldId id="277" r:id="rId23"/>
    <p:sldId id="288" r:id="rId24"/>
    <p:sldId id="289" r:id="rId25"/>
    <p:sldId id="290" r:id="rId26"/>
    <p:sldId id="298" r:id="rId27"/>
    <p:sldId id="299" r:id="rId28"/>
    <p:sldId id="300" r:id="rId29"/>
    <p:sldId id="301" r:id="rId30"/>
    <p:sldId id="291" r:id="rId31"/>
    <p:sldId id="294" r:id="rId32"/>
    <p:sldId id="295" r:id="rId33"/>
    <p:sldId id="296" r:id="rId34"/>
    <p:sldId id="297" r:id="rId35"/>
    <p:sldId id="278" r:id="rId36"/>
    <p:sldId id="279" r:id="rId37"/>
    <p:sldId id="287" r:id="rId38"/>
    <p:sldId id="286" r:id="rId39"/>
    <p:sldId id="280" r:id="rId40"/>
    <p:sldId id="265" r:id="rId41"/>
    <p:sldId id="268" r:id="rId42"/>
    <p:sldId id="319" r:id="rId43"/>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43" d="100"/>
          <a:sy n="143" d="100"/>
        </p:scale>
        <p:origin x="792" y="120"/>
      </p:cViewPr>
      <p:guideLst>
        <p:guide orient="horz" pos="1622"/>
        <p:guide pos="2880"/>
      </p:guideLst>
    </p:cSldViewPr>
  </p:slideViewPr>
  <p:notesTextViewPr>
    <p:cViewPr>
      <p:scale>
        <a:sx n="3" d="2"/>
        <a:sy n="3" d="2"/>
      </p:scale>
      <p:origin x="0" y="0"/>
    </p:cViewPr>
  </p:notesTextViewPr>
  <p:sorterViewPr>
    <p:cViewPr>
      <p:scale>
        <a:sx n="168" d="100"/>
        <a:sy n="168" d="100"/>
      </p:scale>
      <p:origin x="0" y="173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pPr/>
              <a:t>2021/11/5</a:t>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pPr/>
              <a:t>‹#›</a:t>
            </a:fld>
            <a:endParaRPr lang="zh-CN" altLang="en-US" smtClean="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5828257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pPr/>
              <a:t>2021/11/5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pPr/>
              <a:t>‹#›</a:t>
            </a:fld>
            <a:endParaRPr lang="zh-CN" altLang="en-US"/>
          </a:p>
        </p:txBody>
      </p:sp>
    </p:spTree>
    <p:extLst>
      <p:ext uri="{BB962C8B-B14F-4D97-AF65-F5344CB8AC3E}">
        <p14:creationId xmlns:p14="http://schemas.microsoft.com/office/powerpoint/2010/main" val="8235337"/>
      </p:ext>
    </p:extLst>
  </p:cSld>
  <p:clrMap bg1="lt1" tx1="dk1" bg2="lt2" tx2="dk2" accent1="accent1" accent2="accent2" accent3="accent3" accent4="accent4" accent5="accent5" accent6="accent6" hlink="hlink" folHlink="folHlink"/>
  <p:notesStyle>
    <a:lvl1pPr marL="0" algn="l" defTabSz="685800" rtl="0" eaLnBrk="1" latinLnBrk="0" hangingPunct="1">
      <a:defRPr sz="1200" kern="1200">
        <a:solidFill>
          <a:schemeClr val="tx1"/>
        </a:solidFill>
        <a:latin typeface="微软雅黑" panose="020B0503020204020204" charset="-122"/>
        <a:ea typeface="微软雅黑" panose="020B0503020204020204" charset="-122"/>
        <a:cs typeface="+mn-cs"/>
      </a:defRPr>
    </a:lvl1pPr>
    <a:lvl2pPr marL="3429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2pPr>
    <a:lvl3pPr marL="6858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3pPr>
    <a:lvl4pPr marL="10287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4pPr>
    <a:lvl5pPr marL="13716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p:sp>
      <p:sp>
        <p:nvSpPr>
          <p:cNvPr id="23554" name="备注占位符 2"/>
          <p:cNvSpPr>
            <a:spLocks noGrp="1"/>
          </p:cNvSpPr>
          <p:nvPr>
            <p:ph type="body"/>
          </p:nvPr>
        </p:nvSpPr>
        <p:spPr/>
        <p:txBody>
          <a:bodyPr lIns="91440" tIns="45720" rIns="91440" bIns="45720" anchor="t"/>
          <a:lstStyle/>
          <a:p>
            <a:pPr lvl="0"/>
            <a:endParaRPr lang="zh-CN" altLang="en-US"/>
          </a:p>
        </p:txBody>
      </p:sp>
      <p:sp>
        <p:nvSpPr>
          <p:cNvPr id="23555" name="灯片编号占位符 3"/>
          <p:cNvSpPr>
            <a:spLocks noGrp="1"/>
          </p:cNvSpPr>
          <p:nvPr>
            <p:ph type="sldNum" sz="quarter"/>
          </p:nvPr>
        </p:nvSpPr>
        <p:spPr>
          <a:xfrm>
            <a:off x="3884613" y="8685213"/>
            <a:ext cx="2971800" cy="457200"/>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Calibri" panose="020F0502020204030204"/>
                <a:ea typeface="宋体" panose="02010600030101010101" pitchFamily="2" charset="-122"/>
              </a:rPr>
              <a:pPr lvl="0" algn="r"/>
              <a:t>1</a:t>
            </a:fld>
            <a:endParaRPr lang="zh-CN" altLang="en-US" sz="1200">
              <a:latin typeface="Calibri" panose="020F0502020204030204"/>
              <a:ea typeface="宋体" panose="02010600030101010101" pitchFamily="2" charset="-122"/>
            </a:endParaRPr>
          </a:p>
        </p:txBody>
      </p:sp>
    </p:spTree>
    <p:extLst>
      <p:ext uri="{BB962C8B-B14F-4D97-AF65-F5344CB8AC3E}">
        <p14:creationId xmlns:p14="http://schemas.microsoft.com/office/powerpoint/2010/main" val="3020455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10</a:t>
            </a:fld>
            <a:endParaRPr lang="zh-CN" altLang="en-US"/>
          </a:p>
        </p:txBody>
      </p:sp>
    </p:spTree>
    <p:extLst>
      <p:ext uri="{BB962C8B-B14F-4D97-AF65-F5344CB8AC3E}">
        <p14:creationId xmlns:p14="http://schemas.microsoft.com/office/powerpoint/2010/main" val="1875540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11</a:t>
            </a:fld>
            <a:endParaRPr lang="zh-CN" altLang="en-US"/>
          </a:p>
        </p:txBody>
      </p:sp>
    </p:spTree>
    <p:extLst>
      <p:ext uri="{BB962C8B-B14F-4D97-AF65-F5344CB8AC3E}">
        <p14:creationId xmlns:p14="http://schemas.microsoft.com/office/powerpoint/2010/main" val="2878770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12</a:t>
            </a:fld>
            <a:endParaRPr lang="zh-CN" altLang="en-US"/>
          </a:p>
        </p:txBody>
      </p:sp>
    </p:spTree>
    <p:extLst>
      <p:ext uri="{BB962C8B-B14F-4D97-AF65-F5344CB8AC3E}">
        <p14:creationId xmlns:p14="http://schemas.microsoft.com/office/powerpoint/2010/main" val="4235110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13</a:t>
            </a:fld>
            <a:endParaRPr lang="zh-CN" altLang="en-US"/>
          </a:p>
        </p:txBody>
      </p:sp>
    </p:spTree>
    <p:extLst>
      <p:ext uri="{BB962C8B-B14F-4D97-AF65-F5344CB8AC3E}">
        <p14:creationId xmlns:p14="http://schemas.microsoft.com/office/powerpoint/2010/main" val="426577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14</a:t>
            </a:fld>
            <a:endParaRPr lang="zh-CN" altLang="en-US"/>
          </a:p>
        </p:txBody>
      </p:sp>
    </p:spTree>
    <p:extLst>
      <p:ext uri="{BB962C8B-B14F-4D97-AF65-F5344CB8AC3E}">
        <p14:creationId xmlns:p14="http://schemas.microsoft.com/office/powerpoint/2010/main" val="3805767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15</a:t>
            </a:fld>
            <a:endParaRPr lang="zh-CN" altLang="en-US"/>
          </a:p>
        </p:txBody>
      </p:sp>
    </p:spTree>
    <p:extLst>
      <p:ext uri="{BB962C8B-B14F-4D97-AF65-F5344CB8AC3E}">
        <p14:creationId xmlns:p14="http://schemas.microsoft.com/office/powerpoint/2010/main" val="2271563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16</a:t>
            </a:fld>
            <a:endParaRPr lang="zh-CN" altLang="en-US"/>
          </a:p>
        </p:txBody>
      </p:sp>
    </p:spTree>
    <p:extLst>
      <p:ext uri="{BB962C8B-B14F-4D97-AF65-F5344CB8AC3E}">
        <p14:creationId xmlns:p14="http://schemas.microsoft.com/office/powerpoint/2010/main" val="31235457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17</a:t>
            </a:fld>
            <a:endParaRPr lang="zh-CN" altLang="en-US"/>
          </a:p>
        </p:txBody>
      </p:sp>
    </p:spTree>
    <p:extLst>
      <p:ext uri="{BB962C8B-B14F-4D97-AF65-F5344CB8AC3E}">
        <p14:creationId xmlns:p14="http://schemas.microsoft.com/office/powerpoint/2010/main" val="1527196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18</a:t>
            </a:fld>
            <a:endParaRPr lang="zh-CN" altLang="en-US"/>
          </a:p>
        </p:txBody>
      </p:sp>
    </p:spTree>
    <p:extLst>
      <p:ext uri="{BB962C8B-B14F-4D97-AF65-F5344CB8AC3E}">
        <p14:creationId xmlns:p14="http://schemas.microsoft.com/office/powerpoint/2010/main" val="381550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19</a:t>
            </a:fld>
            <a:endParaRPr lang="zh-CN" altLang="en-US"/>
          </a:p>
        </p:txBody>
      </p:sp>
    </p:spTree>
    <p:extLst>
      <p:ext uri="{BB962C8B-B14F-4D97-AF65-F5344CB8AC3E}">
        <p14:creationId xmlns:p14="http://schemas.microsoft.com/office/powerpoint/2010/main" val="531571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6070199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20</a:t>
            </a:fld>
            <a:endParaRPr lang="zh-CN" altLang="en-US"/>
          </a:p>
        </p:txBody>
      </p:sp>
    </p:spTree>
    <p:extLst>
      <p:ext uri="{BB962C8B-B14F-4D97-AF65-F5344CB8AC3E}">
        <p14:creationId xmlns:p14="http://schemas.microsoft.com/office/powerpoint/2010/main" val="8210170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21</a:t>
            </a:fld>
            <a:endParaRPr lang="zh-CN" altLang="en-US"/>
          </a:p>
        </p:txBody>
      </p:sp>
    </p:spTree>
    <p:extLst>
      <p:ext uri="{BB962C8B-B14F-4D97-AF65-F5344CB8AC3E}">
        <p14:creationId xmlns:p14="http://schemas.microsoft.com/office/powerpoint/2010/main" val="31889183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22</a:t>
            </a:fld>
            <a:endParaRPr lang="zh-CN" altLang="en-US"/>
          </a:p>
        </p:txBody>
      </p:sp>
    </p:spTree>
    <p:extLst>
      <p:ext uri="{BB962C8B-B14F-4D97-AF65-F5344CB8AC3E}">
        <p14:creationId xmlns:p14="http://schemas.microsoft.com/office/powerpoint/2010/main" val="7211846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23</a:t>
            </a:fld>
            <a:endParaRPr lang="zh-CN" altLang="en-US"/>
          </a:p>
        </p:txBody>
      </p:sp>
    </p:spTree>
    <p:extLst>
      <p:ext uri="{BB962C8B-B14F-4D97-AF65-F5344CB8AC3E}">
        <p14:creationId xmlns:p14="http://schemas.microsoft.com/office/powerpoint/2010/main" val="4436638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24</a:t>
            </a:fld>
            <a:endParaRPr lang="zh-CN" altLang="en-US"/>
          </a:p>
        </p:txBody>
      </p:sp>
    </p:spTree>
    <p:extLst>
      <p:ext uri="{BB962C8B-B14F-4D97-AF65-F5344CB8AC3E}">
        <p14:creationId xmlns:p14="http://schemas.microsoft.com/office/powerpoint/2010/main" val="39750690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25</a:t>
            </a:fld>
            <a:endParaRPr lang="zh-CN" altLang="en-US"/>
          </a:p>
        </p:txBody>
      </p:sp>
    </p:spTree>
    <p:extLst>
      <p:ext uri="{BB962C8B-B14F-4D97-AF65-F5344CB8AC3E}">
        <p14:creationId xmlns:p14="http://schemas.microsoft.com/office/powerpoint/2010/main" val="3249187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26</a:t>
            </a:fld>
            <a:endParaRPr lang="zh-CN" altLang="en-US"/>
          </a:p>
        </p:txBody>
      </p:sp>
    </p:spTree>
    <p:extLst>
      <p:ext uri="{BB962C8B-B14F-4D97-AF65-F5344CB8AC3E}">
        <p14:creationId xmlns:p14="http://schemas.microsoft.com/office/powerpoint/2010/main" val="35825646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27</a:t>
            </a:fld>
            <a:endParaRPr lang="zh-CN" altLang="en-US"/>
          </a:p>
        </p:txBody>
      </p:sp>
    </p:spTree>
    <p:extLst>
      <p:ext uri="{BB962C8B-B14F-4D97-AF65-F5344CB8AC3E}">
        <p14:creationId xmlns:p14="http://schemas.microsoft.com/office/powerpoint/2010/main" val="28775981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28</a:t>
            </a:fld>
            <a:endParaRPr lang="zh-CN" altLang="en-US"/>
          </a:p>
        </p:txBody>
      </p:sp>
    </p:spTree>
    <p:extLst>
      <p:ext uri="{BB962C8B-B14F-4D97-AF65-F5344CB8AC3E}">
        <p14:creationId xmlns:p14="http://schemas.microsoft.com/office/powerpoint/2010/main" val="35894328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29</a:t>
            </a:fld>
            <a:endParaRPr lang="zh-CN" altLang="en-US"/>
          </a:p>
        </p:txBody>
      </p:sp>
    </p:spTree>
    <p:extLst>
      <p:ext uri="{BB962C8B-B14F-4D97-AF65-F5344CB8AC3E}">
        <p14:creationId xmlns:p14="http://schemas.microsoft.com/office/powerpoint/2010/main" val="3243069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a:t>
            </a:fld>
            <a:endParaRPr lang="zh-CN" altLang="en-US"/>
          </a:p>
        </p:txBody>
      </p:sp>
    </p:spTree>
    <p:extLst>
      <p:ext uri="{BB962C8B-B14F-4D97-AF65-F5344CB8AC3E}">
        <p14:creationId xmlns:p14="http://schemas.microsoft.com/office/powerpoint/2010/main" val="11761780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30</a:t>
            </a:fld>
            <a:endParaRPr lang="zh-CN" altLang="en-US"/>
          </a:p>
        </p:txBody>
      </p:sp>
    </p:spTree>
    <p:extLst>
      <p:ext uri="{BB962C8B-B14F-4D97-AF65-F5344CB8AC3E}">
        <p14:creationId xmlns:p14="http://schemas.microsoft.com/office/powerpoint/2010/main" val="31633116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31</a:t>
            </a:fld>
            <a:endParaRPr lang="zh-CN" altLang="en-US"/>
          </a:p>
        </p:txBody>
      </p:sp>
    </p:spTree>
    <p:extLst>
      <p:ext uri="{BB962C8B-B14F-4D97-AF65-F5344CB8AC3E}">
        <p14:creationId xmlns:p14="http://schemas.microsoft.com/office/powerpoint/2010/main" val="29038986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32</a:t>
            </a:fld>
            <a:endParaRPr lang="zh-CN" altLang="en-US"/>
          </a:p>
        </p:txBody>
      </p:sp>
    </p:spTree>
    <p:extLst>
      <p:ext uri="{BB962C8B-B14F-4D97-AF65-F5344CB8AC3E}">
        <p14:creationId xmlns:p14="http://schemas.microsoft.com/office/powerpoint/2010/main" val="3537004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33</a:t>
            </a:fld>
            <a:endParaRPr lang="zh-CN" altLang="en-US"/>
          </a:p>
        </p:txBody>
      </p:sp>
    </p:spTree>
    <p:extLst>
      <p:ext uri="{BB962C8B-B14F-4D97-AF65-F5344CB8AC3E}">
        <p14:creationId xmlns:p14="http://schemas.microsoft.com/office/powerpoint/2010/main" val="39128575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34</a:t>
            </a:fld>
            <a:endParaRPr lang="zh-CN" altLang="en-US"/>
          </a:p>
        </p:txBody>
      </p:sp>
    </p:spTree>
    <p:extLst>
      <p:ext uri="{BB962C8B-B14F-4D97-AF65-F5344CB8AC3E}">
        <p14:creationId xmlns:p14="http://schemas.microsoft.com/office/powerpoint/2010/main" val="23428196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35</a:t>
            </a:fld>
            <a:endParaRPr lang="zh-CN" altLang="en-US"/>
          </a:p>
        </p:txBody>
      </p:sp>
    </p:spTree>
    <p:extLst>
      <p:ext uri="{BB962C8B-B14F-4D97-AF65-F5344CB8AC3E}">
        <p14:creationId xmlns:p14="http://schemas.microsoft.com/office/powerpoint/2010/main" val="13827519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36</a:t>
            </a:fld>
            <a:endParaRPr lang="zh-CN" altLang="en-US"/>
          </a:p>
        </p:txBody>
      </p:sp>
    </p:spTree>
    <p:extLst>
      <p:ext uri="{BB962C8B-B14F-4D97-AF65-F5344CB8AC3E}">
        <p14:creationId xmlns:p14="http://schemas.microsoft.com/office/powerpoint/2010/main" val="24212431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37</a:t>
            </a:fld>
            <a:endParaRPr lang="zh-CN" altLang="en-US"/>
          </a:p>
        </p:txBody>
      </p:sp>
    </p:spTree>
    <p:extLst>
      <p:ext uri="{BB962C8B-B14F-4D97-AF65-F5344CB8AC3E}">
        <p14:creationId xmlns:p14="http://schemas.microsoft.com/office/powerpoint/2010/main" val="41151675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38</a:t>
            </a:fld>
            <a:endParaRPr lang="zh-CN" altLang="en-US"/>
          </a:p>
        </p:txBody>
      </p:sp>
    </p:spTree>
    <p:extLst>
      <p:ext uri="{BB962C8B-B14F-4D97-AF65-F5344CB8AC3E}">
        <p14:creationId xmlns:p14="http://schemas.microsoft.com/office/powerpoint/2010/main" val="37591910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39</a:t>
            </a:fld>
            <a:endParaRPr lang="zh-CN" altLang="en-US"/>
          </a:p>
        </p:txBody>
      </p:sp>
    </p:spTree>
    <p:extLst>
      <p:ext uri="{BB962C8B-B14F-4D97-AF65-F5344CB8AC3E}">
        <p14:creationId xmlns:p14="http://schemas.microsoft.com/office/powerpoint/2010/main" val="3896734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4</a:t>
            </a:fld>
            <a:endParaRPr lang="zh-CN" altLang="en-US"/>
          </a:p>
        </p:txBody>
      </p:sp>
    </p:spTree>
    <p:extLst>
      <p:ext uri="{BB962C8B-B14F-4D97-AF65-F5344CB8AC3E}">
        <p14:creationId xmlns:p14="http://schemas.microsoft.com/office/powerpoint/2010/main" val="42182789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6477034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89092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5</a:t>
            </a:fld>
            <a:endParaRPr lang="zh-CN" altLang="en-US"/>
          </a:p>
        </p:txBody>
      </p:sp>
    </p:spTree>
    <p:extLst>
      <p:ext uri="{BB962C8B-B14F-4D97-AF65-F5344CB8AC3E}">
        <p14:creationId xmlns:p14="http://schemas.microsoft.com/office/powerpoint/2010/main" val="2410742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6</a:t>
            </a:fld>
            <a:endParaRPr lang="zh-CN" altLang="en-US"/>
          </a:p>
        </p:txBody>
      </p:sp>
    </p:spTree>
    <p:extLst>
      <p:ext uri="{BB962C8B-B14F-4D97-AF65-F5344CB8AC3E}">
        <p14:creationId xmlns:p14="http://schemas.microsoft.com/office/powerpoint/2010/main" val="2111218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7</a:t>
            </a:fld>
            <a:endParaRPr lang="zh-CN" altLang="en-US"/>
          </a:p>
        </p:txBody>
      </p:sp>
    </p:spTree>
    <p:extLst>
      <p:ext uri="{BB962C8B-B14F-4D97-AF65-F5344CB8AC3E}">
        <p14:creationId xmlns:p14="http://schemas.microsoft.com/office/powerpoint/2010/main" val="1237884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8</a:t>
            </a:fld>
            <a:endParaRPr lang="zh-CN" altLang="en-US"/>
          </a:p>
        </p:txBody>
      </p:sp>
    </p:spTree>
    <p:extLst>
      <p:ext uri="{BB962C8B-B14F-4D97-AF65-F5344CB8AC3E}">
        <p14:creationId xmlns:p14="http://schemas.microsoft.com/office/powerpoint/2010/main" val="2171999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9</a:t>
            </a:fld>
            <a:endParaRPr lang="zh-CN" altLang="en-US"/>
          </a:p>
        </p:txBody>
      </p:sp>
    </p:spTree>
    <p:extLst>
      <p:ext uri="{BB962C8B-B14F-4D97-AF65-F5344CB8AC3E}">
        <p14:creationId xmlns:p14="http://schemas.microsoft.com/office/powerpoint/2010/main" val="1334706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2"/>
            <a:ext cx="2133600" cy="272654"/>
          </a:xfrm>
          <a:prstGeom prst="rect">
            <a:avLst/>
          </a:prstGeom>
        </p:spPr>
        <p:txBody>
          <a:bodyPr vert="horz" lIns="68580" tIns="34290" rIns="68580" bIns="34290" rtlCol="0" anchor="ctr"/>
          <a:lstStyle/>
          <a:p>
            <a:pPr fontAlgn="auto"/>
            <a:fld id="{0276747B-C934-4A29-B9D2-0B4A2BD73C3B}" type="datetimeFigureOut">
              <a:rPr lang="zh-CN" altLang="en-US" strike="noStrike" noProof="1" smtClean="0">
                <a:latin typeface="+mn-lt"/>
                <a:ea typeface="+mn-ea"/>
                <a:cs typeface="+mn-cs"/>
              </a:rPr>
              <a:pPr fontAlgn="auto"/>
              <a:t>2021/11/5</a:t>
            </a:fld>
            <a:endParaRPr lang="zh-CN" altLang="en-US" strike="noStrike" noProof="1"/>
          </a:p>
        </p:txBody>
      </p:sp>
      <p:sp>
        <p:nvSpPr>
          <p:cNvPr id="3" name="页脚占位符 2"/>
          <p:cNvSpPr>
            <a:spLocks noGrp="1"/>
          </p:cNvSpPr>
          <p:nvPr>
            <p:ph type="ftr" sz="quarter" idx="11"/>
          </p:nvPr>
        </p:nvSpPr>
        <p:spPr>
          <a:xfrm>
            <a:off x="3124200" y="4767262"/>
            <a:ext cx="2895600" cy="272654"/>
          </a:xfrm>
          <a:prstGeom prst="rect">
            <a:avLst/>
          </a:prstGeom>
        </p:spPr>
        <p:txBody>
          <a:bodyPr vert="horz" lIns="68580" tIns="34290" rIns="68580" bIns="3429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2"/>
            <a:ext cx="2133600" cy="272654"/>
          </a:xfrm>
          <a:prstGeom prst="rect">
            <a:avLst/>
          </a:prstGeom>
        </p:spPr>
        <p:txBody>
          <a:bodyPr vert="horz" lIns="68580" tIns="34290" rIns="68580" bIns="34290" rtlCol="0" anchor="ctr"/>
          <a:lstStyle/>
          <a:p>
            <a:pPr fontAlgn="auto"/>
            <a:fld id="{98AC0BC9-B0E5-477C-8980-057E56B69FA0}" type="slidenum">
              <a:rPr lang="zh-CN" altLang="en-US" strike="noStrike" noProof="1" smtClean="0">
                <a:latin typeface="+mn-lt"/>
                <a:ea typeface="+mn-ea"/>
                <a:cs typeface="+mn-cs"/>
              </a:rPr>
              <a:pPr fontAlgn="auto"/>
              <a:t>‹#›</a:t>
            </a:fld>
            <a:endParaRPr lang="zh-CN" altLang="en-US" strike="noStrike" noProof="1"/>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879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7726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1119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3981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2"/>
            <a:ext cx="2133600" cy="272654"/>
          </a:xfrm>
          <a:prstGeom prst="rect">
            <a:avLst/>
          </a:prstGeom>
        </p:spPr>
        <p:txBody>
          <a:bodyPr vert="horz" lIns="68580" tIns="34290" rIns="68580" bIns="34290" rtlCol="0" anchor="ctr"/>
          <a:lstStyle/>
          <a:p>
            <a:pPr fontAlgn="auto"/>
            <a:fld id="{0276747B-C934-4A29-B9D2-0B4A2BD73C3B}" type="datetimeFigureOut">
              <a:rPr lang="zh-CN" altLang="en-US" strike="noStrike" noProof="1" smtClean="0">
                <a:latin typeface="+mn-lt"/>
                <a:ea typeface="+mn-ea"/>
                <a:cs typeface="+mn-cs"/>
              </a:rPr>
              <a:pPr fontAlgn="auto"/>
              <a:t>2021/11/5</a:t>
            </a:fld>
            <a:endParaRPr lang="zh-CN" altLang="en-US" strike="noStrike" noProof="1"/>
          </a:p>
        </p:txBody>
      </p:sp>
      <p:sp>
        <p:nvSpPr>
          <p:cNvPr id="3" name="页脚占位符 2"/>
          <p:cNvSpPr>
            <a:spLocks noGrp="1"/>
          </p:cNvSpPr>
          <p:nvPr>
            <p:ph type="ftr" sz="quarter" idx="11"/>
          </p:nvPr>
        </p:nvSpPr>
        <p:spPr>
          <a:xfrm>
            <a:off x="3124200" y="4767262"/>
            <a:ext cx="2895600" cy="272654"/>
          </a:xfrm>
          <a:prstGeom prst="rect">
            <a:avLst/>
          </a:prstGeom>
        </p:spPr>
        <p:txBody>
          <a:bodyPr vert="horz" lIns="68580" tIns="34290" rIns="68580" bIns="34290" rtlCol="0" anchor="ctr"/>
          <a:lstStyle/>
          <a:p>
            <a:pPr fontAlgn="auto"/>
            <a:endParaRPr lang="zh-CN" altLang="en-US" strike="noStrike" noProof="1"/>
          </a:p>
        </p:txBody>
      </p:sp>
      <p:sp>
        <p:nvSpPr>
          <p:cNvPr id="4" name="灯片编号占位符 3"/>
          <p:cNvSpPr>
            <a:spLocks noGrp="1"/>
          </p:cNvSpPr>
          <p:nvPr>
            <p:ph type="sldNum" sz="quarter" idx="12"/>
          </p:nvPr>
        </p:nvSpPr>
        <p:spPr>
          <a:xfrm>
            <a:off x="6553200" y="4767262"/>
            <a:ext cx="2133600" cy="272654"/>
          </a:xfrm>
          <a:prstGeom prst="rect">
            <a:avLst/>
          </a:prstGeom>
        </p:spPr>
        <p:txBody>
          <a:bodyPr vert="horz" lIns="68580" tIns="34290" rIns="68580" bIns="34290" rtlCol="0" anchor="ctr"/>
          <a:lstStyle/>
          <a:p>
            <a:pPr fontAlgn="auto"/>
            <a:fld id="{98AC0BC9-B0E5-477C-8980-057E56B69FA0}" type="slidenum">
              <a:rPr lang="zh-CN" altLang="en-US" strike="noStrike" noProof="1" smtClean="0">
                <a:latin typeface="+mn-lt"/>
                <a:ea typeface="+mn-ea"/>
                <a:cs typeface="+mn-cs"/>
              </a:rPr>
              <a:pPr fontAlgn="auto"/>
              <a:t>‹#›</a:t>
            </a:fld>
            <a:endParaRPr lang="zh-CN" altLang="en-US" strike="noStrike" noProof="1"/>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482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8775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5234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2152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582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409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7102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fontAlgn="auto"/>
            <a:r>
              <a:rPr lang="zh-CN" altLang="en-US" sz="4400" strike="noStrike" noProof="1"/>
              <a:t>单击此处编辑母版标题样式</a:t>
            </a:r>
            <a:endParaRPr lang="zh-CN" altLang="en-US" strike="noStrike" noProof="1"/>
          </a:p>
        </p:txBody>
      </p:sp>
      <p:sp>
        <p:nvSpPr>
          <p:cNvPr id="1027" name="文本占位符 2"/>
          <p:cNvSpPr>
            <a:spLocks noGrp="1"/>
          </p:cNvSpPr>
          <p:nvPr>
            <p:ph type="body"/>
          </p:nvPr>
        </p:nvSpPr>
        <p:spPr>
          <a:xfrm>
            <a:off x="457200" y="1200151"/>
            <a:ext cx="8229600" cy="3394472"/>
          </a:xfrm>
          <a:prstGeom prst="rect">
            <a:avLst/>
          </a:prstGeom>
          <a:noFill/>
          <a:ln w="9525">
            <a:noFill/>
          </a:ln>
        </p:spPr>
        <p:txBody>
          <a:bodyPr lIns="68580" tIns="34290" rIns="68580" bIns="34290" anchor="t"/>
          <a:lstStyle/>
          <a:p>
            <a:pPr lvl="0" indent="-257175" fontAlgn="auto"/>
            <a:r>
              <a:rPr lang="zh-CN" altLang="en-US" sz="3200" strike="noStrike" noProof="1"/>
              <a:t>单击此处编辑母版文本样式</a:t>
            </a:r>
            <a:endParaRPr lang="zh-CN" altLang="en-US" strike="noStrike" noProof="1"/>
          </a:p>
          <a:p>
            <a:pPr lvl="1" indent="-214313" fontAlgn="auto"/>
            <a:r>
              <a:rPr lang="zh-CN" altLang="en-US" sz="2800" strike="noStrike" noProof="1"/>
              <a:t>第二级</a:t>
            </a:r>
            <a:endParaRPr lang="zh-CN" altLang="en-US" strike="noStrike" noProof="1"/>
          </a:p>
          <a:p>
            <a:pPr lvl="2" indent="-171450" fontAlgn="auto"/>
            <a:r>
              <a:rPr lang="zh-CN" altLang="en-US" strike="noStrike" noProof="1"/>
              <a:t>第三级</a:t>
            </a:r>
          </a:p>
          <a:p>
            <a:pPr lvl="3" indent="-171450" fontAlgn="auto"/>
            <a:r>
              <a:rPr lang="zh-CN" altLang="en-US" sz="2000" strike="noStrike" noProof="1"/>
              <a:t>第四级</a:t>
            </a:r>
            <a:endParaRPr lang="zh-CN" altLang="en-US" strike="noStrike" noProof="1"/>
          </a:p>
          <a:p>
            <a:pPr lvl="4" indent="-171450" fontAlgn="auto"/>
            <a:r>
              <a:rPr lang="zh-CN" altLang="en-US" sz="2000" strike="noStrike" noProof="1"/>
              <a:t>第五级</a:t>
            </a:r>
            <a:endParaRPr lang="zh-CN" altLang="en-US" strike="noStrike" noProof="1"/>
          </a:p>
        </p:txBody>
      </p:sp>
      <p:sp>
        <p:nvSpPr>
          <p:cNvPr id="4" name="日期占位符 3"/>
          <p:cNvSpPr>
            <a:spLocks noGrp="1"/>
          </p:cNvSpPr>
          <p:nvPr>
            <p:ph type="dt" sz="half" idx="2"/>
          </p:nvPr>
        </p:nvSpPr>
        <p:spPr>
          <a:xfrm>
            <a:off x="457200" y="4767262"/>
            <a:ext cx="2133600" cy="272654"/>
          </a:xfrm>
          <a:prstGeom prst="rect">
            <a:avLst/>
          </a:prstGeom>
        </p:spPr>
        <p:txBody>
          <a:bodyPr vert="horz" lIns="68580" tIns="34290" rIns="68580" bIns="34290" rtlCol="0" anchor="ctr"/>
          <a:lstStyle>
            <a:lvl1pPr algn="l">
              <a:defRPr sz="1200">
                <a:solidFill>
                  <a:schemeClr val="tx1">
                    <a:tint val="75000"/>
                  </a:schemeClr>
                </a:solidFill>
              </a:defRPr>
            </a:lvl1pPr>
          </a:lstStyle>
          <a:p>
            <a:pPr fontAlgn="auto"/>
            <a:fld id="{0276747B-C934-4A29-B9D2-0B4A2BD73C3B}" type="datetimeFigureOut">
              <a:rPr lang="zh-CN" altLang="en-US" strike="noStrike" noProof="1" smtClean="0">
                <a:latin typeface="+mn-lt"/>
                <a:ea typeface="+mn-ea"/>
                <a:cs typeface="+mn-cs"/>
              </a:rPr>
              <a:pPr fontAlgn="auto"/>
              <a:t>2021/11/5</a:t>
            </a:fld>
            <a:endParaRPr lang="zh-CN" altLang="en-US" strike="noStrike" noProof="1"/>
          </a:p>
        </p:txBody>
      </p:sp>
      <p:sp>
        <p:nvSpPr>
          <p:cNvPr id="5" name="页脚占位符 4"/>
          <p:cNvSpPr>
            <a:spLocks noGrp="1"/>
          </p:cNvSpPr>
          <p:nvPr>
            <p:ph type="ftr" sz="quarter" idx="3"/>
          </p:nvPr>
        </p:nvSpPr>
        <p:spPr>
          <a:xfrm>
            <a:off x="3124200" y="4767262"/>
            <a:ext cx="2895600" cy="272654"/>
          </a:xfrm>
          <a:prstGeom prst="rect">
            <a:avLst/>
          </a:prstGeom>
        </p:spPr>
        <p:txBody>
          <a:bodyPr vert="horz" lIns="68580" tIns="34290" rIns="68580" bIns="34290" rtlCol="0" anchor="ct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nvPr>
        </p:nvSpPr>
        <p:spPr>
          <a:xfrm>
            <a:off x="6553200" y="4767262"/>
            <a:ext cx="2133600" cy="272654"/>
          </a:xfrm>
          <a:prstGeom prst="rect">
            <a:avLst/>
          </a:prstGeom>
        </p:spPr>
        <p:txBody>
          <a:bodyPr vert="horz" lIns="68580" tIns="34290" rIns="68580" bIns="34290" rtlCol="0" anchor="ctr"/>
          <a:lstStyle>
            <a:lvl1pPr algn="r">
              <a:defRPr sz="1200">
                <a:solidFill>
                  <a:schemeClr val="tx1">
                    <a:tint val="75000"/>
                  </a:schemeClr>
                </a:solidFill>
              </a:defRPr>
            </a:lvl1pPr>
          </a:lstStyle>
          <a:p>
            <a:pPr fontAlgn="auto"/>
            <a:fld id="{98AC0BC9-B0E5-477C-8980-057E56B69FA0}" type="slidenum">
              <a:rPr lang="zh-CN" altLang="en-US" strike="noStrike" noProof="1" smtClean="0">
                <a:latin typeface="+mn-lt"/>
                <a:ea typeface="+mn-ea"/>
                <a:cs typeface="+mn-cs"/>
              </a:rPr>
              <a:pPr fontAlgn="auto"/>
              <a:t>‹#›</a:t>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p:fade/>
  </p:transition>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ts val="98"/>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ts val="98"/>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ts val="98"/>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ts val="98"/>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98"/>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ts val="98"/>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ts val="98"/>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ts val="98"/>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ts val="98"/>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787410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1.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3415" y="876997"/>
            <a:ext cx="4372372" cy="2711217"/>
          </a:xfrm>
          <a:prstGeom prst="rect">
            <a:avLst/>
          </a:prstGeom>
        </p:spPr>
      </p:pic>
      <p:sp>
        <p:nvSpPr>
          <p:cNvPr id="18" name="TextBox 5"/>
          <p:cNvSpPr txBox="1"/>
          <p:nvPr/>
        </p:nvSpPr>
        <p:spPr>
          <a:xfrm>
            <a:off x="5718175" y="2126086"/>
            <a:ext cx="2581275" cy="547390"/>
          </a:xfrm>
          <a:prstGeom prst="rect">
            <a:avLst/>
          </a:prstGeom>
          <a:noFill/>
          <a:ln w="9525">
            <a:noFill/>
          </a:ln>
        </p:spPr>
        <p:txBody>
          <a:bodyPr wrap="square" lIns="54416" tIns="27208" rIns="54416" bIns="27208" anchor="t">
            <a:spAutoFit/>
          </a:bodyPr>
          <a:lstStyle/>
          <a:p>
            <a:pPr algn="ctr"/>
            <a:r>
              <a:rPr lang="zh-CN" altLang="en-US" sz="3200" dirty="0">
                <a:latin typeface="新宋体" panose="02010609030101010101" charset="-122"/>
                <a:ea typeface="新宋体" panose="02010609030101010101" charset="-122"/>
              </a:rPr>
              <a:t>故宫博物馆</a:t>
            </a:r>
          </a:p>
        </p:txBody>
      </p:sp>
      <p:sp>
        <p:nvSpPr>
          <p:cNvPr id="22530" name="文本框 6"/>
          <p:cNvSpPr txBox="1"/>
          <p:nvPr/>
        </p:nvSpPr>
        <p:spPr>
          <a:xfrm>
            <a:off x="5618591" y="1048399"/>
            <a:ext cx="2232660" cy="702945"/>
          </a:xfrm>
          <a:prstGeom prst="rect">
            <a:avLst/>
          </a:prstGeom>
          <a:noFill/>
          <a:ln w="9525">
            <a:noFill/>
          </a:ln>
        </p:spPr>
        <p:txBody>
          <a:bodyPr wrap="none" lIns="68580" tIns="34290" rIns="68580" bIns="34290" anchor="t">
            <a:spAutoFit/>
          </a:bodyPr>
          <a:lstStyle/>
          <a:p>
            <a:pPr algn="ctr"/>
            <a:r>
              <a:rPr lang="zh-CN" altLang="en-US" sz="4100" dirty="0">
                <a:latin typeface="黑体" panose="02010609060101010101" charset="-122"/>
                <a:ea typeface="黑体" panose="02010609060101010101" charset="-122"/>
              </a:rPr>
              <a:t>第三单元</a:t>
            </a:r>
          </a:p>
        </p:txBody>
      </p:sp>
      <p:grpSp>
        <p:nvGrpSpPr>
          <p:cNvPr id="22531" name="组合 6"/>
          <p:cNvGrpSpPr/>
          <p:nvPr/>
        </p:nvGrpSpPr>
        <p:grpSpPr>
          <a:xfrm>
            <a:off x="5210802" y="2301413"/>
            <a:ext cx="2794896" cy="635318"/>
            <a:chOff x="5951" y="5209"/>
            <a:chExt cx="5868" cy="1337"/>
          </a:xfrm>
        </p:grpSpPr>
        <p:cxnSp>
          <p:nvCxnSpPr>
            <p:cNvPr id="9" name="直接连接符 8"/>
            <p:cNvCxnSpPr/>
            <p:nvPr/>
          </p:nvCxnSpPr>
          <p:spPr>
            <a:xfrm>
              <a:off x="7633" y="6313"/>
              <a:ext cx="4186"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grpSp>
          <p:nvGrpSpPr>
            <p:cNvPr id="22533" name="Group 279"/>
            <p:cNvGrpSpPr/>
            <p:nvPr/>
          </p:nvGrpSpPr>
          <p:grpSpPr>
            <a:xfrm>
              <a:off x="5951" y="5209"/>
              <a:ext cx="1310" cy="1337"/>
              <a:chOff x="507448" y="1011357"/>
              <a:chExt cx="1513515" cy="1544434"/>
            </a:xfrm>
          </p:grpSpPr>
          <p:sp>
            <p:nvSpPr>
              <p:cNvPr id="5" name="Teardrop 108"/>
              <p:cNvSpPr/>
              <p:nvPr/>
            </p:nvSpPr>
            <p:spPr>
              <a:xfrm rot="8100000">
                <a:off x="507448" y="1011357"/>
                <a:ext cx="1513515" cy="1544434"/>
              </a:xfrm>
              <a:prstGeom prst="teardrop">
                <a:avLst>
                  <a:gd name="adj" fmla="val 11489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lang="en-US" sz="700" noProof="1">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 name="Oval 111"/>
              <p:cNvSpPr/>
              <p:nvPr/>
            </p:nvSpPr>
            <p:spPr>
              <a:xfrm>
                <a:off x="516690" y="1342472"/>
                <a:ext cx="1501962" cy="9933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120000"/>
                  </a:lnSpc>
                </a:pPr>
                <a:r>
                  <a:rPr lang="en-US" altLang="zh-CN" sz="2300" noProof="1">
                    <a:solidFill>
                      <a:schemeClr val="tx1">
                        <a:lumMod val="75000"/>
                        <a:lumOff val="25000"/>
                      </a:schemeClr>
                    </a:solidFill>
                    <a:latin typeface="汉真广标" panose="02010609000101010101" charset="-122"/>
                    <a:ea typeface="汉真广标" panose="02010609000101010101" charset="-122"/>
                    <a:cs typeface="+mn-ea"/>
                    <a:sym typeface="Arial" panose="020B0604020202020204" pitchFamily="34" charset="0"/>
                  </a:rPr>
                  <a:t>11*</a:t>
                </a:r>
              </a:p>
            </p:txBody>
          </p:sp>
        </p:grpSp>
      </p:grpSp>
      <p:sp>
        <p:nvSpPr>
          <p:cNvPr id="12" name="矩形 11"/>
          <p:cNvSpPr/>
          <p:nvPr/>
        </p:nvSpPr>
        <p:spPr>
          <a:xfrm>
            <a:off x="0" y="4382059"/>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wd">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477371"/>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14="http://schemas.microsoft.com/office/drawing/2010/main" xmlns:mc="http://schemas.openxmlformats.org/markup-compatibility/2006" xmlns:p14="http://schemas.microsoft.com/office/powerpoint/2010/main" xmlns:asvg="http://schemas.microsoft.com/office/drawing/2016/SVG/main" r:embed="rId4"/>
              </a:ext>
            </a:extLst>
          </a:blip>
          <a:stretch>
            <a:fillRect/>
          </a:stretch>
        </p:blipFill>
        <p:spPr>
          <a:xfrm>
            <a:off x="738188" y="201454"/>
            <a:ext cx="870109" cy="870109"/>
          </a:xfrm>
          <a:prstGeom prst="rect">
            <a:avLst/>
          </a:prstGeom>
        </p:spPr>
      </p:pic>
      <p:sp>
        <p:nvSpPr>
          <p:cNvPr id="4" name="Rectangle 2"/>
          <p:cNvSpPr>
            <a:spLocks noGrp="1"/>
          </p:cNvSpPr>
          <p:nvPr/>
        </p:nvSpPr>
        <p:spPr>
          <a:xfrm>
            <a:off x="1679734" y="514350"/>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字词积累</a:t>
            </a:r>
          </a:p>
        </p:txBody>
      </p:sp>
      <p:sp>
        <p:nvSpPr>
          <p:cNvPr id="9220" name="Rectangle 3"/>
          <p:cNvSpPr>
            <a:spLocks noGrp="1"/>
          </p:cNvSpPr>
          <p:nvPr>
            <p:ph type="body" idx="1"/>
          </p:nvPr>
        </p:nvSpPr>
        <p:spPr>
          <a:xfrm>
            <a:off x="537687" y="956786"/>
            <a:ext cx="8069104" cy="3971925"/>
          </a:xfrm>
        </p:spPr>
        <p:txBody>
          <a:bodyPr lIns="68580" tIns="34290" rIns="68580" bIns="34290"/>
          <a:lstStyle/>
          <a:p>
            <a:pPr marL="0" indent="0" defTabSz="0">
              <a:lnSpc>
                <a:spcPct val="130000"/>
              </a:lnSpc>
              <a:buNone/>
            </a:pP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矗</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立（</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chù</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鳌</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头（</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áo</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銮</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殿（</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lu</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á</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n</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琉</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璃（</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liú</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p>
          <a:p>
            <a:pPr marL="0" indent="0" defTabSz="0">
              <a:lnSpc>
                <a:spcPct val="130000"/>
              </a:lnSpc>
              <a:buNone/>
            </a:pP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额</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枋</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fān</a:t>
            </a:r>
            <a:r>
              <a:rPr lang="en-US" altLang="zh-CN" sz="2400" b="1" dirty="0">
                <a:latin typeface="Corbel" panose="020B0503020204020204" charset="0"/>
                <a:ea typeface="黑体" panose="02010609060101010101" charset="-122"/>
                <a:cs typeface="Corbel" panose="020B0503020204020204" charset="0"/>
                <a:sym typeface="Times New Roman" panose="02020603050405020304" pitchFamily="18" charset="0"/>
              </a:rPr>
              <a:t>g</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蟠</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龙（</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pán</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攒</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cuán</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镏</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金（</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liú</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p>
          <a:p>
            <a:pPr marL="0" indent="0" defTabSz="0">
              <a:lnSpc>
                <a:spcPct val="130000"/>
              </a:lnSpc>
              <a:buNone/>
            </a:pP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雍</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正（</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yōn</a:t>
            </a:r>
            <a:r>
              <a:rPr lang="en-US" altLang="zh-CN" sz="2400" b="1" dirty="0">
                <a:latin typeface="Corbel" panose="020B0503020204020204" charset="0"/>
                <a:ea typeface="黑体" panose="02010609060101010101" charset="-122"/>
                <a:cs typeface="Corbel" panose="020B0503020204020204" charset="0"/>
                <a:sym typeface="Times New Roman" panose="02020603050405020304" pitchFamily="18" charset="0"/>
              </a:rPr>
              <a:t>g</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    </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后</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妃</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fēi</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南</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庑</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wǔ</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双</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奎</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kuí</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a:p>
            <a:pPr marL="0" indent="0" defTabSz="0">
              <a:lnSpc>
                <a:spcPct val="130000"/>
              </a:lnSpc>
              <a:buNone/>
            </a:pP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正</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月（</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zhēn</a:t>
            </a:r>
            <a:r>
              <a:rPr lang="en-US" altLang="zh-CN" sz="2400" b="1" dirty="0">
                <a:latin typeface="Corbel" panose="020B0503020204020204" charset="0"/>
                <a:ea typeface="黑体" panose="02010609060101010101" charset="-122"/>
                <a:cs typeface="Corbel" panose="020B0503020204020204" charset="0"/>
                <a:sym typeface="Times New Roman" panose="02020603050405020304" pitchFamily="18" charset="0"/>
              </a:rPr>
              <a:t>g</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真</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伪</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wěi</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高</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逾</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yú</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p>
          <a:p>
            <a:pPr marL="0" indent="0" defTabSz="0">
              <a:lnSpc>
                <a:spcPct val="130000"/>
              </a:lnSpc>
              <a:buNone/>
            </a:pP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顺</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贞</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门（</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zhēn</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昭</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德门（</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zhāo</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a:p>
            <a:pPr marL="0" indent="0" defTabSz="0">
              <a:lnSpc>
                <a:spcPct val="130000"/>
              </a:lnSpc>
              <a:buNone/>
            </a:pP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鸣钟击</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磬</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qìn</a:t>
            </a:r>
            <a:r>
              <a:rPr lang="en-US" altLang="zh-CN" sz="2400" b="1" dirty="0">
                <a:latin typeface="Corbel" panose="020B0503020204020204" charset="0"/>
                <a:ea typeface="黑体" panose="02010609060101010101" charset="-122"/>
                <a:cs typeface="Corbel" panose="020B0503020204020204" charset="0"/>
                <a:sym typeface="Times New Roman" panose="02020603050405020304" pitchFamily="18" charset="0"/>
              </a:rPr>
              <a:t>g</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庄严肃</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穆</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mù</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a:p>
            <a:pPr marL="0" indent="0" defTabSz="0">
              <a:lnSpc>
                <a:spcPct val="130000"/>
              </a:lnSpc>
              <a:buNone/>
            </a:pP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迥</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然不同（</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ji</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ǒ</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n</a:t>
            </a:r>
            <a:r>
              <a:rPr lang="en-US" altLang="zh-CN" sz="2400" b="1" dirty="0">
                <a:latin typeface="Corbel" panose="020B0503020204020204" charset="0"/>
                <a:ea typeface="黑体" panose="02010609060101010101" charset="-122"/>
                <a:cs typeface="Corbel" panose="020B0503020204020204" charset="0"/>
                <a:sym typeface="Times New Roman" panose="02020603050405020304" pitchFamily="18" charset="0"/>
              </a:rPr>
              <a:t>g</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池馆水</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榭</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xiè</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a:p>
            <a:pPr marL="0" indent="0" defTabSz="0">
              <a:lnSpc>
                <a:spcPct val="130000"/>
              </a:lnSpc>
              <a:buNone/>
            </a:pP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大吻雕</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镂</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lòu</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惟</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wéi</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）妙惟</a:t>
            </a:r>
            <a:r>
              <a:rPr lang="zh-CN" altLang="en-US" sz="2400" dirty="0">
                <a:solidFill>
                  <a:srgbClr val="FF0000"/>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肖</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xi</a:t>
            </a:r>
            <a:r>
              <a:rPr lang="en-US" altLang="zh-CN" sz="2400" b="1" dirty="0">
                <a:latin typeface="黑体" panose="02010609060101010101" charset="-122"/>
                <a:ea typeface="黑体" panose="02010609060101010101" charset="-122"/>
                <a:cs typeface="宋体" panose="02010600030101010101" pitchFamily="2" charset="-122"/>
                <a:sym typeface="Times New Roman" panose="02020603050405020304" pitchFamily="18" charset="0"/>
              </a:rPr>
              <a:t>à</a:t>
            </a:r>
            <a:r>
              <a:rPr lang="en-US" altLang="zh-CN" sz="2400" dirty="0">
                <a:latin typeface="Franklin Gothic Medium" panose="020B0603020102020204" pitchFamily="34" charset="0"/>
                <a:ea typeface="楷体" panose="02010609060101010101" charset="-122"/>
                <a:sym typeface="Times New Roman" panose="02020603050405020304" pitchFamily="18" charset="0"/>
              </a:rPr>
              <a:t>o</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a:p>
            <a:pPr marL="0" indent="0" defTabSz="0">
              <a:lnSpc>
                <a:spcPct val="120000"/>
              </a:lnSpc>
              <a:buNone/>
            </a:pPr>
            <a:endPar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xmlns:asvg="http://schemas.microsoft.com/office/drawing/2016/SVG/main">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47737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8188" y="201454"/>
            <a:ext cx="870109" cy="870109"/>
          </a:xfrm>
          <a:prstGeom prst="rect">
            <a:avLst/>
          </a:prstGeom>
        </p:spPr>
      </p:pic>
      <p:sp>
        <p:nvSpPr>
          <p:cNvPr id="4" name="Rectangle 2"/>
          <p:cNvSpPr>
            <a:spLocks noGrp="1"/>
          </p:cNvSpPr>
          <p:nvPr/>
        </p:nvSpPr>
        <p:spPr>
          <a:xfrm>
            <a:off x="1679734" y="514350"/>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初读文本</a:t>
            </a:r>
          </a:p>
        </p:txBody>
      </p:sp>
      <p:sp>
        <p:nvSpPr>
          <p:cNvPr id="16397" name="Text Box 13"/>
          <p:cNvSpPr/>
          <p:nvPr/>
        </p:nvSpPr>
        <p:spPr>
          <a:xfrm>
            <a:off x="1072039" y="1313021"/>
            <a:ext cx="7196138" cy="2930843"/>
          </a:xfrm>
          <a:prstGeom prst="rect">
            <a:avLst/>
          </a:prstGeom>
          <a:noFill/>
          <a:ln w="9525">
            <a:noFill/>
          </a:ln>
        </p:spPr>
        <p:txBody>
          <a:bodyPr wrap="square" lIns="68580" tIns="34290" rIns="68580" bIns="34290">
            <a:spAutoFit/>
          </a:bodyPr>
          <a:lstStyle/>
          <a:p>
            <a:pPr>
              <a:lnSpc>
                <a:spcPct val="140000"/>
              </a:lnSpc>
              <a:spcBef>
                <a:spcPct val="20000"/>
              </a:spcBef>
            </a:pPr>
            <a:r>
              <a:rPr lang="zh-CN" altLang="en-US" sz="3000" dirty="0">
                <a:solidFill>
                  <a:srgbClr val="000000"/>
                </a:solidFill>
                <a:latin typeface="宋体" panose="02010600030101010101" pitchFamily="2" charset="-122"/>
                <a:ea typeface="宋体" panose="02010600030101010101" pitchFamily="2" charset="-122"/>
                <a:sym typeface="Times New Roman" panose="02020603050405020304" pitchFamily="18" charset="0"/>
              </a:rPr>
              <a:t>本文说明对象是什么？</a:t>
            </a:r>
          </a:p>
          <a:p>
            <a:pPr>
              <a:lnSpc>
                <a:spcPct val="140000"/>
              </a:lnSpc>
              <a:spcBef>
                <a:spcPct val="20000"/>
              </a:spcBef>
            </a:pPr>
            <a:r>
              <a:rPr lang="zh-CN" altLang="en-US" sz="3000" b="1" dirty="0">
                <a:solidFill>
                  <a:srgbClr val="FF3300"/>
                </a:solidFill>
                <a:sym typeface="Times New Roman" panose="02020603050405020304" pitchFamily="18" charset="0"/>
              </a:rPr>
              <a:t>   </a:t>
            </a:r>
            <a:r>
              <a:rPr lang="zh-CN" altLang="en-US" sz="3000" b="1" dirty="0">
                <a:solidFill>
                  <a:srgbClr val="C00000"/>
                </a:solidFill>
                <a:sym typeface="Times New Roman" panose="02020603050405020304" pitchFamily="18" charset="0"/>
              </a:rPr>
              <a:t> </a:t>
            </a:r>
            <a:r>
              <a:rPr lang="zh-CN" altLang="en-US" sz="3000" dirty="0">
                <a:solidFill>
                  <a:srgbClr val="C00000"/>
                </a:solidFill>
                <a:sym typeface="Times New Roman" panose="02020603050405020304" pitchFamily="18" charset="0"/>
              </a:rPr>
              <a:t> </a:t>
            </a:r>
            <a:r>
              <a:rPr lang="zh-CN" altLang="en-US" sz="3000" dirty="0">
                <a:solidFill>
                  <a:srgbClr val="C00000"/>
                </a:solidFill>
                <a:latin typeface="宋体" panose="02010600030101010101" pitchFamily="2" charset="-122"/>
                <a:ea typeface="宋体" panose="02010600030101010101" pitchFamily="2" charset="-122"/>
                <a:sym typeface="Times New Roman" panose="02020603050405020304" pitchFamily="18" charset="0"/>
              </a:rPr>
              <a:t>故宫博物院</a:t>
            </a:r>
            <a:endParaRPr lang="zh-CN" altLang="en-US" sz="3000" b="1" dirty="0">
              <a:solidFill>
                <a:srgbClr val="C00000"/>
              </a:solidFill>
              <a:latin typeface="宋体" panose="02010600030101010101" pitchFamily="2" charset="-122"/>
              <a:ea typeface="宋体" panose="02010600030101010101" pitchFamily="2" charset="-122"/>
              <a:sym typeface="Times New Roman" panose="02020603050405020304" pitchFamily="18" charset="0"/>
            </a:endParaRPr>
          </a:p>
          <a:p>
            <a:pPr>
              <a:lnSpc>
                <a:spcPct val="140000"/>
              </a:lnSpc>
              <a:spcBef>
                <a:spcPct val="20000"/>
              </a:spcBef>
            </a:pPr>
            <a:r>
              <a:rPr lang="zh-CN" altLang="en-US" sz="3000" dirty="0">
                <a:solidFill>
                  <a:srgbClr val="000000"/>
                </a:solidFill>
                <a:latin typeface="宋体" panose="02010600030101010101" pitchFamily="2" charset="-122"/>
                <a:ea typeface="宋体" panose="02010600030101010101" pitchFamily="2" charset="-122"/>
                <a:sym typeface="Times New Roman" panose="02020603050405020304" pitchFamily="18" charset="0"/>
              </a:rPr>
              <a:t>故宫博物院的特征是什么？</a:t>
            </a:r>
          </a:p>
          <a:p>
            <a:pPr>
              <a:lnSpc>
                <a:spcPct val="140000"/>
              </a:lnSpc>
              <a:spcBef>
                <a:spcPct val="20000"/>
              </a:spcBef>
            </a:pPr>
            <a:r>
              <a:rPr lang="zh-CN" altLang="en-US" sz="3000" dirty="0">
                <a:solidFill>
                  <a:srgbClr val="C00000"/>
                </a:solidFill>
                <a:latin typeface="宋体" panose="02010600030101010101" pitchFamily="2" charset="-122"/>
                <a:ea typeface="宋体" panose="02010600030101010101" pitchFamily="2" charset="-122"/>
                <a:sym typeface="Times New Roman" panose="02020603050405020304" pitchFamily="18" charset="0"/>
              </a:rPr>
              <a:t>  规模宏大壮丽，建筑精美，布局统一。</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397">
                                            <p:txEl>
                                              <p:pRg st="0" end="0"/>
                                            </p:txEl>
                                          </p:spTgt>
                                        </p:tgtEl>
                                        <p:attrNameLst>
                                          <p:attrName>style.visibility</p:attrName>
                                        </p:attrNameLst>
                                      </p:cBhvr>
                                      <p:to>
                                        <p:strVal val="visible"/>
                                      </p:to>
                                    </p:set>
                                    <p:animEffect transition="in" filter="barn(inVertical)">
                                      <p:cBhvr>
                                        <p:cTn id="7" dur="500"/>
                                        <p:tgtEl>
                                          <p:spTgt spid="163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6397">
                                            <p:txEl>
                                              <p:pRg st="1" end="1"/>
                                            </p:txEl>
                                          </p:spTgt>
                                        </p:tgtEl>
                                        <p:attrNameLst>
                                          <p:attrName>style.visibility</p:attrName>
                                        </p:attrNameLst>
                                      </p:cBhvr>
                                      <p:to>
                                        <p:strVal val="visible"/>
                                      </p:to>
                                    </p:set>
                                    <p:animEffect transition="in" filter="strips(downLeft)">
                                      <p:cBhvr>
                                        <p:cTn id="12" dur="500"/>
                                        <p:tgtEl>
                                          <p:spTgt spid="1639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397">
                                            <p:txEl>
                                              <p:pRg st="2" end="2"/>
                                            </p:txEl>
                                          </p:spTgt>
                                        </p:tgtEl>
                                        <p:attrNameLst>
                                          <p:attrName>style.visibility</p:attrName>
                                        </p:attrNameLst>
                                      </p:cBhvr>
                                      <p:to>
                                        <p:strVal val="visible"/>
                                      </p:to>
                                    </p:set>
                                    <p:animEffect transition="in" filter="barn(inVertical)">
                                      <p:cBhvr>
                                        <p:cTn id="17" dur="500"/>
                                        <p:tgtEl>
                                          <p:spTgt spid="1639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6397">
                                            <p:txEl>
                                              <p:pRg st="3" end="3"/>
                                            </p:txEl>
                                          </p:spTgt>
                                        </p:tgtEl>
                                        <p:attrNameLst>
                                          <p:attrName>style.visibility</p:attrName>
                                        </p:attrNameLst>
                                      </p:cBhvr>
                                      <p:to>
                                        <p:strVal val="visible"/>
                                      </p:to>
                                    </p:set>
                                    <p:animEffect transition="in" filter="strips(downLeft)">
                                      <p:cBhvr>
                                        <p:cTn id="22" dur="500"/>
                                        <p:tgtEl>
                                          <p:spTgt spid="1639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3" name="文本框 71692"/>
          <p:cNvSpPr txBox="1"/>
          <p:nvPr/>
        </p:nvSpPr>
        <p:spPr>
          <a:xfrm>
            <a:off x="556260" y="517208"/>
            <a:ext cx="7548563" cy="1175861"/>
          </a:xfrm>
          <a:prstGeom prst="rect">
            <a:avLst/>
          </a:prstGeom>
          <a:noFill/>
          <a:ln w="9525">
            <a:noFill/>
          </a:ln>
        </p:spPr>
        <p:txBody>
          <a:bodyPr wrap="square" lIns="68580" tIns="34290" rIns="68580" bIns="34290">
            <a:spAutoFit/>
          </a:bodyPr>
          <a:lstStyle/>
          <a:p>
            <a:pPr algn="l" eaLnBrk="1" hangingPunct="1">
              <a:lnSpc>
                <a:spcPct val="120000"/>
              </a:lnSpc>
              <a:spcBef>
                <a:spcPct val="20000"/>
              </a:spcBef>
              <a:buFontTx/>
            </a:pPr>
            <a:r>
              <a:rPr lang="zh-CN" altLang="en-US" sz="3300" dirty="0">
                <a:solidFill>
                  <a:srgbClr val="000000"/>
                </a:solidFill>
              </a:rPr>
              <a:t>       </a:t>
            </a:r>
            <a:r>
              <a:rPr lang="zh-CN" altLang="en-US" sz="2700" dirty="0">
                <a:solidFill>
                  <a:srgbClr val="000000"/>
                </a:solidFill>
              </a:rPr>
              <a:t> 读课文第一节和最后一句，你能发现建筑物说明文写作上的一般规律吗？</a:t>
            </a:r>
          </a:p>
        </p:txBody>
      </p:sp>
      <p:sp>
        <p:nvSpPr>
          <p:cNvPr id="72710" name="矩形 72709"/>
          <p:cNvSpPr/>
          <p:nvPr/>
        </p:nvSpPr>
        <p:spPr>
          <a:xfrm>
            <a:off x="753428" y="1788319"/>
            <a:ext cx="7619524" cy="2977039"/>
          </a:xfrm>
          <a:prstGeom prst="rect">
            <a:avLst/>
          </a:prstGeom>
          <a:noFill/>
          <a:ln w="9525">
            <a:noFill/>
          </a:ln>
        </p:spPr>
        <p:txBody>
          <a:bodyPr wrap="square" lIns="68580" tIns="34290" rIns="68580" bIns="34290">
            <a:spAutoFit/>
          </a:bodyPr>
          <a:lstStyle/>
          <a:p>
            <a:pPr eaLnBrk="1" hangingPunct="1">
              <a:buFontTx/>
            </a:pPr>
            <a:r>
              <a:rPr lang="zh-CN" altLang="en-US" sz="2700" dirty="0">
                <a:solidFill>
                  <a:srgbClr val="FF3300"/>
                </a:solidFill>
              </a:rPr>
              <a:t>开篇一般要交代：</a:t>
            </a:r>
            <a:r>
              <a:rPr lang="zh-CN" altLang="en-US" sz="2700" dirty="0"/>
              <a:t>建筑物的地位、地理位置、建造年代。</a:t>
            </a:r>
          </a:p>
          <a:p>
            <a:pPr eaLnBrk="1" hangingPunct="1">
              <a:buFontTx/>
            </a:pPr>
            <a:endParaRPr lang="zh-CN" altLang="en-US" sz="2700" dirty="0"/>
          </a:p>
          <a:p>
            <a:pPr eaLnBrk="1" hangingPunct="1">
              <a:buFontTx/>
            </a:pPr>
            <a:r>
              <a:rPr lang="zh-CN" altLang="en-US" sz="2700" dirty="0">
                <a:solidFill>
                  <a:srgbClr val="FF3300"/>
                </a:solidFill>
              </a:rPr>
              <a:t>最后要总结：</a:t>
            </a:r>
            <a:r>
              <a:rPr lang="zh-CN" altLang="en-US" sz="2700" dirty="0">
                <a:sym typeface="+mn-ea"/>
              </a:rPr>
              <a:t>点明了故宫的特征是宏伟的建筑群；和谐统一的布局</a:t>
            </a:r>
            <a:endParaRPr lang="zh-CN" altLang="en-US" sz="2700" dirty="0"/>
          </a:p>
          <a:p>
            <a:pPr eaLnBrk="1" hangingPunct="1">
              <a:buFontTx/>
            </a:pPr>
            <a:endParaRPr lang="zh-CN" altLang="en-US" sz="2700" dirty="0">
              <a:solidFill>
                <a:srgbClr val="FF3300"/>
              </a:solidFill>
            </a:endParaRPr>
          </a:p>
          <a:p>
            <a:pPr eaLnBrk="1" hangingPunct="1">
              <a:buFontTx/>
            </a:pPr>
            <a:r>
              <a:rPr lang="zh-CN" altLang="en-US" sz="2700" dirty="0"/>
              <a:t>采用了总</a:t>
            </a:r>
            <a:r>
              <a:rPr lang="en-US" altLang="zh-CN" sz="2700" dirty="0"/>
              <a:t>—</a:t>
            </a:r>
            <a:r>
              <a:rPr lang="zh-CN" altLang="en-US" sz="2700" dirty="0"/>
              <a:t>分</a:t>
            </a:r>
            <a:r>
              <a:rPr lang="en-US" altLang="zh-CN" sz="2700" dirty="0"/>
              <a:t>—</a:t>
            </a:r>
            <a:r>
              <a:rPr lang="zh-CN" altLang="en-US" sz="2700" dirty="0"/>
              <a:t>总的结构特点。</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1693"/>
                                        </p:tgtEl>
                                        <p:attrNameLst>
                                          <p:attrName>style.visibility</p:attrName>
                                        </p:attrNameLst>
                                      </p:cBhvr>
                                      <p:to>
                                        <p:strVal val="visible"/>
                                      </p:to>
                                    </p:set>
                                    <p:animEffect transition="in" filter="barn(inVertical)">
                                      <p:cBhvr>
                                        <p:cTn id="7" dur="500"/>
                                        <p:tgtEl>
                                          <p:spTgt spid="7169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2710"/>
                                        </p:tgtEl>
                                        <p:attrNameLst>
                                          <p:attrName>style.visibility</p:attrName>
                                        </p:attrNameLst>
                                      </p:cBhvr>
                                      <p:to>
                                        <p:strVal val="visible"/>
                                      </p:to>
                                    </p:set>
                                    <p:animEffect transition="in" filter="barn(inVertical)">
                                      <p:cBhvr>
                                        <p:cTn id="12" dur="500"/>
                                        <p:tgtEl>
                                          <p:spTgt spid="72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3" grpId="0"/>
      <p:bldP spid="727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p:nvPr/>
        </p:nvSpPr>
        <p:spPr>
          <a:xfrm>
            <a:off x="1135380" y="452847"/>
            <a:ext cx="7816691" cy="483870"/>
          </a:xfrm>
          <a:prstGeom prst="rect">
            <a:avLst/>
          </a:prstGeom>
          <a:noFill/>
          <a:ln w="9525">
            <a:noFill/>
          </a:ln>
        </p:spPr>
        <p:txBody>
          <a:bodyPr wrap="square" lIns="68580" tIns="34290" rIns="68580" bIns="34290">
            <a:spAutoFit/>
          </a:bodyPr>
          <a:lstStyle/>
          <a:p>
            <a:r>
              <a:rPr lang="zh-CN" altLang="en-US" sz="2700" b="1" dirty="0">
                <a:solidFill>
                  <a:srgbClr val="C00000"/>
                </a:solidFill>
                <a:latin typeface="宋体" panose="02010600030101010101" pitchFamily="2" charset="-122"/>
                <a:ea typeface="宋体" panose="02010600030101010101" pitchFamily="2" charset="-122"/>
                <a:sym typeface="Times New Roman" panose="02020603050405020304" pitchFamily="18" charset="0"/>
              </a:rPr>
              <a:t>作者按照什么顺序，向我们介绍了哪些建筑？</a:t>
            </a:r>
          </a:p>
        </p:txBody>
      </p:sp>
      <p:pic>
        <p:nvPicPr>
          <p:cNvPr id="2" name="图片 1" descr="1535119133490a222813cd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468755" y="1201579"/>
            <a:ext cx="6206014" cy="3758089"/>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barn(inVertical)">
                                      <p:cBhvr>
                                        <p:cTn id="7"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37" descr="20120301002925_TUAZF_thumb_600_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08861" y="253365"/>
            <a:ext cx="4008596" cy="4636770"/>
          </a:xfrm>
          <a:prstGeom prst="rect">
            <a:avLst/>
          </a:prstGeom>
          <a:noFill/>
          <a:ln w="9525">
            <a:noFill/>
          </a:ln>
        </p:spPr>
      </p:pic>
      <p:sp>
        <p:nvSpPr>
          <p:cNvPr id="19471" name="AutoShape 35"/>
          <p:cNvSpPr/>
          <p:nvPr/>
        </p:nvSpPr>
        <p:spPr>
          <a:xfrm>
            <a:off x="851536" y="1150620"/>
            <a:ext cx="602456" cy="1203008"/>
          </a:xfrm>
          <a:custGeom>
            <a:avLst/>
            <a:gdLst>
              <a:gd name="txL" fmla="*/ 0 w 21600"/>
              <a:gd name="txT" fmla="*/ 0 h 21600"/>
              <a:gd name="txR" fmla="*/ 21600 w 21600"/>
              <a:gd name="txB" fmla="*/ 21600 h 21600"/>
            </a:gdLst>
            <a:ahLst/>
            <a:cxnLst>
              <a:cxn ang="0">
                <a:pos x="0" y="0"/>
              </a:cxn>
              <a:cxn ang="0">
                <a:pos x="0" y="0"/>
              </a:cxn>
              <a:cxn ang="0">
                <a:pos x="0" y="0"/>
              </a:cxn>
              <a:cxn ang="0">
                <a:pos x="0" y="0"/>
              </a:cxn>
            </a:cxnLst>
            <a:rect l="txL" t="txT" r="txR" b="txB"/>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chemeClr val="accent1"/>
          </a:solidFill>
          <a:ln w="9525" cap="flat" cmpd="sng">
            <a:solidFill>
              <a:schemeClr val="tx1"/>
            </a:solidFill>
            <a:prstDash val="solid"/>
            <a:miter/>
            <a:headEnd type="none" w="med" len="med"/>
            <a:tailEnd type="none" w="med" len="med"/>
          </a:ln>
        </p:spPr>
        <p:txBody>
          <a:bodyPr wrap="none" lIns="68580" tIns="34290" rIns="68580" bIns="34290" anchor="ctr"/>
          <a:lstStyle/>
          <a:p>
            <a:endParaRPr lang="zh-CN" altLang="en-US" dirty="0">
              <a:solidFill>
                <a:srgbClr val="000000"/>
              </a:solidFill>
              <a:sym typeface="Times New Roman" panose="02020603050405020304" pitchFamily="18" charset="0"/>
            </a:endParaRPr>
          </a:p>
        </p:txBody>
      </p:sp>
      <p:sp>
        <p:nvSpPr>
          <p:cNvPr id="19472" name="Rectangle 36"/>
          <p:cNvSpPr/>
          <p:nvPr/>
        </p:nvSpPr>
        <p:spPr>
          <a:xfrm>
            <a:off x="877252" y="563404"/>
            <a:ext cx="551498" cy="487680"/>
          </a:xfrm>
          <a:prstGeom prst="rect">
            <a:avLst/>
          </a:prstGeom>
          <a:solidFill>
            <a:schemeClr val="accent1"/>
          </a:solidFill>
          <a:ln w="9525" cap="flat" cmpd="sng">
            <a:solidFill>
              <a:schemeClr val="tx1"/>
            </a:solidFill>
            <a:prstDash val="solid"/>
            <a:miter/>
            <a:headEnd type="none" w="med" len="med"/>
            <a:tailEnd type="none" w="med" len="med"/>
          </a:ln>
        </p:spPr>
        <p:txBody>
          <a:bodyPr wrap="none" lIns="68580" tIns="34290" rIns="68580" bIns="34290" anchor="ctr"/>
          <a:lstStyle/>
          <a:p>
            <a:pPr algn="ctr"/>
            <a:r>
              <a:rPr lang="zh-CN" altLang="en-US" sz="2700" b="1" dirty="0">
                <a:solidFill>
                  <a:srgbClr val="000000"/>
                </a:solidFill>
                <a:sym typeface="Times New Roman" panose="02020603050405020304" pitchFamily="18" charset="0"/>
              </a:rPr>
              <a:t>北</a:t>
            </a:r>
          </a:p>
        </p:txBody>
      </p:sp>
      <p:sp>
        <p:nvSpPr>
          <p:cNvPr id="2" name="Rectangle 36"/>
          <p:cNvSpPr/>
          <p:nvPr/>
        </p:nvSpPr>
        <p:spPr>
          <a:xfrm>
            <a:off x="877252" y="2453164"/>
            <a:ext cx="551498" cy="487680"/>
          </a:xfrm>
          <a:prstGeom prst="rect">
            <a:avLst/>
          </a:prstGeom>
          <a:solidFill>
            <a:schemeClr val="accent1"/>
          </a:solidFill>
          <a:ln w="9525" cap="flat" cmpd="sng">
            <a:solidFill>
              <a:schemeClr val="tx1"/>
            </a:solidFill>
            <a:prstDash val="solid"/>
            <a:miter/>
            <a:headEnd type="none" w="med" len="med"/>
            <a:tailEnd type="none" w="med" len="med"/>
          </a:ln>
        </p:spPr>
        <p:txBody>
          <a:bodyPr wrap="none" lIns="68580" tIns="34290" rIns="68580" bIns="34290" anchor="ctr"/>
          <a:lstStyle/>
          <a:p>
            <a:pPr algn="ctr"/>
            <a:r>
              <a:rPr lang="zh-CN" altLang="en-US" sz="2700" b="1" dirty="0">
                <a:solidFill>
                  <a:srgbClr val="000000"/>
                </a:solidFill>
                <a:sym typeface="Times New Roman" panose="02020603050405020304" pitchFamily="18" charset="0"/>
              </a:rPr>
              <a:t>南</a:t>
            </a:r>
          </a:p>
        </p:txBody>
      </p:sp>
      <p:sp>
        <p:nvSpPr>
          <p:cNvPr id="19470" name="Text Box 34"/>
          <p:cNvSpPr/>
          <p:nvPr/>
        </p:nvSpPr>
        <p:spPr>
          <a:xfrm>
            <a:off x="7330441" y="782003"/>
            <a:ext cx="507206" cy="3992404"/>
          </a:xfrm>
          <a:prstGeom prst="rect">
            <a:avLst/>
          </a:prstGeom>
          <a:noFill/>
          <a:ln w="9525">
            <a:noFill/>
          </a:ln>
        </p:spPr>
        <p:txBody>
          <a:bodyPr lIns="68580" tIns="34290" rIns="68580" bIns="34290">
            <a:spAutoFit/>
          </a:bodyPr>
          <a:lstStyle/>
          <a:p>
            <a:r>
              <a:rPr lang="zh-CN" altLang="en-US" sz="2700" dirty="0">
                <a:solidFill>
                  <a:srgbClr val="C00000"/>
                </a:solidFill>
                <a:latin typeface="宋体" panose="02010600030101010101" pitchFamily="2" charset="-122"/>
                <a:ea typeface="宋体" panose="02010600030101010101" pitchFamily="2" charset="-122"/>
              </a:rPr>
              <a:t>从</a:t>
            </a:r>
          </a:p>
          <a:p>
            <a:r>
              <a:rPr lang="zh-CN" altLang="en-US" sz="2700" dirty="0">
                <a:solidFill>
                  <a:srgbClr val="C00000"/>
                </a:solidFill>
                <a:latin typeface="宋体" panose="02010600030101010101" pitchFamily="2" charset="-122"/>
                <a:ea typeface="宋体" panose="02010600030101010101" pitchFamily="2" charset="-122"/>
              </a:rPr>
              <a:t>南</a:t>
            </a:r>
          </a:p>
          <a:p>
            <a:r>
              <a:rPr lang="zh-CN" altLang="en-US" sz="2700" dirty="0">
                <a:solidFill>
                  <a:srgbClr val="C00000"/>
                </a:solidFill>
                <a:latin typeface="宋体" panose="02010600030101010101" pitchFamily="2" charset="-122"/>
                <a:ea typeface="宋体" panose="02010600030101010101" pitchFamily="2" charset="-122"/>
              </a:rPr>
              <a:t>到北的</a:t>
            </a:r>
            <a:r>
              <a:rPr lang="zh-CN" altLang="en-US" sz="3000" dirty="0">
                <a:solidFill>
                  <a:srgbClr val="C00000"/>
                </a:solidFill>
                <a:latin typeface="宋体" panose="02010600030101010101" pitchFamily="2" charset="-122"/>
                <a:ea typeface="宋体" panose="02010600030101010101" pitchFamily="2" charset="-122"/>
              </a:rPr>
              <a:t>空间顺序</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70"/>
                                        </p:tgtEl>
                                        <p:attrNameLst>
                                          <p:attrName>style.visibility</p:attrName>
                                        </p:attrNameLst>
                                      </p:cBhvr>
                                      <p:to>
                                        <p:strVal val="visible"/>
                                      </p:to>
                                    </p:set>
                                    <p:anim calcmode="lin" valueType="num">
                                      <p:cBhvr>
                                        <p:cTn id="7" dur="500" fill="hold"/>
                                        <p:tgtEl>
                                          <p:spTgt spid="19470"/>
                                        </p:tgtEl>
                                        <p:attrNameLst>
                                          <p:attrName>ppt_x</p:attrName>
                                        </p:attrNameLst>
                                      </p:cBhvr>
                                      <p:tavLst>
                                        <p:tav tm="0">
                                          <p:val>
                                            <p:strVal val="#ppt_x"/>
                                          </p:val>
                                        </p:tav>
                                        <p:tav tm="100000">
                                          <p:val>
                                            <p:strVal val="#ppt_x"/>
                                          </p:val>
                                        </p:tav>
                                      </p:tavLst>
                                    </p:anim>
                                    <p:anim calcmode="lin" valueType="num">
                                      <p:cBhvr>
                                        <p:cTn id="8" dur="500" fill="hold"/>
                                        <p:tgtEl>
                                          <p:spTgt spid="194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0"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pic13.nipic.com/20110419/7089858_002235153000_2.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241107" y="567690"/>
            <a:ext cx="5567363" cy="3339465"/>
          </a:xfrm>
          <a:prstGeom prst="rect">
            <a:avLst/>
          </a:prstGeom>
          <a:noFill/>
          <a:ln w="9525">
            <a:noFill/>
          </a:ln>
        </p:spPr>
      </p:pic>
      <p:sp>
        <p:nvSpPr>
          <p:cNvPr id="4" name="Rectangle 2"/>
          <p:cNvSpPr>
            <a:spLocks noGrp="1"/>
          </p:cNvSpPr>
          <p:nvPr/>
        </p:nvSpPr>
        <p:spPr>
          <a:xfrm>
            <a:off x="3349942" y="4178618"/>
            <a:ext cx="1349693"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午门</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文本框 74754"/>
          <p:cNvSpPr txBox="1"/>
          <p:nvPr/>
        </p:nvSpPr>
        <p:spPr>
          <a:xfrm>
            <a:off x="739141" y="943928"/>
            <a:ext cx="7666196" cy="3023235"/>
          </a:xfrm>
          <a:prstGeom prst="rect">
            <a:avLst/>
          </a:prstGeom>
          <a:noFill/>
          <a:ln w="9525">
            <a:noFill/>
          </a:ln>
        </p:spPr>
        <p:txBody>
          <a:bodyPr wrap="square" lIns="68580" tIns="34290" rIns="68580" bIns="34290">
            <a:spAutoFit/>
          </a:bodyPr>
          <a:lstStyle/>
          <a:p>
            <a:pPr eaLnBrk="1" hangingPunct="1">
              <a:lnSpc>
                <a:spcPct val="200000"/>
              </a:lnSpc>
              <a:spcBef>
                <a:spcPct val="50000"/>
              </a:spcBef>
              <a:buFontTx/>
            </a:pPr>
            <a:r>
              <a:rPr lang="zh-CN" altLang="en-US" sz="2100" b="1" dirty="0">
                <a:solidFill>
                  <a:srgbClr val="1C1C1C"/>
                </a:solidFill>
                <a:effectLst>
                  <a:outerShdw blurRad="38100" dist="38100" dir="2700000">
                    <a:srgbClr val="C0C0C0"/>
                  </a:outerShdw>
                </a:effectLst>
                <a:latin typeface="黑体" panose="02010609060101010101" charset="-122"/>
                <a:ea typeface="黑体" panose="02010609060101010101" charset="-122"/>
              </a:rPr>
              <a:t>    </a:t>
            </a:r>
            <a:r>
              <a:rPr lang="zh-CN" altLang="en-US" sz="2400" dirty="0">
                <a:solidFill>
                  <a:schemeClr val="accent3"/>
                </a:solidFill>
                <a:latin typeface="宋体" panose="02010600030101010101" pitchFamily="2" charset="-122"/>
                <a:ea typeface="宋体" panose="02010600030101010101" pitchFamily="2" charset="-122"/>
                <a:cs typeface="宋体" panose="02010600030101010101" pitchFamily="2" charset="-122"/>
              </a:rPr>
              <a:t>午门</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是紫禁城的正门，位于紫禁城南北轴线。其前有端门、天安门</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皇城正门，明代称承天门</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、大清门</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明代称大明门</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，其后有太和门</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明代称奉天门，后改称皇极门，清代改今名</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 </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p:nvPr/>
        </p:nvSpPr>
        <p:spPr>
          <a:xfrm>
            <a:off x="4930140" y="1595676"/>
            <a:ext cx="3458528" cy="1584960"/>
          </a:xfrm>
          <a:prstGeom prst="rect">
            <a:avLst/>
          </a:prstGeom>
          <a:noFill/>
          <a:ln w="9525">
            <a:noFill/>
          </a:ln>
        </p:spPr>
        <p:txBody>
          <a:bodyPr wrap="square" lIns="0" tIns="0" rIns="68580" bIns="34290" anchor="ctr">
            <a:spAutoFit/>
          </a:bodyPr>
          <a:lstStyle/>
          <a:p>
            <a:pPr>
              <a:lnSpc>
                <a:spcPct val="140000"/>
              </a:lnSpc>
            </a:pPr>
            <a:r>
              <a:rPr lang="en-US" altLang="zh-CN" sz="2100" b="1" dirty="0">
                <a:solidFill>
                  <a:schemeClr val="accent2"/>
                </a:solidFill>
                <a:latin typeface="黑体" panose="02010609060101010101" charset="-122"/>
                <a:ea typeface="黑体" panose="02010609060101010101" charset="-122"/>
                <a:sym typeface="黑体" panose="02010609060101010101" charset="-122"/>
              </a:rPr>
              <a:t>    </a:t>
            </a:r>
            <a:r>
              <a:rPr lang="zh-CN" altLang="en-US" sz="2400" dirty="0">
                <a:solidFill>
                  <a:schemeClr val="accent3"/>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太和门</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是紫禁城内最大的宫门，也是外朝宫殿的正门。 </a:t>
            </a:r>
            <a:endPar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49655" y="381476"/>
            <a:ext cx="3257074" cy="42186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Effect filter="strips(downLeft)">
                                      <p:cBhvr>
                                        <p:cTn id="7"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矩形 75777"/>
          <p:cNvSpPr/>
          <p:nvPr/>
        </p:nvSpPr>
        <p:spPr>
          <a:xfrm>
            <a:off x="816293" y="611505"/>
            <a:ext cx="7364730" cy="3715703"/>
          </a:xfrm>
          <a:prstGeom prst="rect">
            <a:avLst/>
          </a:prstGeom>
          <a:noFill/>
          <a:ln w="9525">
            <a:noFill/>
          </a:ln>
        </p:spPr>
        <p:txBody>
          <a:bodyPr wrap="square" lIns="68580" tIns="34290" rIns="68580" bIns="34290">
            <a:spAutoFit/>
          </a:bodyPr>
          <a:lstStyle/>
          <a:p>
            <a:pPr eaLnBrk="1" hangingPunct="1">
              <a:buFontTx/>
            </a:pPr>
            <a:r>
              <a:rPr lang="zh-CN" altLang="en-US" sz="3300" dirty="0">
                <a:solidFill>
                  <a:schemeClr val="accent2"/>
                </a:solidFill>
                <a:latin typeface="宋体" panose="02010600030101010101" pitchFamily="2" charset="-122"/>
                <a:ea typeface="宋体" panose="02010600030101010101" pitchFamily="2" charset="-122"/>
              </a:rPr>
              <a:t>引人注目的三大殿</a:t>
            </a:r>
            <a:endParaRPr lang="zh-CN" altLang="en-US" sz="3300" b="1" dirty="0">
              <a:solidFill>
                <a:srgbClr val="FF9933"/>
              </a:solidFill>
              <a:latin typeface="宋体" panose="02010600030101010101" pitchFamily="2" charset="-122"/>
              <a:ea typeface="宋体" panose="02010600030101010101" pitchFamily="2" charset="-122"/>
            </a:endParaRPr>
          </a:p>
          <a:p>
            <a:pPr eaLnBrk="1" hangingPunct="1">
              <a:buFontTx/>
            </a:pPr>
            <a:r>
              <a:rPr lang="zh-CN" altLang="en-US" sz="3600" b="1" dirty="0">
                <a:solidFill>
                  <a:srgbClr val="FF9933"/>
                </a:solidFill>
              </a:rPr>
              <a:t> </a:t>
            </a:r>
            <a:endParaRPr lang="zh-CN" altLang="en-US" sz="6600" dirty="0">
              <a:solidFill>
                <a:srgbClr val="FF9933"/>
              </a:solidFill>
              <a:latin typeface="宋体" panose="02010600030101010101" pitchFamily="2" charset="-122"/>
              <a:ea typeface="宋体" panose="02010600030101010101" pitchFamily="2" charset="-122"/>
              <a:cs typeface="宋体" panose="02010600030101010101" pitchFamily="2" charset="-122"/>
            </a:endParaRPr>
          </a:p>
          <a:p>
            <a:pPr eaLnBrk="1" hangingPunct="1">
              <a:lnSpc>
                <a:spcPct val="140000"/>
              </a:lnSpc>
              <a:buFontTx/>
            </a:pPr>
            <a:r>
              <a:rPr lang="zh-CN" altLang="en-US" sz="3000" b="1" dirty="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altLang="en-US" sz="3000" dirty="0">
                <a:solidFill>
                  <a:srgbClr val="000000"/>
                </a:solidFill>
                <a:latin typeface="宋体" panose="02010600030101010101" pitchFamily="2" charset="-122"/>
                <a:ea typeface="宋体" panose="02010600030101010101" pitchFamily="2" charset="-122"/>
                <a:cs typeface="宋体" panose="02010600030101010101" pitchFamily="2" charset="-122"/>
              </a:rPr>
              <a:t> 这里最吸引人的建筑是三座大殿：</a:t>
            </a:r>
            <a:r>
              <a:rPr lang="zh-CN" altLang="en-US" sz="3000" dirty="0">
                <a:solidFill>
                  <a:srgbClr val="C00000"/>
                </a:solidFill>
                <a:latin typeface="宋体" panose="02010600030101010101" pitchFamily="2" charset="-122"/>
                <a:ea typeface="宋体" panose="02010600030101010101" pitchFamily="2" charset="-122"/>
                <a:cs typeface="宋体" panose="02010600030101010101" pitchFamily="2" charset="-122"/>
              </a:rPr>
              <a:t>太和殿、中和殿和保和殿</a:t>
            </a:r>
            <a:r>
              <a:rPr lang="zh-CN" altLang="en-US" sz="3000" dirty="0">
                <a:solidFill>
                  <a:srgbClr val="000000"/>
                </a:solidFill>
                <a:latin typeface="宋体" panose="02010600030101010101" pitchFamily="2" charset="-122"/>
                <a:ea typeface="宋体" panose="02010600030101010101" pitchFamily="2" charset="-122"/>
                <a:cs typeface="宋体" panose="02010600030101010101" pitchFamily="2" charset="-122"/>
              </a:rPr>
              <a:t>。它们都建在汉白玉砌成的</a:t>
            </a:r>
            <a:r>
              <a:rPr lang="en-US" altLang="zh-CN" sz="3000" dirty="0">
                <a:solidFill>
                  <a:srgbClr val="000000"/>
                </a:solidFill>
                <a:latin typeface="宋体" panose="02010600030101010101" pitchFamily="2" charset="-122"/>
                <a:ea typeface="宋体" panose="02010600030101010101" pitchFamily="2" charset="-122"/>
                <a:cs typeface="宋体" panose="02010600030101010101" pitchFamily="2" charset="-122"/>
              </a:rPr>
              <a:t>8</a:t>
            </a:r>
            <a:r>
              <a:rPr lang="zh-CN" altLang="en-US" sz="3000" dirty="0">
                <a:solidFill>
                  <a:srgbClr val="000000"/>
                </a:solidFill>
                <a:latin typeface="宋体" panose="02010600030101010101" pitchFamily="2" charset="-122"/>
                <a:ea typeface="宋体" panose="02010600030101010101" pitchFamily="2" charset="-122"/>
                <a:cs typeface="宋体" panose="02010600030101010101" pitchFamily="2" charset="-122"/>
              </a:rPr>
              <a:t>米高的台基上，远望犹如神话中的</a:t>
            </a:r>
            <a:r>
              <a:rPr lang="zh-CN" altLang="en-US" sz="3000" dirty="0">
                <a:solidFill>
                  <a:srgbClr val="C00000"/>
                </a:solidFill>
                <a:latin typeface="宋体" panose="02010600030101010101" pitchFamily="2" charset="-122"/>
                <a:ea typeface="宋体" panose="02010600030101010101" pitchFamily="2" charset="-122"/>
                <a:cs typeface="宋体" panose="02010600030101010101" pitchFamily="2" charset="-122"/>
              </a:rPr>
              <a:t>琼宫仙阙</a:t>
            </a:r>
            <a:r>
              <a:rPr lang="zh-CN" altLang="en-US" sz="3000" dirty="0">
                <a:solidFill>
                  <a:srgbClr val="000000"/>
                </a:solidFill>
                <a:latin typeface="宋体" panose="02010600030101010101" pitchFamily="2" charset="-122"/>
                <a:ea typeface="宋体" panose="02010600030101010101" pitchFamily="2" charset="-122"/>
                <a:cs typeface="宋体" panose="02010600030101010101" pitchFamily="2" charset="-122"/>
              </a:rPr>
              <a:t>。</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3438" y="309087"/>
            <a:ext cx="3489960" cy="2301716"/>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3438" y="2826544"/>
            <a:ext cx="3490436" cy="2135981"/>
          </a:xfrm>
          <a:prstGeom prst="rect">
            <a:avLst/>
          </a:prstGeom>
        </p:spPr>
      </p:pic>
      <p:pic>
        <p:nvPicPr>
          <p:cNvPr id="6" name="图片 5" descr="176-1P10409420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587240" y="1471136"/>
            <a:ext cx="4296728" cy="256508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a:xfrm>
            <a:off x="460058" y="549116"/>
            <a:ext cx="6858000" cy="857250"/>
          </a:xfrm>
        </p:spPr>
        <p:txBody>
          <a:bodyPr lIns="68580" tIns="34290" rIns="68580" bIns="34290" anchor="ctr"/>
          <a:lstStyle/>
          <a:p>
            <a:pPr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同学们，如果你们去北京，可以去看看</a:t>
            </a:r>
            <a:r>
              <a:rPr lang="en-US" altLang="zh-CN" sz="270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a:t>
            </a:r>
            <a:endParaRPr lang="en-US" altLang="zh-CN"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3375" y="1533049"/>
            <a:ext cx="4207193" cy="300132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705350" y="1533049"/>
            <a:ext cx="3823335" cy="3001804"/>
          </a:xfrm>
          <a:prstGeom prst="rect">
            <a:avLst/>
          </a:prstGeom>
        </p:spPr>
      </p:pic>
      <p:sp>
        <p:nvSpPr>
          <p:cNvPr id="4" name="Rectangle 2"/>
          <p:cNvSpPr>
            <a:spLocks noGrp="1"/>
          </p:cNvSpPr>
          <p:nvPr/>
        </p:nvSpPr>
        <p:spPr>
          <a:xfrm>
            <a:off x="1727835" y="4627246"/>
            <a:ext cx="1016318"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长城</a:t>
            </a:r>
          </a:p>
        </p:txBody>
      </p:sp>
      <p:sp>
        <p:nvSpPr>
          <p:cNvPr id="5" name="Rectangle 2"/>
          <p:cNvSpPr>
            <a:spLocks noGrp="1"/>
          </p:cNvSpPr>
          <p:nvPr/>
        </p:nvSpPr>
        <p:spPr>
          <a:xfrm>
            <a:off x="6036945" y="4627246"/>
            <a:ext cx="1016318"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天坛</a:t>
            </a:r>
          </a:p>
        </p:txBody>
      </p:sp>
      <p:sp>
        <p:nvSpPr>
          <p:cNvPr id="6" name="文本框 5"/>
          <p:cNvSpPr txBox="1"/>
          <p:nvPr/>
        </p:nvSpPr>
        <p:spPr>
          <a:xfrm>
            <a:off x="2429501" y="186885"/>
            <a:ext cx="1455030"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p:nvPr/>
        </p:nvSpPr>
        <p:spPr>
          <a:xfrm>
            <a:off x="749618" y="766287"/>
            <a:ext cx="7294245" cy="1107281"/>
          </a:xfrm>
          <a:prstGeom prst="rect">
            <a:avLst/>
          </a:prstGeom>
          <a:noFill/>
          <a:ln w="9525">
            <a:noFill/>
          </a:ln>
        </p:spPr>
        <p:txBody>
          <a:bodyPr wrap="square" lIns="68580" tIns="34290" rIns="68580" bIns="34290">
            <a:spAutoFit/>
          </a:bodyPr>
          <a:lstStyle/>
          <a:p>
            <a:pPr>
              <a:spcBef>
                <a:spcPct val="50000"/>
              </a:spcBef>
            </a:pPr>
            <a:r>
              <a:rPr lang="en-US" altLang="zh-CN" sz="4100" b="1" dirty="0">
                <a:solidFill>
                  <a:srgbClr val="0000FF"/>
                </a:solidFill>
                <a:sym typeface="Times New Roman" panose="02020603050405020304" pitchFamily="18" charset="0"/>
              </a:rPr>
              <a:t>      </a:t>
            </a:r>
            <a:r>
              <a:rPr lang="zh-CN" altLang="en-US" sz="2700" dirty="0">
                <a:latin typeface="楷体" panose="02010609060101010101" charset="-122"/>
                <a:ea typeface="楷体" panose="02010609060101010101" charset="-122"/>
                <a:cs typeface="楷体" panose="02010609060101010101" charset="-122"/>
                <a:sym typeface="Times New Roman" panose="02020603050405020304" pitchFamily="18" charset="0"/>
              </a:rPr>
              <a:t>太和殿是举行重大典礼的地方。皇帝即位、生日、婚礼和元旦等，都在这里接受朝贺。</a:t>
            </a:r>
          </a:p>
        </p:txBody>
      </p:sp>
      <p:sp>
        <p:nvSpPr>
          <p:cNvPr id="2" name="Text Box 2"/>
          <p:cNvSpPr/>
          <p:nvPr/>
        </p:nvSpPr>
        <p:spPr>
          <a:xfrm>
            <a:off x="749618" y="2183606"/>
            <a:ext cx="7374731" cy="483870"/>
          </a:xfrm>
          <a:prstGeom prst="rect">
            <a:avLst/>
          </a:prstGeom>
          <a:noFill/>
          <a:ln w="9525">
            <a:noFill/>
          </a:ln>
        </p:spPr>
        <p:txBody>
          <a:bodyPr wrap="square" lIns="68580" tIns="34290" rIns="68580" bIns="34290">
            <a:spAutoFit/>
          </a:bodyPr>
          <a:lstStyle/>
          <a:p>
            <a:pPr>
              <a:spcBef>
                <a:spcPct val="50000"/>
              </a:spcBef>
            </a:pPr>
            <a:r>
              <a:rPr lang="zh-CN" altLang="en-US" sz="2700" dirty="0">
                <a:latin typeface="楷体" panose="02010609060101010101" charset="-122"/>
                <a:ea typeface="楷体" panose="02010609060101010101" charset="-122"/>
                <a:cs typeface="楷体" panose="02010609060101010101" charset="-122"/>
                <a:sym typeface="Times New Roman" panose="02020603050405020304" pitchFamily="18" charset="0"/>
              </a:rPr>
              <a:t>    中和殿是举行大典时，皇帝先在这里休息。</a:t>
            </a:r>
          </a:p>
        </p:txBody>
      </p:sp>
      <p:sp>
        <p:nvSpPr>
          <p:cNvPr id="3" name="Text Box 2"/>
          <p:cNvSpPr/>
          <p:nvPr/>
        </p:nvSpPr>
        <p:spPr>
          <a:xfrm>
            <a:off x="749618" y="3036094"/>
            <a:ext cx="7374731" cy="899160"/>
          </a:xfrm>
          <a:prstGeom prst="rect">
            <a:avLst/>
          </a:prstGeom>
          <a:noFill/>
          <a:ln w="9525">
            <a:noFill/>
          </a:ln>
        </p:spPr>
        <p:txBody>
          <a:bodyPr wrap="square" lIns="68580" tIns="34290" rIns="68580" bIns="34290">
            <a:spAutoFit/>
          </a:bodyPr>
          <a:lstStyle/>
          <a:p>
            <a:pPr>
              <a:spcBef>
                <a:spcPct val="50000"/>
              </a:spcBef>
            </a:pPr>
            <a:r>
              <a:rPr lang="zh-CN" altLang="en-US" sz="2700" dirty="0">
                <a:latin typeface="楷体" panose="02010609060101010101" charset="-122"/>
                <a:ea typeface="楷体" panose="02010609060101010101" charset="-122"/>
                <a:cs typeface="楷体" panose="02010609060101010101" charset="-122"/>
                <a:sym typeface="Times New Roman" panose="02020603050405020304" pitchFamily="18" charset="0"/>
              </a:rPr>
              <a:t>    中和殿后面是保和殿。雍正以后，这里是举行最高一级考试——殿试的地方。</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p:cTn id="7" dur="500" fill="hold"/>
                                        <p:tgtEl>
                                          <p:spTgt spid="38914"/>
                                        </p:tgtEl>
                                        <p:attrNameLst>
                                          <p:attrName>ppt_x</p:attrName>
                                        </p:attrNameLst>
                                      </p:cBhvr>
                                      <p:tavLst>
                                        <p:tav tm="0">
                                          <p:val>
                                            <p:strVal val="#ppt_x"/>
                                          </p:val>
                                        </p:tav>
                                        <p:tav tm="100000">
                                          <p:val>
                                            <p:strVal val="#ppt_x"/>
                                          </p:val>
                                        </p:tav>
                                      </p:tavLst>
                                    </p:anim>
                                    <p:anim calcmode="lin" valueType="num">
                                      <p:cBhvr>
                                        <p:cTn id="8" dur="500" fill="hold"/>
                                        <p:tgtEl>
                                          <p:spTgt spid="389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ldLvl="0"/>
      <p:bldP spid="2" grpId="0" bldLvl="0"/>
      <p:bldP spid="3" grpId="0" bldLvl="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文本框 76802"/>
          <p:cNvSpPr txBox="1"/>
          <p:nvPr/>
        </p:nvSpPr>
        <p:spPr>
          <a:xfrm>
            <a:off x="1168718" y="522923"/>
            <a:ext cx="1131570" cy="530066"/>
          </a:xfrm>
          <a:prstGeom prst="rect">
            <a:avLst/>
          </a:prstGeom>
          <a:noFill/>
          <a:ln w="9525">
            <a:noFill/>
          </a:ln>
        </p:spPr>
        <p:txBody>
          <a:bodyPr wrap="square" lIns="68580" tIns="34290" rIns="68580" bIns="34290">
            <a:spAutoFit/>
          </a:bodyPr>
          <a:lstStyle/>
          <a:p>
            <a:pPr algn="l" eaLnBrk="1" hangingPunct="1">
              <a:spcBef>
                <a:spcPct val="50000"/>
              </a:spcBef>
              <a:buFontTx/>
            </a:pPr>
            <a:r>
              <a:rPr lang="zh-CN" altLang="en-US" sz="3000" dirty="0">
                <a:solidFill>
                  <a:srgbClr val="FF3300"/>
                </a:solidFill>
                <a:latin typeface="宋体" panose="02010600030101010101" pitchFamily="2" charset="-122"/>
                <a:ea typeface="宋体" panose="02010600030101010101" pitchFamily="2" charset="-122"/>
              </a:rPr>
              <a:t>前朝</a:t>
            </a:r>
          </a:p>
        </p:txBody>
      </p:sp>
      <p:sp>
        <p:nvSpPr>
          <p:cNvPr id="76802" name="文本框 76801"/>
          <p:cNvSpPr txBox="1"/>
          <p:nvPr/>
        </p:nvSpPr>
        <p:spPr>
          <a:xfrm>
            <a:off x="1099662" y="1300163"/>
            <a:ext cx="6868001" cy="2430780"/>
          </a:xfrm>
          <a:prstGeom prst="rect">
            <a:avLst/>
          </a:prstGeom>
          <a:noFill/>
          <a:ln w="9525">
            <a:noFill/>
          </a:ln>
        </p:spPr>
        <p:txBody>
          <a:bodyPr wrap="square" lIns="68580" tIns="34290" rIns="68580" bIns="34290">
            <a:spAutoFit/>
          </a:bodyPr>
          <a:lstStyle/>
          <a:p>
            <a:pPr eaLnBrk="1" hangingPunct="1">
              <a:lnSpc>
                <a:spcPct val="160000"/>
              </a:lnSpc>
              <a:spcBef>
                <a:spcPct val="50000"/>
              </a:spcBef>
              <a:buFontTx/>
            </a:pPr>
            <a:r>
              <a:rPr lang="zh-CN" altLang="en-US" sz="2400" dirty="0">
                <a:solidFill>
                  <a:srgbClr val="FFCC00"/>
                </a:solidFill>
                <a:effectLst>
                  <a:outerShdw blurRad="38100" dist="38100" dir="2700000">
                    <a:srgbClr val="C0C0C0"/>
                  </a:outerShdw>
                </a:effectLst>
                <a:ea typeface="幼圆" panose="02010509060101010101" pitchFamily="49" charset="-122"/>
              </a:rPr>
              <a:t>   </a:t>
            </a:r>
            <a:r>
              <a:rPr lang="zh-CN" altLang="en-US" sz="2400" dirty="0">
                <a:solidFill>
                  <a:srgbClr val="FFCC00"/>
                </a:solidFill>
                <a:ea typeface="幼圆" panose="02010509060101010101" pitchFamily="49" charset="-122"/>
              </a:rPr>
              <a:t>    </a:t>
            </a:r>
            <a:r>
              <a:rPr lang="zh-CN" altLang="en-US" sz="2400" dirty="0">
                <a:latin typeface="楷体" panose="02010609060101010101" charset="-122"/>
                <a:ea typeface="楷体" panose="02010609060101010101" charset="-122"/>
                <a:cs typeface="楷体" panose="02010609060101010101" charset="-122"/>
              </a:rPr>
              <a:t> 从保和殿出来，下了石级是一个长方形小广场。广场西起隆宗门，东到景运门。它把紫禁城分为前后两大部分。广场以南，主要建筑是</a:t>
            </a:r>
            <a:r>
              <a:rPr lang="zh-CN" altLang="en-US" sz="2400" dirty="0">
                <a:solidFill>
                  <a:srgbClr val="FF3300"/>
                </a:solidFill>
                <a:latin typeface="楷体" panose="02010609060101010101" charset="-122"/>
                <a:ea typeface="楷体" panose="02010609060101010101" charset="-122"/>
                <a:cs typeface="楷体" panose="02010609060101010101" charset="-122"/>
              </a:rPr>
              <a:t>三大殿</a:t>
            </a:r>
            <a:r>
              <a:rPr lang="zh-CN" altLang="en-US" sz="2400" dirty="0">
                <a:latin typeface="楷体" panose="02010609060101010101" charset="-122"/>
                <a:ea typeface="楷体" panose="02010609060101010101" charset="-122"/>
                <a:cs typeface="楷体" panose="02010609060101010101" charset="-122"/>
              </a:rPr>
              <a:t>和东西两侧的</a:t>
            </a:r>
            <a:r>
              <a:rPr lang="zh-CN" altLang="en-US" sz="2400" dirty="0">
                <a:solidFill>
                  <a:srgbClr val="FF3300"/>
                </a:solidFill>
                <a:latin typeface="楷体" panose="02010609060101010101" charset="-122"/>
                <a:ea typeface="楷体" panose="02010609060101010101" charset="-122"/>
                <a:cs typeface="楷体" panose="02010609060101010101" charset="-122"/>
              </a:rPr>
              <a:t>文华殿</a:t>
            </a:r>
            <a:r>
              <a:rPr lang="zh-CN" altLang="en-US" sz="2400" dirty="0">
                <a:latin typeface="楷体" panose="02010609060101010101" charset="-122"/>
                <a:ea typeface="楷体" panose="02010609060101010101" charset="-122"/>
                <a:cs typeface="楷体" panose="02010609060101010101" charset="-122"/>
              </a:rPr>
              <a:t>、</a:t>
            </a:r>
            <a:r>
              <a:rPr lang="zh-CN" altLang="en-US" sz="2400" dirty="0">
                <a:solidFill>
                  <a:srgbClr val="FF3300"/>
                </a:solidFill>
                <a:latin typeface="楷体" panose="02010609060101010101" charset="-122"/>
                <a:ea typeface="楷体" panose="02010609060101010101" charset="-122"/>
                <a:cs typeface="楷体" panose="02010609060101010101" charset="-122"/>
              </a:rPr>
              <a:t>武英殿，</a:t>
            </a:r>
            <a:r>
              <a:rPr lang="zh-CN" altLang="en-US" sz="2400" dirty="0">
                <a:latin typeface="楷体" panose="02010609060101010101" charset="-122"/>
                <a:ea typeface="楷体" panose="02010609060101010101" charset="-122"/>
                <a:cs typeface="楷体" panose="02010609060101010101" charset="-122"/>
              </a:rPr>
              <a:t>叫“</a:t>
            </a:r>
            <a:r>
              <a:rPr lang="zh-CN" altLang="en-US" sz="2400" dirty="0">
                <a:solidFill>
                  <a:srgbClr val="FF3300"/>
                </a:solidFill>
                <a:latin typeface="楷体" panose="02010609060101010101" charset="-122"/>
                <a:ea typeface="楷体" panose="02010609060101010101" charset="-122"/>
                <a:cs typeface="楷体" panose="02010609060101010101" charset="-122"/>
              </a:rPr>
              <a:t>前朝</a:t>
            </a:r>
            <a:r>
              <a:rPr lang="zh-CN" altLang="en-US" sz="2400" dirty="0">
                <a:latin typeface="楷体" panose="02010609060101010101" charset="-122"/>
                <a:ea typeface="楷体" panose="02010609060101010101" charset="-122"/>
                <a:cs typeface="楷体" panose="02010609060101010101" charset="-122"/>
              </a:rPr>
              <a:t>”。</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additive="base">
                                        <p:cTn id="7" dur="500" fill="hold"/>
                                        <p:tgtEl>
                                          <p:spTgt spid="76802"/>
                                        </p:tgtEl>
                                        <p:attrNameLst>
                                          <p:attrName>ppt_x</p:attrName>
                                        </p:attrNameLst>
                                      </p:cBhvr>
                                      <p:tavLst>
                                        <p:tav tm="0">
                                          <p:val>
                                            <p:strVal val="0-#ppt_w/2"/>
                                          </p:val>
                                        </p:tav>
                                        <p:tav tm="100000">
                                          <p:val>
                                            <p:strVal val="#ppt_x"/>
                                          </p:val>
                                        </p:tav>
                                      </p:tavLst>
                                    </p:anim>
                                    <p:anim calcmode="lin" valueType="num">
                                      <p:cBhvr additive="base">
                                        <p:cTn id="8" dur="500" fill="hold"/>
                                        <p:tgtEl>
                                          <p:spTgt spid="768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p:nvPr/>
        </p:nvSpPr>
        <p:spPr>
          <a:xfrm>
            <a:off x="1072515" y="918210"/>
            <a:ext cx="6188393" cy="437674"/>
          </a:xfrm>
          <a:prstGeom prst="rect">
            <a:avLst/>
          </a:prstGeom>
          <a:noFill/>
          <a:ln w="9525">
            <a:noFill/>
          </a:ln>
        </p:spPr>
        <p:txBody>
          <a:bodyPr wrap="square" lIns="68580" tIns="34290" rIns="68580" bIns="34290">
            <a:spAutoFit/>
          </a:bodyPr>
          <a:lstStyle/>
          <a:p>
            <a:pPr>
              <a:spcBef>
                <a:spcPct val="50000"/>
              </a:spcBef>
            </a:pPr>
            <a:r>
              <a:rPr lang="zh-CN" altLang="en-US" sz="2400" dirty="0">
                <a:solidFill>
                  <a:srgbClr val="000000"/>
                </a:solidFill>
                <a:sym typeface="Times New Roman" panose="02020603050405020304" pitchFamily="18" charset="0"/>
              </a:rPr>
              <a:t>一、广场以北，</a:t>
            </a:r>
            <a:r>
              <a:rPr lang="zh-CN" altLang="en-US" sz="2400" dirty="0">
                <a:solidFill>
                  <a:srgbClr val="0000FF"/>
                </a:solidFill>
                <a:sym typeface="Times New Roman" panose="02020603050405020304" pitchFamily="18" charset="0"/>
              </a:rPr>
              <a:t>乾清门</a:t>
            </a:r>
            <a:r>
              <a:rPr lang="zh-CN" altLang="en-US" sz="2400" dirty="0">
                <a:solidFill>
                  <a:srgbClr val="000000"/>
                </a:solidFill>
                <a:sym typeface="Times New Roman" panose="02020603050405020304" pitchFamily="18" charset="0"/>
              </a:rPr>
              <a:t>以内叫“内廷”。</a:t>
            </a:r>
          </a:p>
        </p:txBody>
      </p:sp>
      <p:sp>
        <p:nvSpPr>
          <p:cNvPr id="46083" name="Text Box 3"/>
          <p:cNvSpPr/>
          <p:nvPr/>
        </p:nvSpPr>
        <p:spPr>
          <a:xfrm>
            <a:off x="1072515" y="2352675"/>
            <a:ext cx="4275773" cy="437674"/>
          </a:xfrm>
          <a:prstGeom prst="rect">
            <a:avLst/>
          </a:prstGeom>
          <a:noFill/>
          <a:ln w="9525">
            <a:noFill/>
          </a:ln>
        </p:spPr>
        <p:txBody>
          <a:bodyPr wrap="square" lIns="68580" tIns="34290" rIns="68580" bIns="34290">
            <a:spAutoFit/>
          </a:bodyPr>
          <a:lstStyle/>
          <a:p>
            <a:pPr>
              <a:spcBef>
                <a:spcPct val="50000"/>
              </a:spcBef>
            </a:pPr>
            <a:r>
              <a:rPr lang="zh-CN" altLang="en-US" sz="2400" dirty="0">
                <a:solidFill>
                  <a:srgbClr val="000000"/>
                </a:solidFill>
                <a:sym typeface="Times New Roman" panose="02020603050405020304" pitchFamily="18" charset="0"/>
              </a:rPr>
              <a:t>二、内廷包括</a:t>
            </a:r>
            <a:endParaRPr lang="zh-CN" altLang="en-US" sz="2400" dirty="0">
              <a:solidFill>
                <a:srgbClr val="000000"/>
              </a:solidFill>
            </a:endParaRPr>
          </a:p>
        </p:txBody>
      </p:sp>
      <p:sp>
        <p:nvSpPr>
          <p:cNvPr id="46084" name="Line 4"/>
          <p:cNvSpPr/>
          <p:nvPr/>
        </p:nvSpPr>
        <p:spPr>
          <a:xfrm flipV="1">
            <a:off x="3319463" y="1872615"/>
            <a:ext cx="914400" cy="628650"/>
          </a:xfrm>
          <a:prstGeom prst="line">
            <a:avLst/>
          </a:prstGeom>
          <a:ln w="9525" cap="flat" cmpd="sng">
            <a:solidFill>
              <a:schemeClr val="tx1"/>
            </a:solidFill>
            <a:prstDash val="solid"/>
            <a:bevel/>
            <a:headEnd type="none" w="med" len="med"/>
            <a:tailEnd type="triangle" w="med" len="med"/>
          </a:ln>
        </p:spPr>
        <p:txBody>
          <a:bodyPr lIns="68580" tIns="34290" rIns="68580" bIns="34290"/>
          <a:lstStyle/>
          <a:p>
            <a:endParaRPr lang="zh-CN" altLang="en-US" dirty="0">
              <a:solidFill>
                <a:srgbClr val="000000"/>
              </a:solidFill>
              <a:sym typeface="Times New Roman" panose="02020603050405020304" pitchFamily="18" charset="0"/>
            </a:endParaRPr>
          </a:p>
        </p:txBody>
      </p:sp>
      <p:sp>
        <p:nvSpPr>
          <p:cNvPr id="46085" name="Text Box 5">
            <a:hlinkClick r:id="" action="ppaction://noaction"/>
          </p:cNvPr>
          <p:cNvSpPr/>
          <p:nvPr/>
        </p:nvSpPr>
        <p:spPr>
          <a:xfrm>
            <a:off x="4302919" y="1515428"/>
            <a:ext cx="2190274" cy="437674"/>
          </a:xfrm>
          <a:prstGeom prst="rect">
            <a:avLst/>
          </a:prstGeom>
          <a:noFill/>
          <a:ln w="9525">
            <a:noFill/>
          </a:ln>
        </p:spPr>
        <p:txBody>
          <a:bodyPr wrap="square" lIns="68580" tIns="34290" rIns="68580" bIns="34290">
            <a:spAutoFit/>
          </a:bodyPr>
          <a:lstStyle/>
          <a:p>
            <a:pPr>
              <a:spcBef>
                <a:spcPct val="50000"/>
              </a:spcBef>
            </a:pPr>
            <a:r>
              <a:rPr lang="zh-CN" altLang="en-US" sz="2400" dirty="0">
                <a:solidFill>
                  <a:srgbClr val="0000FF"/>
                </a:solidFill>
                <a:sym typeface="Times New Roman" panose="02020603050405020304" pitchFamily="18" charset="0"/>
              </a:rPr>
              <a:t>乾清宫</a:t>
            </a:r>
            <a:endParaRPr lang="zh-CN" altLang="en-US" sz="2400" dirty="0">
              <a:solidFill>
                <a:srgbClr val="0000FF"/>
              </a:solidFill>
            </a:endParaRPr>
          </a:p>
        </p:txBody>
      </p:sp>
      <p:sp>
        <p:nvSpPr>
          <p:cNvPr id="46086" name="Line 6"/>
          <p:cNvSpPr/>
          <p:nvPr/>
        </p:nvSpPr>
        <p:spPr>
          <a:xfrm flipV="1">
            <a:off x="3319462" y="2352675"/>
            <a:ext cx="983933" cy="228124"/>
          </a:xfrm>
          <a:prstGeom prst="line">
            <a:avLst/>
          </a:prstGeom>
          <a:ln w="9525" cap="flat" cmpd="sng">
            <a:solidFill>
              <a:schemeClr val="tx1"/>
            </a:solidFill>
            <a:prstDash val="solid"/>
            <a:bevel/>
            <a:headEnd type="none" w="med" len="med"/>
            <a:tailEnd type="triangle" w="med" len="med"/>
          </a:ln>
        </p:spPr>
        <p:txBody>
          <a:bodyPr lIns="68580" tIns="34290" rIns="68580" bIns="34290"/>
          <a:lstStyle/>
          <a:p>
            <a:endParaRPr lang="zh-CN" altLang="en-US" dirty="0">
              <a:solidFill>
                <a:srgbClr val="000000"/>
              </a:solidFill>
              <a:sym typeface="Times New Roman" panose="02020603050405020304" pitchFamily="18" charset="0"/>
            </a:endParaRPr>
          </a:p>
        </p:txBody>
      </p:sp>
      <p:sp>
        <p:nvSpPr>
          <p:cNvPr id="46088" name="Text Box 11">
            <a:hlinkClick r:id="" action="ppaction://noaction"/>
          </p:cNvPr>
          <p:cNvSpPr/>
          <p:nvPr/>
        </p:nvSpPr>
        <p:spPr>
          <a:xfrm>
            <a:off x="4303396" y="2143602"/>
            <a:ext cx="1419701" cy="437674"/>
          </a:xfrm>
          <a:prstGeom prst="rect">
            <a:avLst/>
          </a:prstGeom>
          <a:noFill/>
          <a:ln w="9525">
            <a:noFill/>
          </a:ln>
        </p:spPr>
        <p:txBody>
          <a:bodyPr wrap="square" lIns="68580" tIns="34290" rIns="68580" bIns="34290">
            <a:spAutoFit/>
          </a:bodyPr>
          <a:lstStyle/>
          <a:p>
            <a:pPr>
              <a:spcBef>
                <a:spcPct val="50000"/>
              </a:spcBef>
            </a:pPr>
            <a:r>
              <a:rPr lang="zh-CN" altLang="en-US" sz="2400" dirty="0">
                <a:solidFill>
                  <a:srgbClr val="0000FF"/>
                </a:solidFill>
                <a:sym typeface="Times New Roman" panose="02020603050405020304" pitchFamily="18" charset="0"/>
              </a:rPr>
              <a:t>交泰殿</a:t>
            </a:r>
            <a:endParaRPr lang="zh-CN" altLang="en-US" sz="2400" dirty="0">
              <a:solidFill>
                <a:srgbClr val="0000FF"/>
              </a:solidFill>
            </a:endParaRPr>
          </a:p>
        </p:txBody>
      </p:sp>
      <p:sp>
        <p:nvSpPr>
          <p:cNvPr id="46087" name="Line 9"/>
          <p:cNvSpPr/>
          <p:nvPr/>
        </p:nvSpPr>
        <p:spPr>
          <a:xfrm>
            <a:off x="3354229" y="2676049"/>
            <a:ext cx="949643" cy="206216"/>
          </a:xfrm>
          <a:prstGeom prst="line">
            <a:avLst/>
          </a:prstGeom>
          <a:ln w="9525" cap="flat" cmpd="sng">
            <a:solidFill>
              <a:schemeClr val="tx1"/>
            </a:solidFill>
            <a:prstDash val="solid"/>
            <a:bevel/>
            <a:headEnd type="none" w="med" len="med"/>
            <a:tailEnd type="triangle" w="med" len="med"/>
          </a:ln>
        </p:spPr>
        <p:txBody>
          <a:bodyPr lIns="68580" tIns="34290" rIns="68580" bIns="34290"/>
          <a:lstStyle/>
          <a:p>
            <a:endParaRPr lang="zh-CN" altLang="en-US" dirty="0">
              <a:solidFill>
                <a:srgbClr val="000000"/>
              </a:solidFill>
              <a:sym typeface="Times New Roman" panose="02020603050405020304" pitchFamily="18" charset="0"/>
            </a:endParaRPr>
          </a:p>
        </p:txBody>
      </p:sp>
      <p:sp>
        <p:nvSpPr>
          <p:cNvPr id="46093" name="Rectangle 20">
            <a:hlinkClick r:id="" action="ppaction://noaction"/>
          </p:cNvPr>
          <p:cNvSpPr/>
          <p:nvPr/>
        </p:nvSpPr>
        <p:spPr>
          <a:xfrm>
            <a:off x="4303871" y="2676049"/>
            <a:ext cx="1298258" cy="437674"/>
          </a:xfrm>
          <a:prstGeom prst="rect">
            <a:avLst/>
          </a:prstGeom>
          <a:noFill/>
          <a:ln w="9525">
            <a:noFill/>
          </a:ln>
        </p:spPr>
        <p:txBody>
          <a:bodyPr wrap="square" lIns="68580" tIns="34290" rIns="68580" bIns="34290">
            <a:spAutoFit/>
          </a:bodyPr>
          <a:lstStyle/>
          <a:p>
            <a:r>
              <a:rPr lang="zh-CN" altLang="en-US" sz="2400" dirty="0">
                <a:solidFill>
                  <a:srgbClr val="0000FF"/>
                </a:solidFill>
                <a:sym typeface="Times New Roman" panose="02020603050405020304" pitchFamily="18" charset="0"/>
              </a:rPr>
              <a:t>坤宁宫</a:t>
            </a:r>
            <a:endParaRPr lang="zh-CN" altLang="en-US" sz="2400" dirty="0">
              <a:solidFill>
                <a:srgbClr val="0000FF"/>
              </a:solidFill>
            </a:endParaRPr>
          </a:p>
        </p:txBody>
      </p:sp>
      <p:sp>
        <p:nvSpPr>
          <p:cNvPr id="46089" name="Line 12"/>
          <p:cNvSpPr/>
          <p:nvPr/>
        </p:nvSpPr>
        <p:spPr>
          <a:xfrm>
            <a:off x="3319463" y="2676049"/>
            <a:ext cx="982980" cy="778669"/>
          </a:xfrm>
          <a:prstGeom prst="line">
            <a:avLst/>
          </a:prstGeom>
          <a:ln w="9525" cap="flat" cmpd="sng">
            <a:solidFill>
              <a:schemeClr val="tx1"/>
            </a:solidFill>
            <a:prstDash val="solid"/>
            <a:bevel/>
            <a:headEnd type="none" w="med" len="med"/>
            <a:tailEnd type="triangle" w="med" len="med"/>
          </a:ln>
        </p:spPr>
        <p:txBody>
          <a:bodyPr lIns="68580" tIns="34290" rIns="68580" bIns="34290"/>
          <a:lstStyle/>
          <a:p>
            <a:endParaRPr lang="zh-CN" altLang="en-US" dirty="0">
              <a:solidFill>
                <a:srgbClr val="000000"/>
              </a:solidFill>
              <a:sym typeface="Times New Roman" panose="02020603050405020304" pitchFamily="18" charset="0"/>
            </a:endParaRPr>
          </a:p>
        </p:txBody>
      </p:sp>
      <p:sp>
        <p:nvSpPr>
          <p:cNvPr id="46090" name="Text Box 13"/>
          <p:cNvSpPr/>
          <p:nvPr/>
        </p:nvSpPr>
        <p:spPr>
          <a:xfrm>
            <a:off x="4302919" y="3218974"/>
            <a:ext cx="1420178" cy="437674"/>
          </a:xfrm>
          <a:prstGeom prst="rect">
            <a:avLst/>
          </a:prstGeom>
          <a:noFill/>
          <a:ln w="9525">
            <a:noFill/>
          </a:ln>
        </p:spPr>
        <p:txBody>
          <a:bodyPr wrap="square" lIns="68580" tIns="34290" rIns="68580" bIns="34290">
            <a:spAutoFit/>
          </a:bodyPr>
          <a:lstStyle/>
          <a:p>
            <a:pPr>
              <a:spcBef>
                <a:spcPct val="50000"/>
              </a:spcBef>
            </a:pPr>
            <a:r>
              <a:rPr lang="zh-CN" altLang="en-US" sz="2400" dirty="0">
                <a:solidFill>
                  <a:srgbClr val="0000FF"/>
                </a:solidFill>
                <a:sym typeface="Times New Roman" panose="02020603050405020304" pitchFamily="18" charset="0"/>
              </a:rPr>
              <a:t>东六宫</a:t>
            </a:r>
            <a:endParaRPr lang="zh-CN" altLang="en-US" sz="2400" dirty="0">
              <a:solidFill>
                <a:srgbClr val="0000FF"/>
              </a:solidFill>
            </a:endParaRPr>
          </a:p>
        </p:txBody>
      </p:sp>
      <p:sp>
        <p:nvSpPr>
          <p:cNvPr id="46092" name="Text Box 15"/>
          <p:cNvSpPr/>
          <p:nvPr/>
        </p:nvSpPr>
        <p:spPr>
          <a:xfrm>
            <a:off x="5521643" y="1428751"/>
            <a:ext cx="3267551" cy="714851"/>
          </a:xfrm>
          <a:prstGeom prst="rect">
            <a:avLst/>
          </a:prstGeom>
          <a:noFill/>
          <a:ln w="9525">
            <a:noFill/>
          </a:ln>
        </p:spPr>
        <p:txBody>
          <a:bodyPr wrap="square" lIns="68580" tIns="34290" rIns="68580" bIns="34290">
            <a:spAutoFit/>
          </a:bodyPr>
          <a:lstStyle/>
          <a:p>
            <a:pPr>
              <a:spcBef>
                <a:spcPct val="50000"/>
              </a:spcBef>
            </a:pPr>
            <a:r>
              <a:rPr lang="zh-CN" altLang="en-US" sz="2100" dirty="0">
                <a:solidFill>
                  <a:srgbClr val="000000"/>
                </a:solidFill>
                <a:latin typeface="宋体" panose="02010600030101010101" pitchFamily="2" charset="-122"/>
                <a:ea typeface="宋体" panose="02010600030101010101" pitchFamily="2" charset="-122"/>
                <a:sym typeface="Times New Roman" panose="02020603050405020304" pitchFamily="18" charset="0"/>
              </a:rPr>
              <a:t>（皇帝处理日常事物、批阅奏章、接见使节）</a:t>
            </a:r>
          </a:p>
        </p:txBody>
      </p:sp>
      <p:sp>
        <p:nvSpPr>
          <p:cNvPr id="46094" name="Text Box 21"/>
          <p:cNvSpPr/>
          <p:nvPr/>
        </p:nvSpPr>
        <p:spPr>
          <a:xfrm>
            <a:off x="5602129" y="2722245"/>
            <a:ext cx="2827496" cy="391478"/>
          </a:xfrm>
          <a:prstGeom prst="rect">
            <a:avLst/>
          </a:prstGeom>
          <a:noFill/>
          <a:ln w="9525">
            <a:noFill/>
          </a:ln>
        </p:spPr>
        <p:txBody>
          <a:bodyPr wrap="square" lIns="68580" tIns="34290" rIns="68580" bIns="34290">
            <a:spAutoFit/>
          </a:bodyPr>
          <a:lstStyle/>
          <a:p>
            <a:pPr>
              <a:spcBef>
                <a:spcPct val="50000"/>
              </a:spcBef>
            </a:pPr>
            <a:r>
              <a:rPr lang="zh-CN" altLang="en-US" sz="2100" dirty="0">
                <a:solidFill>
                  <a:srgbClr val="000000"/>
                </a:solidFill>
                <a:latin typeface="宋体" panose="02010600030101010101" pitchFamily="2" charset="-122"/>
                <a:ea typeface="宋体" panose="02010600030101010101" pitchFamily="2" charset="-122"/>
                <a:sym typeface="Times New Roman" panose="02020603050405020304" pitchFamily="18" charset="0"/>
              </a:rPr>
              <a:t>（皇帝结婚的地方）</a:t>
            </a:r>
            <a:endParaRPr lang="zh-CN" altLang="en-US" sz="2100" dirty="0">
              <a:solidFill>
                <a:srgbClr val="000000"/>
              </a:solidFill>
              <a:latin typeface="宋体" panose="02010600030101010101" pitchFamily="2" charset="-122"/>
              <a:ea typeface="宋体" panose="02010600030101010101" pitchFamily="2" charset="-122"/>
            </a:endParaRPr>
          </a:p>
        </p:txBody>
      </p:sp>
      <p:sp>
        <p:nvSpPr>
          <p:cNvPr id="2" name="Line 12"/>
          <p:cNvSpPr/>
          <p:nvPr/>
        </p:nvSpPr>
        <p:spPr>
          <a:xfrm>
            <a:off x="3319463" y="2676049"/>
            <a:ext cx="914400" cy="1189673"/>
          </a:xfrm>
          <a:prstGeom prst="line">
            <a:avLst/>
          </a:prstGeom>
          <a:ln w="9525" cap="flat" cmpd="sng">
            <a:solidFill>
              <a:schemeClr val="tx1"/>
            </a:solidFill>
            <a:prstDash val="solid"/>
            <a:bevel/>
            <a:headEnd type="none" w="med" len="med"/>
            <a:tailEnd type="triangle" w="med" len="med"/>
          </a:ln>
        </p:spPr>
        <p:txBody>
          <a:bodyPr lIns="68580" tIns="34290" rIns="68580" bIns="34290"/>
          <a:lstStyle/>
          <a:p>
            <a:endParaRPr lang="zh-CN" altLang="en-US" dirty="0">
              <a:solidFill>
                <a:srgbClr val="000000"/>
              </a:solidFill>
              <a:sym typeface="Times New Roman" panose="02020603050405020304" pitchFamily="18" charset="0"/>
            </a:endParaRPr>
          </a:p>
        </p:txBody>
      </p:sp>
      <p:sp>
        <p:nvSpPr>
          <p:cNvPr id="3" name="文本框 2"/>
          <p:cNvSpPr txBox="1"/>
          <p:nvPr/>
        </p:nvSpPr>
        <p:spPr>
          <a:xfrm>
            <a:off x="4302919" y="3719036"/>
            <a:ext cx="1061829" cy="438582"/>
          </a:xfrm>
          <a:prstGeom prst="rect">
            <a:avLst/>
          </a:prstGeom>
          <a:noFill/>
        </p:spPr>
        <p:txBody>
          <a:bodyPr wrap="none" lIns="68580" tIns="34290" rIns="68580" bIns="34290" rtlCol="0" anchor="t">
            <a:spAutoFit/>
          </a:bodyPr>
          <a:lstStyle/>
          <a:p>
            <a:r>
              <a:rPr lang="zh-CN" altLang="en-US" sz="2400" dirty="0">
                <a:solidFill>
                  <a:srgbClr val="0000FF"/>
                </a:solidFill>
                <a:sym typeface="Times New Roman" panose="02020603050405020304" pitchFamily="18" charset="0"/>
              </a:rPr>
              <a:t>西六宫</a:t>
            </a:r>
            <a:endParaRPr lang="zh-CN" altLang="en-US" sz="2400" dirty="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blinds(horizontal)">
                                      <p:cBhvr>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6084"/>
                                        </p:tgtEl>
                                        <p:attrNameLst>
                                          <p:attrName>style.visibility</p:attrName>
                                        </p:attrNameLst>
                                      </p:cBhvr>
                                      <p:to>
                                        <p:strVal val="visible"/>
                                      </p:to>
                                    </p:set>
                                    <p:anim calcmode="lin" valueType="num">
                                      <p:cBhvr additive="base">
                                        <p:cTn id="12" dur="500" fill="hold"/>
                                        <p:tgtEl>
                                          <p:spTgt spid="46084"/>
                                        </p:tgtEl>
                                        <p:attrNameLst>
                                          <p:attrName>ppt_x</p:attrName>
                                        </p:attrNameLst>
                                      </p:cBhvr>
                                      <p:tavLst>
                                        <p:tav tm="0">
                                          <p:val>
                                            <p:strVal val="#ppt_x"/>
                                          </p:val>
                                        </p:tav>
                                        <p:tav tm="100000">
                                          <p:val>
                                            <p:strVal val="#ppt_x"/>
                                          </p:val>
                                        </p:tav>
                                      </p:tavLst>
                                    </p:anim>
                                    <p:anim calcmode="lin" valueType="num">
                                      <p:cBhvr additive="base">
                                        <p:cTn id="13" dur="500" fill="hold"/>
                                        <p:tgtEl>
                                          <p:spTgt spid="46084"/>
                                        </p:tgtEl>
                                        <p:attrNameLst>
                                          <p:attrName>ppt_y</p:attrName>
                                        </p:attrNameLst>
                                      </p:cBhvr>
                                      <p:tavLst>
                                        <p:tav tm="0">
                                          <p:val>
                                            <p:strVal val="1+#ppt_h/2"/>
                                          </p:val>
                                        </p:tav>
                                        <p:tav tm="100000">
                                          <p:val>
                                            <p:strVal val="#ppt_y"/>
                                          </p:val>
                                        </p:tav>
                                      </p:tavLst>
                                    </p:anim>
                                  </p:childTnLst>
                                </p:cTn>
                              </p:par>
                              <p:par>
                                <p:cTn id="14" presetID="2" presetClass="entr" presetSubtype="4" fill="hold" grpId="1" nodeType="withEffect">
                                  <p:stCondLst>
                                    <p:cond delay="0"/>
                                  </p:stCondLst>
                                  <p:childTnLst>
                                    <p:set>
                                      <p:cBhvr>
                                        <p:cTn id="15" dur="1" fill="hold">
                                          <p:stCondLst>
                                            <p:cond delay="0"/>
                                          </p:stCondLst>
                                        </p:cTn>
                                        <p:tgtEl>
                                          <p:spTgt spid="46085"/>
                                        </p:tgtEl>
                                        <p:attrNameLst>
                                          <p:attrName>style.visibility</p:attrName>
                                        </p:attrNameLst>
                                      </p:cBhvr>
                                      <p:to>
                                        <p:strVal val="visible"/>
                                      </p:to>
                                    </p:set>
                                    <p:anim calcmode="lin" valueType="num">
                                      <p:cBhvr additive="base">
                                        <p:cTn id="16" dur="500" fill="hold"/>
                                        <p:tgtEl>
                                          <p:spTgt spid="46085"/>
                                        </p:tgtEl>
                                        <p:attrNameLst>
                                          <p:attrName>ppt_x</p:attrName>
                                        </p:attrNameLst>
                                      </p:cBhvr>
                                      <p:tavLst>
                                        <p:tav tm="0">
                                          <p:val>
                                            <p:strVal val="#ppt_x"/>
                                          </p:val>
                                        </p:tav>
                                        <p:tav tm="100000">
                                          <p:val>
                                            <p:strVal val="#ppt_x"/>
                                          </p:val>
                                        </p:tav>
                                      </p:tavLst>
                                    </p:anim>
                                    <p:anim calcmode="lin" valueType="num">
                                      <p:cBhvr additive="base">
                                        <p:cTn id="17" dur="500" fill="hold"/>
                                        <p:tgtEl>
                                          <p:spTgt spid="4608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46086"/>
                                        </p:tgtEl>
                                        <p:attrNameLst>
                                          <p:attrName>style.visibility</p:attrName>
                                        </p:attrNameLst>
                                      </p:cBhvr>
                                      <p:to>
                                        <p:strVal val="visible"/>
                                      </p:to>
                                    </p:set>
                                    <p:animEffect transition="in" filter="strips(downLeft)">
                                      <p:cBhvr>
                                        <p:cTn id="22" dur="500"/>
                                        <p:tgtEl>
                                          <p:spTgt spid="46086"/>
                                        </p:tgtEl>
                                      </p:cBhvr>
                                    </p:animEffect>
                                  </p:childTnLst>
                                </p:cTn>
                              </p:par>
                              <p:par>
                                <p:cTn id="23" presetID="18" presetClass="entr" presetSubtype="12" fill="hold" grpId="1" nodeType="withEffect">
                                  <p:stCondLst>
                                    <p:cond delay="0"/>
                                  </p:stCondLst>
                                  <p:childTnLst>
                                    <p:set>
                                      <p:cBhvr>
                                        <p:cTn id="24" dur="1" fill="hold">
                                          <p:stCondLst>
                                            <p:cond delay="0"/>
                                          </p:stCondLst>
                                        </p:cTn>
                                        <p:tgtEl>
                                          <p:spTgt spid="46088"/>
                                        </p:tgtEl>
                                        <p:attrNameLst>
                                          <p:attrName>style.visibility</p:attrName>
                                        </p:attrNameLst>
                                      </p:cBhvr>
                                      <p:to>
                                        <p:strVal val="visible"/>
                                      </p:to>
                                    </p:set>
                                    <p:animEffect transition="in" filter="strips(downLeft)">
                                      <p:cBhvr>
                                        <p:cTn id="25" dur="500"/>
                                        <p:tgtEl>
                                          <p:spTgt spid="46088"/>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46087"/>
                                        </p:tgtEl>
                                        <p:attrNameLst>
                                          <p:attrName>style.visibility</p:attrName>
                                        </p:attrNameLst>
                                      </p:cBhvr>
                                      <p:to>
                                        <p:strVal val="visible"/>
                                      </p:to>
                                    </p:set>
                                    <p:animEffect transition="in" filter="blinds(horizontal)">
                                      <p:cBhvr>
                                        <p:cTn id="30" dur="500"/>
                                        <p:tgtEl>
                                          <p:spTgt spid="46087"/>
                                        </p:tgtEl>
                                      </p:cBhvr>
                                    </p:animEffect>
                                  </p:childTnLst>
                                </p:cTn>
                              </p:par>
                              <p:par>
                                <p:cTn id="31" presetID="3" presetClass="entr" presetSubtype="10" fill="hold" grpId="1" nodeType="withEffect">
                                  <p:stCondLst>
                                    <p:cond delay="0"/>
                                  </p:stCondLst>
                                  <p:childTnLst>
                                    <p:set>
                                      <p:cBhvr>
                                        <p:cTn id="32" dur="1" fill="hold">
                                          <p:stCondLst>
                                            <p:cond delay="0"/>
                                          </p:stCondLst>
                                        </p:cTn>
                                        <p:tgtEl>
                                          <p:spTgt spid="46093"/>
                                        </p:tgtEl>
                                        <p:attrNameLst>
                                          <p:attrName>style.visibility</p:attrName>
                                        </p:attrNameLst>
                                      </p:cBhvr>
                                      <p:to>
                                        <p:strVal val="visible"/>
                                      </p:to>
                                    </p:set>
                                    <p:animEffect transition="in" filter="blinds(horizontal)">
                                      <p:cBhvr>
                                        <p:cTn id="33" dur="500"/>
                                        <p:tgtEl>
                                          <p:spTgt spid="46093"/>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6089"/>
                                        </p:tgtEl>
                                        <p:attrNameLst>
                                          <p:attrName>style.visibility</p:attrName>
                                        </p:attrNameLst>
                                      </p:cBhvr>
                                      <p:to>
                                        <p:strVal val="visible"/>
                                      </p:to>
                                    </p:set>
                                    <p:anim calcmode="lin" valueType="num">
                                      <p:cBhvr additive="base">
                                        <p:cTn id="38" dur="500" fill="hold"/>
                                        <p:tgtEl>
                                          <p:spTgt spid="46089"/>
                                        </p:tgtEl>
                                        <p:attrNameLst>
                                          <p:attrName>ppt_x</p:attrName>
                                        </p:attrNameLst>
                                      </p:cBhvr>
                                      <p:tavLst>
                                        <p:tav tm="0">
                                          <p:val>
                                            <p:strVal val="#ppt_x"/>
                                          </p:val>
                                        </p:tav>
                                        <p:tav tm="100000">
                                          <p:val>
                                            <p:strVal val="#ppt_x"/>
                                          </p:val>
                                        </p:tav>
                                      </p:tavLst>
                                    </p:anim>
                                    <p:anim calcmode="lin" valueType="num">
                                      <p:cBhvr additive="base">
                                        <p:cTn id="39" dur="500" fill="hold"/>
                                        <p:tgtEl>
                                          <p:spTgt spid="46089"/>
                                        </p:tgtEl>
                                        <p:attrNameLst>
                                          <p:attrName>ppt_y</p:attrName>
                                        </p:attrNameLst>
                                      </p:cBhvr>
                                      <p:tavLst>
                                        <p:tav tm="0">
                                          <p:val>
                                            <p:strVal val="1+#ppt_h/2"/>
                                          </p:val>
                                        </p:tav>
                                        <p:tav tm="100000">
                                          <p:val>
                                            <p:strVal val="#ppt_y"/>
                                          </p:val>
                                        </p:tav>
                                      </p:tavLst>
                                    </p:anim>
                                  </p:childTnLst>
                                </p:cTn>
                              </p:par>
                              <p:par>
                                <p:cTn id="40" presetID="2" presetClass="entr" presetSubtype="4" fill="hold" grpId="1" nodeType="withEffect">
                                  <p:stCondLst>
                                    <p:cond delay="0"/>
                                  </p:stCondLst>
                                  <p:childTnLst>
                                    <p:set>
                                      <p:cBhvr>
                                        <p:cTn id="41" dur="1" fill="hold">
                                          <p:stCondLst>
                                            <p:cond delay="0"/>
                                          </p:stCondLst>
                                        </p:cTn>
                                        <p:tgtEl>
                                          <p:spTgt spid="46090"/>
                                        </p:tgtEl>
                                        <p:attrNameLst>
                                          <p:attrName>style.visibility</p:attrName>
                                        </p:attrNameLst>
                                      </p:cBhvr>
                                      <p:to>
                                        <p:strVal val="visible"/>
                                      </p:to>
                                    </p:set>
                                    <p:anim calcmode="lin" valueType="num">
                                      <p:cBhvr additive="base">
                                        <p:cTn id="42" dur="500" fill="hold"/>
                                        <p:tgtEl>
                                          <p:spTgt spid="46090"/>
                                        </p:tgtEl>
                                        <p:attrNameLst>
                                          <p:attrName>ppt_x</p:attrName>
                                        </p:attrNameLst>
                                      </p:cBhvr>
                                      <p:tavLst>
                                        <p:tav tm="0">
                                          <p:val>
                                            <p:strVal val="#ppt_x"/>
                                          </p:val>
                                        </p:tav>
                                        <p:tav tm="100000">
                                          <p:val>
                                            <p:strVal val="#ppt_x"/>
                                          </p:val>
                                        </p:tav>
                                      </p:tavLst>
                                    </p:anim>
                                    <p:anim calcmode="lin" valueType="num">
                                      <p:cBhvr additive="base">
                                        <p:cTn id="43" dur="500" fill="hold"/>
                                        <p:tgtEl>
                                          <p:spTgt spid="4609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blinds(horizontal)">
                                      <p:cBhvr>
                                        <p:cTn id="48" dur="500"/>
                                        <p:tgtEl>
                                          <p:spTgt spid="2"/>
                                        </p:tgtEl>
                                      </p:cBhvr>
                                    </p:animEffect>
                                  </p:childTnLst>
                                </p:cTn>
                              </p:par>
                              <p:par>
                                <p:cTn id="49" presetID="3" presetClass="entr" presetSubtype="10" fill="hold" grpId="1"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blinds(horizontal)">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8" presetClass="entr" presetSubtype="16" fill="hold" grpId="1" nodeType="clickEffect">
                                  <p:stCondLst>
                                    <p:cond delay="0"/>
                                  </p:stCondLst>
                                  <p:childTnLst>
                                    <p:set>
                                      <p:cBhvr>
                                        <p:cTn id="55" dur="500" fill="hold">
                                          <p:stCondLst>
                                            <p:cond delay="0"/>
                                          </p:stCondLst>
                                        </p:cTn>
                                        <p:tgtEl>
                                          <p:spTgt spid="46092"/>
                                        </p:tgtEl>
                                        <p:attrNameLst>
                                          <p:attrName>style.visibility</p:attrName>
                                        </p:attrNameLst>
                                      </p:cBhvr>
                                      <p:to>
                                        <p:strVal val="visible"/>
                                      </p:to>
                                    </p:set>
                                    <p:animEffect transition="in" filter="diamond(in)">
                                      <p:cBhvr>
                                        <p:cTn id="56" dur="500"/>
                                        <p:tgtEl>
                                          <p:spTgt spid="46092"/>
                                        </p:tgtEl>
                                      </p:cBhvr>
                                    </p:animEffect>
                                  </p:childTnLst>
                                </p:cTn>
                              </p:par>
                            </p:childTnLst>
                          </p:cTn>
                        </p:par>
                      </p:childTnLst>
                    </p:cTn>
                  </p:par>
                  <p:par>
                    <p:cTn id="57" fill="hold">
                      <p:stCondLst>
                        <p:cond delay="indefinite"/>
                      </p:stCondLst>
                      <p:childTnLst>
                        <p:par>
                          <p:cTn id="58" fill="hold">
                            <p:stCondLst>
                              <p:cond delay="0"/>
                            </p:stCondLst>
                            <p:childTnLst>
                              <p:par>
                                <p:cTn id="59" presetID="8" presetClass="entr" presetSubtype="16" fill="hold" grpId="1" nodeType="clickEffect">
                                  <p:stCondLst>
                                    <p:cond delay="0"/>
                                  </p:stCondLst>
                                  <p:childTnLst>
                                    <p:set>
                                      <p:cBhvr>
                                        <p:cTn id="60" dur="500" fill="hold">
                                          <p:stCondLst>
                                            <p:cond delay="0"/>
                                          </p:stCondLst>
                                        </p:cTn>
                                        <p:tgtEl>
                                          <p:spTgt spid="46094"/>
                                        </p:tgtEl>
                                        <p:attrNameLst>
                                          <p:attrName>style.visibility</p:attrName>
                                        </p:attrNameLst>
                                      </p:cBhvr>
                                      <p:to>
                                        <p:strVal val="visible"/>
                                      </p:to>
                                    </p:set>
                                    <p:animEffect transition="in" filter="diamond(in)">
                                      <p:cBhvr>
                                        <p:cTn id="61" dur="500"/>
                                        <p:tgtEl>
                                          <p:spTgt spid="4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5" grpId="0" bldLvl="0"/>
      <p:bldP spid="46085" grpId="1"/>
      <p:bldP spid="46088" grpId="0" bldLvl="0"/>
      <p:bldP spid="46088" grpId="1"/>
      <p:bldP spid="46093" grpId="0" bldLvl="0"/>
      <p:bldP spid="46093" grpId="1"/>
      <p:bldP spid="46090" grpId="0" bldLvl="0"/>
      <p:bldP spid="46090" grpId="1"/>
      <p:bldP spid="46092" grpId="0"/>
      <p:bldP spid="46092" grpId="1"/>
      <p:bldP spid="46094" grpId="0"/>
      <p:bldP spid="46094" grpId="1"/>
      <p:bldP spid="3" grpId="0"/>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0" name="矩形 77829"/>
          <p:cNvSpPr/>
          <p:nvPr/>
        </p:nvSpPr>
        <p:spPr>
          <a:xfrm>
            <a:off x="592932" y="637223"/>
            <a:ext cx="7490936" cy="4056221"/>
          </a:xfrm>
          <a:prstGeom prst="rect">
            <a:avLst/>
          </a:prstGeom>
          <a:noFill/>
          <a:ln w="9525">
            <a:noFill/>
          </a:ln>
        </p:spPr>
        <p:txBody>
          <a:bodyPr wrap="square" lIns="68580" tIns="34290" rIns="68580" bIns="34290">
            <a:spAutoFit/>
          </a:bodyPr>
          <a:lstStyle/>
          <a:p>
            <a:pPr eaLnBrk="1" hangingPunct="1">
              <a:lnSpc>
                <a:spcPct val="180000"/>
              </a:lnSpc>
              <a:buFontTx/>
            </a:pPr>
            <a:r>
              <a:rPr lang="zh-CN" altLang="en-US" sz="2100" b="1" dirty="0">
                <a:solidFill>
                  <a:srgbClr val="1C1C1C"/>
                </a:solidFill>
                <a:effectLst>
                  <a:outerShdw blurRad="38100" dist="38100" dir="2700000">
                    <a:srgbClr val="C0C0C0"/>
                  </a:outerShdw>
                </a:effectLst>
                <a:latin typeface="黑体" panose="02010609060101010101" charset="-122"/>
                <a:ea typeface="黑体" panose="02010609060101010101" charset="-122"/>
              </a:rPr>
              <a:t>   </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 </a:t>
            </a:r>
            <a:r>
              <a:rPr lang="zh-CN" altLang="en-US" sz="2400" dirty="0">
                <a:solidFill>
                  <a:schemeClr val="accent2"/>
                </a:solidFill>
                <a:latin typeface="宋体" panose="02010600030101010101" pitchFamily="2" charset="-122"/>
                <a:ea typeface="宋体" panose="02010600030101010101" pitchFamily="2" charset="-122"/>
                <a:cs typeface="宋体" panose="02010600030101010101" pitchFamily="2" charset="-122"/>
              </a:rPr>
              <a:t>乾清宫</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a:t>
            </a:r>
            <a:r>
              <a:rPr lang="zh-CN" altLang="en-US" sz="2400" dirty="0">
                <a:solidFill>
                  <a:schemeClr val="accent2"/>
                </a:solidFill>
                <a:latin typeface="宋体" panose="02010600030101010101" pitchFamily="2" charset="-122"/>
                <a:ea typeface="宋体" panose="02010600030101010101" pitchFamily="2" charset="-122"/>
                <a:cs typeface="宋体" panose="02010600030101010101" pitchFamily="2" charset="-122"/>
              </a:rPr>
              <a:t>内廷后三宫之一</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乾清宫建筑规模为内廷之首，作为明代皇帝的寝宫，自永乐皇帝朱棣至崇祯皇帝朱由检，共有</a:t>
            </a:r>
            <a:r>
              <a:rPr lang="en-US" altLang="zh-CN" sz="2400" dirty="0">
                <a:solidFill>
                  <a:srgbClr val="1C1C1C"/>
                </a:solidFill>
                <a:latin typeface="宋体" panose="02010600030101010101" pitchFamily="2" charset="-122"/>
                <a:ea typeface="宋体" panose="02010600030101010101" pitchFamily="2" charset="-122"/>
                <a:cs typeface="宋体" panose="02010600030101010101" pitchFamily="2" charset="-122"/>
              </a:rPr>
              <a:t>14</a:t>
            </a:r>
            <a:r>
              <a:rPr lang="zh-CN" altLang="en-US" sz="2400" dirty="0">
                <a:solidFill>
                  <a:srgbClr val="1C1C1C"/>
                </a:solidFill>
                <a:latin typeface="宋体" panose="02010600030101010101" pitchFamily="2" charset="-122"/>
                <a:ea typeface="宋体" panose="02010600030101010101" pitchFamily="2" charset="-122"/>
                <a:cs typeface="宋体" panose="02010600030101010101" pitchFamily="2" charset="-122"/>
              </a:rPr>
              <a:t>位皇帝曾在此居住。清代康熙以前，这里沿袭明制，自雍正皇帝移住养心殿以后，这里即作为皇帝召见廷臣、批阅奏章、处理日常政务、接见外藩属国陪臣和岁时受贺、举行宴筵的重要场所。</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矩形 79873"/>
          <p:cNvSpPr/>
          <p:nvPr/>
        </p:nvSpPr>
        <p:spPr>
          <a:xfrm>
            <a:off x="384334" y="433864"/>
            <a:ext cx="8549164" cy="4276249"/>
          </a:xfrm>
          <a:prstGeom prst="rect">
            <a:avLst/>
          </a:prstGeom>
          <a:noFill/>
          <a:ln w="9525">
            <a:noFill/>
          </a:ln>
        </p:spPr>
        <p:txBody>
          <a:bodyPr wrap="square" lIns="68580" tIns="34290" rIns="68580" bIns="34290">
            <a:spAutoFit/>
          </a:bodyPr>
          <a:lstStyle/>
          <a:p>
            <a:pPr eaLnBrk="1" hangingPunct="1">
              <a:lnSpc>
                <a:spcPct val="120000"/>
              </a:lnSpc>
              <a:buFontTx/>
            </a:pPr>
            <a:r>
              <a:rPr lang="zh-CN" altLang="en-US" sz="3600" dirty="0">
                <a:solidFill>
                  <a:srgbClr val="FF3300"/>
                </a:solidFill>
                <a:latin typeface="宋体" panose="02010600030101010101" pitchFamily="2" charset="-122"/>
                <a:ea typeface="宋体" panose="02010600030101010101" pitchFamily="2" charset="-122"/>
                <a:cs typeface="宋体" panose="02010600030101010101" pitchFamily="2" charset="-122"/>
              </a:rPr>
              <a:t>富有生活气息的内廷</a:t>
            </a:r>
            <a:r>
              <a:rPr lang="zh-CN" altLang="en-US" sz="2400" dirty="0">
                <a:solidFill>
                  <a:srgbClr val="0000CC"/>
                </a:solidFill>
                <a:latin typeface="宋体" panose="02010600030101010101" pitchFamily="2" charset="-122"/>
                <a:ea typeface="宋体" panose="02010600030101010101" pitchFamily="2" charset="-122"/>
                <a:cs typeface="宋体" panose="02010600030101010101" pitchFamily="2" charset="-122"/>
              </a:rPr>
              <a:t> </a:t>
            </a:r>
          </a:p>
          <a:p>
            <a:pPr eaLnBrk="1" hangingPunct="1">
              <a:lnSpc>
                <a:spcPct val="120000"/>
              </a:lnSpc>
              <a:buFontTx/>
            </a:pPr>
            <a:r>
              <a:rPr lang="zh-CN" altLang="en-US" sz="2400" dirty="0">
                <a:solidFill>
                  <a:srgbClr val="0000CC"/>
                </a:solidFill>
                <a:latin typeface="宋体" panose="02010600030101010101" pitchFamily="2" charset="-122"/>
                <a:ea typeface="宋体" panose="02010600030101010101" pitchFamily="2" charset="-122"/>
                <a:cs typeface="宋体" panose="02010600030101010101" pitchFamily="2" charset="-122"/>
              </a:rPr>
              <a:t>　　</a:t>
            </a:r>
            <a:r>
              <a:rPr lang="zh-CN" altLang="en-US" sz="2400" dirty="0">
                <a:latin typeface="宋体" panose="02010600030101010101" pitchFamily="2" charset="-122"/>
                <a:ea typeface="宋体" panose="02010600030101010101" pitchFamily="2" charset="-122"/>
                <a:cs typeface="宋体" panose="02010600030101010101" pitchFamily="2" charset="-122"/>
              </a:rPr>
              <a:t>故宫建筑的后半部叫</a:t>
            </a:r>
            <a:r>
              <a:rPr lang="zh-CN" altLang="en-US" sz="2400" dirty="0">
                <a:solidFill>
                  <a:srgbClr val="FF3300"/>
                </a:solidFill>
                <a:latin typeface="宋体" panose="02010600030101010101" pitchFamily="2" charset="-122"/>
                <a:ea typeface="宋体" panose="02010600030101010101" pitchFamily="2" charset="-122"/>
                <a:cs typeface="宋体" panose="02010600030101010101" pitchFamily="2" charset="-122"/>
              </a:rPr>
              <a:t>内廷</a:t>
            </a:r>
            <a:r>
              <a:rPr lang="zh-CN" altLang="en-US" sz="2400" dirty="0">
                <a:latin typeface="宋体" panose="02010600030101010101" pitchFamily="2" charset="-122"/>
                <a:ea typeface="宋体" panose="02010600030101010101" pitchFamily="2" charset="-122"/>
                <a:cs typeface="宋体" panose="02010600030101010101" pitchFamily="2" charset="-122"/>
              </a:rPr>
              <a:t>，以</a:t>
            </a:r>
            <a:r>
              <a:rPr lang="zh-CN" altLang="en-US" sz="2400" dirty="0">
                <a:solidFill>
                  <a:srgbClr val="FF3300"/>
                </a:solidFill>
                <a:latin typeface="宋体" panose="02010600030101010101" pitchFamily="2" charset="-122"/>
                <a:ea typeface="宋体" panose="02010600030101010101" pitchFamily="2" charset="-122"/>
                <a:cs typeface="宋体" panose="02010600030101010101" pitchFamily="2" charset="-122"/>
              </a:rPr>
              <a:t>乾清宫、交泰殿、坤宁宫</a:t>
            </a:r>
            <a:r>
              <a:rPr lang="zh-CN" altLang="en-US" sz="2400" dirty="0">
                <a:latin typeface="宋体" panose="02010600030101010101" pitchFamily="2" charset="-122"/>
                <a:ea typeface="宋体" panose="02010600030101010101" pitchFamily="2" charset="-122"/>
                <a:cs typeface="宋体" panose="02010600030101010101" pitchFamily="2" charset="-122"/>
              </a:rPr>
              <a:t>为中心，东西两翼有东六宫和西六宫，是皇帝平日办事和他的后妃居住生活的地方。后半部在建筑风格上同于前半部。前半部建筑形象是严肃、庄严、壮丽、雄伟，以象征皇帝的至高无上。后半部内廷则富有</a:t>
            </a:r>
            <a:r>
              <a:rPr lang="zh-CN" altLang="en-US" sz="2400" dirty="0">
                <a:solidFill>
                  <a:srgbClr val="FF3300"/>
                </a:solidFill>
                <a:latin typeface="宋体" panose="02010600030101010101" pitchFamily="2" charset="-122"/>
                <a:ea typeface="宋体" panose="02010600030101010101" pitchFamily="2" charset="-122"/>
                <a:cs typeface="宋体" panose="02010600030101010101" pitchFamily="2" charset="-122"/>
              </a:rPr>
              <a:t>生活气息</a:t>
            </a:r>
            <a:r>
              <a:rPr lang="zh-CN" altLang="en-US" sz="2400" dirty="0">
                <a:latin typeface="宋体" panose="02010600030101010101" pitchFamily="2" charset="-122"/>
                <a:ea typeface="宋体" panose="02010600030101010101" pitchFamily="2" charset="-122"/>
                <a:cs typeface="宋体" panose="02010600030101010101" pitchFamily="2" charset="-122"/>
              </a:rPr>
              <a:t>，建筑多是自成院落，有花园、书斋、馆榭、山石等。在坤宁宫北面的是御花园。</a:t>
            </a:r>
            <a:r>
              <a:rPr lang="zh-CN" altLang="en-US" sz="2400" dirty="0">
                <a:solidFill>
                  <a:srgbClr val="FF3300"/>
                </a:solidFill>
                <a:latin typeface="宋体" panose="02010600030101010101" pitchFamily="2" charset="-122"/>
                <a:ea typeface="宋体" panose="02010600030101010101" pitchFamily="2" charset="-122"/>
                <a:cs typeface="宋体" panose="02010600030101010101" pitchFamily="2" charset="-122"/>
              </a:rPr>
              <a:t>御花园</a:t>
            </a:r>
            <a:r>
              <a:rPr lang="zh-CN" altLang="en-US" sz="2400" dirty="0">
                <a:latin typeface="宋体" panose="02010600030101010101" pitchFamily="2" charset="-122"/>
                <a:ea typeface="宋体" panose="02010600030101010101" pitchFamily="2" charset="-122"/>
                <a:cs typeface="宋体" panose="02010600030101010101" pitchFamily="2" charset="-122"/>
              </a:rPr>
              <a:t>里有高耸的松柏、珍贵的花木、山石和亭阁。名为万春亭和千秋亭的两座亭子可以说是目前保存的古亭中最华丽的了。</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71964" y="980123"/>
            <a:ext cx="4050030" cy="2768441"/>
          </a:xfrm>
          <a:prstGeom prst="rect">
            <a:avLst/>
          </a:prstGeom>
        </p:spPr>
      </p:pic>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33950" y="980122"/>
            <a:ext cx="3748088" cy="27746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75860" y="1232535"/>
            <a:ext cx="3697129" cy="2591753"/>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7699" y="1232535"/>
            <a:ext cx="3903821" cy="259222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124927" y="1096328"/>
            <a:ext cx="3685699" cy="2950845"/>
          </a:xfrm>
          <a:prstGeom prst="rect">
            <a:avLst/>
          </a:prstGeom>
        </p:spPr>
      </p:pic>
      <p:pic>
        <p:nvPicPr>
          <p:cNvPr id="2" name="图片 1" descr="7383848F30B44B712399D72AAFFE45EB"/>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41935" y="1015365"/>
            <a:ext cx="4489609" cy="266842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00527" y="839153"/>
            <a:ext cx="3986689" cy="2880836"/>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18673" y="839153"/>
            <a:ext cx="4286250" cy="29508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744379" y="906304"/>
            <a:ext cx="7926229" cy="857250"/>
          </a:xfrm>
        </p:spPr>
        <p:txBody>
          <a:bodyPr lIns="68580" tIns="34290" rIns="68580" bIns="34290" anchor="ctr"/>
          <a:lstStyle/>
          <a:p>
            <a:pPr marL="628650" indent="-628650" algn="l" defTabSz="685800"/>
            <a:r>
              <a:rPr lang="zh-CN" altLang="en-US" sz="2700" dirty="0">
                <a:latin typeface="Times New Roman" panose="02020603050405020304" pitchFamily="18" charset="0"/>
                <a:ea typeface="宋体" panose="02010600030101010101" pitchFamily="2" charset="-122"/>
                <a:sym typeface="Times New Roman" panose="02020603050405020304" pitchFamily="18" charset="0"/>
              </a:rPr>
              <a:t>在“前朝”中作者重点介绍了哪个大殿，为什么</a:t>
            </a:r>
            <a:r>
              <a:rPr lang="en-US" altLang="zh-CN" sz="2700" dirty="0">
                <a:latin typeface="Times New Roman" panose="02020603050405020304" pitchFamily="18" charset="0"/>
                <a:ea typeface="宋体" panose="02010600030101010101" pitchFamily="2" charset="-122"/>
                <a:sym typeface="Times New Roman" panose="02020603050405020304" pitchFamily="18" charset="0"/>
              </a:rPr>
              <a:t>?</a:t>
            </a:r>
          </a:p>
        </p:txBody>
      </p:sp>
      <p:sp>
        <p:nvSpPr>
          <p:cNvPr id="62467" name="Rectangle 3"/>
          <p:cNvSpPr>
            <a:spLocks noGrp="1"/>
          </p:cNvSpPr>
          <p:nvPr>
            <p:ph type="body" idx="1"/>
          </p:nvPr>
        </p:nvSpPr>
        <p:spPr>
          <a:xfrm>
            <a:off x="845821" y="1620679"/>
            <a:ext cx="7138511" cy="3086100"/>
          </a:xfrm>
        </p:spPr>
        <p:txBody>
          <a:bodyPr lIns="68580" tIns="34290" rIns="68580" bIns="34290"/>
          <a:lstStyle/>
          <a:p>
            <a:pPr marL="0" indent="0" defTabSz="0">
              <a:lnSpc>
                <a:spcPct val="190000"/>
              </a:lnSpc>
              <a:buNone/>
            </a:pPr>
            <a:r>
              <a:rPr lang="en-US" altLang="zh-CN" sz="2400" b="1" dirty="0">
                <a:latin typeface="Times New Roman" panose="02020603050405020304" pitchFamily="18" charset="0"/>
                <a:ea typeface="宋体" panose="02010600030101010101" pitchFamily="2" charset="-122"/>
                <a:sym typeface="Times New Roman" panose="02020603050405020304" pitchFamily="18" charset="0"/>
              </a:rPr>
              <a:t>      </a:t>
            </a:r>
            <a:r>
              <a:rPr lang="zh-CN" altLang="en-US" sz="2700" dirty="0">
                <a:solidFill>
                  <a:srgbClr val="C00000"/>
                </a:solidFill>
                <a:latin typeface="Times New Roman" panose="02020603050405020304" pitchFamily="18" charset="0"/>
                <a:ea typeface="宋体" panose="02010600030101010101" pitchFamily="2" charset="-122"/>
                <a:sym typeface="Times New Roman" panose="02020603050405020304" pitchFamily="18" charset="0"/>
              </a:rPr>
              <a:t>重点介绍了太和殿，因为太和殿是三大殿的中心，皇帝的宝座在此，是显示皇威的地方。是故宫建筑群的中心，最全面最突出地体现了故宫的本质特征。 </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2467">
                                            <p:txEl>
                                              <p:charRg st="0" end="4"/>
                                            </p:txEl>
                                          </p:spTgt>
                                        </p:tgtEl>
                                        <p:attrNameLst>
                                          <p:attrName>style.visibility</p:attrName>
                                        </p:attrNameLst>
                                      </p:cBhvr>
                                      <p:to>
                                        <p:strVal val="visible"/>
                                      </p:to>
                                    </p:set>
                                    <p:animEffect filter="box(in)">
                                      <p:cBhvr>
                                        <p:cTn id="7" dur="500"/>
                                        <p:tgtEl>
                                          <p:spTgt spid="62467">
                                            <p:txEl>
                                              <p:charRg st="0"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148" y="906780"/>
            <a:ext cx="4082891" cy="2880360"/>
          </a:xfrm>
          <a:prstGeom prst="rect">
            <a:avLst/>
          </a:prstGeom>
        </p:spPr>
      </p:pic>
      <p:sp>
        <p:nvSpPr>
          <p:cNvPr id="4" name="Rectangle 2"/>
          <p:cNvSpPr>
            <a:spLocks noGrp="1"/>
          </p:cNvSpPr>
          <p:nvPr/>
        </p:nvSpPr>
        <p:spPr>
          <a:xfrm>
            <a:off x="1716406" y="4154806"/>
            <a:ext cx="1223486"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颐和园</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2488" y="984409"/>
            <a:ext cx="4239101" cy="2802731"/>
          </a:xfrm>
          <a:prstGeom prst="rect">
            <a:avLst/>
          </a:prstGeom>
        </p:spPr>
      </p:pic>
      <p:sp>
        <p:nvSpPr>
          <p:cNvPr id="5" name="Rectangle 2"/>
          <p:cNvSpPr>
            <a:spLocks noGrp="1"/>
          </p:cNvSpPr>
          <p:nvPr/>
        </p:nvSpPr>
        <p:spPr>
          <a:xfrm>
            <a:off x="5864543" y="4154806"/>
            <a:ext cx="1223486"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圆明园</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744379" y="906304"/>
            <a:ext cx="7926229" cy="857250"/>
          </a:xfrm>
        </p:spPr>
        <p:txBody>
          <a:bodyPr lIns="68580" tIns="34290" rIns="68580" bIns="34290" anchor="ctr"/>
          <a:lstStyle/>
          <a:p>
            <a:pPr marL="628650" indent="-628650" algn="l" defTabSz="685800"/>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在“内廷”中作者重点介绍了哪个宫，为什么? </a:t>
            </a:r>
          </a:p>
        </p:txBody>
      </p:sp>
      <p:sp>
        <p:nvSpPr>
          <p:cNvPr id="62467" name="Rectangle 3"/>
          <p:cNvSpPr>
            <a:spLocks noGrp="1"/>
          </p:cNvSpPr>
          <p:nvPr>
            <p:ph type="body" idx="1"/>
          </p:nvPr>
        </p:nvSpPr>
        <p:spPr>
          <a:xfrm>
            <a:off x="917257" y="1763554"/>
            <a:ext cx="6855143" cy="3086100"/>
          </a:xfrm>
        </p:spPr>
        <p:txBody>
          <a:bodyPr lIns="68580" tIns="34290" rIns="68580" bIns="34290"/>
          <a:lstStyle/>
          <a:p>
            <a:pPr marL="0" indent="0" defTabSz="0">
              <a:lnSpc>
                <a:spcPct val="190000"/>
              </a:lnSpc>
              <a:buNone/>
            </a:pPr>
            <a:endParaRPr lang="zh-CN" altLang="en-US" sz="2700">
              <a:solidFill>
                <a:srgbClr val="C00000"/>
              </a:solidFill>
              <a:latin typeface="Times New Roman" panose="02020603050405020304" pitchFamily="18" charset="0"/>
              <a:ea typeface="宋体" panose="02010600030101010101" pitchFamily="2" charset="-122"/>
              <a:sym typeface="Times New Roman" panose="02020603050405020304" pitchFamily="18" charset="0"/>
            </a:endParaRPr>
          </a:p>
          <a:p>
            <a:pPr marL="0" indent="0" defTabSz="0">
              <a:lnSpc>
                <a:spcPct val="190000"/>
              </a:lnSpc>
              <a:buNone/>
            </a:pPr>
            <a:r>
              <a:rPr lang="zh-CN" altLang="en-US" sz="2700">
                <a:solidFill>
                  <a:srgbClr val="C00000"/>
                </a:solidFill>
                <a:latin typeface="Times New Roman" panose="02020603050405020304" pitchFamily="18" charset="0"/>
                <a:ea typeface="宋体" panose="02010600030101010101" pitchFamily="2" charset="-122"/>
                <a:sym typeface="Times New Roman" panose="02020603050405020304" pitchFamily="18" charset="0"/>
              </a:rPr>
              <a:t>因为乾清宫是皇帝处理日常政务，批阅奏章的地方。 </a:t>
            </a:r>
          </a:p>
        </p:txBody>
      </p:sp>
      <p:sp>
        <p:nvSpPr>
          <p:cNvPr id="2" name="文本框 1"/>
          <p:cNvSpPr txBox="1"/>
          <p:nvPr/>
        </p:nvSpPr>
        <p:spPr>
          <a:xfrm>
            <a:off x="917258" y="2106930"/>
            <a:ext cx="1242060" cy="483870"/>
          </a:xfrm>
          <a:prstGeom prst="rect">
            <a:avLst/>
          </a:prstGeom>
          <a:noFill/>
        </p:spPr>
        <p:txBody>
          <a:bodyPr wrap="none" lIns="68580" tIns="34290" rIns="68580" bIns="34290" rtlCol="0">
            <a:spAutoFit/>
          </a:bodyPr>
          <a:lstStyle/>
          <a:p>
            <a:pPr algn="l"/>
            <a:r>
              <a:rPr lang="en-US" altLang="zh-CN" sz="2400" b="1">
                <a:latin typeface="Times New Roman" panose="02020603050405020304" pitchFamily="18" charset="0"/>
                <a:ea typeface="宋体" panose="02010600030101010101" pitchFamily="2" charset="-122"/>
                <a:sym typeface="Times New Roman" panose="02020603050405020304" pitchFamily="18" charset="0"/>
              </a:rPr>
              <a:t> </a:t>
            </a:r>
            <a:r>
              <a:rPr lang="zh-CN" altLang="en-US" sz="2700">
                <a:solidFill>
                  <a:srgbClr val="C00000"/>
                </a:solidFill>
                <a:latin typeface="Times New Roman" panose="02020603050405020304" pitchFamily="18" charset="0"/>
                <a:ea typeface="宋体" panose="02010600030101010101" pitchFamily="2" charset="-122"/>
                <a:sym typeface="Times New Roman" panose="02020603050405020304" pitchFamily="18" charset="0"/>
              </a:rPr>
              <a:t>乾清宫</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2467">
                                            <p:txEl>
                                              <p:pRg st="1" end="1"/>
                                            </p:txEl>
                                          </p:spTgt>
                                        </p:tgtEl>
                                        <p:attrNameLst>
                                          <p:attrName>style.visibility</p:attrName>
                                        </p:attrNameLst>
                                      </p:cBhvr>
                                      <p:to>
                                        <p:strVal val="visible"/>
                                      </p:to>
                                    </p:set>
                                    <p:animEffect transition="in" filter="blinds(horizontal)">
                                      <p:cBhvr>
                                        <p:cTn id="13" dur="500"/>
                                        <p:tgtEl>
                                          <p:spTgt spid="624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243840" y="768668"/>
            <a:ext cx="8202454" cy="857250"/>
          </a:xfrm>
        </p:spPr>
        <p:txBody>
          <a:bodyPr lIns="68580" tIns="34290" rIns="68580" bIns="34290" anchor="ctr"/>
          <a:lstStyle/>
          <a:p>
            <a:pPr marL="628650" indent="-628650" algn="l" defTabSz="685800">
              <a:lnSpc>
                <a:spcPct val="150000"/>
              </a:lnSpc>
            </a:pPr>
            <a:r>
              <a:rPr lang="en-US" sz="2700">
                <a:latin typeface="Times New Roman" panose="02020603050405020304" pitchFamily="18" charset="0"/>
                <a:ea typeface="宋体" panose="02010600030101010101" pitchFamily="2" charset="-122"/>
                <a:sym typeface="Times New Roman" panose="02020603050405020304" pitchFamily="18" charset="0"/>
              </a:rPr>
              <a:t>               </a:t>
            </a:r>
            <a:r>
              <a:rPr lang="en-US"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在介绍太和殿时，立足点是什么</a:t>
            </a:r>
            <a:r>
              <a:rPr lang="zh-CN" altLang="en-US"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按什么顺序介绍的</a:t>
            </a:r>
            <a:r>
              <a:rPr lang="zh-CN" altLang="en-US"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在书上圈点出方位词。</a:t>
            </a:r>
          </a:p>
        </p:txBody>
      </p:sp>
      <p:sp>
        <p:nvSpPr>
          <p:cNvPr id="62467" name="Rectangle 3"/>
          <p:cNvSpPr>
            <a:spLocks noGrp="1"/>
          </p:cNvSpPr>
          <p:nvPr>
            <p:ph type="body" idx="1"/>
          </p:nvPr>
        </p:nvSpPr>
        <p:spPr>
          <a:xfrm>
            <a:off x="917257" y="1763554"/>
            <a:ext cx="7339013" cy="3086100"/>
          </a:xfrm>
        </p:spPr>
        <p:txBody>
          <a:bodyPr lIns="68580" tIns="34290" rIns="68580" bIns="34290"/>
          <a:lstStyle/>
          <a:p>
            <a:pPr marL="0" indent="0" defTabSz="0">
              <a:lnSpc>
                <a:spcPct val="190000"/>
              </a:lnSpc>
              <a:buNone/>
            </a:pPr>
            <a:r>
              <a:rPr lang="en-US" altLang="zh-CN" sz="2400" b="1" dirty="0">
                <a:latin typeface="Times New Roman" panose="02020603050405020304" pitchFamily="18" charset="0"/>
                <a:ea typeface="宋体" panose="02010600030101010101" pitchFamily="2" charset="-122"/>
                <a:sym typeface="Times New Roman" panose="02020603050405020304" pitchFamily="18" charset="0"/>
              </a:rPr>
              <a:t>        </a:t>
            </a:r>
            <a:r>
              <a:rPr lang="zh-CN" altLang="en-US" sz="2700" dirty="0">
                <a:solidFill>
                  <a:srgbClr val="C00000"/>
                </a:solidFill>
                <a:latin typeface="Times New Roman" panose="02020603050405020304" pitchFamily="18" charset="0"/>
                <a:ea typeface="宋体" panose="02010600030101010101" pitchFamily="2" charset="-122"/>
                <a:sym typeface="Times New Roman" panose="02020603050405020304" pitchFamily="18" charset="0"/>
              </a:rPr>
              <a:t>立足点是正中的朱漆方台和雕金蟠龙，按空间顺序介绍的，按空间顺序写的文字，要有一个立足点，离开立足点，就无法确立方位。</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2467">
                                            <p:txEl>
                                              <p:charRg st="0" end="4"/>
                                            </p:txEl>
                                          </p:spTgt>
                                        </p:tgtEl>
                                        <p:attrNameLst>
                                          <p:attrName>style.visibility</p:attrName>
                                        </p:attrNameLst>
                                      </p:cBhvr>
                                      <p:to>
                                        <p:strVal val="visible"/>
                                      </p:to>
                                    </p:set>
                                    <p:animEffect filter="box(in)">
                                      <p:cBhvr>
                                        <p:cTn id="7" dur="500"/>
                                        <p:tgtEl>
                                          <p:spTgt spid="62467">
                                            <p:txEl>
                                              <p:charRg st="0"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243840" y="768668"/>
            <a:ext cx="8202454" cy="857250"/>
          </a:xfrm>
        </p:spPr>
        <p:txBody>
          <a:bodyPr lIns="68580" tIns="34290" rIns="68580" bIns="34290" anchor="ctr"/>
          <a:lstStyle/>
          <a:p>
            <a:pPr marL="628650" indent="-628650" algn="l" defTabSz="685800">
              <a:lnSpc>
                <a:spcPct val="150000"/>
              </a:lnSpc>
            </a:pPr>
            <a:r>
              <a:rPr lang="en-US" sz="2700">
                <a:latin typeface="Times New Roman" panose="02020603050405020304" pitchFamily="18" charset="0"/>
                <a:ea typeface="宋体" panose="02010600030101010101" pitchFamily="2" charset="-122"/>
                <a:sym typeface="Times New Roman" panose="02020603050405020304" pitchFamily="18" charset="0"/>
              </a:rPr>
              <a:t>               </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太和殿为什么要设在中轴线上</a:t>
            </a:r>
            <a:r>
              <a:rPr lang="zh-CN" altLang="en-US"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其内景的主要特点是什么</a:t>
            </a:r>
            <a:r>
              <a:rPr lang="zh-CN" altLang="en-US"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为什么</a:t>
            </a:r>
            <a:r>
              <a:rPr lang="zh-CN" altLang="en-US"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p:txBody>
      </p:sp>
      <p:sp>
        <p:nvSpPr>
          <p:cNvPr id="62467" name="Rectangle 3"/>
          <p:cNvSpPr>
            <a:spLocks noGrp="1"/>
          </p:cNvSpPr>
          <p:nvPr>
            <p:ph type="body" idx="1"/>
          </p:nvPr>
        </p:nvSpPr>
        <p:spPr>
          <a:xfrm>
            <a:off x="680561" y="1763554"/>
            <a:ext cx="7782878" cy="3086100"/>
          </a:xfrm>
        </p:spPr>
        <p:txBody>
          <a:bodyPr lIns="68580" tIns="34290" rIns="68580" bIns="34290"/>
          <a:lstStyle/>
          <a:p>
            <a:pPr marL="0" indent="0" defTabSz="0">
              <a:lnSpc>
                <a:spcPct val="190000"/>
              </a:lnSpc>
              <a:buNone/>
            </a:pPr>
            <a:r>
              <a:rPr lang="en-US" altLang="zh-CN" sz="2400" b="1">
                <a:latin typeface="Times New Roman" panose="02020603050405020304" pitchFamily="18" charset="0"/>
                <a:ea typeface="宋体" panose="02010600030101010101" pitchFamily="2" charset="-122"/>
                <a:sym typeface="Times New Roman" panose="02020603050405020304" pitchFamily="18" charset="0"/>
              </a:rPr>
              <a:t>        </a:t>
            </a:r>
            <a:r>
              <a:rPr lang="zh-CN" altLang="en-US" sz="2700">
                <a:solidFill>
                  <a:srgbClr val="C00000"/>
                </a:solidFill>
                <a:latin typeface="Times New Roman" panose="02020603050405020304" pitchFamily="18" charset="0"/>
                <a:ea typeface="宋体" panose="02010600030101010101" pitchFamily="2" charset="-122"/>
                <a:sym typeface="Times New Roman" panose="02020603050405020304" pitchFamily="18" charset="0"/>
              </a:rPr>
              <a:t>为了强调皇权这个中心。其内景的主要特点是彩绘了众多的龙的图案。因为皇帝自命为真龙天子，这是皇权的象征，所以用龙来突出皇帝的尊严。</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2467">
                                            <p:txEl>
                                              <p:charRg st="0" end="4"/>
                                            </p:txEl>
                                          </p:spTgt>
                                        </p:tgtEl>
                                        <p:attrNameLst>
                                          <p:attrName>style.visibility</p:attrName>
                                        </p:attrNameLst>
                                      </p:cBhvr>
                                      <p:to>
                                        <p:strVal val="visible"/>
                                      </p:to>
                                    </p:set>
                                    <p:animEffect filter="box(in)">
                                      <p:cBhvr>
                                        <p:cTn id="7" dur="500"/>
                                        <p:tgtEl>
                                          <p:spTgt spid="62467">
                                            <p:txEl>
                                              <p:charRg st="0"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1108234" y="734378"/>
            <a:ext cx="6658928" cy="857250"/>
          </a:xfrm>
        </p:spPr>
        <p:txBody>
          <a:bodyPr lIns="68580" tIns="34290" rIns="68580" bIns="34290" anchor="ctr"/>
          <a:lstStyle/>
          <a:p>
            <a:pPr marL="628650" indent="-628650" algn="l" defTabSz="685800">
              <a:lnSpc>
                <a:spcPct val="150000"/>
              </a:lnSpc>
            </a:pPr>
            <a:r>
              <a:rPr sz="27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dirty="0" err="1">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后三宫”的图案和前三殿有什么不同</a:t>
            </a:r>
            <a:r>
              <a:rPr lang="zh-CN" altLang="en-US" sz="27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a:t>
            </a:r>
            <a:r>
              <a:rPr sz="27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p>
        </p:txBody>
      </p:sp>
      <p:sp>
        <p:nvSpPr>
          <p:cNvPr id="62467" name="Rectangle 3"/>
          <p:cNvSpPr>
            <a:spLocks noGrp="1"/>
          </p:cNvSpPr>
          <p:nvPr>
            <p:ph type="body" idx="1"/>
          </p:nvPr>
        </p:nvSpPr>
        <p:spPr>
          <a:xfrm>
            <a:off x="680561" y="1763554"/>
            <a:ext cx="7782878" cy="3086100"/>
          </a:xfrm>
        </p:spPr>
        <p:txBody>
          <a:bodyPr lIns="68580" tIns="34290" rIns="68580" bIns="34290"/>
          <a:lstStyle/>
          <a:p>
            <a:pPr marL="0" indent="0" defTabSz="0">
              <a:lnSpc>
                <a:spcPct val="190000"/>
              </a:lnSpc>
              <a:buNone/>
            </a:pPr>
            <a:r>
              <a:rPr lang="en-US" altLang="zh-CN" sz="2400" b="1" dirty="0">
                <a:latin typeface="Times New Roman" panose="02020603050405020304" pitchFamily="18" charset="0"/>
                <a:ea typeface="宋体" panose="02010600030101010101" pitchFamily="2" charset="-122"/>
                <a:sym typeface="Times New Roman" panose="02020603050405020304" pitchFamily="18" charset="0"/>
              </a:rPr>
              <a:t>        </a:t>
            </a:r>
            <a:r>
              <a:rPr lang="zh-CN" altLang="en-US" sz="2700" dirty="0">
                <a:solidFill>
                  <a:srgbClr val="C00000"/>
                </a:solidFill>
                <a:latin typeface="Times New Roman" panose="02020603050405020304" pitchFamily="18" charset="0"/>
                <a:ea typeface="宋体" panose="02010600030101010101" pitchFamily="2" charset="-122"/>
                <a:sym typeface="Times New Roman" panose="02020603050405020304" pitchFamily="18" charset="0"/>
              </a:rPr>
              <a:t>“后三宫”彩绘中凤凰逐渐增加，出现了双凤朝阳、龙风呈祥、飞凤、舞凤、凤凰牡丹等图案。和前三殿相比庄严肃穆的气氛减少了。</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2467">
                                            <p:txEl>
                                              <p:charRg st="0" end="4"/>
                                            </p:txEl>
                                          </p:spTgt>
                                        </p:tgtEl>
                                        <p:attrNameLst>
                                          <p:attrName>style.visibility</p:attrName>
                                        </p:attrNameLst>
                                      </p:cBhvr>
                                      <p:to>
                                        <p:strVal val="visible"/>
                                      </p:to>
                                    </p:set>
                                    <p:animEffect filter="box(in)">
                                      <p:cBhvr>
                                        <p:cTn id="7" dur="500"/>
                                        <p:tgtEl>
                                          <p:spTgt spid="62467">
                                            <p:txEl>
                                              <p:charRg st="0"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标题 88065"/>
          <p:cNvSpPr>
            <a:spLocks noGrp="1"/>
          </p:cNvSpPr>
          <p:nvPr>
            <p:ph type="title"/>
          </p:nvPr>
        </p:nvSpPr>
        <p:spPr>
          <a:xfrm>
            <a:off x="1309926" y="541973"/>
            <a:ext cx="4968478" cy="917972"/>
          </a:xfrm>
        </p:spPr>
        <p:txBody>
          <a:bodyPr lIns="68580" tIns="34290" rIns="68580" bIns="34290" anchor="ctr"/>
          <a:lstStyle/>
          <a:p>
            <a:r>
              <a:rPr lang="zh-CN" altLang="en-US" sz="3000" dirty="0"/>
              <a:t>关于课文详写和略写的安排 </a:t>
            </a:r>
          </a:p>
        </p:txBody>
      </p:sp>
      <p:sp>
        <p:nvSpPr>
          <p:cNvPr id="88067" name="文本占位符 88066"/>
          <p:cNvSpPr>
            <a:spLocks noGrp="1"/>
          </p:cNvSpPr>
          <p:nvPr>
            <p:ph type="body" idx="1"/>
          </p:nvPr>
        </p:nvSpPr>
        <p:spPr>
          <a:xfrm>
            <a:off x="862489" y="1460183"/>
            <a:ext cx="6437948" cy="3177064"/>
          </a:xfrm>
        </p:spPr>
        <p:txBody>
          <a:bodyPr lIns="68580" tIns="34290" rIns="68580" bIns="34290"/>
          <a:lstStyle/>
          <a:p>
            <a:pPr marL="0" indent="0">
              <a:lnSpc>
                <a:spcPct val="130000"/>
              </a:lnSpc>
              <a:spcBef>
                <a:spcPct val="50000"/>
              </a:spcBef>
              <a:buNone/>
            </a:pPr>
            <a:r>
              <a:rPr lang="en-US" altLang="zh-CN" sz="2700" dirty="0">
                <a:latin typeface="宋体" panose="02010600030101010101" pitchFamily="2" charset="-122"/>
                <a:ea typeface="宋体" panose="02010600030101010101" pitchFamily="2" charset="-122"/>
                <a:cs typeface="宋体" panose="02010600030101010101" pitchFamily="2" charset="-122"/>
              </a:rPr>
              <a:t>    </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作者选择了太和殿作为前朝三大殿的代表而详写</a:t>
            </a: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略写中和殿和保和殿</a:t>
            </a: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内廷后三宫也是略写。</a:t>
            </a:r>
            <a:endPar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lnSpc>
                <a:spcPct val="130000"/>
              </a:lnSpc>
              <a:spcBef>
                <a:spcPct val="50000"/>
              </a:spcBef>
              <a:buNone/>
            </a:pP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    </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这样安排</a:t>
            </a: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点面结合</a:t>
            </a: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既节省了笔墨</a:t>
            </a: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又照顾了全局</a:t>
            </a:r>
            <a:r>
              <a:rPr lang="en-US" altLang="zh-CN" sz="2700" dirty="0">
                <a:solidFill>
                  <a:srgbClr val="FF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FF0000"/>
                </a:solidFill>
                <a:latin typeface="宋体" panose="02010600030101010101" pitchFamily="2" charset="-122"/>
                <a:ea typeface="宋体" panose="02010600030101010101" pitchFamily="2" charset="-122"/>
                <a:cs typeface="宋体" panose="02010600030101010101" pitchFamily="2" charset="-122"/>
              </a:rPr>
              <a:t>且突出了重点。</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blinds(horizontal)">
                                      <p:cBhvr>
                                        <p:cTn id="7" dur="500"/>
                                        <p:tgtEl>
                                          <p:spTgt spid="88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067">
                                            <p:txEl>
                                              <p:pRg st="1" end="1"/>
                                            </p:txEl>
                                          </p:spTgt>
                                        </p:tgtEl>
                                        <p:attrNameLst>
                                          <p:attrName>style.visibility</p:attrName>
                                        </p:attrNameLst>
                                      </p:cBhvr>
                                      <p:to>
                                        <p:strVal val="visible"/>
                                      </p:to>
                                    </p:set>
                                    <p:animEffect transition="in" filter="blinds(horizontal)">
                                      <p:cBhvr>
                                        <p:cTn id="12" dur="500"/>
                                        <p:tgtEl>
                                          <p:spTgt spid="880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347737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0558" y="26194"/>
            <a:ext cx="870109" cy="870109"/>
          </a:xfrm>
          <a:prstGeom prst="rect">
            <a:avLst/>
          </a:prstGeom>
        </p:spPr>
      </p:pic>
      <p:sp>
        <p:nvSpPr>
          <p:cNvPr id="4" name="Rectangle 2"/>
          <p:cNvSpPr>
            <a:spLocks noGrp="1"/>
          </p:cNvSpPr>
          <p:nvPr/>
        </p:nvSpPr>
        <p:spPr>
          <a:xfrm>
            <a:off x="1592104" y="339091"/>
            <a:ext cx="250174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结构（材料一）</a:t>
            </a:r>
          </a:p>
        </p:txBody>
      </p:sp>
      <p:sp>
        <p:nvSpPr>
          <p:cNvPr id="17411" name="Rectangle 3"/>
          <p:cNvSpPr>
            <a:spLocks noGrp="1"/>
          </p:cNvSpPr>
          <p:nvPr>
            <p:ph type="body" idx="1"/>
          </p:nvPr>
        </p:nvSpPr>
        <p:spPr>
          <a:xfrm>
            <a:off x="865346" y="1293972"/>
            <a:ext cx="5829300" cy="375047"/>
          </a:xfrm>
        </p:spPr>
        <p:txBody>
          <a:bodyPr lIns="68580" tIns="34290" rIns="68580" bIns="34290"/>
          <a:lstStyle/>
          <a:p>
            <a:pPr marL="0" indent="0" defTabSz="0">
              <a:buNone/>
            </a:pPr>
            <a:r>
              <a:rPr lang="zh-CN" altLang="en-US" sz="2100" b="1" dirty="0">
                <a:latin typeface="Times New Roman" panose="02020603050405020304" pitchFamily="18" charset="0"/>
                <a:ea typeface="宋体" panose="02010600030101010101" pitchFamily="2" charset="-122"/>
                <a:sym typeface="Times New Roman" panose="02020603050405020304" pitchFamily="18" charset="0"/>
              </a:rPr>
              <a:t>概括说明故宫的称属、历史及现状。</a:t>
            </a:r>
            <a:r>
              <a:rPr lang="en-US" altLang="zh-CN" sz="2100" b="1">
                <a:latin typeface="Times New Roman" panose="02020603050405020304" pitchFamily="18" charset="0"/>
                <a:ea typeface="宋体" panose="02010600030101010101" pitchFamily="2" charset="-122"/>
                <a:sym typeface="Times New Roman" panose="02020603050405020304" pitchFamily="18" charset="0"/>
              </a:rPr>
              <a:t>(</a:t>
            </a:r>
            <a:r>
              <a:rPr lang="en-US" altLang="zh-CN" sz="2100" b="1">
                <a:solidFill>
                  <a:srgbClr val="C00000"/>
                </a:solidFill>
                <a:latin typeface="Times New Roman" panose="02020603050405020304" pitchFamily="18" charset="0"/>
                <a:ea typeface="宋体" panose="02010600030101010101" pitchFamily="2" charset="-122"/>
                <a:sym typeface="Times New Roman" panose="02020603050405020304" pitchFamily="18" charset="0"/>
              </a:rPr>
              <a:t>1</a:t>
            </a:r>
            <a:r>
              <a:rPr lang="zh-CN" altLang="en-US" sz="2100" b="1" dirty="0">
                <a:latin typeface="Times New Roman" panose="02020603050405020304" pitchFamily="18" charset="0"/>
                <a:ea typeface="宋体" panose="02010600030101010101" pitchFamily="2" charset="-122"/>
                <a:sym typeface="Times New Roman" panose="02020603050405020304" pitchFamily="18" charset="0"/>
              </a:rPr>
              <a:t>段</a:t>
            </a:r>
            <a:r>
              <a:rPr lang="en-US" altLang="zh-CN" sz="2100" b="1">
                <a:latin typeface="Times New Roman" panose="02020603050405020304" pitchFamily="18" charset="0"/>
                <a:ea typeface="宋体" panose="02010600030101010101" pitchFamily="2" charset="-122"/>
                <a:sym typeface="Times New Roman" panose="02020603050405020304" pitchFamily="18" charset="0"/>
              </a:rPr>
              <a:t>)</a:t>
            </a:r>
          </a:p>
        </p:txBody>
      </p:sp>
      <p:sp>
        <p:nvSpPr>
          <p:cNvPr id="17412" name="矩形 3"/>
          <p:cNvSpPr/>
          <p:nvPr/>
        </p:nvSpPr>
        <p:spPr>
          <a:xfrm>
            <a:off x="936784" y="2084070"/>
            <a:ext cx="4950143" cy="391478"/>
          </a:xfrm>
          <a:prstGeom prst="rect">
            <a:avLst/>
          </a:prstGeom>
          <a:noFill/>
          <a:ln w="9525">
            <a:noFill/>
          </a:ln>
        </p:spPr>
        <p:txBody>
          <a:bodyPr wrap="square" lIns="68580" tIns="34290" rIns="68580" bIns="34290">
            <a:spAutoFit/>
          </a:bodyPr>
          <a:lstStyle/>
          <a:p>
            <a:r>
              <a:rPr lang="zh-CN" altLang="en-US" sz="2100" b="1" dirty="0">
                <a:solidFill>
                  <a:srgbClr val="000000"/>
                </a:solidFill>
                <a:sym typeface="Times New Roman" panose="02020603050405020304" pitchFamily="18" charset="0"/>
              </a:rPr>
              <a:t>简介故宫总体布局及建筑特色。</a:t>
            </a:r>
            <a:r>
              <a:rPr lang="en-US" altLang="zh-CN" sz="2100" b="1">
                <a:solidFill>
                  <a:srgbClr val="000000"/>
                </a:solidFill>
                <a:sym typeface="Times New Roman" panose="02020603050405020304" pitchFamily="18" charset="0"/>
              </a:rPr>
              <a:t>(</a:t>
            </a:r>
            <a:r>
              <a:rPr lang="en-US" altLang="zh-CN" sz="2100" b="1">
                <a:solidFill>
                  <a:srgbClr val="C00000"/>
                </a:solidFill>
                <a:sym typeface="Times New Roman" panose="02020603050405020304" pitchFamily="18" charset="0"/>
              </a:rPr>
              <a:t>2</a:t>
            </a:r>
            <a:r>
              <a:rPr lang="zh-CN" altLang="en-US" sz="2100" b="1" dirty="0">
                <a:solidFill>
                  <a:srgbClr val="000000"/>
                </a:solidFill>
                <a:sym typeface="Times New Roman" panose="02020603050405020304" pitchFamily="18" charset="0"/>
              </a:rPr>
              <a:t>段</a:t>
            </a:r>
            <a:r>
              <a:rPr lang="en-US" altLang="zh-CN" sz="2100" b="1">
                <a:solidFill>
                  <a:srgbClr val="000000"/>
                </a:solidFill>
                <a:sym typeface="Times New Roman" panose="02020603050405020304" pitchFamily="18" charset="0"/>
              </a:rPr>
              <a:t>)</a:t>
            </a:r>
            <a:endParaRPr lang="en-US" altLang="zh-CN" sz="2100" b="1" dirty="0">
              <a:solidFill>
                <a:srgbClr val="000000"/>
              </a:solidFill>
              <a:sym typeface="Times New Roman" panose="02020603050405020304" pitchFamily="18" charset="0"/>
            </a:endParaRPr>
          </a:p>
        </p:txBody>
      </p:sp>
      <p:sp>
        <p:nvSpPr>
          <p:cNvPr id="17413" name="矩形 4"/>
          <p:cNvSpPr/>
          <p:nvPr/>
        </p:nvSpPr>
        <p:spPr>
          <a:xfrm>
            <a:off x="936784" y="2984659"/>
            <a:ext cx="5189696" cy="1037749"/>
          </a:xfrm>
          <a:prstGeom prst="rect">
            <a:avLst/>
          </a:prstGeom>
          <a:noFill/>
          <a:ln w="9525">
            <a:noFill/>
          </a:ln>
        </p:spPr>
        <p:txBody>
          <a:bodyPr wrap="square" lIns="68580" tIns="34290" rIns="68580" bIns="34290">
            <a:spAutoFit/>
          </a:bodyPr>
          <a:lstStyle/>
          <a:p>
            <a:r>
              <a:rPr lang="zh-CN" altLang="en-US" sz="2100" b="1" dirty="0">
                <a:solidFill>
                  <a:srgbClr val="000000"/>
                </a:solidFill>
                <a:sym typeface="Times New Roman" panose="02020603050405020304" pitchFamily="18" charset="0"/>
              </a:rPr>
              <a:t>紫禁城正门(午门)内外(</a:t>
            </a:r>
            <a:r>
              <a:rPr lang="zh-CN" altLang="en-US" sz="2100" b="1" dirty="0">
                <a:solidFill>
                  <a:srgbClr val="C00000"/>
                </a:solidFill>
                <a:sym typeface="Times New Roman" panose="02020603050405020304" pitchFamily="18" charset="0"/>
              </a:rPr>
              <a:t>3</a:t>
            </a:r>
            <a:r>
              <a:rPr lang="zh-CN" altLang="en-US" sz="2100" b="1" dirty="0">
                <a:solidFill>
                  <a:srgbClr val="000000"/>
                </a:solidFill>
                <a:sym typeface="Times New Roman" panose="02020603050405020304" pitchFamily="18" charset="0"/>
              </a:rPr>
              <a:t>段)：天安门——端门——午门(五凤楼)——庭院——金水河——汉白玉石桥——太和门</a:t>
            </a:r>
          </a:p>
        </p:txBody>
      </p:sp>
      <p:sp>
        <p:nvSpPr>
          <p:cNvPr id="17418" name="AutoShape 4"/>
          <p:cNvSpPr/>
          <p:nvPr/>
        </p:nvSpPr>
        <p:spPr>
          <a:xfrm flipH="1">
            <a:off x="6426518" y="1437323"/>
            <a:ext cx="268129" cy="2585085"/>
          </a:xfrm>
          <a:prstGeom prst="leftBrace">
            <a:avLst>
              <a:gd name="adj1" fmla="val 70740"/>
              <a:gd name="adj2" fmla="val 50000"/>
            </a:avLst>
          </a:prstGeom>
          <a:noFill/>
          <a:ln w="9525" cap="flat" cmpd="sng">
            <a:solidFill>
              <a:schemeClr val="tx1"/>
            </a:solidFill>
            <a:prstDash val="solid"/>
            <a:bevel/>
            <a:headEnd type="none" w="med" len="med"/>
            <a:tailEnd type="none" w="med" len="med"/>
          </a:ln>
        </p:spPr>
        <p:txBody>
          <a:bodyPr wrap="none" lIns="68580" tIns="34290" rIns="68580" bIns="34290" anchor="ctr"/>
          <a:lstStyle/>
          <a:p>
            <a:endParaRPr lang="zh-CN" altLang="en-US" dirty="0">
              <a:solidFill>
                <a:srgbClr val="000000"/>
              </a:solidFill>
              <a:sym typeface="Times New Roman" panose="02020603050405020304" pitchFamily="18" charset="0"/>
            </a:endParaRPr>
          </a:p>
        </p:txBody>
      </p:sp>
      <p:sp>
        <p:nvSpPr>
          <p:cNvPr id="17416" name="WordArt 5"/>
          <p:cNvSpPr>
            <a:spLocks noTextEdit="1"/>
          </p:cNvSpPr>
          <p:nvPr/>
        </p:nvSpPr>
        <p:spPr>
          <a:xfrm>
            <a:off x="7045643" y="2475548"/>
            <a:ext cx="951071" cy="469106"/>
          </a:xfrm>
          <a:prstGeom prst="rect">
            <a:avLst/>
          </a:prstGeom>
        </p:spPr>
        <p:txBody>
          <a:bodyPr wrap="none" lIns="68580" tIns="34290" rIns="68580" bIns="34290" fromWordArt="1"/>
          <a:lstStyle/>
          <a:p>
            <a:pPr algn="l"/>
            <a:r>
              <a:rPr lang="zh-CN" altLang="en-US" sz="2700">
                <a:latin typeface="宋体" panose="02010600030101010101" pitchFamily="2" charset="-122"/>
                <a:ea typeface="宋体" panose="02010600030101010101" pitchFamily="2" charset="-122"/>
              </a:rPr>
              <a:t>总</a:t>
            </a:r>
          </a:p>
        </p:txBody>
      </p:sp>
      <p:sp>
        <p:nvSpPr>
          <p:cNvPr id="8" name="矩形 7"/>
          <p:cNvSpPr/>
          <p:nvPr/>
        </p:nvSpPr>
        <p:spPr>
          <a:xfrm>
            <a:off x="936784" y="4292441"/>
            <a:ext cx="4950143" cy="391478"/>
          </a:xfrm>
          <a:prstGeom prst="rect">
            <a:avLst/>
          </a:prstGeom>
          <a:noFill/>
          <a:ln w="9525">
            <a:noFill/>
          </a:ln>
        </p:spPr>
        <p:txBody>
          <a:bodyPr wrap="square" lIns="68580" tIns="34290" rIns="68580" bIns="34290">
            <a:spAutoFit/>
          </a:bodyPr>
          <a:lstStyle/>
          <a:p>
            <a:r>
              <a:rPr sz="2100" b="1">
                <a:sym typeface="Times New Roman" panose="02020603050405020304" pitchFamily="18" charset="0"/>
              </a:rPr>
              <a:t>从景山鸟瞰故宫     (</a:t>
            </a:r>
            <a:r>
              <a:rPr sz="2100" b="1">
                <a:solidFill>
                  <a:srgbClr val="C00000"/>
                </a:solidFill>
                <a:sym typeface="Times New Roman" panose="02020603050405020304" pitchFamily="18" charset="0"/>
              </a:rPr>
              <a:t>16</a:t>
            </a:r>
            <a:r>
              <a:rPr sz="2100" b="1">
                <a:sym typeface="Times New Roman" panose="02020603050405020304" pitchFamily="18" charset="0"/>
              </a:rPr>
              <a:t>段)</a:t>
            </a:r>
          </a:p>
        </p:txBody>
      </p:sp>
      <p:sp>
        <p:nvSpPr>
          <p:cNvPr id="9" name="WordArt 5"/>
          <p:cNvSpPr>
            <a:spLocks noTextEdit="1"/>
          </p:cNvSpPr>
          <p:nvPr/>
        </p:nvSpPr>
        <p:spPr>
          <a:xfrm>
            <a:off x="7045643" y="4214813"/>
            <a:ext cx="951071" cy="469106"/>
          </a:xfrm>
          <a:prstGeom prst="rect">
            <a:avLst/>
          </a:prstGeom>
        </p:spPr>
        <p:txBody>
          <a:bodyPr wrap="none" lIns="68580" tIns="34290" rIns="68580" bIns="34290" fromWordArt="1"/>
          <a:lstStyle/>
          <a:p>
            <a:pPr algn="l"/>
            <a:r>
              <a:rPr lang="zh-CN" altLang="en-US" sz="2700">
                <a:latin typeface="宋体" panose="02010600030101010101" pitchFamily="2" charset="-122"/>
                <a:ea typeface="宋体" panose="02010600030101010101" pitchFamily="2" charset="-122"/>
              </a:rPr>
              <a:t>总</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500" fill="hold">
                                          <p:stCondLst>
                                            <p:cond delay="0"/>
                                          </p:stCondLst>
                                        </p:cTn>
                                        <p:tgtEl>
                                          <p:spTgt spid="17411">
                                            <p:txEl>
                                              <p:pRg st="0" end="0"/>
                                            </p:txEl>
                                          </p:spTgt>
                                        </p:tgtEl>
                                        <p:attrNameLst>
                                          <p:attrName>style.visibility</p:attrName>
                                        </p:attrNameLst>
                                      </p:cBhvr>
                                      <p:to>
                                        <p:strVal val="visible"/>
                                      </p:to>
                                    </p:set>
                                    <p:animEffect filter="diamond(in)">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2"/>
                                        </p:tgtEl>
                                        <p:attrNameLst>
                                          <p:attrName>style.visibility</p:attrName>
                                        </p:attrNameLst>
                                      </p:cBhvr>
                                      <p:to>
                                        <p:strVal val="visible"/>
                                      </p:to>
                                    </p:set>
                                    <p:anim calcmode="lin" valueType="num">
                                      <p:cBhvr>
                                        <p:cTn id="12" dur="500" fill="hold"/>
                                        <p:tgtEl>
                                          <p:spTgt spid="17412"/>
                                        </p:tgtEl>
                                        <p:attrNameLst>
                                          <p:attrName>ppt_x</p:attrName>
                                        </p:attrNameLst>
                                      </p:cBhvr>
                                      <p:tavLst>
                                        <p:tav tm="0">
                                          <p:val>
                                            <p:strVal val="#ppt_x"/>
                                          </p:val>
                                        </p:tav>
                                        <p:tav tm="100000">
                                          <p:val>
                                            <p:strVal val="#ppt_x"/>
                                          </p:val>
                                        </p:tav>
                                      </p:tavLst>
                                    </p:anim>
                                    <p:anim calcmode="lin" valueType="num">
                                      <p:cBhvr>
                                        <p:cTn id="13"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413"/>
                                        </p:tgtEl>
                                        <p:attrNameLst>
                                          <p:attrName>style.visibility</p:attrName>
                                        </p:attrNameLst>
                                      </p:cBhvr>
                                      <p:to>
                                        <p:strVal val="visible"/>
                                      </p:to>
                                    </p:set>
                                    <p:anim calcmode="lin" valueType="num">
                                      <p:cBhvr>
                                        <p:cTn id="18" dur="500" fill="hold"/>
                                        <p:tgtEl>
                                          <p:spTgt spid="17413"/>
                                        </p:tgtEl>
                                        <p:attrNameLst>
                                          <p:attrName>ppt_x</p:attrName>
                                        </p:attrNameLst>
                                      </p:cBhvr>
                                      <p:tavLst>
                                        <p:tav tm="0">
                                          <p:val>
                                            <p:strVal val="#ppt_x"/>
                                          </p:val>
                                        </p:tav>
                                        <p:tav tm="100000">
                                          <p:val>
                                            <p:strVal val="#ppt_x"/>
                                          </p:val>
                                        </p:tav>
                                      </p:tavLst>
                                    </p:anim>
                                    <p:anim calcmode="lin" valueType="num">
                                      <p:cBhvr>
                                        <p:cTn id="19"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7418"/>
                                        </p:tgtEl>
                                        <p:attrNameLst>
                                          <p:attrName>style.visibility</p:attrName>
                                        </p:attrNameLst>
                                      </p:cBhvr>
                                      <p:to>
                                        <p:strVal val="visible"/>
                                      </p:to>
                                    </p:set>
                                    <p:animEffect filter="checkerboard(across)">
                                      <p:cBhvr>
                                        <p:cTn id="24" dur="500"/>
                                        <p:tgtEl>
                                          <p:spTgt spid="17418"/>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500" fill="hold">
                                          <p:stCondLst>
                                            <p:cond delay="0"/>
                                          </p:stCondLst>
                                        </p:cTn>
                                        <p:tgtEl>
                                          <p:spTgt spid="17416"/>
                                        </p:tgtEl>
                                        <p:attrNameLst>
                                          <p:attrName>style.visibility</p:attrName>
                                        </p:attrNameLst>
                                      </p:cBhvr>
                                      <p:to>
                                        <p:strVal val="visible"/>
                                      </p:to>
                                    </p:set>
                                    <p:animEffect filter="circle(in)">
                                      <p:cBhvr>
                                        <p:cTn id="29" dur="500"/>
                                        <p:tgtEl>
                                          <p:spTgt spid="1741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ppt_x</p:attrName>
                                        </p:attrNameLst>
                                      </p:cBhvr>
                                      <p:tavLst>
                                        <p:tav tm="0">
                                          <p:val>
                                            <p:strVal val="#ppt_x"/>
                                          </p:val>
                                        </p:tav>
                                        <p:tav tm="100000">
                                          <p:val>
                                            <p:strVal val="#ppt_x"/>
                                          </p:val>
                                        </p:tav>
                                      </p:tavLst>
                                    </p:anim>
                                    <p:anim calcmode="lin" valueType="num">
                                      <p:cBhvr>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500" fill="hold">
                                          <p:stCondLst>
                                            <p:cond delay="0"/>
                                          </p:stCondLst>
                                        </p:cTn>
                                        <p:tgtEl>
                                          <p:spTgt spid="9"/>
                                        </p:tgtEl>
                                        <p:attrNameLst>
                                          <p:attrName>style.visibility</p:attrName>
                                        </p:attrNameLst>
                                      </p:cBhvr>
                                      <p:to>
                                        <p:strVal val="visible"/>
                                      </p:to>
                                    </p:set>
                                    <p:animEffect filter="circle(in)">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p:bldP spid="17413" grpId="0" bldLvl="0"/>
      <p:bldP spid="17418" grpId="0" bldLvl="0" animBg="1"/>
      <p:bldP spid="17416" grpId="0" bldLvl="0" animBg="1"/>
      <p:bldP spid="8" grpId="0" bldLvl="0"/>
      <p:bldP spid="9"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Rectangle 3"/>
          <p:cNvSpPr/>
          <p:nvPr/>
        </p:nvSpPr>
        <p:spPr>
          <a:xfrm>
            <a:off x="671275" y="342900"/>
            <a:ext cx="5829300" cy="3086100"/>
          </a:xfrm>
          <a:prstGeom prst="rect">
            <a:avLst/>
          </a:prstGeom>
          <a:noFill/>
          <a:ln w="9525">
            <a:noFill/>
          </a:ln>
        </p:spPr>
        <p:txBody>
          <a:bodyPr lIns="68580" tIns="34290" rIns="68580" bIns="34290"/>
          <a:lstStyle/>
          <a:p>
            <a:pPr marL="257175" indent="-257175">
              <a:spcBef>
                <a:spcPct val="20000"/>
              </a:spcBef>
            </a:pPr>
            <a:r>
              <a:rPr lang="en-US" altLang="zh-CN">
                <a:sym typeface="Times New Roman" panose="02020603050405020304" pitchFamily="18" charset="0"/>
              </a:rPr>
              <a:t>  </a:t>
            </a:r>
            <a:r>
              <a:rPr lang="zh-CN" altLang="en-US" sz="2100" b="1" dirty="0">
                <a:solidFill>
                  <a:srgbClr val="000000"/>
                </a:solidFill>
                <a:sym typeface="Times New Roman" panose="02020603050405020304" pitchFamily="18" charset="0"/>
              </a:rPr>
              <a:t>三大殿外观、规模(</a:t>
            </a:r>
            <a:r>
              <a:rPr lang="zh-CN" altLang="en-US" sz="2100" b="1" dirty="0">
                <a:solidFill>
                  <a:srgbClr val="C00000"/>
                </a:solidFill>
                <a:sym typeface="Times New Roman" panose="02020603050405020304" pitchFamily="18" charset="0"/>
              </a:rPr>
              <a:t>4</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太和殿外形            (</a:t>
            </a:r>
            <a:r>
              <a:rPr lang="zh-CN" altLang="en-US" sz="2100" b="1" dirty="0">
                <a:solidFill>
                  <a:srgbClr val="C00000"/>
                </a:solidFill>
                <a:sym typeface="Times New Roman" panose="02020603050405020304" pitchFamily="18" charset="0"/>
              </a:rPr>
              <a:t>5</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太和殿内景            (</a:t>
            </a:r>
            <a:r>
              <a:rPr lang="zh-CN" altLang="en-US" sz="2100" b="1" dirty="0">
                <a:solidFill>
                  <a:srgbClr val="C00000"/>
                </a:solidFill>
                <a:sym typeface="Times New Roman" panose="02020603050405020304" pitchFamily="18" charset="0"/>
              </a:rPr>
              <a:t>6</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太和殿位置            (</a:t>
            </a:r>
            <a:r>
              <a:rPr lang="zh-CN" altLang="en-US" sz="2100" b="1" dirty="0">
                <a:solidFill>
                  <a:srgbClr val="C00000"/>
                </a:solidFill>
                <a:sym typeface="Times New Roman" panose="02020603050405020304" pitchFamily="18" charset="0"/>
              </a:rPr>
              <a:t>7</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太和殿用途            (</a:t>
            </a:r>
            <a:r>
              <a:rPr lang="zh-CN" altLang="en-US" sz="2100" b="1" dirty="0">
                <a:solidFill>
                  <a:srgbClr val="C00000"/>
                </a:solidFill>
                <a:sym typeface="Times New Roman" panose="02020603050405020304" pitchFamily="18" charset="0"/>
              </a:rPr>
              <a:t>8</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中和殿概貌、用途     (</a:t>
            </a:r>
            <a:r>
              <a:rPr lang="zh-CN" altLang="en-US" sz="2100" b="1" dirty="0">
                <a:solidFill>
                  <a:srgbClr val="C00000"/>
                </a:solidFill>
                <a:sym typeface="Times New Roman" panose="02020603050405020304" pitchFamily="18" charset="0"/>
              </a:rPr>
              <a:t>9</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保和殿用途   （</a:t>
            </a:r>
            <a:r>
              <a:rPr lang="zh-CN" altLang="en-US" sz="2100" b="1" dirty="0">
                <a:solidFill>
                  <a:srgbClr val="C00000"/>
                </a:solidFill>
                <a:sym typeface="Times New Roman" panose="02020603050405020304" pitchFamily="18" charset="0"/>
              </a:rPr>
              <a:t>10</a:t>
            </a:r>
            <a:r>
              <a:rPr lang="zh-CN" altLang="en-US" sz="2100" b="1" dirty="0">
                <a:solidFill>
                  <a:srgbClr val="000000"/>
                </a:solidFill>
                <a:sym typeface="Times New Roman" panose="02020603050405020304" pitchFamily="18" charset="0"/>
              </a:rPr>
              <a:t>段）             </a:t>
            </a:r>
          </a:p>
          <a:p>
            <a:pPr marL="257175" indent="-257175">
              <a:spcBef>
                <a:spcPct val="20000"/>
              </a:spcBef>
            </a:pPr>
            <a:r>
              <a:rPr lang="zh-CN" altLang="en-US" sz="2100" b="1" dirty="0">
                <a:solidFill>
                  <a:srgbClr val="000000"/>
                </a:solidFill>
                <a:sym typeface="Times New Roman" panose="02020603050405020304" pitchFamily="18" charset="0"/>
              </a:rPr>
              <a:t>“前朝”“内廷”通道(分界地带)  (</a:t>
            </a:r>
            <a:r>
              <a:rPr lang="zh-CN" altLang="en-US" sz="2100" b="1" dirty="0">
                <a:solidFill>
                  <a:srgbClr val="C00000"/>
                </a:solidFill>
                <a:sym typeface="Times New Roman" panose="02020603050405020304" pitchFamily="18" charset="0"/>
              </a:rPr>
              <a:t>11</a:t>
            </a:r>
            <a:r>
              <a:rPr lang="zh-CN" altLang="en-US" sz="2100" b="1" dirty="0">
                <a:solidFill>
                  <a:srgbClr val="000000"/>
                </a:solidFill>
                <a:sym typeface="Times New Roman" panose="02020603050405020304" pitchFamily="18" charset="0"/>
              </a:rPr>
              <a:t>段)</a:t>
            </a:r>
          </a:p>
        </p:txBody>
      </p:sp>
      <p:sp>
        <p:nvSpPr>
          <p:cNvPr id="17417" name="Rectangle 3"/>
          <p:cNvSpPr/>
          <p:nvPr/>
        </p:nvSpPr>
        <p:spPr>
          <a:xfrm>
            <a:off x="671513" y="3429000"/>
            <a:ext cx="5829300" cy="1561148"/>
          </a:xfrm>
          <a:prstGeom prst="rect">
            <a:avLst/>
          </a:prstGeom>
          <a:noFill/>
          <a:ln w="9525">
            <a:noFill/>
          </a:ln>
        </p:spPr>
        <p:txBody>
          <a:bodyPr lIns="68580" tIns="34290" rIns="68580" bIns="34290"/>
          <a:lstStyle/>
          <a:p>
            <a:pPr marL="257175" indent="-257175">
              <a:spcBef>
                <a:spcPct val="20000"/>
              </a:spcBef>
            </a:pPr>
            <a:r>
              <a:rPr lang="zh-CN" altLang="en-US" sz="2100" b="1" dirty="0">
                <a:solidFill>
                  <a:srgbClr val="000000"/>
                </a:solidFill>
                <a:sym typeface="Times New Roman" panose="02020603050405020304" pitchFamily="18" charset="0"/>
              </a:rPr>
              <a:t> 乾清宫用途 (</a:t>
            </a:r>
            <a:r>
              <a:rPr lang="zh-CN" altLang="en-US" sz="2100" b="1" dirty="0">
                <a:solidFill>
                  <a:srgbClr val="C00000"/>
                </a:solidFill>
                <a:sym typeface="Times New Roman" panose="02020603050405020304" pitchFamily="18" charset="0"/>
              </a:rPr>
              <a:t>12</a:t>
            </a:r>
            <a:r>
              <a:rPr lang="zh-CN" altLang="en-US" sz="2100" b="1" dirty="0">
                <a:solidFill>
                  <a:srgbClr val="000000"/>
                </a:solidFill>
                <a:sym typeface="Times New Roman" panose="02020603050405020304" pitchFamily="18" charset="0"/>
              </a:rPr>
              <a:t>段) </a:t>
            </a:r>
          </a:p>
          <a:p>
            <a:pPr marL="257175" indent="-257175">
              <a:spcBef>
                <a:spcPct val="20000"/>
              </a:spcBef>
            </a:pPr>
            <a:r>
              <a:rPr lang="zh-CN" altLang="en-US" sz="2100" b="1" dirty="0">
                <a:solidFill>
                  <a:srgbClr val="000000"/>
                </a:solidFill>
                <a:sym typeface="Times New Roman" panose="02020603050405020304" pitchFamily="18" charset="0"/>
              </a:rPr>
              <a:t> 交泰殿，坤宁宫用途(</a:t>
            </a:r>
            <a:r>
              <a:rPr lang="zh-CN" altLang="en-US" sz="2100" b="1" dirty="0">
                <a:solidFill>
                  <a:srgbClr val="C00000"/>
                </a:solidFill>
                <a:sym typeface="Times New Roman" panose="02020603050405020304" pitchFamily="18" charset="0"/>
              </a:rPr>
              <a:t>13</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 (与前三殿比较)写后三宫特点(</a:t>
            </a:r>
            <a:r>
              <a:rPr lang="zh-CN" altLang="en-US" sz="2100" b="1" dirty="0">
                <a:solidFill>
                  <a:srgbClr val="C00000"/>
                </a:solidFill>
                <a:sym typeface="Times New Roman" panose="02020603050405020304" pitchFamily="18" charset="0"/>
              </a:rPr>
              <a:t>14</a:t>
            </a:r>
            <a:r>
              <a:rPr lang="zh-CN" altLang="en-US" sz="2100" b="1" dirty="0">
                <a:solidFill>
                  <a:srgbClr val="000000"/>
                </a:solidFill>
                <a:sym typeface="Times New Roman" panose="02020603050405020304" pitchFamily="18" charset="0"/>
              </a:rPr>
              <a:t>段)</a:t>
            </a:r>
          </a:p>
          <a:p>
            <a:pPr marL="257175" indent="-257175">
              <a:spcBef>
                <a:spcPct val="20000"/>
              </a:spcBef>
            </a:pPr>
            <a:r>
              <a:rPr lang="zh-CN" altLang="en-US" sz="2100" b="1" dirty="0">
                <a:solidFill>
                  <a:srgbClr val="000000"/>
                </a:solidFill>
                <a:sym typeface="Times New Roman" panose="02020603050405020304" pitchFamily="18" charset="0"/>
              </a:rPr>
              <a:t>御花园(园林特色)  (</a:t>
            </a:r>
            <a:r>
              <a:rPr lang="zh-CN" altLang="en-US" sz="2100" b="1" dirty="0">
                <a:solidFill>
                  <a:srgbClr val="C00000"/>
                </a:solidFill>
                <a:sym typeface="Times New Roman" panose="02020603050405020304" pitchFamily="18" charset="0"/>
              </a:rPr>
              <a:t>15</a:t>
            </a:r>
            <a:r>
              <a:rPr lang="zh-CN" altLang="en-US" sz="2100" b="1" dirty="0">
                <a:solidFill>
                  <a:srgbClr val="000000"/>
                </a:solidFill>
                <a:sym typeface="Times New Roman" panose="02020603050405020304" pitchFamily="18" charset="0"/>
              </a:rPr>
              <a:t>段)</a:t>
            </a:r>
          </a:p>
        </p:txBody>
      </p:sp>
      <p:sp>
        <p:nvSpPr>
          <p:cNvPr id="17415" name="AutoShape 4"/>
          <p:cNvSpPr/>
          <p:nvPr/>
        </p:nvSpPr>
        <p:spPr>
          <a:xfrm flipH="1">
            <a:off x="5761196" y="439579"/>
            <a:ext cx="374809" cy="2892266"/>
          </a:xfrm>
          <a:prstGeom prst="leftBrace">
            <a:avLst>
              <a:gd name="adj1" fmla="val 70720"/>
              <a:gd name="adj2" fmla="val 50000"/>
            </a:avLst>
          </a:prstGeom>
          <a:noFill/>
          <a:ln w="9525" cap="flat" cmpd="sng">
            <a:solidFill>
              <a:schemeClr val="tx1"/>
            </a:solidFill>
            <a:prstDash val="solid"/>
            <a:bevel/>
            <a:headEnd type="none" w="med" len="med"/>
            <a:tailEnd type="none" w="med" len="med"/>
          </a:ln>
        </p:spPr>
        <p:txBody>
          <a:bodyPr wrap="none" lIns="68580" tIns="34290" rIns="68580" bIns="34290" anchor="ctr"/>
          <a:lstStyle/>
          <a:p>
            <a:r>
              <a:rPr lang="en-US" altLang="zh-CN" dirty="0">
                <a:solidFill>
                  <a:srgbClr val="000000"/>
                </a:solidFill>
                <a:sym typeface="Times New Roman" panose="02020603050405020304" pitchFamily="18" charset="0"/>
              </a:rPr>
              <a:t>                               </a:t>
            </a:r>
          </a:p>
        </p:txBody>
      </p:sp>
      <p:sp>
        <p:nvSpPr>
          <p:cNvPr id="17416" name="WordArt 5"/>
          <p:cNvSpPr>
            <a:spLocks noTextEdit="1"/>
          </p:cNvSpPr>
          <p:nvPr/>
        </p:nvSpPr>
        <p:spPr>
          <a:xfrm>
            <a:off x="7791927" y="2575560"/>
            <a:ext cx="951071" cy="469106"/>
          </a:xfrm>
          <a:prstGeom prst="rect">
            <a:avLst/>
          </a:prstGeom>
        </p:spPr>
        <p:txBody>
          <a:bodyPr wrap="none" lIns="68580" tIns="34290" rIns="68580" bIns="34290" fromWordArt="1"/>
          <a:lstStyle/>
          <a:p>
            <a:pPr algn="l"/>
            <a:r>
              <a:rPr lang="zh-CN" altLang="en-US" sz="2700">
                <a:latin typeface="宋体" panose="02010600030101010101" pitchFamily="2" charset="-122"/>
                <a:ea typeface="宋体" panose="02010600030101010101" pitchFamily="2" charset="-122"/>
              </a:rPr>
              <a:t>分</a:t>
            </a:r>
          </a:p>
        </p:txBody>
      </p:sp>
      <p:sp>
        <p:nvSpPr>
          <p:cNvPr id="17418" name="AutoShape 4"/>
          <p:cNvSpPr/>
          <p:nvPr/>
        </p:nvSpPr>
        <p:spPr>
          <a:xfrm flipH="1">
            <a:off x="5814536" y="3521869"/>
            <a:ext cx="268129" cy="1375410"/>
          </a:xfrm>
          <a:prstGeom prst="leftBrace">
            <a:avLst>
              <a:gd name="adj1" fmla="val 70740"/>
              <a:gd name="adj2" fmla="val 50000"/>
            </a:avLst>
          </a:prstGeom>
          <a:noFill/>
          <a:ln w="9525" cap="flat" cmpd="sng">
            <a:solidFill>
              <a:schemeClr val="tx1"/>
            </a:solidFill>
            <a:prstDash val="solid"/>
            <a:bevel/>
            <a:headEnd type="none" w="med" len="med"/>
            <a:tailEnd type="none" w="med" len="med"/>
          </a:ln>
        </p:spPr>
        <p:txBody>
          <a:bodyPr wrap="none" lIns="68580" tIns="34290" rIns="68580" bIns="34290" anchor="ctr"/>
          <a:lstStyle/>
          <a:p>
            <a:endParaRPr lang="zh-CN" altLang="en-US" dirty="0">
              <a:solidFill>
                <a:srgbClr val="000000"/>
              </a:solidFill>
              <a:sym typeface="Times New Roman" panose="02020603050405020304" pitchFamily="18" charset="0"/>
            </a:endParaRPr>
          </a:p>
        </p:txBody>
      </p:sp>
      <p:sp>
        <p:nvSpPr>
          <p:cNvPr id="2" name="WordArt 5"/>
          <p:cNvSpPr>
            <a:spLocks noTextEdit="1"/>
          </p:cNvSpPr>
          <p:nvPr/>
        </p:nvSpPr>
        <p:spPr>
          <a:xfrm>
            <a:off x="6376988" y="3921443"/>
            <a:ext cx="951071" cy="469106"/>
          </a:xfrm>
          <a:prstGeom prst="rect">
            <a:avLst/>
          </a:prstGeom>
        </p:spPr>
        <p:txBody>
          <a:bodyPr wrap="none" lIns="68580" tIns="34290" rIns="68580" bIns="34290" fromWordArt="1"/>
          <a:lstStyle/>
          <a:p>
            <a:pPr algn="l"/>
            <a:r>
              <a:rPr lang="zh-CN" altLang="en-US" sz="2700">
                <a:latin typeface="宋体" panose="02010600030101010101" pitchFamily="2" charset="-122"/>
                <a:ea typeface="宋体" panose="02010600030101010101" pitchFamily="2" charset="-122"/>
              </a:rPr>
              <a:t>内廷</a:t>
            </a:r>
          </a:p>
        </p:txBody>
      </p:sp>
      <p:sp>
        <p:nvSpPr>
          <p:cNvPr id="17423" name="AutoShape 4"/>
          <p:cNvSpPr/>
          <p:nvPr/>
        </p:nvSpPr>
        <p:spPr>
          <a:xfrm flipH="1">
            <a:off x="7416642" y="1229440"/>
            <a:ext cx="375047" cy="3161109"/>
          </a:xfrm>
          <a:prstGeom prst="leftBrace">
            <a:avLst>
              <a:gd name="adj1" fmla="val 70706"/>
              <a:gd name="adj2" fmla="val 50000"/>
            </a:avLst>
          </a:prstGeom>
          <a:noFill/>
          <a:ln w="9525" cap="flat" cmpd="sng">
            <a:solidFill>
              <a:schemeClr val="tx1"/>
            </a:solidFill>
            <a:prstDash val="solid"/>
            <a:bevel/>
            <a:headEnd type="none" w="med" len="med"/>
            <a:tailEnd type="none" w="med" len="med"/>
          </a:ln>
        </p:spPr>
        <p:txBody>
          <a:bodyPr wrap="none" lIns="68580" tIns="34290" rIns="68580" bIns="34290" anchor="ctr"/>
          <a:lstStyle/>
          <a:p>
            <a:endParaRPr lang="zh-CN" altLang="en-US" dirty="0">
              <a:solidFill>
                <a:srgbClr val="000000"/>
              </a:solidFill>
              <a:sym typeface="Times New Roman" panose="02020603050405020304" pitchFamily="18" charset="0"/>
            </a:endParaRPr>
          </a:p>
        </p:txBody>
      </p:sp>
      <p:sp>
        <p:nvSpPr>
          <p:cNvPr id="3" name="WordArt 5"/>
          <p:cNvSpPr>
            <a:spLocks noTextEdit="1"/>
          </p:cNvSpPr>
          <p:nvPr/>
        </p:nvSpPr>
        <p:spPr>
          <a:xfrm>
            <a:off x="6227446" y="1651159"/>
            <a:ext cx="951071" cy="469106"/>
          </a:xfrm>
          <a:prstGeom prst="rect">
            <a:avLst/>
          </a:prstGeom>
        </p:spPr>
        <p:txBody>
          <a:bodyPr wrap="none" lIns="68580" tIns="34290" rIns="68580" bIns="34290" fromWordArt="1"/>
          <a:lstStyle/>
          <a:p>
            <a:pPr algn="l"/>
            <a:r>
              <a:rPr lang="zh-CN" altLang="en-US" sz="2700">
                <a:latin typeface="宋体" panose="02010600030101010101" pitchFamily="2" charset="-122"/>
                <a:ea typeface="宋体" panose="02010600030101010101" pitchFamily="2" charset="-122"/>
              </a:rPr>
              <a:t>前朝</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7414">
                                            <p:txEl>
                                              <p:pRg st="0" end="0"/>
                                            </p:txEl>
                                          </p:spTgt>
                                        </p:tgtEl>
                                        <p:attrNameLst>
                                          <p:attrName>style.visibility</p:attrName>
                                        </p:attrNameLst>
                                      </p:cBhvr>
                                      <p:to>
                                        <p:strVal val="visible"/>
                                      </p:to>
                                    </p:set>
                                    <p:anim calcmode="lin" valueType="num">
                                      <p:cBhvr>
                                        <p:cTn id="7" dur="1" fill="hold"/>
                                        <p:tgtEl>
                                          <p:spTgt spid="17414">
                                            <p:txEl>
                                              <p:pRg st="0" end="0"/>
                                            </p:txEl>
                                          </p:spTgt>
                                        </p:tgtEl>
                                        <p:attrNameLst>
                                          <p:attrName>style.visibility</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7414">
                                            <p:txEl>
                                              <p:pRg st="1" end="1"/>
                                            </p:txEl>
                                          </p:spTgt>
                                        </p:tgtEl>
                                        <p:attrNameLst>
                                          <p:attrName>style.visibility</p:attrName>
                                        </p:attrNameLst>
                                      </p:cBhvr>
                                      <p:to>
                                        <p:strVal val="visible"/>
                                      </p:to>
                                    </p:set>
                                    <p:anim calcmode="lin" valueType="num">
                                      <p:cBhvr>
                                        <p:cTn id="12" dur="1" fill="hold"/>
                                        <p:tgtEl>
                                          <p:spTgt spid="17414">
                                            <p:txEl>
                                              <p:pRg st="1" end="1"/>
                                            </p:txEl>
                                          </p:spTgt>
                                        </p:tgtEl>
                                        <p:attrNameLst>
                                          <p:attrName>style.visibility</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414">
                                            <p:txEl>
                                              <p:pRg st="2" end="2"/>
                                            </p:txEl>
                                          </p:spTgt>
                                        </p:tgtEl>
                                        <p:attrNameLst>
                                          <p:attrName>style.visibility</p:attrName>
                                        </p:attrNameLst>
                                      </p:cBhvr>
                                      <p:to>
                                        <p:strVal val="visible"/>
                                      </p:to>
                                    </p:set>
                                    <p:anim calcmode="lin" valueType="num">
                                      <p:cBhvr>
                                        <p:cTn id="17" dur="1" fill="hold"/>
                                        <p:tgtEl>
                                          <p:spTgt spid="17414">
                                            <p:txEl>
                                              <p:pRg st="2" end="2"/>
                                            </p:txEl>
                                          </p:spTgt>
                                        </p:tgtEl>
                                        <p:attrNameLst>
                                          <p:attrName>style.visibility</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7414">
                                            <p:txEl>
                                              <p:pRg st="3" end="3"/>
                                            </p:txEl>
                                          </p:spTgt>
                                        </p:tgtEl>
                                        <p:attrNameLst>
                                          <p:attrName>style.visibility</p:attrName>
                                        </p:attrNameLst>
                                      </p:cBhvr>
                                      <p:to>
                                        <p:strVal val="visible"/>
                                      </p:to>
                                    </p:set>
                                    <p:anim calcmode="lin" valueType="num">
                                      <p:cBhvr>
                                        <p:cTn id="22" dur="1" fill="hold"/>
                                        <p:tgtEl>
                                          <p:spTgt spid="17414">
                                            <p:txEl>
                                              <p:pRg st="3" end="3"/>
                                            </p:txEl>
                                          </p:spTgt>
                                        </p:tgtEl>
                                        <p:attrNameLst>
                                          <p:attrName>style.visibility</p:attrName>
                                        </p:attrNameLst>
                                      </p:cBhvr>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7414">
                                            <p:txEl>
                                              <p:pRg st="4" end="4"/>
                                            </p:txEl>
                                          </p:spTgt>
                                        </p:tgtEl>
                                        <p:attrNameLst>
                                          <p:attrName>style.visibility</p:attrName>
                                        </p:attrNameLst>
                                      </p:cBhvr>
                                      <p:to>
                                        <p:strVal val="visible"/>
                                      </p:to>
                                    </p:set>
                                    <p:animEffect filter="circle(in)">
                                      <p:cBhvr>
                                        <p:cTn id="27" dur="2000"/>
                                        <p:tgtEl>
                                          <p:spTgt spid="174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17414">
                                            <p:txEl>
                                              <p:pRg st="5" end="5"/>
                                            </p:txEl>
                                          </p:spTgt>
                                        </p:tgtEl>
                                        <p:attrNameLst>
                                          <p:attrName>style.visibility</p:attrName>
                                        </p:attrNameLst>
                                      </p:cBhvr>
                                      <p:to>
                                        <p:strVal val="visible"/>
                                      </p:to>
                                    </p:set>
                                    <p:animEffect filter="circle(in)">
                                      <p:cBhvr>
                                        <p:cTn id="32" dur="2000"/>
                                        <p:tgtEl>
                                          <p:spTgt spid="174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7414">
                                            <p:txEl>
                                              <p:pRg st="6" end="6"/>
                                            </p:txEl>
                                          </p:spTgt>
                                        </p:tgtEl>
                                        <p:attrNameLst>
                                          <p:attrName>style.visibility</p:attrName>
                                        </p:attrNameLst>
                                      </p:cBhvr>
                                      <p:to>
                                        <p:strVal val="visible"/>
                                      </p:to>
                                    </p:set>
                                    <p:animEffect filter="dissolve">
                                      <p:cBhvr>
                                        <p:cTn id="37" dur="500"/>
                                        <p:tgtEl>
                                          <p:spTgt spid="1741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7414">
                                            <p:txEl>
                                              <p:pRg st="7" end="7"/>
                                            </p:txEl>
                                          </p:spTgt>
                                        </p:tgtEl>
                                        <p:attrNameLst>
                                          <p:attrName>style.visibility</p:attrName>
                                        </p:attrNameLst>
                                      </p:cBhvr>
                                      <p:to>
                                        <p:strVal val="visible"/>
                                      </p:to>
                                    </p:set>
                                    <p:animEffect filter="dissolve">
                                      <p:cBhvr>
                                        <p:cTn id="42" dur="500"/>
                                        <p:tgtEl>
                                          <p:spTgt spid="1741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7417">
                                            <p:txEl>
                                              <p:pRg st="0" end="0"/>
                                            </p:txEl>
                                          </p:spTgt>
                                        </p:tgtEl>
                                        <p:attrNameLst>
                                          <p:attrName>style.visibility</p:attrName>
                                        </p:attrNameLst>
                                      </p:cBhvr>
                                      <p:to>
                                        <p:strVal val="visible"/>
                                      </p:to>
                                    </p:set>
                                    <p:anim calcmode="lin" valueType="num">
                                      <p:cBhvr>
                                        <p:cTn id="47" dur="500" fill="hold"/>
                                        <p:tgtEl>
                                          <p:spTgt spid="17417">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174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0" presetClass="entr" presetSubtype="0" fill="hold" nodeType="clickEffect">
                                  <p:stCondLst>
                                    <p:cond delay="0"/>
                                  </p:stCondLst>
                                  <p:childTnLst>
                                    <p:set>
                                      <p:cBhvr>
                                        <p:cTn id="52" dur="1" fill="hold">
                                          <p:stCondLst>
                                            <p:cond delay="0"/>
                                          </p:stCondLst>
                                        </p:cTn>
                                        <p:tgtEl>
                                          <p:spTgt spid="17417">
                                            <p:txEl>
                                              <p:pRg st="1" end="1"/>
                                            </p:txEl>
                                          </p:spTgt>
                                        </p:tgtEl>
                                        <p:attrNameLst>
                                          <p:attrName>style.visibility</p:attrName>
                                        </p:attrNameLst>
                                      </p:cBhvr>
                                      <p:to>
                                        <p:strVal val="visible"/>
                                      </p:to>
                                    </p:set>
                                    <p:animEffect filter="wedge">
                                      <p:cBhvr>
                                        <p:cTn id="53" dur="2000"/>
                                        <p:tgtEl>
                                          <p:spTgt spid="17417">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nodeType="clickEffect">
                                  <p:stCondLst>
                                    <p:cond delay="0"/>
                                  </p:stCondLst>
                                  <p:childTnLst>
                                    <p:set>
                                      <p:cBhvr>
                                        <p:cTn id="57" dur="1" fill="hold">
                                          <p:stCondLst>
                                            <p:cond delay="0"/>
                                          </p:stCondLst>
                                        </p:cTn>
                                        <p:tgtEl>
                                          <p:spTgt spid="17417">
                                            <p:txEl>
                                              <p:pRg st="2" end="2"/>
                                            </p:txEl>
                                          </p:spTgt>
                                        </p:tgtEl>
                                        <p:attrNameLst>
                                          <p:attrName>style.visibility</p:attrName>
                                        </p:attrNameLst>
                                      </p:cBhvr>
                                      <p:to>
                                        <p:strVal val="visible"/>
                                      </p:to>
                                    </p:set>
                                    <p:animEffect filter="dissolve">
                                      <p:cBhvr>
                                        <p:cTn id="58" dur="500"/>
                                        <p:tgtEl>
                                          <p:spTgt spid="17417">
                                            <p:txEl>
                                              <p:pRg st="2" end="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16" fill="hold" nodeType="clickEffect">
                                  <p:stCondLst>
                                    <p:cond delay="0"/>
                                  </p:stCondLst>
                                  <p:childTnLst>
                                    <p:set>
                                      <p:cBhvr>
                                        <p:cTn id="62" dur="1" fill="hold">
                                          <p:stCondLst>
                                            <p:cond delay="0"/>
                                          </p:stCondLst>
                                        </p:cTn>
                                        <p:tgtEl>
                                          <p:spTgt spid="17417">
                                            <p:txEl>
                                              <p:pRg st="3" end="3"/>
                                            </p:txEl>
                                          </p:spTgt>
                                        </p:tgtEl>
                                        <p:attrNameLst>
                                          <p:attrName>style.visibility</p:attrName>
                                        </p:attrNameLst>
                                      </p:cBhvr>
                                      <p:to>
                                        <p:strVal val="visible"/>
                                      </p:to>
                                    </p:set>
                                    <p:animEffect filter="circle(in)">
                                      <p:cBhvr>
                                        <p:cTn id="63" dur="2000"/>
                                        <p:tgtEl>
                                          <p:spTgt spid="17417">
                                            <p:txEl>
                                              <p:pRg st="3" end="3"/>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5" presetClass="entr" presetSubtype="10" fill="hold" grpId="0" nodeType="clickEffect">
                                  <p:stCondLst>
                                    <p:cond delay="0"/>
                                  </p:stCondLst>
                                  <p:childTnLst>
                                    <p:set>
                                      <p:cBhvr>
                                        <p:cTn id="67" dur="1" fill="hold">
                                          <p:stCondLst>
                                            <p:cond delay="0"/>
                                          </p:stCondLst>
                                        </p:cTn>
                                        <p:tgtEl>
                                          <p:spTgt spid="17415"/>
                                        </p:tgtEl>
                                        <p:attrNameLst>
                                          <p:attrName>style.visibility</p:attrName>
                                        </p:attrNameLst>
                                      </p:cBhvr>
                                      <p:to>
                                        <p:strVal val="visible"/>
                                      </p:to>
                                    </p:set>
                                    <p:animEffect filter="checkerboard(across)">
                                      <p:cBhvr>
                                        <p:cTn id="68" dur="500"/>
                                        <p:tgtEl>
                                          <p:spTgt spid="17415"/>
                                        </p:tgtEl>
                                      </p:cBhvr>
                                    </p:animEffect>
                                  </p:childTnLst>
                                </p:cTn>
                              </p:par>
                            </p:childTnLst>
                          </p:cTn>
                        </p:par>
                      </p:childTnLst>
                    </p:cTn>
                  </p:par>
                  <p:par>
                    <p:cTn id="69" fill="hold">
                      <p:stCondLst>
                        <p:cond delay="indefinite"/>
                      </p:stCondLst>
                      <p:childTnLst>
                        <p:par>
                          <p:cTn id="70" fill="hold">
                            <p:stCondLst>
                              <p:cond delay="0"/>
                            </p:stCondLst>
                            <p:childTnLst>
                              <p:par>
                                <p:cTn id="71" presetID="5" presetClass="entr" presetSubtype="10" fill="hold" grpId="0" nodeType="clickEffect">
                                  <p:stCondLst>
                                    <p:cond delay="0"/>
                                  </p:stCondLst>
                                  <p:childTnLst>
                                    <p:set>
                                      <p:cBhvr>
                                        <p:cTn id="72" dur="1" fill="hold">
                                          <p:stCondLst>
                                            <p:cond delay="0"/>
                                          </p:stCondLst>
                                        </p:cTn>
                                        <p:tgtEl>
                                          <p:spTgt spid="17418"/>
                                        </p:tgtEl>
                                        <p:attrNameLst>
                                          <p:attrName>style.visibility</p:attrName>
                                        </p:attrNameLst>
                                      </p:cBhvr>
                                      <p:to>
                                        <p:strVal val="visible"/>
                                      </p:to>
                                    </p:set>
                                    <p:animEffect filter="checkerboard(across)">
                                      <p:cBhvr>
                                        <p:cTn id="73" dur="500"/>
                                        <p:tgtEl>
                                          <p:spTgt spid="17418"/>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ntr" presetSubtype="16" fill="hold" grpId="0" nodeType="clickEffect">
                                  <p:stCondLst>
                                    <p:cond delay="0"/>
                                  </p:stCondLst>
                                  <p:childTnLst>
                                    <p:set>
                                      <p:cBhvr>
                                        <p:cTn id="77" dur="1" fill="hold">
                                          <p:stCondLst>
                                            <p:cond delay="0"/>
                                          </p:stCondLst>
                                        </p:cTn>
                                        <p:tgtEl>
                                          <p:spTgt spid="3"/>
                                        </p:tgtEl>
                                        <p:attrNameLst>
                                          <p:attrName>style.visibility</p:attrName>
                                        </p:attrNameLst>
                                      </p:cBhvr>
                                      <p:to>
                                        <p:strVal val="visible"/>
                                      </p:to>
                                    </p:set>
                                    <p:animEffect filter="circle(in)">
                                      <p:cBhvr>
                                        <p:cTn id="78" dur="2000"/>
                                        <p:tgtEl>
                                          <p:spTgt spid="3"/>
                                        </p:tgtEl>
                                      </p:cBhvr>
                                    </p:animEffect>
                                  </p:childTnLst>
                                </p:cTn>
                              </p:par>
                            </p:childTnLst>
                          </p:cTn>
                        </p:par>
                      </p:childTnLst>
                    </p:cTn>
                  </p:par>
                  <p:par>
                    <p:cTn id="79" fill="hold">
                      <p:stCondLst>
                        <p:cond delay="indefinite"/>
                      </p:stCondLst>
                      <p:childTnLst>
                        <p:par>
                          <p:cTn id="80" fill="hold">
                            <p:stCondLst>
                              <p:cond delay="0"/>
                            </p:stCondLst>
                            <p:childTnLst>
                              <p:par>
                                <p:cTn id="81" presetID="6" presetClass="entr" presetSubtype="16" fill="hold" grpId="0" nodeType="clickEffect">
                                  <p:stCondLst>
                                    <p:cond delay="0"/>
                                  </p:stCondLst>
                                  <p:childTnLst>
                                    <p:set>
                                      <p:cBhvr>
                                        <p:cTn id="82" dur="1" fill="hold">
                                          <p:stCondLst>
                                            <p:cond delay="0"/>
                                          </p:stCondLst>
                                        </p:cTn>
                                        <p:tgtEl>
                                          <p:spTgt spid="2"/>
                                        </p:tgtEl>
                                        <p:attrNameLst>
                                          <p:attrName>style.visibility</p:attrName>
                                        </p:attrNameLst>
                                      </p:cBhvr>
                                      <p:to>
                                        <p:strVal val="visible"/>
                                      </p:to>
                                    </p:set>
                                    <p:animEffect filter="circle(in)">
                                      <p:cBhvr>
                                        <p:cTn id="83" dur="2000"/>
                                        <p:tgtEl>
                                          <p:spTgt spid="2"/>
                                        </p:tgtEl>
                                      </p:cBhvr>
                                    </p:animEffect>
                                  </p:childTnLst>
                                </p:cTn>
                              </p:par>
                            </p:childTnLst>
                          </p:cTn>
                        </p:par>
                      </p:childTnLst>
                    </p:cTn>
                  </p:par>
                  <p:par>
                    <p:cTn id="84" fill="hold">
                      <p:stCondLst>
                        <p:cond delay="indefinite"/>
                      </p:stCondLst>
                      <p:childTnLst>
                        <p:par>
                          <p:cTn id="85" fill="hold">
                            <p:stCondLst>
                              <p:cond delay="0"/>
                            </p:stCondLst>
                            <p:childTnLst>
                              <p:par>
                                <p:cTn id="86" presetID="5" presetClass="entr" presetSubtype="10" fill="hold" grpId="0" nodeType="clickEffect">
                                  <p:stCondLst>
                                    <p:cond delay="0"/>
                                  </p:stCondLst>
                                  <p:childTnLst>
                                    <p:set>
                                      <p:cBhvr>
                                        <p:cTn id="87" dur="1" fill="hold">
                                          <p:stCondLst>
                                            <p:cond delay="0"/>
                                          </p:stCondLst>
                                        </p:cTn>
                                        <p:tgtEl>
                                          <p:spTgt spid="17423"/>
                                        </p:tgtEl>
                                        <p:attrNameLst>
                                          <p:attrName>style.visibility</p:attrName>
                                        </p:attrNameLst>
                                      </p:cBhvr>
                                      <p:to>
                                        <p:strVal val="visible"/>
                                      </p:to>
                                    </p:set>
                                    <p:animEffect filter="checkerboard(across)">
                                      <p:cBhvr>
                                        <p:cTn id="88" dur="500"/>
                                        <p:tgtEl>
                                          <p:spTgt spid="17423"/>
                                        </p:tgtEl>
                                      </p:cBhvr>
                                    </p:animEffect>
                                  </p:childTnLst>
                                </p:cTn>
                              </p:par>
                            </p:childTnLst>
                          </p:cTn>
                        </p:par>
                      </p:childTnLst>
                    </p:cTn>
                  </p:par>
                  <p:par>
                    <p:cTn id="89" fill="hold">
                      <p:stCondLst>
                        <p:cond delay="indefinite"/>
                      </p:stCondLst>
                      <p:childTnLst>
                        <p:par>
                          <p:cTn id="90" fill="hold">
                            <p:stCondLst>
                              <p:cond delay="0"/>
                            </p:stCondLst>
                            <p:childTnLst>
                              <p:par>
                                <p:cTn id="91" presetID="6" presetClass="entr" presetSubtype="16" fill="hold" grpId="0" nodeType="clickEffect">
                                  <p:stCondLst>
                                    <p:cond delay="0"/>
                                  </p:stCondLst>
                                  <p:childTnLst>
                                    <p:set>
                                      <p:cBhvr>
                                        <p:cTn id="92" dur="1" fill="hold">
                                          <p:stCondLst>
                                            <p:cond delay="0"/>
                                          </p:stCondLst>
                                        </p:cTn>
                                        <p:tgtEl>
                                          <p:spTgt spid="17416"/>
                                        </p:tgtEl>
                                        <p:attrNameLst>
                                          <p:attrName>style.visibility</p:attrName>
                                        </p:attrNameLst>
                                      </p:cBhvr>
                                      <p:to>
                                        <p:strVal val="visible"/>
                                      </p:to>
                                    </p:set>
                                    <p:animEffect filter="circle(in)">
                                      <p:cBhvr>
                                        <p:cTn id="93" dur="2000"/>
                                        <p:tgtEl>
                                          <p:spTgt spid="1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bldLvl="0" animBg="1"/>
      <p:bldP spid="17416" grpId="0" bldLvl="0" animBg="1"/>
      <p:bldP spid="17418" grpId="0" bldLvl="0" animBg="1"/>
      <p:bldP spid="2" grpId="0" bldLvl="0" animBg="1"/>
      <p:bldP spid="17423" grpId="0" bldLvl="0" animBg="1"/>
      <p:bldP spid="3"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p:nvPr/>
        </p:nvSpPr>
        <p:spPr>
          <a:xfrm>
            <a:off x="738188" y="766286"/>
            <a:ext cx="7749540" cy="4431030"/>
          </a:xfrm>
          <a:prstGeom prst="rect">
            <a:avLst/>
          </a:prstGeom>
          <a:noFill/>
          <a:ln w="9525">
            <a:noFill/>
          </a:ln>
        </p:spPr>
        <p:txBody>
          <a:bodyPr wrap="square" lIns="68580" tIns="34290" rIns="68580" bIns="34290">
            <a:spAutoFit/>
          </a:bodyPr>
          <a:lstStyle/>
          <a:p>
            <a:pPr>
              <a:lnSpc>
                <a:spcPct val="150000"/>
              </a:lnSpc>
            </a:pP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说明对象：</a:t>
            </a:r>
            <a:endPar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endParaRPr>
          </a:p>
          <a:p>
            <a:pPr>
              <a:lnSpc>
                <a:spcPct val="150000"/>
              </a:lnSpc>
            </a:pP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说明对象的特征：</a:t>
            </a:r>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
            </a:r>
            <a:b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b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说明顺序：</a:t>
            </a:r>
          </a:p>
          <a:p>
            <a:pPr>
              <a:lnSpc>
                <a:spcPct val="150000"/>
              </a:lnSpc>
            </a:pP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说明方法：</a:t>
            </a:r>
          </a:p>
          <a:p>
            <a:pPr>
              <a:lnSpc>
                <a:spcPct val="150000"/>
              </a:lnSpc>
            </a:pP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说明语言：</a:t>
            </a:r>
          </a:p>
          <a:p>
            <a:pPr>
              <a:lnSpc>
                <a:spcPct val="150000"/>
              </a:lnSpc>
            </a:pP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说明类别：</a:t>
            </a:r>
          </a:p>
          <a:p>
            <a:pPr>
              <a:lnSpc>
                <a:spcPct val="150000"/>
              </a:lnSpc>
            </a:pPr>
            <a:r>
              <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说明结构：</a:t>
            </a:r>
            <a:endPar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endParaRPr>
          </a:p>
        </p:txBody>
      </p:sp>
      <p:pic>
        <p:nvPicPr>
          <p:cNvPr id="3" name="图片 2" descr="347737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2943" y="3334"/>
            <a:ext cx="870109" cy="870109"/>
          </a:xfrm>
          <a:prstGeom prst="rect">
            <a:avLst/>
          </a:prstGeom>
        </p:spPr>
      </p:pic>
      <p:sp>
        <p:nvSpPr>
          <p:cNvPr id="4" name="Rectangle 2"/>
          <p:cNvSpPr>
            <a:spLocks noGrp="1"/>
          </p:cNvSpPr>
          <p:nvPr/>
        </p:nvSpPr>
        <p:spPr>
          <a:xfrm>
            <a:off x="1624489" y="316231"/>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归纳</a:t>
            </a:r>
          </a:p>
        </p:txBody>
      </p:sp>
      <p:sp>
        <p:nvSpPr>
          <p:cNvPr id="5" name="文本框 4"/>
          <p:cNvSpPr txBox="1"/>
          <p:nvPr/>
        </p:nvSpPr>
        <p:spPr>
          <a:xfrm>
            <a:off x="2452212" y="941070"/>
            <a:ext cx="1877758" cy="484748"/>
          </a:xfrm>
          <a:prstGeom prst="rect">
            <a:avLst/>
          </a:prstGeom>
          <a:noFill/>
        </p:spPr>
        <p:txBody>
          <a:bodyPr wrap="none" lIns="68580" tIns="34290" rIns="68580" bIns="34290" rtlCol="0">
            <a:spAutoFit/>
          </a:bodyPr>
          <a:lstStyle/>
          <a:p>
            <a:pPr algn="l"/>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故宫博物院</a:t>
            </a:r>
          </a:p>
        </p:txBody>
      </p:sp>
      <p:sp>
        <p:nvSpPr>
          <p:cNvPr id="6" name="文本框 5"/>
          <p:cNvSpPr txBox="1"/>
          <p:nvPr/>
        </p:nvSpPr>
        <p:spPr>
          <a:xfrm>
            <a:off x="3477577" y="1606868"/>
            <a:ext cx="5008422" cy="484748"/>
          </a:xfrm>
          <a:prstGeom prst="rect">
            <a:avLst/>
          </a:prstGeom>
          <a:noFill/>
        </p:spPr>
        <p:txBody>
          <a:bodyPr wrap="none" lIns="68580" tIns="34290" rIns="68580" bIns="34290" rtlCol="0">
            <a:spAutoFit/>
          </a:bodyPr>
          <a:lstStyle/>
          <a:p>
            <a:pPr algn="l"/>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宏大壮丽、建筑精美、布局统一</a:t>
            </a:r>
            <a:endPar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endParaRPr>
          </a:p>
        </p:txBody>
      </p:sp>
      <p:sp>
        <p:nvSpPr>
          <p:cNvPr id="7" name="文本框 6"/>
          <p:cNvSpPr txBox="1"/>
          <p:nvPr/>
        </p:nvSpPr>
        <p:spPr>
          <a:xfrm>
            <a:off x="2452211" y="2217896"/>
            <a:ext cx="1529906" cy="484748"/>
          </a:xfrm>
          <a:prstGeom prst="rect">
            <a:avLst/>
          </a:prstGeom>
          <a:noFill/>
        </p:spPr>
        <p:txBody>
          <a:bodyPr wrap="none" lIns="68580" tIns="34290" rIns="68580" bIns="34290" rtlCol="0">
            <a:spAutoFit/>
          </a:bodyPr>
          <a:lstStyle/>
          <a:p>
            <a:pPr algn="l"/>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空间顺序</a:t>
            </a:r>
            <a:endPar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endParaRPr>
          </a:p>
        </p:txBody>
      </p:sp>
      <p:sp>
        <p:nvSpPr>
          <p:cNvPr id="8" name="文本框 7"/>
          <p:cNvSpPr txBox="1"/>
          <p:nvPr/>
        </p:nvSpPr>
        <p:spPr>
          <a:xfrm>
            <a:off x="2452211" y="2636044"/>
            <a:ext cx="5361083" cy="692497"/>
          </a:xfrm>
          <a:prstGeom prst="rect">
            <a:avLst/>
          </a:prstGeom>
          <a:noFill/>
        </p:spPr>
        <p:txBody>
          <a:bodyPr wrap="none" lIns="68580" tIns="34290" rIns="68580" bIns="34290" rtlCol="0">
            <a:spAutoFit/>
          </a:bodyPr>
          <a:lstStyle/>
          <a:p>
            <a:pPr algn="l">
              <a:lnSpc>
                <a:spcPct val="150000"/>
              </a:lnSpc>
            </a:pPr>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分类别  列数字  打比方  作比较</a:t>
            </a:r>
          </a:p>
        </p:txBody>
      </p:sp>
      <p:sp>
        <p:nvSpPr>
          <p:cNvPr id="9" name="文本框 8"/>
          <p:cNvSpPr txBox="1"/>
          <p:nvPr/>
        </p:nvSpPr>
        <p:spPr>
          <a:xfrm>
            <a:off x="2452212" y="3866198"/>
            <a:ext cx="1877758" cy="692497"/>
          </a:xfrm>
          <a:prstGeom prst="rect">
            <a:avLst/>
          </a:prstGeom>
          <a:noFill/>
        </p:spPr>
        <p:txBody>
          <a:bodyPr wrap="none" lIns="68580" tIns="34290" rIns="68580" bIns="34290" rtlCol="0">
            <a:spAutoFit/>
          </a:bodyPr>
          <a:lstStyle/>
          <a:p>
            <a:pPr algn="l">
              <a:lnSpc>
                <a:spcPct val="150000"/>
              </a:lnSpc>
            </a:pPr>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事物说明文</a:t>
            </a:r>
            <a:endParaRPr lang="zh-CN" altLang="en-US" sz="2700" b="1"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endParaRPr>
          </a:p>
        </p:txBody>
      </p:sp>
      <p:sp>
        <p:nvSpPr>
          <p:cNvPr id="10" name="文本框 9"/>
          <p:cNvSpPr txBox="1"/>
          <p:nvPr/>
        </p:nvSpPr>
        <p:spPr>
          <a:xfrm>
            <a:off x="2450783" y="4505801"/>
            <a:ext cx="1531510" cy="692497"/>
          </a:xfrm>
          <a:prstGeom prst="rect">
            <a:avLst/>
          </a:prstGeom>
          <a:noFill/>
        </p:spPr>
        <p:txBody>
          <a:bodyPr wrap="none" lIns="68580" tIns="34290" rIns="68580" bIns="34290" rtlCol="0">
            <a:spAutoFit/>
          </a:bodyPr>
          <a:lstStyle/>
          <a:p>
            <a:pPr algn="l">
              <a:lnSpc>
                <a:spcPct val="150000"/>
              </a:lnSpc>
            </a:pPr>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总-分-总</a:t>
            </a:r>
          </a:p>
        </p:txBody>
      </p:sp>
      <p:sp>
        <p:nvSpPr>
          <p:cNvPr id="11" name="文本框 10"/>
          <p:cNvSpPr txBox="1"/>
          <p:nvPr/>
        </p:nvSpPr>
        <p:spPr>
          <a:xfrm>
            <a:off x="2452212" y="3382328"/>
            <a:ext cx="1877758" cy="484748"/>
          </a:xfrm>
          <a:prstGeom prst="rect">
            <a:avLst/>
          </a:prstGeom>
          <a:noFill/>
        </p:spPr>
        <p:txBody>
          <a:bodyPr wrap="none" lIns="68580" tIns="34290" rIns="68580" bIns="34290" rtlCol="0">
            <a:spAutoFit/>
          </a:bodyPr>
          <a:lstStyle/>
          <a:p>
            <a:pPr algn="l"/>
            <a:r>
              <a:rPr lang="zh-CN" altLang="en-US" sz="2700" b="1" dirty="0">
                <a:solidFill>
                  <a:schemeClr val="accent1"/>
                </a:solidFill>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准确、严密</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linds(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47737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8188" y="201454"/>
            <a:ext cx="870109" cy="870109"/>
          </a:xfrm>
          <a:prstGeom prst="rect">
            <a:avLst/>
          </a:prstGeom>
        </p:spPr>
      </p:pic>
      <p:sp>
        <p:nvSpPr>
          <p:cNvPr id="4" name="Rectangle 2"/>
          <p:cNvSpPr>
            <a:spLocks noGrp="1"/>
          </p:cNvSpPr>
          <p:nvPr/>
        </p:nvSpPr>
        <p:spPr>
          <a:xfrm>
            <a:off x="1679734" y="514350"/>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小结</a:t>
            </a:r>
          </a:p>
        </p:txBody>
      </p:sp>
      <p:sp>
        <p:nvSpPr>
          <p:cNvPr id="67587" name="Rectangle 3"/>
          <p:cNvSpPr>
            <a:spLocks noGrp="1"/>
          </p:cNvSpPr>
          <p:nvPr>
            <p:ph type="body" idx="1"/>
          </p:nvPr>
        </p:nvSpPr>
        <p:spPr>
          <a:xfrm>
            <a:off x="301467" y="956786"/>
            <a:ext cx="4279106" cy="3833813"/>
          </a:xfrm>
        </p:spPr>
        <p:txBody>
          <a:bodyPr lIns="68580" tIns="34290" rIns="68580" bIns="34290"/>
          <a:lstStyle/>
          <a:p>
            <a:pPr marL="0" indent="0" defTabSz="0">
              <a:lnSpc>
                <a:spcPct val="160000"/>
              </a:lnSpc>
              <a:buNone/>
            </a:pPr>
            <a:r>
              <a:rPr lang="en-US" altLang="zh-CN" sz="2700" b="1" dirty="0">
                <a:solidFill>
                  <a:schemeClr val="accent2"/>
                </a:solidFill>
                <a:latin typeface="Times New Roman" panose="02020603050405020304" pitchFamily="18" charset="0"/>
                <a:ea typeface="宋体" panose="02010600030101010101" pitchFamily="2" charset="-122"/>
                <a:sym typeface="Times New Roman" panose="02020603050405020304" pitchFamily="18" charset="0"/>
              </a:rPr>
              <a:t>     </a:t>
            </a:r>
            <a:r>
              <a:rPr lang="en-US" altLang="zh-CN" sz="2400" b="1" dirty="0">
                <a:solidFill>
                  <a:schemeClr val="accent2"/>
                </a:solidFill>
                <a:latin typeface="Times New Roman" panose="02020603050405020304" pitchFamily="18" charset="0"/>
                <a:ea typeface="宋体" panose="02010600030101010101" pitchFamily="2" charset="-122"/>
                <a:sym typeface="Times New Roman" panose="02020603050405020304" pitchFamily="18" charset="0"/>
              </a:rPr>
              <a:t> </a:t>
            </a:r>
            <a:r>
              <a:rPr lang="en-US" altLang="zh-CN"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  </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故宫集中体现了我国古代建筑艺术的优秀传统和独特风格。充分反映了我国古代劳动人民的智慧和创造才能，在建筑史上具有十分重要的地位，是祖国珍贵的文化遗产。</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72489" y="1071563"/>
            <a:ext cx="4310539" cy="287321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47737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8188" y="201454"/>
            <a:ext cx="870109" cy="870109"/>
          </a:xfrm>
          <a:prstGeom prst="rect">
            <a:avLst/>
          </a:prstGeom>
        </p:spPr>
      </p:pic>
      <p:sp>
        <p:nvSpPr>
          <p:cNvPr id="4" name="Rectangle 2"/>
          <p:cNvSpPr>
            <a:spLocks noGrp="1"/>
          </p:cNvSpPr>
          <p:nvPr/>
        </p:nvSpPr>
        <p:spPr>
          <a:xfrm>
            <a:off x="1679734" y="514350"/>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领悟写法</a:t>
            </a:r>
          </a:p>
        </p:txBody>
      </p:sp>
      <p:sp>
        <p:nvSpPr>
          <p:cNvPr id="69635" name="Text Box 3"/>
          <p:cNvSpPr/>
          <p:nvPr/>
        </p:nvSpPr>
        <p:spPr>
          <a:xfrm>
            <a:off x="738188" y="1071563"/>
            <a:ext cx="7409021" cy="3557111"/>
          </a:xfrm>
          <a:prstGeom prst="rect">
            <a:avLst/>
          </a:prstGeom>
          <a:noFill/>
          <a:ln w="9525">
            <a:noFill/>
          </a:ln>
        </p:spPr>
        <p:txBody>
          <a:bodyPr wrap="square" lIns="68580" tIns="34290" rIns="68580" bIns="34290">
            <a:spAutoFit/>
          </a:bodyPr>
          <a:lstStyle/>
          <a:p>
            <a:pPr>
              <a:lnSpc>
                <a:spcPct val="140000"/>
              </a:lnSpc>
            </a:pPr>
            <a:r>
              <a:rPr lang="en-US" altLang="zh-CN" sz="2700" dirty="0">
                <a:solidFill>
                  <a:srgbClr val="C00000"/>
                </a:solidFill>
                <a:latin typeface="宋体" panose="02010600030101010101" pitchFamily="2" charset="-122"/>
                <a:ea typeface="宋体" panose="02010600030101010101" pitchFamily="2" charset="-122"/>
                <a:cs typeface="宋体" panose="02010600030101010101" pitchFamily="2" charset="-122"/>
              </a:rPr>
              <a:t>1.</a:t>
            </a:r>
            <a:r>
              <a:rPr lang="zh-CN" altLang="en-US" sz="2700" dirty="0">
                <a:solidFill>
                  <a:srgbClr val="C00000"/>
                </a:solidFill>
                <a:latin typeface="宋体" panose="02010600030101010101" pitchFamily="2" charset="-122"/>
                <a:ea typeface="宋体" panose="02010600030101010101" pitchFamily="2" charset="-122"/>
                <a:cs typeface="宋体" panose="02010600030101010101" pitchFamily="2" charset="-122"/>
              </a:rPr>
              <a:t>抓住说明对象的特点：</a:t>
            </a:r>
            <a:r>
              <a:rPr lang="zh-CN" altLang="en-US" sz="2700" dirty="0">
                <a:solidFill>
                  <a:srgbClr val="000000"/>
                </a:solidFill>
                <a:latin typeface="宋体" panose="02010600030101010101" pitchFamily="2" charset="-122"/>
                <a:ea typeface="宋体" panose="02010600030101010101" pitchFamily="2" charset="-122"/>
                <a:cs typeface="宋体" panose="02010600030101010101" pitchFamily="2" charset="-122"/>
              </a:rPr>
              <a:t>故宫</a:t>
            </a:r>
            <a:r>
              <a:rPr lang="en-US" altLang="zh-CN" sz="2700"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000000"/>
                </a:solidFill>
                <a:latin typeface="宋体" panose="02010600030101010101" pitchFamily="2" charset="-122"/>
                <a:ea typeface="宋体" panose="02010600030101010101" pitchFamily="2" charset="-122"/>
                <a:cs typeface="宋体" panose="02010600030101010101" pitchFamily="2" charset="-122"/>
              </a:rPr>
              <a:t>宏大壮丽、布局统一、建筑精美、风格独特。</a:t>
            </a:r>
          </a:p>
          <a:p>
            <a:pPr>
              <a:lnSpc>
                <a:spcPct val="140000"/>
              </a:lnSpc>
            </a:pPr>
            <a:r>
              <a:rPr lang="en-US" altLang="zh-CN" sz="2700" dirty="0">
                <a:solidFill>
                  <a:srgbClr val="C00000"/>
                </a:solidFill>
                <a:latin typeface="宋体" panose="02010600030101010101" pitchFamily="2" charset="-122"/>
                <a:ea typeface="宋体" panose="02010600030101010101" pitchFamily="2" charset="-122"/>
                <a:cs typeface="宋体" panose="02010600030101010101" pitchFamily="2" charset="-122"/>
              </a:rPr>
              <a:t>2.</a:t>
            </a:r>
            <a:r>
              <a:rPr lang="zh-CN" altLang="en-US" sz="2700" dirty="0">
                <a:solidFill>
                  <a:srgbClr val="C00000"/>
                </a:solidFill>
                <a:latin typeface="宋体" panose="02010600030101010101" pitchFamily="2" charset="-122"/>
                <a:ea typeface="宋体" panose="02010600030101010101" pitchFamily="2" charset="-122"/>
                <a:cs typeface="宋体" panose="02010600030101010101" pitchFamily="2" charset="-122"/>
              </a:rPr>
              <a:t>合理安排说明顺序：</a:t>
            </a:r>
            <a:r>
              <a:rPr lang="zh-CN" altLang="en-US" sz="2700" dirty="0">
                <a:solidFill>
                  <a:srgbClr val="000000"/>
                </a:solidFill>
                <a:latin typeface="宋体" panose="02010600030101010101" pitchFamily="2" charset="-122"/>
                <a:ea typeface="宋体" panose="02010600030101010101" pitchFamily="2" charset="-122"/>
                <a:cs typeface="宋体" panose="02010600030101010101" pitchFamily="2" charset="-122"/>
              </a:rPr>
              <a:t>参观建筑物</a:t>
            </a:r>
            <a:r>
              <a:rPr lang="en-US" altLang="zh-CN" sz="2700"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altLang="en-US" sz="2700" dirty="0">
                <a:solidFill>
                  <a:srgbClr val="000000"/>
                </a:solidFill>
                <a:latin typeface="宋体" panose="02010600030101010101" pitchFamily="2" charset="-122"/>
                <a:ea typeface="宋体" panose="02010600030101010101" pitchFamily="2" charset="-122"/>
                <a:cs typeface="宋体" panose="02010600030101010101" pitchFamily="2" charset="-122"/>
              </a:rPr>
              <a:t>空间方位顺序为主，选定立足点，交代清楚方位词。</a:t>
            </a:r>
          </a:p>
          <a:p>
            <a:pPr>
              <a:lnSpc>
                <a:spcPct val="140000"/>
              </a:lnSpc>
            </a:pPr>
            <a:r>
              <a:rPr lang="en-US" altLang="zh-CN" sz="2700" dirty="0">
                <a:solidFill>
                  <a:srgbClr val="C00000"/>
                </a:solidFill>
                <a:latin typeface="宋体" panose="02010600030101010101" pitchFamily="2" charset="-122"/>
                <a:ea typeface="宋体" panose="02010600030101010101" pitchFamily="2" charset="-122"/>
                <a:cs typeface="宋体" panose="02010600030101010101" pitchFamily="2" charset="-122"/>
              </a:rPr>
              <a:t>3.</a:t>
            </a:r>
            <a:r>
              <a:rPr lang="zh-CN" altLang="en-US" sz="2700" dirty="0">
                <a:solidFill>
                  <a:srgbClr val="C00000"/>
                </a:solidFill>
                <a:latin typeface="宋体" panose="02010600030101010101" pitchFamily="2" charset="-122"/>
                <a:ea typeface="宋体" panose="02010600030101010101" pitchFamily="2" charset="-122"/>
                <a:cs typeface="宋体" panose="02010600030101010101" pitchFamily="2" charset="-122"/>
              </a:rPr>
              <a:t>突出重点：</a:t>
            </a:r>
            <a:r>
              <a:rPr lang="zh-CN" altLang="en-US" sz="2700" dirty="0">
                <a:solidFill>
                  <a:srgbClr val="000000"/>
                </a:solidFill>
                <a:latin typeface="宋体" panose="02010600030101010101" pitchFamily="2" charset="-122"/>
                <a:ea typeface="宋体" panose="02010600030101010101" pitchFamily="2" charset="-122"/>
                <a:cs typeface="宋体" panose="02010600030101010101" pitchFamily="2" charset="-122"/>
              </a:rPr>
              <a:t>一组建筑物要突出重点，体现特点。如文中重点介绍太和殿来体现特点。</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9635"/>
                                        </p:tgtEl>
                                        <p:attrNameLst>
                                          <p:attrName>style.visibility</p:attrName>
                                        </p:attrNameLst>
                                      </p:cBhvr>
                                      <p:to>
                                        <p:strVal val="visible"/>
                                      </p:to>
                                    </p:set>
                                    <p:animEffect filter="box(in)">
                                      <p:cBhvr>
                                        <p:cTn id="7" dur="1000"/>
                                        <p:tgtEl>
                                          <p:spTgt spid="696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1473" y="812006"/>
            <a:ext cx="4274344" cy="3148965"/>
          </a:xfrm>
          <a:prstGeom prst="rect">
            <a:avLst/>
          </a:prstGeom>
        </p:spPr>
      </p:pic>
      <p:sp>
        <p:nvSpPr>
          <p:cNvPr id="4" name="Rectangle 2"/>
          <p:cNvSpPr>
            <a:spLocks noGrp="1"/>
          </p:cNvSpPr>
          <p:nvPr/>
        </p:nvSpPr>
        <p:spPr>
          <a:xfrm>
            <a:off x="2038827" y="4212432"/>
            <a:ext cx="1223486"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鸟巢</a:t>
            </a:r>
          </a:p>
        </p:txBody>
      </p:sp>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62049" y="811054"/>
            <a:ext cx="3853339" cy="3149918"/>
          </a:xfrm>
          <a:prstGeom prst="rect">
            <a:avLst/>
          </a:prstGeom>
        </p:spPr>
      </p:pic>
      <p:sp>
        <p:nvSpPr>
          <p:cNvPr id="6" name="Rectangle 2"/>
          <p:cNvSpPr>
            <a:spLocks noGrp="1"/>
          </p:cNvSpPr>
          <p:nvPr/>
        </p:nvSpPr>
        <p:spPr>
          <a:xfrm>
            <a:off x="5956459" y="4212432"/>
            <a:ext cx="1223486"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水立方</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文本框 2"/>
          <p:cNvSpPr txBox="1"/>
          <p:nvPr>
            <p:custDataLst>
              <p:tags r:id="rId1"/>
            </p:custDataLst>
          </p:nvPr>
        </p:nvSpPr>
        <p:spPr>
          <a:xfrm>
            <a:off x="3372667" y="2767749"/>
            <a:ext cx="4665381" cy="900246"/>
          </a:xfrm>
          <a:prstGeom prst="rect">
            <a:avLst/>
          </a:prstGeom>
          <a:noFill/>
        </p:spPr>
        <p:txBody>
          <a:bodyPr wrap="none" lIns="68580" tIns="34290" rIns="68580" bIns="34290" rtlCol="0">
            <a:spAutoFit/>
          </a:bodyPr>
          <a:lstStyle/>
          <a:p>
            <a:pPr algn="ctr"/>
            <a:r>
              <a:rPr lang="zh-CN" altLang="en-US" sz="5400" b="1" dirty="0">
                <a:solidFill>
                  <a:schemeClr val="accent1"/>
                </a:solidFill>
                <a:latin typeface="方正魏碑_GBK" panose="03000509000000000000" charset="-122"/>
                <a:ea typeface="方正魏碑_GBK" panose="03000509000000000000" charset="-122"/>
                <a:cs typeface="方正魏碑_GBK" panose="03000509000000000000" charset="-122"/>
              </a:rPr>
              <a:t>谢 谢 观 看</a:t>
            </a:r>
            <a:r>
              <a:rPr lang="zh-CN" altLang="en-US" sz="5400" b="1" dirty="0">
                <a:solidFill>
                  <a:schemeClr val="accent1"/>
                </a:solidFill>
                <a:latin typeface="方正清刻本悦宋简体" panose="02000000000000000000" pitchFamily="2" charset="-122"/>
                <a:ea typeface="方正清刻本悦宋简体" panose="02000000000000000000" pitchFamily="2" charset="-122"/>
                <a:cs typeface="方正静蕾简体" panose="02000000000000000000" pitchFamily="65" charset="-122"/>
              </a:rPr>
              <a:t>！</a:t>
            </a:r>
          </a:p>
        </p:txBody>
      </p:sp>
      <p:pic>
        <p:nvPicPr>
          <p:cNvPr id="10" name="图片 9"/>
          <p:cNvPicPr>
            <a:picLocks noChangeAspect="1"/>
          </p:cNvPicPr>
          <p:nvPr/>
        </p:nvPicPr>
        <p:blipFill>
          <a:blip r:embed="rId4"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tretch>
            <a:fillRect/>
          </a:stretch>
        </p:blipFill>
        <p:spPr>
          <a:xfrm>
            <a:off x="779486" y="779621"/>
            <a:ext cx="2593181" cy="29860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031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7689" y="980123"/>
            <a:ext cx="4186238" cy="2777966"/>
          </a:xfrm>
          <a:prstGeom prst="rect">
            <a:avLst/>
          </a:prstGeom>
        </p:spPr>
      </p:pic>
      <p:sp>
        <p:nvSpPr>
          <p:cNvPr id="4" name="Rectangle 2"/>
          <p:cNvSpPr>
            <a:spLocks noGrp="1"/>
          </p:cNvSpPr>
          <p:nvPr/>
        </p:nvSpPr>
        <p:spPr>
          <a:xfrm>
            <a:off x="2038827" y="4212432"/>
            <a:ext cx="1223486"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天安门</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1108" y="980599"/>
            <a:ext cx="3790950" cy="2777490"/>
          </a:xfrm>
          <a:prstGeom prst="rect">
            <a:avLst/>
          </a:prstGeom>
        </p:spPr>
      </p:pic>
      <p:sp>
        <p:nvSpPr>
          <p:cNvPr id="5" name="Rectangle 2"/>
          <p:cNvSpPr>
            <a:spLocks noGrp="1"/>
          </p:cNvSpPr>
          <p:nvPr/>
        </p:nvSpPr>
        <p:spPr>
          <a:xfrm>
            <a:off x="6014086" y="4212432"/>
            <a:ext cx="192643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中央电视台</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479" y="901065"/>
            <a:ext cx="4286250" cy="2857500"/>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813936" y="901542"/>
            <a:ext cx="4141946" cy="2857024"/>
          </a:xfrm>
          <a:prstGeom prst="rect">
            <a:avLst/>
          </a:prstGeom>
        </p:spPr>
      </p:pic>
      <p:sp>
        <p:nvSpPr>
          <p:cNvPr id="4" name="Rectangle 2"/>
          <p:cNvSpPr>
            <a:spLocks noGrp="1"/>
          </p:cNvSpPr>
          <p:nvPr/>
        </p:nvSpPr>
        <p:spPr>
          <a:xfrm>
            <a:off x="1783557" y="4224338"/>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北京大学</a:t>
            </a:r>
          </a:p>
        </p:txBody>
      </p:sp>
      <p:sp>
        <p:nvSpPr>
          <p:cNvPr id="5" name="Rectangle 2"/>
          <p:cNvSpPr>
            <a:spLocks noGrp="1"/>
          </p:cNvSpPr>
          <p:nvPr/>
        </p:nvSpPr>
        <p:spPr>
          <a:xfrm>
            <a:off x="6058377" y="4224338"/>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4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清华大学</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矩形 4"/>
          <p:cNvSpPr/>
          <p:nvPr/>
        </p:nvSpPr>
        <p:spPr>
          <a:xfrm>
            <a:off x="1031558" y="413862"/>
            <a:ext cx="5404009" cy="622459"/>
          </a:xfrm>
          <a:prstGeom prst="rect">
            <a:avLst/>
          </a:prstGeom>
          <a:noFill/>
          <a:ln w="9525">
            <a:noFill/>
          </a:ln>
        </p:spPr>
        <p:txBody>
          <a:bodyPr wrap="square" lIns="68580" tIns="34290" rIns="68580" bIns="34290">
            <a:spAutoFit/>
          </a:bodyPr>
          <a:lstStyle/>
          <a:p>
            <a:pPr algn="l"/>
            <a:r>
              <a:rPr lang="zh-CN" altLang="en-US" sz="3600" dirty="0">
                <a:latin typeface="宋体" panose="02010600030101010101" pitchFamily="2" charset="-122"/>
                <a:ea typeface="宋体" panose="02010600030101010101" pitchFamily="2" charset="-122"/>
                <a:sym typeface="Times New Roman" panose="02020603050405020304" pitchFamily="18" charset="0"/>
              </a:rPr>
              <a:t>但这个地方你必须去！</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95400" y="1173957"/>
            <a:ext cx="5891689" cy="365331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477371"/>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14="http://schemas.microsoft.com/office/drawing/2010/main" xmlns:mc="http://schemas.openxmlformats.org/markup-compatibility/2006" xmlns:p14="http://schemas.microsoft.com/office/powerpoint/2010/main" xmlns:asvg="http://schemas.microsoft.com/office/drawing/2016/SVG/main" r:embed="rId4"/>
              </a:ext>
            </a:extLst>
          </a:blip>
          <a:stretch>
            <a:fillRect/>
          </a:stretch>
        </p:blipFill>
        <p:spPr>
          <a:xfrm>
            <a:off x="738188" y="201454"/>
            <a:ext cx="870109" cy="870109"/>
          </a:xfrm>
          <a:prstGeom prst="rect">
            <a:avLst/>
          </a:prstGeom>
        </p:spPr>
      </p:pic>
      <p:sp>
        <p:nvSpPr>
          <p:cNvPr id="4" name="Rectangle 2"/>
          <p:cNvSpPr>
            <a:spLocks noGrp="1"/>
          </p:cNvSpPr>
          <p:nvPr/>
        </p:nvSpPr>
        <p:spPr>
          <a:xfrm>
            <a:off x="1679734" y="514350"/>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故宫简介</a:t>
            </a:r>
          </a:p>
        </p:txBody>
      </p:sp>
      <p:sp>
        <p:nvSpPr>
          <p:cNvPr id="9220" name="Rectangle 3"/>
          <p:cNvSpPr>
            <a:spLocks noGrp="1"/>
          </p:cNvSpPr>
          <p:nvPr>
            <p:ph type="body" idx="1"/>
          </p:nvPr>
        </p:nvSpPr>
        <p:spPr>
          <a:xfrm>
            <a:off x="1097756" y="1275874"/>
            <a:ext cx="7135178" cy="2591276"/>
          </a:xfrm>
        </p:spPr>
        <p:txBody>
          <a:bodyPr lIns="68580" tIns="34290" rIns="68580" bIns="34290"/>
          <a:lstStyle/>
          <a:p>
            <a:pPr marL="0" indent="0" algn="ctr" defTabSz="0">
              <a:lnSpc>
                <a:spcPct val="190000"/>
              </a:lnSpc>
              <a:buNone/>
            </a:pPr>
            <a:r>
              <a:rPr sz="2700" dirty="0" err="1">
                <a:ea typeface="宋体" panose="02010600030101010101" pitchFamily="2" charset="-122"/>
                <a:sym typeface="Times New Roman" panose="02020603050405020304" pitchFamily="18" charset="0"/>
              </a:rPr>
              <a:t>故宫（紫禁城</a:t>
            </a:r>
            <a:r>
              <a:rPr sz="2700" dirty="0">
                <a:ea typeface="宋体" panose="02010600030101010101" pitchFamily="2" charset="-122"/>
                <a:sym typeface="Times New Roman" panose="02020603050405020304" pitchFamily="18" charset="0"/>
              </a:rPr>
              <a:t>）</a:t>
            </a:r>
          </a:p>
          <a:p>
            <a:pPr marL="0" indent="0" defTabSz="0">
              <a:lnSpc>
                <a:spcPct val="190000"/>
              </a:lnSpc>
              <a:buNone/>
            </a:pPr>
            <a:r>
              <a:rPr sz="2700" dirty="0" err="1">
                <a:ea typeface="宋体" panose="02010600030101010101" pitchFamily="2" charset="-122"/>
                <a:sym typeface="Times New Roman" panose="02020603050405020304" pitchFamily="18" charset="0"/>
              </a:rPr>
              <a:t>紫：紫薇垣（天地之宫</a:t>
            </a:r>
            <a:r>
              <a:rPr sz="2700" dirty="0">
                <a:ea typeface="宋体" panose="02010600030101010101" pitchFamily="2" charset="-122"/>
                <a:sym typeface="Times New Roman" panose="02020603050405020304" pitchFamily="18" charset="0"/>
              </a:rPr>
              <a:t>），</a:t>
            </a:r>
            <a:r>
              <a:rPr sz="2700" dirty="0" err="1">
                <a:ea typeface="宋体" panose="02010600030101010101" pitchFamily="2" charset="-122"/>
                <a:sym typeface="Times New Roman" panose="02020603050405020304" pitchFamily="18" charset="0"/>
              </a:rPr>
              <a:t>天子所居</a:t>
            </a:r>
            <a:endParaRPr sz="2700" dirty="0">
              <a:ea typeface="宋体" panose="02010600030101010101" pitchFamily="2" charset="-122"/>
              <a:sym typeface="Times New Roman" panose="02020603050405020304" pitchFamily="18" charset="0"/>
            </a:endParaRPr>
          </a:p>
          <a:p>
            <a:pPr marL="0" indent="0" defTabSz="0">
              <a:lnSpc>
                <a:spcPct val="190000"/>
              </a:lnSpc>
              <a:buNone/>
            </a:pPr>
            <a:r>
              <a:rPr sz="2700" dirty="0" err="1">
                <a:ea typeface="宋体" panose="02010600030101010101" pitchFamily="2" charset="-122"/>
                <a:sym typeface="Times New Roman" panose="02020603050405020304" pitchFamily="18" charset="0"/>
              </a:rPr>
              <a:t>禁：守卫森严，常人难以涉足的禁区</a:t>
            </a:r>
            <a:endParaRPr sz="2700" dirty="0">
              <a:ea typeface="宋体" panose="02010600030101010101" pitchFamily="2" charset="-122"/>
              <a:sym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xmlns:asvg="http://schemas.microsoft.com/office/drawing/2016/SVG/main">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3477371"/>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14="http://schemas.microsoft.com/office/drawing/2010/main" xmlns:mc="http://schemas.openxmlformats.org/markup-compatibility/2006" xmlns:p14="http://schemas.microsoft.com/office/powerpoint/2010/main" xmlns:asvg="http://schemas.microsoft.com/office/drawing/2016/SVG/main" r:embed="rId4"/>
              </a:ext>
            </a:extLst>
          </a:blip>
          <a:stretch>
            <a:fillRect/>
          </a:stretch>
        </p:blipFill>
        <p:spPr>
          <a:xfrm>
            <a:off x="738188" y="201454"/>
            <a:ext cx="870109" cy="870109"/>
          </a:xfrm>
          <a:prstGeom prst="rect">
            <a:avLst/>
          </a:prstGeom>
        </p:spPr>
      </p:pic>
      <p:sp>
        <p:nvSpPr>
          <p:cNvPr id="4" name="Rectangle 2"/>
          <p:cNvSpPr>
            <a:spLocks noGrp="1"/>
          </p:cNvSpPr>
          <p:nvPr/>
        </p:nvSpPr>
        <p:spPr>
          <a:xfrm>
            <a:off x="1679734" y="514350"/>
            <a:ext cx="1522571" cy="442436"/>
          </a:xfrm>
          <a:prstGeom prst="rect">
            <a:avLst/>
          </a:prstGeom>
          <a:noFill/>
          <a:ln w="9525">
            <a:noFill/>
          </a:ln>
        </p:spPr>
        <p:txBody>
          <a:bodyPr lIns="68580" tIns="34290" rIns="68580" bIns="34290" anchor="ctr"/>
          <a:lstStyle>
            <a:lvl1pPr algn="ctr" defTabSz="1219200" rtl="0" eaLnBrk="1" latinLnBrk="0" hangingPunct="1">
              <a:spcBef>
                <a:spcPct val="0"/>
              </a:spcBef>
              <a:buNone/>
              <a:defRPr sz="5865" kern="1200">
                <a:solidFill>
                  <a:schemeClr val="tx1"/>
                </a:solidFill>
                <a:latin typeface="+mj-lt"/>
                <a:ea typeface="+mj-ea"/>
                <a:cs typeface="+mj-cs"/>
              </a:defRPr>
            </a:lvl1pPr>
          </a:lstStyle>
          <a:p>
            <a:pPr algn="l" defTabSz="685800"/>
            <a:r>
              <a:rPr lang="zh-CN" altLang="en-US" sz="2700" dirty="0">
                <a:latin typeface="宋体" panose="02010600030101010101" pitchFamily="2" charset="-122"/>
                <a:ea typeface="宋体" panose="02010600030101010101" pitchFamily="2" charset="-122"/>
                <a:cs typeface="宋体" panose="02010600030101010101" pitchFamily="2" charset="-122"/>
                <a:sym typeface="黑体" panose="02010609060101010101" charset="-122"/>
              </a:rPr>
              <a:t>故宫简介</a:t>
            </a:r>
          </a:p>
        </p:txBody>
      </p:sp>
      <p:sp>
        <p:nvSpPr>
          <p:cNvPr id="9220" name="Rectangle 3"/>
          <p:cNvSpPr>
            <a:spLocks noGrp="1"/>
          </p:cNvSpPr>
          <p:nvPr>
            <p:ph type="body" idx="1"/>
          </p:nvPr>
        </p:nvSpPr>
        <p:spPr>
          <a:xfrm>
            <a:off x="567690" y="1071563"/>
            <a:ext cx="7919085" cy="3512344"/>
          </a:xfrm>
        </p:spPr>
        <p:txBody>
          <a:bodyPr lIns="68580" tIns="34290" rIns="68580" bIns="34290"/>
          <a:lstStyle/>
          <a:p>
            <a:pPr marL="0" indent="0" defTabSz="0">
              <a:lnSpc>
                <a:spcPct val="120000"/>
              </a:lnSpc>
              <a:buNone/>
            </a:pPr>
            <a:r>
              <a:rPr lang="en-US" altLang="zh-CN" sz="2400" b="1" dirty="0">
                <a:latin typeface="Times New Roman" panose="02020603050405020304" pitchFamily="18" charset="0"/>
                <a:ea typeface="宋体" panose="02010600030101010101" pitchFamily="2" charset="-122"/>
                <a:sym typeface="Times New Roman" panose="02020603050405020304" pitchFamily="18" charset="0"/>
              </a:rPr>
              <a:t>        </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故宫位于北京市中心，也称“紫禁城”。始建于明永乐四年（</a:t>
            </a:r>
            <a:r>
              <a:rPr lang="en-US" altLang="zh-CN"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1406</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年），建成于永乐十八年（</a:t>
            </a:r>
            <a:r>
              <a:rPr lang="en-US" altLang="zh-CN"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1420</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年），距今约有</a:t>
            </a:r>
            <a:r>
              <a:rPr lang="en-US" altLang="zh-CN"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600</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年的历史。今天人们称她为故宫，意为过去的皇宫。这里曾居住过</a:t>
            </a:r>
            <a:r>
              <a:rPr lang="en-US" altLang="zh-CN"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24</a:t>
            </a:r>
            <a:r>
              <a:rPr lang="zh-CN" altLang="en-US" sz="2400" dirty="0">
                <a:latin typeface="宋体" panose="02010600030101010101" pitchFamily="2" charset="-122"/>
                <a:ea typeface="宋体" panose="02010600030101010101" pitchFamily="2" charset="-122"/>
                <a:cs typeface="宋体" panose="02010600030101010101" pitchFamily="2" charset="-122"/>
                <a:sym typeface="Times New Roman" panose="02020603050405020304" pitchFamily="18" charset="0"/>
              </a:rPr>
              <a:t>个皇帝，是明清两代的皇宫，现称为“故宫博物院”。故宫的整个建筑金碧辉煌，庄严绚丽，被誉为世界五大宫之一（北京故宫、法国凡尔赛宫、英国白金汉宫、美国白宫、俄罗斯克里姆林宫），并被联合国科教文组织列为“世界文化遗产”。 </a:t>
            </a: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xmlns:a14="http://schemas.microsoft.com/office/drawing/2010/main" xmlns:asvg="http://schemas.microsoft.com/office/drawing/2016/SVG/main">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自定义 12">
      <a:dk1>
        <a:sysClr val="windowText" lastClr="000000"/>
      </a:dk1>
      <a:lt1>
        <a:sysClr val="window" lastClr="FFFFFF"/>
      </a:lt1>
      <a:dk2>
        <a:srgbClr val="4E3B30"/>
      </a:dk2>
      <a:lt2>
        <a:srgbClr val="FBEEC9"/>
      </a:lt2>
      <a:accent1>
        <a:srgbClr val="65ADA9"/>
      </a:accent1>
      <a:accent2>
        <a:srgbClr val="8BB7D3"/>
      </a:accent2>
      <a:accent3>
        <a:srgbClr val="65ADA9"/>
      </a:accent3>
      <a:accent4>
        <a:srgbClr val="8BB7D3"/>
      </a:accent4>
      <a:accent5>
        <a:srgbClr val="65ADA9"/>
      </a:accent5>
      <a:accent6>
        <a:srgbClr val="8BB7D3"/>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1536</Words>
  <Application>Microsoft Office PowerPoint</Application>
  <PresentationFormat>全屏显示(16:9)</PresentationFormat>
  <Paragraphs>179</Paragraphs>
  <Slides>41</Slides>
  <Notes>41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41</vt:i4>
      </vt:variant>
    </vt:vector>
  </HeadingPairs>
  <TitlesOfParts>
    <vt:vector size="60" baseType="lpstr">
      <vt:lpstr>Meiryo</vt:lpstr>
      <vt:lpstr>方正静蕾简体</vt:lpstr>
      <vt:lpstr>方正清刻本悦宋简体</vt:lpstr>
      <vt:lpstr>方正魏碑_GBK</vt:lpstr>
      <vt:lpstr>汉真广标</vt:lpstr>
      <vt:lpstr>黑体</vt:lpstr>
      <vt:lpstr>楷体</vt:lpstr>
      <vt:lpstr>宋体</vt:lpstr>
      <vt:lpstr>微软雅黑</vt:lpstr>
      <vt:lpstr>新宋体</vt:lpstr>
      <vt:lpstr>幼圆</vt:lpstr>
      <vt:lpstr>Arial</vt:lpstr>
      <vt:lpstr>Calibri</vt:lpstr>
      <vt:lpstr>Calibri Light</vt:lpstr>
      <vt:lpstr>Corbel</vt:lpstr>
      <vt:lpstr>Franklin Gothic Medium</vt:lpstr>
      <vt:lpstr>Times New Roman</vt:lpstr>
      <vt:lpstr>Office 主题</vt:lpstr>
      <vt:lpstr>Office Theme</vt:lpstr>
      <vt:lpstr>PowerPoint 演示文稿</vt:lpstr>
      <vt:lpstr>同学们，如果你们去北京，可以去看看……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在“前朝”中作者重点介绍了哪个大殿，为什么?</vt:lpstr>
      <vt:lpstr>在“内廷”中作者重点介绍了哪个宫，为什么? </vt:lpstr>
      <vt:lpstr>                在介绍太和殿时，立足点是什么？按什么顺序介绍的？在书上圈点出方位词。</vt:lpstr>
      <vt:lpstr>               太和殿为什么要设在中轴线上？其内景的主要特点是什么？为什么？ </vt:lpstr>
      <vt:lpstr>“后三宫”的图案和前三殿有什么不同？ </vt:lpstr>
      <vt:lpstr>关于课文详写和略写的安排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88</cp:revision>
  <dcterms:created xsi:type="dcterms:W3CDTF">2019-06-14T07:48:00Z</dcterms:created>
  <dcterms:modified xsi:type="dcterms:W3CDTF">2021-11-05T12:17:23Z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