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  <p:sldMasterId id="2147483829" r:id="rId2"/>
  </p:sldMasterIdLst>
  <p:notesMasterIdLst>
    <p:notesMasterId r:id="rId75"/>
  </p:notesMasterIdLst>
  <p:sldIdLst>
    <p:sldId id="1431" r:id="rId3"/>
    <p:sldId id="1434" r:id="rId4"/>
    <p:sldId id="1395" r:id="rId5"/>
    <p:sldId id="1205" r:id="rId6"/>
    <p:sldId id="1299" r:id="rId7"/>
    <p:sldId id="1302" r:id="rId8"/>
    <p:sldId id="1432" r:id="rId9"/>
    <p:sldId id="1433" r:id="rId10"/>
    <p:sldId id="1300" r:id="rId11"/>
    <p:sldId id="1301" r:id="rId12"/>
    <p:sldId id="1253" r:id="rId13"/>
    <p:sldId id="1435" r:id="rId14"/>
    <p:sldId id="1438" r:id="rId15"/>
    <p:sldId id="1442" r:id="rId16"/>
    <p:sldId id="1443" r:id="rId17"/>
    <p:sldId id="1444" r:id="rId18"/>
    <p:sldId id="1445" r:id="rId19"/>
    <p:sldId id="1446" r:id="rId20"/>
    <p:sldId id="1447" r:id="rId21"/>
    <p:sldId id="1452" r:id="rId22"/>
    <p:sldId id="1453" r:id="rId23"/>
    <p:sldId id="1454" r:id="rId24"/>
    <p:sldId id="1448" r:id="rId25"/>
    <p:sldId id="1451" r:id="rId26"/>
    <p:sldId id="1455" r:id="rId27"/>
    <p:sldId id="1449" r:id="rId28"/>
    <p:sldId id="1450" r:id="rId29"/>
    <p:sldId id="1456" r:id="rId30"/>
    <p:sldId id="1457" r:id="rId31"/>
    <p:sldId id="1460" r:id="rId32"/>
    <p:sldId id="1459" r:id="rId33"/>
    <p:sldId id="1461" r:id="rId34"/>
    <p:sldId id="1462" r:id="rId35"/>
    <p:sldId id="1463" r:id="rId36"/>
    <p:sldId id="1464" r:id="rId37"/>
    <p:sldId id="1480" r:id="rId38"/>
    <p:sldId id="1465" r:id="rId39"/>
    <p:sldId id="1466" r:id="rId40"/>
    <p:sldId id="1467" r:id="rId41"/>
    <p:sldId id="1468" r:id="rId42"/>
    <p:sldId id="1469" r:id="rId43"/>
    <p:sldId id="1470" r:id="rId44"/>
    <p:sldId id="1471" r:id="rId45"/>
    <p:sldId id="1472" r:id="rId46"/>
    <p:sldId id="1473" r:id="rId47"/>
    <p:sldId id="1481" r:id="rId48"/>
    <p:sldId id="1476" r:id="rId49"/>
    <p:sldId id="1475" r:id="rId50"/>
    <p:sldId id="1474" r:id="rId51"/>
    <p:sldId id="1477" r:id="rId52"/>
    <p:sldId id="1478" r:id="rId53"/>
    <p:sldId id="1479" r:id="rId54"/>
    <p:sldId id="1498" r:id="rId55"/>
    <p:sldId id="1483" r:id="rId56"/>
    <p:sldId id="1482" r:id="rId57"/>
    <p:sldId id="1484" r:id="rId58"/>
    <p:sldId id="1485" r:id="rId59"/>
    <p:sldId id="1486" r:id="rId60"/>
    <p:sldId id="1487" r:id="rId61"/>
    <p:sldId id="1495" r:id="rId62"/>
    <p:sldId id="1489" r:id="rId63"/>
    <p:sldId id="1496" r:id="rId64"/>
    <p:sldId id="1490" r:id="rId65"/>
    <p:sldId id="1491" r:id="rId66"/>
    <p:sldId id="1493" r:id="rId67"/>
    <p:sldId id="1492" r:id="rId68"/>
    <p:sldId id="1494" r:id="rId69"/>
    <p:sldId id="1497" r:id="rId70"/>
    <p:sldId id="1344" r:id="rId71"/>
    <p:sldId id="1384" r:id="rId72"/>
    <p:sldId id="1331" r:id="rId73"/>
    <p:sldId id="1499" r:id="rId7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佳琪 刘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DCD7FD"/>
    <a:srgbClr val="E9E6FE"/>
    <a:srgbClr val="F1B1E5"/>
    <a:srgbClr val="D9FAFB"/>
    <a:srgbClr val="E9FDFD"/>
    <a:srgbClr val="A2E1F0"/>
    <a:srgbClr val="0000FF"/>
    <a:srgbClr val="FDD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76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commentAuthors" Target="commentAuthor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46D890C3-6E1B-4708-8B6A-50930F5BF338}" type="datetimeFigureOut">
              <a:rPr lang="zh-CN" altLang="en-US"/>
              <a:pPr/>
              <a:t>2021/11/5</a:t>
            </a:fld>
            <a:endParaRPr lang="zh-CN" altLang="en-US"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等线" charset="-122"/>
                <a:ea typeface="等线" charset="-122"/>
              </a:defRPr>
            </a:lvl1pPr>
          </a:lstStyle>
          <a:p>
            <a:fld id="{72DB1DCF-8A1C-4EEA-9639-A4C81B2AB659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42205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1DCF-8A1C-4EEA-9639-A4C81B2AB659}" type="slidenum">
              <a:rPr lang="zh-CN" altLang="en-US" smtClean="0"/>
              <a:pPr/>
              <a:t>4</a:t>
            </a:fld>
            <a:endParaRPr lang="zh-CN" altLang="en-US">
              <a:latin typeface="Arial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4162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1DCF-8A1C-4EEA-9639-A4C81B2AB659}" type="slidenum">
              <a:rPr lang="zh-CN" altLang="en-US" smtClean="0"/>
              <a:pPr/>
              <a:t>36</a:t>
            </a:fld>
            <a:endParaRPr lang="zh-CN" altLang="en-US">
              <a:latin typeface="Arial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13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1382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 rtlCol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3" y="1296000"/>
            <a:ext cx="10852237" cy="5041355"/>
          </a:xfrm>
        </p:spPr>
        <p:txBody>
          <a:bodyPr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356B961-AD77-46EF-B230-662BECF816C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891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18C02D5-BAF1-4E64-BAC8-DD7E406CE49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1273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A473F2D-E608-4B62-8D30-C62681FA4E6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50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0D82FD2-0B51-4867-AFBD-E955B6ADB9B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90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4C0D100-5642-4F51-8D22-623DFAD667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912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94C716D-A8B2-4F5F-91EB-B0668E2D552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2092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734246D-AD35-4BAD-BEC1-504E3E4A913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0496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07B3973-391D-4138-BB23-C21FF7AF15A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198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30DE5E5-5711-46E6-9860-9846E4BE47F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0215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EE3C999-7E12-4DD0-8903-C7EFB4C878A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4860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18C02D5-BAF1-4E64-BAC8-DD7E406CE49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135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4C0D100-5642-4F51-8D22-623DFAD667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1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A473F2D-E608-4B62-8D30-C62681FA4E6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1136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18437C3-B3F7-41E7-A8FF-7C0CC59CAD5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289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037659" y="660130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6F8D56B-DED8-4991-BFF5-A80A7DB5C16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386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0D82FD2-0B51-4867-AFBD-E955B6ADB9B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193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7583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931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8769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0623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7563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94C716D-A8B2-4F5F-91EB-B0668E2D552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5167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0982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1649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8345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3856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175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18437C3-B3F7-41E7-A8FF-7C0CC59CAD5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193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037659" y="660130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6F8D56B-DED8-4991-BFF5-A80A7DB5C16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154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734246D-AD35-4BAD-BEC1-504E3E4A913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07B3973-391D-4138-BB23-C21FF7AF15A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48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30DE5E5-5711-46E6-9860-9846E4BE47F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425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EE3C999-7E12-4DD0-8903-C7EFB4C878A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76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3.xml"/><Relationship Id="rId30" Type="http://schemas.openxmlformats.org/officeDocument/2006/relationships/tags" Target="../tags/tag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25"/>
            </p:custDataLst>
          </p:nvPr>
        </p:nvSpPr>
        <p:spPr bwMode="auto">
          <a:xfrm>
            <a:off x="669926" y="431800"/>
            <a:ext cx="10852151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26"/>
            </p:custDataLst>
          </p:nvPr>
        </p:nvSpPr>
        <p:spPr bwMode="auto">
          <a:xfrm>
            <a:off x="669926" y="1295402"/>
            <a:ext cx="10852151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7"/>
            </p:custDataLst>
          </p:nvPr>
        </p:nvSpPr>
        <p:spPr>
          <a:xfrm>
            <a:off x="879475" y="6350002"/>
            <a:ext cx="270033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8"/>
            </p:custDataLst>
          </p:nvPr>
        </p:nvSpPr>
        <p:spPr>
          <a:xfrm>
            <a:off x="4116389" y="6350002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12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9"/>
            </p:custDataLst>
          </p:nvPr>
        </p:nvSpPr>
        <p:spPr>
          <a:xfrm>
            <a:off x="8610600" y="6350002"/>
            <a:ext cx="2700339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7BE6F3C-D933-423F-9942-D4C9E15B623B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3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2" r:id="rId2"/>
    <p:sldLayoutId id="2147483791" r:id="rId3"/>
    <p:sldLayoutId id="2147483790" r:id="rId4"/>
    <p:sldLayoutId id="2147483789" r:id="rId5"/>
    <p:sldLayoutId id="2147483788" r:id="rId6"/>
    <p:sldLayoutId id="2147483787" r:id="rId7"/>
    <p:sldLayoutId id="2147483786" r:id="rId8"/>
    <p:sldLayoutId id="2147483785" r:id="rId9"/>
    <p:sldLayoutId id="2147483784" r:id="rId10"/>
    <p:sldLayoutId id="2147483783" r:id="rId11"/>
    <p:sldLayoutId id="2147483782" r:id="rId12"/>
    <p:sldLayoutId id="2147483818" r:id="rId13"/>
    <p:sldLayoutId id="2147483819" r:id="rId14"/>
    <p:sldLayoutId id="2147483820" r:id="rId15"/>
    <p:sldLayoutId id="2147483821" r:id="rId16"/>
    <p:sldLayoutId id="2147483822" r:id="rId17"/>
    <p:sldLayoutId id="2147483823" r:id="rId18"/>
    <p:sldLayoutId id="2147483824" r:id="rId19"/>
    <p:sldLayoutId id="2147483825" r:id="rId20"/>
    <p:sldLayoutId id="2147483826" r:id="rId21"/>
    <p:sldLayoutId id="2147483827" r:id="rId22"/>
    <p:sldLayoutId id="2147483828" r:id="rId23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7051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048"/>
            <a:ext cx="12192000" cy="488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6" name="组合 15"/>
          <p:cNvGrpSpPr>
            <a:grpSpLocks/>
          </p:cNvGrpSpPr>
          <p:nvPr/>
        </p:nvGrpSpPr>
        <p:grpSpPr bwMode="auto">
          <a:xfrm>
            <a:off x="2313386" y="2757488"/>
            <a:ext cx="8022431" cy="3251200"/>
            <a:chOff x="590843" y="534572"/>
            <a:chExt cx="11601157" cy="3506327"/>
          </a:xfrm>
        </p:grpSpPr>
        <p:pic>
          <p:nvPicPr>
            <p:cNvPr id="11" name="图片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843" y="534572"/>
              <a:ext cx="11601157" cy="350632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8" name="标题 1"/>
            <p:cNvSpPr txBox="1">
              <a:spLocks noChangeArrowheads="1"/>
            </p:cNvSpPr>
            <p:nvPr/>
          </p:nvSpPr>
          <p:spPr bwMode="auto">
            <a:xfrm>
              <a:off x="3550978" y="1200882"/>
              <a:ext cx="6698887" cy="1312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/>
            <a:lstStyle/>
            <a:p>
              <a:pPr algn="ctr">
                <a:lnSpc>
                  <a:spcPct val="90000"/>
                </a:lnSpc>
              </a:pPr>
              <a:r>
                <a:rPr lang="zh-CN" altLang="en-US" sz="6600" b="1" dirty="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故宫博物院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 flipV="1">
              <a:off x="1830504" y="2549682"/>
              <a:ext cx="8419361" cy="27393"/>
            </a:xfrm>
            <a:prstGeom prst="line">
              <a:avLst/>
            </a:prstGeom>
            <a:ln w="5715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50" name="标题 1"/>
            <p:cNvSpPr txBox="1">
              <a:spLocks noChangeArrowheads="1"/>
            </p:cNvSpPr>
            <p:nvPr/>
          </p:nvSpPr>
          <p:spPr bwMode="auto">
            <a:xfrm>
              <a:off x="2424187" y="2513418"/>
              <a:ext cx="7483647" cy="1325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zh-CN" altLang="en-US" sz="2800" b="1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六年级上册</a:t>
              </a:r>
              <a:r>
                <a:rPr lang="en-US" altLang="zh-CN" sz="2800" b="1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﹒</a:t>
              </a:r>
              <a:r>
                <a:rPr lang="zh-CN" altLang="en-US" sz="2800" b="1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第三单元</a:t>
              </a:r>
            </a:p>
          </p:txBody>
        </p:sp>
      </p:grpSp>
      <p:grpSp>
        <p:nvGrpSpPr>
          <p:cNvPr id="3" name="组合 18"/>
          <p:cNvGrpSpPr/>
          <p:nvPr/>
        </p:nvGrpSpPr>
        <p:grpSpPr>
          <a:xfrm>
            <a:off x="3419477" y="3491344"/>
            <a:ext cx="1013979" cy="1108364"/>
            <a:chOff x="2873664" y="3491345"/>
            <a:chExt cx="1351972" cy="1108364"/>
          </a:xfrm>
          <a:solidFill>
            <a:schemeClr val="accent2"/>
          </a:solidFill>
        </p:grpSpPr>
        <p:sp>
          <p:nvSpPr>
            <p:cNvPr id="10" name="椭圆 9"/>
            <p:cNvSpPr/>
            <p:nvPr/>
          </p:nvSpPr>
          <p:spPr>
            <a:xfrm>
              <a:off x="2873664" y="3491345"/>
              <a:ext cx="1351972" cy="1108364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73665" y="3629891"/>
              <a:ext cx="132426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/>
              <a:r>
                <a:rPr lang="en-US" altLang="zh-CN" sz="4000" b="1" noProof="1">
                  <a:latin typeface="黑体" panose="02010609060101010101" pitchFamily="49" charset="-122"/>
                  <a:ea typeface="黑体" panose="02010609060101010101" pitchFamily="49" charset="-122"/>
                </a:rPr>
                <a:t>11</a:t>
              </a:r>
              <a:r>
                <a:rPr lang="zh-CN" altLang="en-US" sz="4000" b="1" noProof="1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*</a:t>
              </a:r>
              <a:endParaRPr lang="zh-CN" altLang="en-US" sz="4000" b="1" noProof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524002" y="6017174"/>
            <a:ext cx="9143999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4496165" y="1157630"/>
            <a:ext cx="2733442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marL="685800" indent="-685800" algn="ctr" fontAlgn="auto">
              <a:buClr>
                <a:srgbClr val="0000FF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4800" b="1" noProof="1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反义词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224214" y="1922463"/>
            <a:ext cx="5709047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完整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残缺 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 宽广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狭窄 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</a:t>
            </a:r>
            <a:endParaRPr lang="en-US" altLang="zh-CN" sz="28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拥挤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宽松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确切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含糊 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</a:t>
            </a:r>
            <a:endParaRPr lang="en-US" altLang="zh-CN" sz="28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迥然不同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一模一样</a:t>
            </a:r>
            <a:endParaRPr lang="en-US" altLang="zh-CN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井然有序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乱七八糟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28"/>
          <p:cNvSpPr txBox="1">
            <a:spLocks noChangeArrowheads="1"/>
          </p:cNvSpPr>
          <p:nvPr/>
        </p:nvSpPr>
        <p:spPr bwMode="auto">
          <a:xfrm>
            <a:off x="2127649" y="1723797"/>
            <a:ext cx="7754541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本文的四则材料分别从哪几个角度介绍了北京故宫？</a:t>
            </a:r>
          </a:p>
        </p:txBody>
      </p:sp>
      <p:grpSp>
        <p:nvGrpSpPr>
          <p:cNvPr id="14338" name="组合 14"/>
          <p:cNvGrpSpPr>
            <a:grpSpLocks/>
          </p:cNvGrpSpPr>
          <p:nvPr/>
        </p:nvGrpSpPr>
        <p:grpSpPr bwMode="auto">
          <a:xfrm>
            <a:off x="1604964" y="263527"/>
            <a:ext cx="2420541" cy="1096962"/>
            <a:chOff x="108655" y="263109"/>
            <a:chExt cx="3226759" cy="1097974"/>
          </a:xfrm>
        </p:grpSpPr>
        <p:pic>
          <p:nvPicPr>
            <p:cNvPr id="14339" name="图片 1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655" y="263109"/>
              <a:ext cx="1038000" cy="1097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4340" name="组合 18"/>
            <p:cNvGrpSpPr>
              <a:grpSpLocks/>
            </p:cNvGrpSpPr>
            <p:nvPr/>
          </p:nvGrpSpPr>
          <p:grpSpPr bwMode="auto">
            <a:xfrm>
              <a:off x="1089539" y="536411"/>
              <a:ext cx="2245875" cy="680076"/>
              <a:chOff x="1938427" y="2511364"/>
              <a:chExt cx="2245875" cy="680076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1965410" y="2511364"/>
                <a:ext cx="1874471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74933" y="3191440"/>
                <a:ext cx="1876059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3"/>
              <p:cNvSpPr txBox="1">
                <a:spLocks noChangeArrowheads="1"/>
              </p:cNvSpPr>
              <p:nvPr/>
            </p:nvSpPr>
            <p:spPr bwMode="auto">
              <a:xfrm>
                <a:off x="1938427" y="2543143"/>
                <a:ext cx="2245875" cy="46209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/>
                <a:r>
                  <a:rPr lang="zh-CN" altLang="en-US" sz="2400" b="1" spc="500" noProof="1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妙解课文</a:t>
                </a: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3831946" y="2511364"/>
                <a:ext cx="306327" cy="335271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flipV="1">
                <a:off x="3849404" y="2829156"/>
                <a:ext cx="269822" cy="362283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" name="文本框 1"/>
          <p:cNvSpPr txBox="1">
            <a:spLocks noChangeArrowheads="1"/>
          </p:cNvSpPr>
          <p:nvPr/>
        </p:nvSpPr>
        <p:spPr bwMode="auto">
          <a:xfrm>
            <a:off x="2127649" y="2541588"/>
            <a:ext cx="7927181" cy="230832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材料一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介绍了</a:t>
            </a:r>
            <a:r>
              <a:rPr lang="zh-CN" altLang="en-US" sz="2400" b="1" u="sng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故宫的主要建筑及其布局和功用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4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材料二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讲述了</a:t>
            </a:r>
            <a:r>
              <a:rPr lang="zh-CN" altLang="en-US" sz="2400" b="1" u="sng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重建太和殿的故事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4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材料三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是</a:t>
            </a:r>
            <a:r>
              <a:rPr lang="zh-CN" altLang="en-US" sz="2400" b="1" u="sng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北京故宫的游览须知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4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材料四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是</a:t>
            </a:r>
            <a:r>
              <a:rPr lang="zh-CN" altLang="en-US" sz="2400" b="1" u="sng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北京故宫平面图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489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标题 1"/>
          <p:cNvSpPr txBox="1">
            <a:spLocks noChangeArrowheads="1"/>
          </p:cNvSpPr>
          <p:nvPr/>
        </p:nvSpPr>
        <p:spPr bwMode="auto">
          <a:xfrm>
            <a:off x="3727847" y="4141788"/>
            <a:ext cx="4632722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zh-CN" altLang="en-US" sz="66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材 料 一</a:t>
            </a:r>
            <a:endParaRPr lang="en-US" altLang="zh-CN" sz="66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28"/>
          <p:cNvSpPr txBox="1">
            <a:spLocks noChangeArrowheads="1"/>
          </p:cNvSpPr>
          <p:nvPr/>
        </p:nvSpPr>
        <p:spPr bwMode="auto">
          <a:xfrm>
            <a:off x="2293144" y="1682750"/>
            <a:ext cx="7753350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思考：材料一是按照什么顺序介绍北京故宫的？</a:t>
            </a:r>
          </a:p>
        </p:txBody>
      </p:sp>
      <p:sp>
        <p:nvSpPr>
          <p:cNvPr id="29" name="文本框 1"/>
          <p:cNvSpPr txBox="1">
            <a:spLocks noChangeArrowheads="1"/>
          </p:cNvSpPr>
          <p:nvPr/>
        </p:nvSpPr>
        <p:spPr bwMode="auto">
          <a:xfrm>
            <a:off x="2095501" y="3048002"/>
            <a:ext cx="7928372" cy="138499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材料一是按照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空间顺序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沿中轴线由南向北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来介绍故宫的。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9"/>
          <p:cNvGrpSpPr>
            <a:grpSpLocks/>
          </p:cNvGrpSpPr>
          <p:nvPr/>
        </p:nvGrpSpPr>
        <p:grpSpPr bwMode="auto">
          <a:xfrm>
            <a:off x="3707607" y="492125"/>
            <a:ext cx="4417218" cy="1658938"/>
            <a:chOff x="0" y="0"/>
            <a:chExt cx="5655213" cy="1658167"/>
          </a:xfrm>
        </p:grpSpPr>
        <p:grpSp>
          <p:nvGrpSpPr>
            <p:cNvPr id="17410" name="组合 18"/>
            <p:cNvGrpSpPr>
              <a:grpSpLocks/>
            </p:cNvGrpSpPr>
            <p:nvPr/>
          </p:nvGrpSpPr>
          <p:grpSpPr bwMode="auto">
            <a:xfrm>
              <a:off x="1518956" y="306245"/>
              <a:ext cx="4136257" cy="1066305"/>
              <a:chOff x="-370" y="165975"/>
              <a:chExt cx="4329456" cy="1149394"/>
            </a:xfrm>
          </p:grpSpPr>
          <p:sp>
            <p:nvSpPr>
              <p:cNvPr id="7" name="圆角矩形 6"/>
              <p:cNvSpPr/>
              <p:nvPr/>
            </p:nvSpPr>
            <p:spPr>
              <a:xfrm>
                <a:off x="-370" y="165975"/>
                <a:ext cx="4329456" cy="1149394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200" noProof="1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47202" y="289638"/>
                <a:ext cx="4049360" cy="69637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/>
                <a:r>
                  <a:rPr lang="zh-CN" altLang="en-US" sz="3600" b="1" noProof="1">
                    <a:solidFill>
                      <a:schemeClr val="accent2">
                        <a:lumMod val="75000"/>
                      </a:schemeClr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  <a:latin typeface="楷体" panose="02010609060101010101" pitchFamily="49" charset="-122"/>
                    <a:ea typeface="楷体" panose="02010609060101010101" pitchFamily="49" charset="-122"/>
                  </a:rPr>
                  <a:t>材料一的结构</a:t>
                </a:r>
              </a:p>
            </p:txBody>
          </p:sp>
        </p:grpSp>
        <p:pic>
          <p:nvPicPr>
            <p:cNvPr id="17413" name="图片 8" descr="79099ae8b718756ed29a66311958947e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842868" cy="1658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文本框 1"/>
          <p:cNvSpPr txBox="1">
            <a:spLocks noChangeArrowheads="1"/>
          </p:cNvSpPr>
          <p:nvPr/>
        </p:nvSpPr>
        <p:spPr bwMode="auto">
          <a:xfrm>
            <a:off x="2336006" y="2443165"/>
            <a:ext cx="7549754" cy="26161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第一部分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（第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1-2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自然段）：用概括的语言</a:t>
            </a:r>
            <a:r>
              <a:rPr lang="zh-CN" altLang="en-US" sz="2400" b="1" u="sng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总领全文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，介绍了故宫的位置和特点。</a:t>
            </a:r>
            <a:endParaRPr lang="en-US" altLang="zh-CN" sz="24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ts val="12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第二部分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（第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3-15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自然段）：运用“</a:t>
            </a:r>
            <a:r>
              <a:rPr lang="zh-CN" altLang="en-US" sz="2400" b="1" u="sng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移步换景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”的方式分别介绍故宫的建筑。</a:t>
            </a:r>
            <a:endParaRPr lang="en-US" altLang="zh-CN" sz="24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ts val="12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第三部分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（第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16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自然段）：写在景山高处</a:t>
            </a:r>
            <a:r>
              <a:rPr lang="zh-CN" altLang="en-US" sz="2400" b="1" u="sng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俯瞰故宫全貌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，照应前文。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28"/>
          <p:cNvSpPr txBox="1">
            <a:spLocks noChangeArrowheads="1"/>
          </p:cNvSpPr>
          <p:nvPr/>
        </p:nvSpPr>
        <p:spPr bwMode="auto">
          <a:xfrm>
            <a:off x="2282429" y="2555875"/>
            <a:ext cx="7754540" cy="2252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阅读材料一的第</a:t>
            </a:r>
            <a:r>
              <a:rPr lang="en-US" altLang="zh-CN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自然段，在原文中找一找故宫博物院的总体特征是什么。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3"/>
          <p:cNvGrpSpPr>
            <a:grpSpLocks/>
          </p:cNvGrpSpPr>
          <p:nvPr/>
        </p:nvGrpSpPr>
        <p:grpSpPr bwMode="auto">
          <a:xfrm>
            <a:off x="3707607" y="492125"/>
            <a:ext cx="3851672" cy="1658938"/>
            <a:chOff x="0" y="0"/>
            <a:chExt cx="5134708" cy="1658167"/>
          </a:xfrm>
        </p:grpSpPr>
        <p:grpSp>
          <p:nvGrpSpPr>
            <p:cNvPr id="19458" name="组合 18"/>
            <p:cNvGrpSpPr>
              <a:grpSpLocks/>
            </p:cNvGrpSpPr>
            <p:nvPr/>
          </p:nvGrpSpPr>
          <p:grpSpPr bwMode="auto">
            <a:xfrm>
              <a:off x="1518985" y="306245"/>
              <a:ext cx="3615723" cy="1066305"/>
              <a:chOff x="-339" y="165975"/>
              <a:chExt cx="3784608" cy="1149394"/>
            </a:xfrm>
          </p:grpSpPr>
          <p:sp>
            <p:nvSpPr>
              <p:cNvPr id="7" name="圆角矩形 6"/>
              <p:cNvSpPr/>
              <p:nvPr/>
            </p:nvSpPr>
            <p:spPr>
              <a:xfrm>
                <a:off x="-339" y="165975"/>
                <a:ext cx="3784608" cy="1149394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1200" noProof="1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47204" y="289638"/>
                <a:ext cx="3504546" cy="69637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/>
                <a:r>
                  <a:rPr lang="zh-CN" altLang="en-US" sz="3600" b="1" noProof="1">
                    <a:solidFill>
                      <a:schemeClr val="accent2">
                        <a:lumMod val="75000"/>
                      </a:schemeClr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  <a:latin typeface="楷体" panose="02010609060101010101" pitchFamily="49" charset="-122"/>
                    <a:ea typeface="楷体" panose="02010609060101010101" pitchFamily="49" charset="-122"/>
                  </a:rPr>
                  <a:t>材料一解读</a:t>
                </a:r>
              </a:p>
            </p:txBody>
          </p:sp>
        </p:grpSp>
        <p:pic>
          <p:nvPicPr>
            <p:cNvPr id="19461" name="图片 5" descr="79099ae8b718756ed29a66311958947e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842868" cy="1658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2336006" y="2767014"/>
            <a:ext cx="7549754" cy="156966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在北京城的中心，有一座城中之城，这就是紫禁城。现在人们叫它故宫，也叫故宫博物院。这是明清两代的皇宫，是我国现存的最大最完整的古代宫殿建筑群，有近六百年历史了。</a:t>
            </a:r>
          </a:p>
        </p:txBody>
      </p:sp>
      <p:grpSp>
        <p:nvGrpSpPr>
          <p:cNvPr id="10" name="组合 35"/>
          <p:cNvGrpSpPr>
            <a:grpSpLocks/>
          </p:cNvGrpSpPr>
          <p:nvPr/>
        </p:nvGrpSpPr>
        <p:grpSpPr bwMode="auto">
          <a:xfrm>
            <a:off x="2077641" y="2276475"/>
            <a:ext cx="997744" cy="636588"/>
            <a:chOff x="10381129" y="2226840"/>
            <a:chExt cx="1331259" cy="636803"/>
          </a:xfrm>
        </p:grpSpPr>
        <p:sp>
          <p:nvSpPr>
            <p:cNvPr id="11" name="圆角矩形标注 10"/>
            <p:cNvSpPr/>
            <p:nvPr/>
          </p:nvSpPr>
          <p:spPr>
            <a:xfrm flipH="1" flipV="1">
              <a:off x="10381129" y="2258601"/>
              <a:ext cx="1331259" cy="605042"/>
            </a:xfrm>
            <a:prstGeom prst="wedgeRoundRectCallout">
              <a:avLst>
                <a:gd name="adj1" fmla="val -38480"/>
                <a:gd name="adj2" fmla="val -86754"/>
                <a:gd name="adj3" fmla="val 1666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200" noProof="1"/>
            </a:p>
          </p:txBody>
        </p:sp>
        <p:sp>
          <p:nvSpPr>
            <p:cNvPr id="19465" name="矩形 11"/>
            <p:cNvSpPr>
              <a:spLocks noChangeArrowheads="1"/>
            </p:cNvSpPr>
            <p:nvPr/>
          </p:nvSpPr>
          <p:spPr bwMode="auto">
            <a:xfrm>
              <a:off x="10486423" y="2226840"/>
              <a:ext cx="1071985" cy="461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buClr>
                  <a:schemeClr val="bg1"/>
                </a:buClr>
              </a:pPr>
              <a:r>
                <a:rPr lang="zh-CN" altLang="en-US" sz="24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位置</a:t>
              </a: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6303178" y="5257800"/>
            <a:ext cx="1720455" cy="636588"/>
            <a:chOff x="10381130" y="2226840"/>
            <a:chExt cx="1261614" cy="636803"/>
          </a:xfrm>
        </p:grpSpPr>
        <p:sp>
          <p:nvSpPr>
            <p:cNvPr id="14" name="圆角矩形标注 13"/>
            <p:cNvSpPr/>
            <p:nvPr/>
          </p:nvSpPr>
          <p:spPr>
            <a:xfrm>
              <a:off x="10381130" y="2258601"/>
              <a:ext cx="1261614" cy="605042"/>
            </a:xfrm>
            <a:prstGeom prst="wedgeRoundRectCallout">
              <a:avLst>
                <a:gd name="adj1" fmla="val -38480"/>
                <a:gd name="adj2" fmla="val -86754"/>
                <a:gd name="adj3" fmla="val 16667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200" noProof="1"/>
            </a:p>
          </p:txBody>
        </p:sp>
        <p:sp>
          <p:nvSpPr>
            <p:cNvPr id="19468" name="矩形 14"/>
            <p:cNvSpPr>
              <a:spLocks noChangeArrowheads="1"/>
            </p:cNvSpPr>
            <p:nvPr/>
          </p:nvSpPr>
          <p:spPr bwMode="auto">
            <a:xfrm>
              <a:off x="10500971" y="2226840"/>
              <a:ext cx="1042891" cy="461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buClr>
                  <a:schemeClr val="bg1"/>
                </a:buClr>
              </a:pPr>
              <a:r>
                <a:rPr lang="zh-CN" altLang="en-US" sz="24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历史意义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"/>
          <p:cNvSpPr txBox="1">
            <a:spLocks noChangeArrowheads="1"/>
          </p:cNvSpPr>
          <p:nvPr/>
        </p:nvSpPr>
        <p:spPr bwMode="auto">
          <a:xfrm>
            <a:off x="2085976" y="1473202"/>
            <a:ext cx="8093869" cy="224676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紫禁城城墙十米多高，有四座城门：南边午门，北边神武门，东西两边分别是东华门、西华门。宫城呈长方形，占地七十二万平方米，有大小宫殿七十多座、房屋九千多间。城墙外是五十多米宽的护城河。城墙的四角，各有一座玲珑奇巧的角楼。</a:t>
            </a:r>
          </a:p>
        </p:txBody>
      </p:sp>
      <p:grpSp>
        <p:nvGrpSpPr>
          <p:cNvPr id="25" name="组合 35"/>
          <p:cNvGrpSpPr>
            <a:grpSpLocks/>
          </p:cNvGrpSpPr>
          <p:nvPr/>
        </p:nvGrpSpPr>
        <p:grpSpPr bwMode="auto">
          <a:xfrm>
            <a:off x="1946148" y="701675"/>
            <a:ext cx="1279261" cy="636588"/>
            <a:chOff x="10346441" y="2226840"/>
            <a:chExt cx="1365360" cy="636803"/>
          </a:xfrm>
        </p:grpSpPr>
        <p:sp>
          <p:nvSpPr>
            <p:cNvPr id="26" name="圆角矩形标注 25"/>
            <p:cNvSpPr/>
            <p:nvPr/>
          </p:nvSpPr>
          <p:spPr>
            <a:xfrm flipH="1" flipV="1">
              <a:off x="10381316" y="2258601"/>
              <a:ext cx="1330485" cy="605042"/>
            </a:xfrm>
            <a:prstGeom prst="wedgeRoundRectCallout">
              <a:avLst>
                <a:gd name="adj1" fmla="val -38480"/>
                <a:gd name="adj2" fmla="val -86754"/>
                <a:gd name="adj3" fmla="val 1666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/>
            </a:p>
          </p:txBody>
        </p:sp>
        <p:sp>
          <p:nvSpPr>
            <p:cNvPr id="20484" name="矩形 26"/>
            <p:cNvSpPr>
              <a:spLocks noChangeArrowheads="1"/>
            </p:cNvSpPr>
            <p:nvPr/>
          </p:nvSpPr>
          <p:spPr bwMode="auto">
            <a:xfrm>
              <a:off x="10346441" y="2226840"/>
              <a:ext cx="1351947" cy="523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buClr>
                  <a:schemeClr val="bg1"/>
                </a:buClr>
              </a:pPr>
              <a:r>
                <a:rPr lang="zh-CN" altLang="en-US" sz="28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列数字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3013474" y="4527552"/>
            <a:ext cx="6307931" cy="1381125"/>
            <a:chOff x="1080654" y="4627420"/>
            <a:chExt cx="4419600" cy="1380552"/>
          </a:xfrm>
        </p:grpSpPr>
        <p:sp>
          <p:nvSpPr>
            <p:cNvPr id="29" name="流程图: 可选过程 28"/>
            <p:cNvSpPr/>
            <p:nvPr/>
          </p:nvSpPr>
          <p:spPr>
            <a:xfrm>
              <a:off x="1080654" y="4627420"/>
              <a:ext cx="4419600" cy="1380552"/>
            </a:xfrm>
            <a:prstGeom prst="flowChartAlternateProcess">
              <a:avLst/>
            </a:prstGeom>
            <a:solidFill>
              <a:srgbClr val="DAF9D3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/>
              <a:endParaRPr lang="zh-CN" altLang="en-US" sz="1400" noProof="1"/>
            </a:p>
          </p:txBody>
        </p:sp>
        <p:sp>
          <p:nvSpPr>
            <p:cNvPr id="20487" name="TextBox 17"/>
            <p:cNvSpPr txBox="1">
              <a:spLocks noChangeArrowheads="1"/>
            </p:cNvSpPr>
            <p:nvPr/>
          </p:nvSpPr>
          <p:spPr bwMode="auto">
            <a:xfrm>
              <a:off x="1149926" y="4655769"/>
              <a:ext cx="4335295" cy="953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    </a:t>
              </a:r>
              <a:r>
                <a:rPr lang="zh-CN" altLang="en-US" sz="28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运用</a:t>
              </a:r>
              <a:r>
                <a:rPr lang="zh-CN" altLang="en-US" sz="28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列数字</a:t>
              </a:r>
              <a:r>
                <a:rPr lang="zh-CN" altLang="en-US" sz="28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的说明方法突出了紫禁城的占地面积之广、建筑数量之多。</a:t>
              </a:r>
            </a:p>
          </p:txBody>
        </p:sp>
      </p:grpSp>
      <p:sp>
        <p:nvSpPr>
          <p:cNvPr id="31" name="圆角矩形 30"/>
          <p:cNvSpPr/>
          <p:nvPr/>
        </p:nvSpPr>
        <p:spPr>
          <a:xfrm>
            <a:off x="4567238" y="1558925"/>
            <a:ext cx="1014413" cy="5270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  <p:sp>
        <p:nvSpPr>
          <p:cNvPr id="32" name="圆角矩形 31"/>
          <p:cNvSpPr/>
          <p:nvPr/>
        </p:nvSpPr>
        <p:spPr>
          <a:xfrm>
            <a:off x="6636544" y="1530350"/>
            <a:ext cx="341710" cy="5270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  <p:sp>
        <p:nvSpPr>
          <p:cNvPr id="33" name="圆角矩形 32"/>
          <p:cNvSpPr/>
          <p:nvPr/>
        </p:nvSpPr>
        <p:spPr>
          <a:xfrm>
            <a:off x="4600575" y="2628902"/>
            <a:ext cx="1385888" cy="52546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  <p:sp>
        <p:nvSpPr>
          <p:cNvPr id="34" name="圆角矩形 33"/>
          <p:cNvSpPr/>
          <p:nvPr/>
        </p:nvSpPr>
        <p:spPr>
          <a:xfrm>
            <a:off x="9024939" y="2633663"/>
            <a:ext cx="1031081" cy="5270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  <p:sp>
        <p:nvSpPr>
          <p:cNvPr id="35" name="圆角矩形 34"/>
          <p:cNvSpPr/>
          <p:nvPr/>
        </p:nvSpPr>
        <p:spPr>
          <a:xfrm>
            <a:off x="3537348" y="3205163"/>
            <a:ext cx="1014413" cy="5270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  <p:sp>
        <p:nvSpPr>
          <p:cNvPr id="36" name="圆角矩形 35"/>
          <p:cNvSpPr/>
          <p:nvPr/>
        </p:nvSpPr>
        <p:spPr>
          <a:xfrm>
            <a:off x="6660357" y="3190875"/>
            <a:ext cx="1014413" cy="5270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3" descr="ChMlWVWwpRSIXLwRABJcr8JPj6sAAHhEgOBqLwAElzH2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2589611" y="1993901"/>
            <a:ext cx="7191375" cy="95410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故宫建筑群规模宏大，建筑精美，布局统一，集中体现了我国古代建筑艺术的独特风格。</a:t>
            </a:r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959895" y="3824290"/>
            <a:ext cx="6307931" cy="1381125"/>
            <a:chOff x="1080654" y="4627420"/>
            <a:chExt cx="4419600" cy="1380552"/>
          </a:xfrm>
        </p:grpSpPr>
        <p:sp>
          <p:nvSpPr>
            <p:cNvPr id="6" name="流程图: 可选过程 5"/>
            <p:cNvSpPr/>
            <p:nvPr/>
          </p:nvSpPr>
          <p:spPr>
            <a:xfrm>
              <a:off x="1080654" y="4627420"/>
              <a:ext cx="4419600" cy="1380552"/>
            </a:xfrm>
            <a:prstGeom prst="flowChartAlternateProcess">
              <a:avLst/>
            </a:prstGeom>
            <a:solidFill>
              <a:srgbClr val="DAF9D3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/>
              <a:endParaRPr lang="zh-CN" altLang="en-US" sz="1400" noProof="1"/>
            </a:p>
          </p:txBody>
        </p:sp>
        <p:sp>
          <p:nvSpPr>
            <p:cNvPr id="22532" name="TextBox 6"/>
            <p:cNvSpPr txBox="1">
              <a:spLocks noChangeArrowheads="1"/>
            </p:cNvSpPr>
            <p:nvPr/>
          </p:nvSpPr>
          <p:spPr bwMode="auto">
            <a:xfrm>
              <a:off x="1149926" y="4655769"/>
              <a:ext cx="4335295" cy="953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 dirty="0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    这是本文的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中心句</a:t>
              </a:r>
              <a:r>
                <a:rPr lang="zh-CN" altLang="en-US" sz="2800" b="1" dirty="0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，概括了故宫建筑的整体特点。</a:t>
              </a:r>
            </a:p>
          </p:txBody>
        </p:sp>
      </p:grpSp>
      <p:grpSp>
        <p:nvGrpSpPr>
          <p:cNvPr id="8" name="组合 35"/>
          <p:cNvGrpSpPr>
            <a:grpSpLocks/>
          </p:cNvGrpSpPr>
          <p:nvPr/>
        </p:nvGrpSpPr>
        <p:grpSpPr bwMode="auto">
          <a:xfrm>
            <a:off x="1956648" y="1292225"/>
            <a:ext cx="1280668" cy="636588"/>
            <a:chOff x="10347339" y="2226840"/>
            <a:chExt cx="1365049" cy="636803"/>
          </a:xfrm>
        </p:grpSpPr>
        <p:sp>
          <p:nvSpPr>
            <p:cNvPr id="9" name="圆角矩形标注 8"/>
            <p:cNvSpPr/>
            <p:nvPr/>
          </p:nvSpPr>
          <p:spPr>
            <a:xfrm flipH="1" flipV="1">
              <a:off x="10381129" y="2258601"/>
              <a:ext cx="1331259" cy="605042"/>
            </a:xfrm>
            <a:prstGeom prst="wedgeRoundRectCallout">
              <a:avLst>
                <a:gd name="adj1" fmla="val -38480"/>
                <a:gd name="adj2" fmla="val -86754"/>
                <a:gd name="adj3" fmla="val 1666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/>
            </a:p>
          </p:txBody>
        </p:sp>
        <p:sp>
          <p:nvSpPr>
            <p:cNvPr id="22535" name="矩形 9"/>
            <p:cNvSpPr>
              <a:spLocks noChangeArrowheads="1"/>
            </p:cNvSpPr>
            <p:nvPr/>
          </p:nvSpPr>
          <p:spPr bwMode="auto">
            <a:xfrm>
              <a:off x="10347339" y="2226840"/>
              <a:ext cx="1350153" cy="523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buClr>
                  <a:schemeClr val="bg1"/>
                </a:buClr>
              </a:pPr>
              <a:r>
                <a:rPr lang="zh-CN" altLang="en-US" sz="28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中心句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4099" name="图片 4" descr="ChMlWVWwpRSIXLwRABJcr8JPj6sAAHhEgOBqLwAElzH2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Administrator\Desktop\d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867" y="0"/>
            <a:ext cx="3052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map-marker-marker-outside-pink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1910" y="5473700"/>
            <a:ext cx="857250" cy="114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8226030" y="5407025"/>
            <a:ext cx="1412081" cy="1543730"/>
            <a:chOff x="6608617" y="304800"/>
            <a:chExt cx="1881235" cy="1543950"/>
          </a:xfrm>
        </p:grpSpPr>
        <p:sp>
          <p:nvSpPr>
            <p:cNvPr id="11" name="椭圆 10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23557" name="TextBox 11"/>
            <p:cNvSpPr txBox="1">
              <a:spLocks noChangeArrowheads="1"/>
            </p:cNvSpPr>
            <p:nvPr/>
          </p:nvSpPr>
          <p:spPr bwMode="auto">
            <a:xfrm>
              <a:off x="6871427" y="401994"/>
              <a:ext cx="1618425" cy="1446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楷体" pitchFamily="49" charset="-122"/>
                  <a:ea typeface="楷体" pitchFamily="49" charset="-122"/>
                </a:rPr>
                <a:t>端门</a:t>
              </a:r>
            </a:p>
          </p:txBody>
        </p:sp>
      </p:grpSp>
      <p:grpSp>
        <p:nvGrpSpPr>
          <p:cNvPr id="23558" name="组合 12"/>
          <p:cNvGrpSpPr>
            <a:grpSpLocks/>
          </p:cNvGrpSpPr>
          <p:nvPr/>
        </p:nvGrpSpPr>
        <p:grpSpPr bwMode="auto">
          <a:xfrm>
            <a:off x="1524001" y="0"/>
            <a:ext cx="3756422" cy="1658938"/>
            <a:chOff x="0" y="0"/>
            <a:chExt cx="5008100" cy="1658167"/>
          </a:xfrm>
        </p:grpSpPr>
        <p:grpSp>
          <p:nvGrpSpPr>
            <p:cNvPr id="23559" name="组合 18"/>
            <p:cNvGrpSpPr>
              <a:grpSpLocks/>
            </p:cNvGrpSpPr>
            <p:nvPr/>
          </p:nvGrpSpPr>
          <p:grpSpPr bwMode="auto">
            <a:xfrm>
              <a:off x="1533382" y="320573"/>
              <a:ext cx="3474718" cy="861113"/>
              <a:chOff x="14730" y="181419"/>
              <a:chExt cx="3637017" cy="928213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14731" y="181368"/>
                <a:ext cx="2488921" cy="928752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noProof="1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47204" y="289638"/>
                <a:ext cx="3504543" cy="76304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/>
                <a:r>
                  <a:rPr lang="zh-CN" altLang="en-US" sz="4000" b="1" noProof="1">
                    <a:solidFill>
                      <a:schemeClr val="accent2">
                        <a:lumMod val="75000"/>
                      </a:schemeClr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  <a:latin typeface="楷体" panose="02010609060101010101" pitchFamily="49" charset="-122"/>
                    <a:ea typeface="楷体" panose="02010609060101010101" pitchFamily="49" charset="-122"/>
                  </a:rPr>
                  <a:t>游览故宫</a:t>
                </a:r>
              </a:p>
            </p:txBody>
          </p:sp>
        </p:grpSp>
        <p:pic>
          <p:nvPicPr>
            <p:cNvPr id="23562" name="图片 14" descr="79099ae8b718756ed29a66311958947e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842868" cy="1658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端门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383" y="2279650"/>
            <a:ext cx="4108847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 descr="端门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0049" y="2279650"/>
            <a:ext cx="4117181" cy="308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040733" y="825500"/>
            <a:ext cx="8166497" cy="107721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从天安门往里走，沿着一条笔直的大道穿过</a:t>
            </a: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端门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，就到了午门的前面。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Administrator\Desktop\d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867" y="0"/>
            <a:ext cx="3052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map-marker-marker-outside-pink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8831" y="4516438"/>
            <a:ext cx="604838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8216504" y="4800602"/>
            <a:ext cx="1410890" cy="1543883"/>
            <a:chOff x="6608617" y="304800"/>
            <a:chExt cx="1881235" cy="1541683"/>
          </a:xfrm>
        </p:grpSpPr>
        <p:sp>
          <p:nvSpPr>
            <p:cNvPr id="11" name="椭圆 10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25605" name="TextBox 11"/>
            <p:cNvSpPr txBox="1">
              <a:spLocks noChangeArrowheads="1"/>
            </p:cNvSpPr>
            <p:nvPr/>
          </p:nvSpPr>
          <p:spPr bwMode="auto">
            <a:xfrm>
              <a:off x="6871426" y="401994"/>
              <a:ext cx="1618426" cy="1444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楷体" pitchFamily="49" charset="-122"/>
                  <a:ea typeface="楷体" pitchFamily="49" charset="-122"/>
                </a:rPr>
                <a:t>午门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3212308" y="530227"/>
            <a:ext cx="6384131" cy="12003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午门俗称“五凤楼”，是紫禁城的正门。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84866" y="1176451"/>
            <a:ext cx="6261437" cy="555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QQ截图201906240920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4989" y="477840"/>
            <a:ext cx="4737497" cy="609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1988344" y="1050926"/>
            <a:ext cx="3249216" cy="397031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走进午门，是一个宽阔的广场，弯弯的内金水河像一条玉带横贯东西，河上是五座精美的汉白玉石桥。桥的北面是太和门，一对威武的铜狮守卫在门的两侧。</a:t>
            </a: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3857626" y="2208215"/>
            <a:ext cx="1338263" cy="793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90739" y="2768602"/>
            <a:ext cx="3083719" cy="31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114551" y="3305175"/>
            <a:ext cx="1045369" cy="127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grpSp>
        <p:nvGrpSpPr>
          <p:cNvPr id="14" name="组合 35"/>
          <p:cNvGrpSpPr>
            <a:grpSpLocks/>
          </p:cNvGrpSpPr>
          <p:nvPr/>
        </p:nvGrpSpPr>
        <p:grpSpPr bwMode="auto">
          <a:xfrm>
            <a:off x="1929576" y="265114"/>
            <a:ext cx="1574470" cy="646331"/>
            <a:chOff x="10182509" y="2226840"/>
            <a:chExt cx="1679812" cy="646550"/>
          </a:xfrm>
        </p:grpSpPr>
        <p:sp>
          <p:nvSpPr>
            <p:cNvPr id="15" name="圆角矩形标注 14"/>
            <p:cNvSpPr/>
            <p:nvPr/>
          </p:nvSpPr>
          <p:spPr>
            <a:xfrm flipH="1" flipV="1">
              <a:off x="10381129" y="2258601"/>
              <a:ext cx="1331259" cy="605042"/>
            </a:xfrm>
            <a:prstGeom prst="wedgeRoundRectCallout">
              <a:avLst>
                <a:gd name="adj1" fmla="val -38480"/>
                <a:gd name="adj2" fmla="val -86754"/>
                <a:gd name="adj3" fmla="val 1666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27656" name="矩形 15"/>
            <p:cNvSpPr>
              <a:spLocks noChangeArrowheads="1"/>
            </p:cNvSpPr>
            <p:nvPr/>
          </p:nvSpPr>
          <p:spPr bwMode="auto">
            <a:xfrm>
              <a:off x="10182509" y="2226840"/>
              <a:ext cx="1679812" cy="6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buClr>
                  <a:schemeClr val="bg1"/>
                </a:buClr>
              </a:pPr>
              <a:r>
                <a:rPr lang="zh-CN" altLang="en-US" sz="36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打比方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Users\Administrator\Desktop\d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867" y="0"/>
            <a:ext cx="3052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map-marker-marker-outside-pink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5729" y="3729040"/>
            <a:ext cx="678656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8162925" y="4154489"/>
            <a:ext cx="1675210" cy="1543730"/>
            <a:chOff x="6608617" y="304800"/>
            <a:chExt cx="1780292" cy="1543951"/>
          </a:xfrm>
        </p:grpSpPr>
        <p:sp>
          <p:nvSpPr>
            <p:cNvPr id="11" name="椭圆 10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28677" name="TextBox 11"/>
            <p:cNvSpPr txBox="1">
              <a:spLocks noChangeArrowheads="1"/>
            </p:cNvSpPr>
            <p:nvPr/>
          </p:nvSpPr>
          <p:spPr bwMode="auto">
            <a:xfrm>
              <a:off x="6770484" y="401994"/>
              <a:ext cx="1618425" cy="1446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楷体" pitchFamily="49" charset="-122"/>
                  <a:ea typeface="楷体" pitchFamily="49" charset="-122"/>
                </a:rPr>
                <a:t>太和门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6303170" y="1398588"/>
            <a:ext cx="3784997" cy="397031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    进了太和门，就来到紫禁城的中心</a:t>
            </a:r>
            <a:r>
              <a:rPr lang="en-US" altLang="zh-CN" sz="3600" b="1" dirty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三大殿：太和殿、中和殿、保和殿。三座大殿矗立在七米多高的白石台基上。</a:t>
            </a:r>
          </a:p>
        </p:txBody>
      </p:sp>
      <p:pic>
        <p:nvPicPr>
          <p:cNvPr id="29698" name="图片 4" descr="QQ截图201906240935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-26988"/>
            <a:ext cx="4171950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1914526" y="558800"/>
            <a:ext cx="8398669" cy="286232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台基有三层，每层的边缘都有汉白玉栏杆围绕着，栏杆上面刻着龙凤流云，四角和望柱下面伸出一千多个圆雕鳌头，鳌头嘴里都有一个小圆洞，是台基的排水管道。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4635" y="2551728"/>
            <a:ext cx="2756697" cy="3823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2000" y="2574538"/>
            <a:ext cx="5338689" cy="3800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C:\Users\Administrator\Desktop\d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867" y="0"/>
            <a:ext cx="3052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map-marker-marker-outside-pink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5254" y="2687640"/>
            <a:ext cx="679847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8142686" y="3182939"/>
            <a:ext cx="1674019" cy="1543730"/>
            <a:chOff x="6608617" y="304800"/>
            <a:chExt cx="1780292" cy="1543951"/>
          </a:xfrm>
        </p:grpSpPr>
        <p:sp>
          <p:nvSpPr>
            <p:cNvPr id="11" name="椭圆 10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31749" name="TextBox 11"/>
            <p:cNvSpPr txBox="1">
              <a:spLocks noChangeArrowheads="1"/>
            </p:cNvSpPr>
            <p:nvPr/>
          </p:nvSpPr>
          <p:spPr bwMode="auto">
            <a:xfrm>
              <a:off x="6770483" y="401994"/>
              <a:ext cx="1618426" cy="1446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楷体" pitchFamily="49" charset="-122"/>
                  <a:ea typeface="楷体" pitchFamily="49" charset="-122"/>
                </a:rPr>
                <a:t>太和殿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1882379" y="628650"/>
            <a:ext cx="8535590" cy="175432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    太和殿俗称金銮殿，高二十八米，面积两千三百八十多平方米，是故宫最大的殿堂。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375" y="2222697"/>
            <a:ext cx="7097022" cy="4635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圆角矩形 7"/>
          <p:cNvSpPr/>
          <p:nvPr/>
        </p:nvSpPr>
        <p:spPr>
          <a:xfrm>
            <a:off x="5740004" y="687388"/>
            <a:ext cx="1745456" cy="52546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9" name="圆角矩形 8"/>
          <p:cNvSpPr/>
          <p:nvPr/>
        </p:nvSpPr>
        <p:spPr>
          <a:xfrm>
            <a:off x="7818835" y="714375"/>
            <a:ext cx="2483644" cy="5270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0" name="圆角矩形 9"/>
          <p:cNvSpPr/>
          <p:nvPr/>
        </p:nvSpPr>
        <p:spPr>
          <a:xfrm>
            <a:off x="1952625" y="1263650"/>
            <a:ext cx="1744266" cy="5270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grpSp>
        <p:nvGrpSpPr>
          <p:cNvPr id="11" name="组合 35"/>
          <p:cNvGrpSpPr>
            <a:grpSpLocks/>
          </p:cNvGrpSpPr>
          <p:nvPr/>
        </p:nvGrpSpPr>
        <p:grpSpPr bwMode="auto">
          <a:xfrm>
            <a:off x="6463983" y="1601789"/>
            <a:ext cx="3890810" cy="646331"/>
            <a:chOff x="10165667" y="2226840"/>
            <a:chExt cx="1713496" cy="646550"/>
          </a:xfrm>
        </p:grpSpPr>
        <p:sp>
          <p:nvSpPr>
            <p:cNvPr id="12" name="圆角矩形标注 11"/>
            <p:cNvSpPr/>
            <p:nvPr/>
          </p:nvSpPr>
          <p:spPr>
            <a:xfrm>
              <a:off x="10381139" y="2258601"/>
              <a:ext cx="1331315" cy="605042"/>
            </a:xfrm>
            <a:prstGeom prst="wedgeRoundRectCallout">
              <a:avLst>
                <a:gd name="adj1" fmla="val -38480"/>
                <a:gd name="adj2" fmla="val -86754"/>
                <a:gd name="adj3" fmla="val 1666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32776" name="矩形 13"/>
            <p:cNvSpPr>
              <a:spLocks noChangeArrowheads="1"/>
            </p:cNvSpPr>
            <p:nvPr/>
          </p:nvSpPr>
          <p:spPr bwMode="auto">
            <a:xfrm>
              <a:off x="10165667" y="2226840"/>
              <a:ext cx="1713496" cy="6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buClr>
                  <a:schemeClr val="bg1"/>
                </a:buClr>
              </a:pPr>
              <a:r>
                <a:rPr lang="zh-CN" altLang="en-US" sz="36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列数字：形体雄伟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826392" y="1248168"/>
            <a:ext cx="2223577" cy="1169551"/>
          </a:xfrm>
          <a:prstGeom prst="rect">
            <a:avLst/>
          </a:prstGeom>
          <a:noFill/>
        </p:spPr>
        <p:txBody>
          <a:bodyPr wrap="none">
            <a:prstTxWarp prst="textDeflate">
              <a:avLst/>
            </a:prstTxWarp>
            <a:spAutoFit/>
            <a:scene3d>
              <a:camera prst="perspectiveBelow"/>
              <a:lightRig rig="threePt" dir="t"/>
            </a:scene3d>
          </a:bodyPr>
          <a:lstStyle/>
          <a:p>
            <a:pPr fontAlgn="auto"/>
            <a:r>
              <a:rPr lang="zh-CN" altLang="en-US" sz="7000" b="1" noProof="1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故 宫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45482" y="2892425"/>
            <a:ext cx="822007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故宫，旧称紫禁城，位于北京城的中心，是我国现存的最大最完整的古代宫殿建筑群，始建于明永乐四年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即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1406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，历时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14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年竣工，迄今已有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500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多年的历史。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1925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年改名为故宫博物院，是世界上最大的博物院之一。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1987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年，联合国教科文组织将它列入“世界人类文化遗产”名录。</a:t>
            </a:r>
          </a:p>
        </p:txBody>
      </p:sp>
      <p:grpSp>
        <p:nvGrpSpPr>
          <p:cNvPr id="5123" name="组合 9"/>
          <p:cNvGrpSpPr>
            <a:grpSpLocks/>
          </p:cNvGrpSpPr>
          <p:nvPr/>
        </p:nvGrpSpPr>
        <p:grpSpPr bwMode="auto">
          <a:xfrm>
            <a:off x="2340770" y="638176"/>
            <a:ext cx="1793081" cy="671513"/>
            <a:chOff x="2157183" y="2511380"/>
            <a:chExt cx="2167277" cy="679269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2174452" y="2511380"/>
              <a:ext cx="1666473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3"/>
            <p:cNvSpPr txBox="1">
              <a:spLocks noChangeArrowheads="1"/>
            </p:cNvSpPr>
            <p:nvPr/>
          </p:nvSpPr>
          <p:spPr bwMode="auto">
            <a:xfrm>
              <a:off x="2230576" y="2543497"/>
              <a:ext cx="2093884" cy="46699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/>
              <a:r>
                <a:rPr lang="zh-CN" altLang="en-US" sz="2400" b="1" spc="1200" noProof="1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资料袋</a:t>
              </a: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3832290" y="2511380"/>
              <a:ext cx="306528" cy="33562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3849559" y="2829335"/>
              <a:ext cx="269111" cy="361314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2157183" y="3190649"/>
              <a:ext cx="1696694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7270812" y="355107"/>
            <a:ext cx="2059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2083594" y="4713289"/>
            <a:ext cx="8134350" cy="214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  <a:spcBef>
                <a:spcPts val="1200"/>
              </a:spcBef>
            </a:pPr>
            <a:r>
              <a:rPr lang="zh-CN" altLang="en-US" sz="2400" b="1">
                <a:solidFill>
                  <a:srgbClr val="FFFF00"/>
                </a:solidFill>
                <a:latin typeface="楷体" pitchFamily="49" charset="-122"/>
                <a:ea typeface="楷体" pitchFamily="49" charset="-122"/>
              </a:rPr>
              <a:t>在湛蓝的天空下，那金黄色的琉璃瓦重檐屋顶，显得格外辉煌。殿檐斗拱、额枋、梁柱，装饰着青蓝点金和贴金彩画。正面是十二根红色大圆柱，金琐窗，朱漆门，同台基上的白相互衬映，色彩鲜明，雄伟壮丽。</a:t>
            </a:r>
          </a:p>
        </p:txBody>
      </p:sp>
      <p:grpSp>
        <p:nvGrpSpPr>
          <p:cNvPr id="5" name="组合 35"/>
          <p:cNvGrpSpPr>
            <a:grpSpLocks/>
          </p:cNvGrpSpPr>
          <p:nvPr/>
        </p:nvGrpSpPr>
        <p:grpSpPr bwMode="auto">
          <a:xfrm>
            <a:off x="3084908" y="3951288"/>
            <a:ext cx="5001814" cy="636587"/>
            <a:chOff x="9927352" y="2226840"/>
            <a:chExt cx="2203100" cy="636803"/>
          </a:xfrm>
        </p:grpSpPr>
        <p:sp>
          <p:nvSpPr>
            <p:cNvPr id="7" name="圆角矩形标注 6"/>
            <p:cNvSpPr/>
            <p:nvPr/>
          </p:nvSpPr>
          <p:spPr>
            <a:xfrm flipV="1">
              <a:off x="9927352" y="2258601"/>
              <a:ext cx="2203100" cy="605042"/>
            </a:xfrm>
            <a:prstGeom prst="wedgeRoundRectCallout">
              <a:avLst>
                <a:gd name="adj1" fmla="val -38480"/>
                <a:gd name="adj2" fmla="val -86754"/>
                <a:gd name="adj3" fmla="val 1666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200" noProof="1"/>
            </a:p>
          </p:txBody>
        </p:sp>
        <p:sp>
          <p:nvSpPr>
            <p:cNvPr id="33797" name="矩形 7"/>
            <p:cNvSpPr>
              <a:spLocks noChangeArrowheads="1"/>
            </p:cNvSpPr>
            <p:nvPr/>
          </p:nvSpPr>
          <p:spPr bwMode="auto">
            <a:xfrm>
              <a:off x="10027861" y="2226840"/>
              <a:ext cx="1989109" cy="4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buClr>
                  <a:schemeClr val="bg1"/>
                </a:buClr>
              </a:pPr>
              <a:r>
                <a:rPr lang="zh-CN" altLang="en-US" sz="24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格局、色彩、气势：华贵、精美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0179" y="1955411"/>
            <a:ext cx="7100668" cy="4902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2051447" y="263525"/>
            <a:ext cx="8281988" cy="230832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    大殿正中是一个约两米高的朱漆方台，上面安放着金漆雕龙宝座，背后是雕龙屏。方台两旁有六根高大的蟠龙金柱，每根大柱上都盘绕着矫健的金龙。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1756173" y="234950"/>
            <a:ext cx="3734990" cy="378565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仰望殿顶，中央藻井有一条巨大的雕金蟠龙，从龙口里垂下一颗银白色大圆珠，周围环绕着六颗小珠，龙头、宝珠正对着下面的宝座。梁枋间彩画绚丽，有双龙戏珠、单龙翔舞，有行龙、升龙、降龙，多态多姿，龙身周围还衬托着流云火焰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6134" y="419581"/>
            <a:ext cx="5124157" cy="5671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753781" y="4502943"/>
            <a:ext cx="3490913" cy="1617882"/>
            <a:chOff x="1080654" y="4627423"/>
            <a:chExt cx="3299658" cy="1068535"/>
          </a:xfrm>
        </p:grpSpPr>
        <p:sp>
          <p:nvSpPr>
            <p:cNvPr id="5" name="流程图: 可选过程 4"/>
            <p:cNvSpPr/>
            <p:nvPr/>
          </p:nvSpPr>
          <p:spPr>
            <a:xfrm>
              <a:off x="1080654" y="4627423"/>
              <a:ext cx="3299658" cy="1068535"/>
            </a:xfrm>
            <a:prstGeom prst="flowChartAlternateProcess">
              <a:avLst/>
            </a:prstGeom>
            <a:solidFill>
              <a:srgbClr val="DAF9D3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/>
              <a:endParaRPr lang="zh-CN" altLang="en-US" sz="1400" noProof="1"/>
            </a:p>
          </p:txBody>
        </p:sp>
        <p:sp>
          <p:nvSpPr>
            <p:cNvPr id="35845" name="TextBox 5"/>
            <p:cNvSpPr txBox="1">
              <a:spLocks noChangeArrowheads="1"/>
            </p:cNvSpPr>
            <p:nvPr/>
          </p:nvSpPr>
          <p:spPr bwMode="auto">
            <a:xfrm>
              <a:off x="1149927" y="4655768"/>
              <a:ext cx="3112771" cy="792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zh-CN" altLang="en-US" sz="24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描摹姿态各异的龙形图案，突出了故宫“建筑精美”的特点。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1893094" y="1585913"/>
            <a:ext cx="4948238" cy="26776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三大殿建在紫禁城的中轴线上。这条线也是北京城的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中轴线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，向南从午门到天安门延伸到正阳门、永定门，往北从神武门到地安门、鼓楼、钟楼，全长约八公里。</a:t>
            </a:r>
          </a:p>
        </p:txBody>
      </p:sp>
      <p:pic>
        <p:nvPicPr>
          <p:cNvPr id="7" name="Picture 2" descr="C:\Users\Administrator\Desktop\d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1111" y="0"/>
            <a:ext cx="3052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箭头连接符 8"/>
          <p:cNvCxnSpPr/>
          <p:nvPr/>
        </p:nvCxnSpPr>
        <p:spPr>
          <a:xfrm flipV="1">
            <a:off x="8497491" y="0"/>
            <a:ext cx="0" cy="68580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2251473" y="1585914"/>
            <a:ext cx="7586663" cy="310854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太和殿是举行重大典礼的地方。皇帝即位、生日、婚礼和元旦等，都在这里受朝贺。每逢大典，皇帝端坐在宝座上，殿外的白石台基上下，文武百官分列左右，中间御道两边排列着仪仗，大殿廊下，鸣钟击磬，乐声悠扬。台基上的香炉和铜龟、铜鹤里点起檀香或松柏枝，烟雾缭绕。</a:t>
            </a:r>
          </a:p>
        </p:txBody>
      </p:sp>
      <p:grpSp>
        <p:nvGrpSpPr>
          <p:cNvPr id="9" name="组合 35"/>
          <p:cNvGrpSpPr>
            <a:grpSpLocks/>
          </p:cNvGrpSpPr>
          <p:nvPr/>
        </p:nvGrpSpPr>
        <p:grpSpPr bwMode="auto">
          <a:xfrm>
            <a:off x="4974433" y="855663"/>
            <a:ext cx="2046685" cy="636587"/>
            <a:chOff x="9927457" y="2226840"/>
            <a:chExt cx="2202995" cy="636803"/>
          </a:xfrm>
        </p:grpSpPr>
        <p:sp>
          <p:nvSpPr>
            <p:cNvPr id="10" name="圆角矩形标注 9"/>
            <p:cNvSpPr/>
            <p:nvPr/>
          </p:nvSpPr>
          <p:spPr>
            <a:xfrm flipV="1">
              <a:off x="9927457" y="2258601"/>
              <a:ext cx="2202995" cy="605042"/>
            </a:xfrm>
            <a:prstGeom prst="wedgeRoundRectCallout">
              <a:avLst>
                <a:gd name="adj1" fmla="val -38480"/>
                <a:gd name="adj2" fmla="val -86754"/>
                <a:gd name="adj3" fmla="val 1666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/>
            </a:p>
          </p:txBody>
        </p:sp>
        <p:sp>
          <p:nvSpPr>
            <p:cNvPr id="37892" name="矩形 10"/>
            <p:cNvSpPr>
              <a:spLocks noChangeArrowheads="1"/>
            </p:cNvSpPr>
            <p:nvPr/>
          </p:nvSpPr>
          <p:spPr bwMode="auto">
            <a:xfrm>
              <a:off x="9952478" y="2226840"/>
              <a:ext cx="2139877" cy="52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buClr>
                  <a:schemeClr val="bg1"/>
                </a:buClr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太和殿功用</a:t>
              </a:r>
            </a:p>
          </p:txBody>
        </p:sp>
      </p:grpSp>
      <p:grpSp>
        <p:nvGrpSpPr>
          <p:cNvPr id="12" name="组合 35"/>
          <p:cNvGrpSpPr>
            <a:grpSpLocks/>
          </p:cNvGrpSpPr>
          <p:nvPr/>
        </p:nvGrpSpPr>
        <p:grpSpPr bwMode="auto">
          <a:xfrm>
            <a:off x="4191416" y="5343525"/>
            <a:ext cx="4152099" cy="636588"/>
            <a:chOff x="10107809" y="2226840"/>
            <a:chExt cx="1829210" cy="636803"/>
          </a:xfrm>
        </p:grpSpPr>
        <p:sp>
          <p:nvSpPr>
            <p:cNvPr id="14" name="圆角矩形标注 13"/>
            <p:cNvSpPr/>
            <p:nvPr/>
          </p:nvSpPr>
          <p:spPr>
            <a:xfrm>
              <a:off x="10150636" y="2258601"/>
              <a:ext cx="1761374" cy="605042"/>
            </a:xfrm>
            <a:prstGeom prst="wedgeRoundRectCallout">
              <a:avLst>
                <a:gd name="adj1" fmla="val -38480"/>
                <a:gd name="adj2" fmla="val -86754"/>
                <a:gd name="adj3" fmla="val 1666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/>
            </a:p>
          </p:txBody>
        </p:sp>
        <p:sp>
          <p:nvSpPr>
            <p:cNvPr id="37895" name="矩形 14"/>
            <p:cNvSpPr>
              <a:spLocks noChangeArrowheads="1"/>
            </p:cNvSpPr>
            <p:nvPr/>
          </p:nvSpPr>
          <p:spPr bwMode="auto">
            <a:xfrm>
              <a:off x="10107809" y="2226840"/>
              <a:ext cx="1829210" cy="523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buClr>
                  <a:schemeClr val="bg1"/>
                </a:buClr>
              </a:pPr>
              <a:r>
                <a:rPr lang="zh-CN" altLang="zh-CN" sz="28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大典</a:t>
              </a:r>
              <a:r>
                <a:rPr lang="zh-CN" altLang="en-US" sz="28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隆重盛大、庄严肃穆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38914" name="内容占位符 3" descr="28ed478dd8754e659bc5999721afe2d8_th.jpe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28"/>
          <p:cNvSpPr txBox="1">
            <a:spLocks noChangeArrowheads="1"/>
          </p:cNvSpPr>
          <p:nvPr/>
        </p:nvSpPr>
        <p:spPr bwMode="auto">
          <a:xfrm>
            <a:off x="2102645" y="768350"/>
            <a:ext cx="7754541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思考：故宫建筑中，为什么对太和殿介绍得最详细？</a:t>
            </a:r>
          </a:p>
        </p:txBody>
      </p:sp>
      <p:sp>
        <p:nvSpPr>
          <p:cNvPr id="12" name="文本框 1"/>
          <p:cNvSpPr txBox="1">
            <a:spLocks noChangeArrowheads="1"/>
          </p:cNvSpPr>
          <p:nvPr/>
        </p:nvSpPr>
        <p:spPr bwMode="auto">
          <a:xfrm>
            <a:off x="2251472" y="1901545"/>
            <a:ext cx="7586663" cy="427809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①太和殿是“前朝”以至整个故宫建筑的中心，是封建皇帝行使统治权力和举行重大典礼的场所，地位非常重要。</a:t>
            </a:r>
            <a:endParaRPr lang="en-US" altLang="zh-CN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ts val="12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②太和殿在整个建筑群中最具代表性，外观气势雄伟、色彩壮丽，内部装饰庄严富丽，处处饰以龙形。</a:t>
            </a:r>
            <a:endParaRPr lang="en-US" altLang="zh-CN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ts val="12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③太和殿建于中轴线上，最全面、最突出地体现了故宫的本质特征，即处处反映出以皇帝为中心、皇权至上的特点。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C:\Users\Administrator\Desktop\d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867" y="0"/>
            <a:ext cx="3052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map-marker-marker-outside-pink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5729" y="2392365"/>
            <a:ext cx="678656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8110538" y="2930525"/>
            <a:ext cx="2100262" cy="1543730"/>
            <a:chOff x="6608617" y="304800"/>
            <a:chExt cx="1780292" cy="1543950"/>
          </a:xfrm>
        </p:grpSpPr>
        <p:sp>
          <p:nvSpPr>
            <p:cNvPr id="11" name="椭圆 10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40965" name="TextBox 11"/>
            <p:cNvSpPr txBox="1">
              <a:spLocks noChangeArrowheads="1"/>
            </p:cNvSpPr>
            <p:nvPr/>
          </p:nvSpPr>
          <p:spPr bwMode="auto">
            <a:xfrm>
              <a:off x="6770484" y="401994"/>
              <a:ext cx="1618425" cy="1446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 dirty="0">
                  <a:latin typeface="楷体" pitchFamily="49" charset="-122"/>
                  <a:ea typeface="楷体" pitchFamily="49" charset="-122"/>
                </a:rPr>
                <a:t>中和殿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1935958" y="388939"/>
            <a:ext cx="8208169" cy="181588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太和殿后面是中和殿。这是一座亭子形大殿，殿顶把四道垂脊攒在一起，正中安放着一个大圆镏金宝顶，轮廓非常优美。举行大典时，皇帝先在这里休息。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3522" y="2207029"/>
            <a:ext cx="5938220" cy="4650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C:\Users\Administrator\Desktop\d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867" y="0"/>
            <a:ext cx="3052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map-marker-marker-outside-pink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5969" y="2027240"/>
            <a:ext cx="678656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8099823" y="2479675"/>
            <a:ext cx="1675209" cy="1543730"/>
            <a:chOff x="6608617" y="304800"/>
            <a:chExt cx="1780292" cy="1543950"/>
          </a:xfrm>
        </p:grpSpPr>
        <p:sp>
          <p:nvSpPr>
            <p:cNvPr id="11" name="椭圆 10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43013" name="TextBox 11"/>
            <p:cNvSpPr txBox="1">
              <a:spLocks noChangeArrowheads="1"/>
            </p:cNvSpPr>
            <p:nvPr/>
          </p:nvSpPr>
          <p:spPr bwMode="auto">
            <a:xfrm>
              <a:off x="6770484" y="401994"/>
              <a:ext cx="1618425" cy="1446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楷体" pitchFamily="49" charset="-122"/>
                  <a:ea typeface="楷体" pitchFamily="49" charset="-122"/>
                </a:rPr>
                <a:t>保和殿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3"/>
          <p:cNvSpPr txBox="1">
            <a:spLocks noChangeArrowheads="1"/>
          </p:cNvSpPr>
          <p:nvPr/>
        </p:nvSpPr>
        <p:spPr bwMode="auto">
          <a:xfrm>
            <a:off x="2090738" y="1897063"/>
            <a:ext cx="1321594" cy="144655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攒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4710114" y="1074740"/>
            <a:ext cx="368260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（人头攒动）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194324" y="4406901"/>
            <a:ext cx="797361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例：节日的街道上人头攒（ </a:t>
            </a: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）动，我手里紧握着积攒（ </a:t>
            </a: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）了好久的零花钱，准备为妈妈买一件生日礼物。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038976" y="4435477"/>
            <a:ext cx="13537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altLang="zh-CN" sz="3200" b="1">
                <a:solidFill>
                  <a:srgbClr val="FF0000"/>
                </a:solidFill>
                <a:latin typeface="微软雅黑" pitchFamily="34" charset="-122"/>
              </a:rPr>
              <a:t>cuán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698206" y="3338514"/>
            <a:ext cx="284797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（积攒）</a:t>
            </a:r>
          </a:p>
        </p:txBody>
      </p:sp>
      <p:sp>
        <p:nvSpPr>
          <p:cNvPr id="17" name="左大括号 16"/>
          <p:cNvSpPr/>
          <p:nvPr/>
        </p:nvSpPr>
        <p:spPr>
          <a:xfrm>
            <a:off x="3228976" y="1538290"/>
            <a:ext cx="176213" cy="2562225"/>
          </a:xfrm>
          <a:prstGeom prst="leftBrac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zh-CN" altLang="en-US" sz="1400" noProof="1">
              <a:solidFill>
                <a:prstClr val="black"/>
              </a:solidFill>
            </a:endParaRP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3159919" y="1108075"/>
            <a:ext cx="17752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altLang="zh-CN" sz="4000" b="1">
                <a:solidFill>
                  <a:srgbClr val="000000"/>
                </a:solidFill>
                <a:latin typeface="微软雅黑" pitchFamily="34" charset="-122"/>
              </a:rPr>
              <a:t>cuán</a:t>
            </a:r>
          </a:p>
        </p:txBody>
      </p:sp>
      <p:grpSp>
        <p:nvGrpSpPr>
          <p:cNvPr id="7176" name="组合 21"/>
          <p:cNvGrpSpPr>
            <a:grpSpLocks/>
          </p:cNvGrpSpPr>
          <p:nvPr/>
        </p:nvGrpSpPr>
        <p:grpSpPr bwMode="auto">
          <a:xfrm>
            <a:off x="1597819" y="41275"/>
            <a:ext cx="2449116" cy="1498600"/>
            <a:chOff x="98820" y="40860"/>
            <a:chExt cx="3264410" cy="1498483"/>
          </a:xfrm>
        </p:grpSpPr>
        <p:grpSp>
          <p:nvGrpSpPr>
            <p:cNvPr id="7177" name="组合 22"/>
            <p:cNvGrpSpPr>
              <a:grpSpLocks/>
            </p:cNvGrpSpPr>
            <p:nvPr/>
          </p:nvGrpSpPr>
          <p:grpSpPr bwMode="auto">
            <a:xfrm>
              <a:off x="1117472" y="495408"/>
              <a:ext cx="2245758" cy="679269"/>
              <a:chOff x="2197150" y="2511380"/>
              <a:chExt cx="2245758" cy="679269"/>
            </a:xfrm>
          </p:grpSpPr>
          <p:cxnSp>
            <p:nvCxnSpPr>
              <p:cNvPr id="25" name="直接连接符 24"/>
              <p:cNvCxnSpPr/>
              <p:nvPr/>
            </p:nvCxnSpPr>
            <p:spPr>
              <a:xfrm>
                <a:off x="2197337" y="2510822"/>
                <a:ext cx="164252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2197337" y="3190219"/>
                <a:ext cx="1653629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3"/>
              <p:cNvSpPr txBox="1">
                <a:spLocks noChangeArrowheads="1"/>
              </p:cNvSpPr>
              <p:nvPr/>
            </p:nvSpPr>
            <p:spPr bwMode="auto">
              <a:xfrm>
                <a:off x="2197337" y="2536220"/>
                <a:ext cx="2245571" cy="584154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/>
                <a:r>
                  <a:rPr lang="zh-CN" altLang="en-US" sz="3200" b="1" spc="500" noProof="1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多音字</a:t>
                </a: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>
                <a:off x="3831922" y="2510822"/>
                <a:ext cx="306287" cy="334937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flipV="1">
                <a:off x="3849379" y="2828297"/>
                <a:ext cx="269786" cy="36192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183" name="图片 2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820" y="40860"/>
              <a:ext cx="998989" cy="1498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" name="文本框 30"/>
          <p:cNvSpPr txBox="1"/>
          <p:nvPr/>
        </p:nvSpPr>
        <p:spPr>
          <a:xfrm>
            <a:off x="3251847" y="3508217"/>
            <a:ext cx="138949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1200"/>
              </a:spcBef>
              <a:defRPr/>
            </a:pPr>
            <a:r>
              <a:rPr lang="en-US" altLang="zh-CN" sz="3600" b="1" noProof="1">
                <a:solidFill>
                  <a:prstClr val="black"/>
                </a:solidFill>
                <a:latin typeface="+mn-ea"/>
                <a:ea typeface="+mn-ea"/>
              </a:rPr>
              <a:t>zǎn</a:t>
            </a:r>
            <a:endParaRPr lang="en-US" altLang="zh-CN" sz="3600" b="1" noProof="1">
              <a:solidFill>
                <a:prstClr val="black"/>
              </a:solidFill>
              <a:latin typeface="+mn-ea"/>
            </a:endParaRPr>
          </a:p>
        </p:txBody>
      </p:sp>
      <p:sp>
        <p:nvSpPr>
          <p:cNvPr id="36" name="文本框 2"/>
          <p:cNvSpPr txBox="1">
            <a:spLocks noChangeArrowheads="1"/>
          </p:cNvSpPr>
          <p:nvPr/>
        </p:nvSpPr>
        <p:spPr bwMode="auto">
          <a:xfrm>
            <a:off x="5366148" y="5129215"/>
            <a:ext cx="13537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altLang="zh-CN" sz="3200" b="1">
                <a:solidFill>
                  <a:srgbClr val="FF0000"/>
                </a:solidFill>
                <a:latin typeface="微软雅黑" pitchFamily="34" charset="-122"/>
              </a:rPr>
              <a:t>zǎn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9" grpId="0"/>
      <p:bldP spid="5" grpId="0"/>
      <p:bldP spid="3" grpId="0"/>
      <p:bldP spid="12" grpId="0"/>
      <p:bldP spid="17" grpId="0" animBg="1"/>
      <p:bldP spid="20" grpId="0" bldLvl="0" animBg="1"/>
      <p:bldP spid="31" grpId="0"/>
      <p:bldP spid="3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图片 5" descr="a686c9177f3e6709d90ad9dc3fc79f3df8dc558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"/>
            <a:ext cx="12192000" cy="6857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1925242" y="347663"/>
            <a:ext cx="8208169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   中和殿后面是保和殿。雍正以后，这里是举行最高一级考试</a:t>
            </a:r>
            <a:r>
              <a:rPr lang="en-US" altLang="zh-CN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殿试的地方。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 descr="C:\Users\Administrator\Desktop\d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867" y="0"/>
            <a:ext cx="3052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map-marker-marker-outside-pink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5969" y="1758952"/>
            <a:ext cx="678656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8099823" y="2085975"/>
            <a:ext cx="1675209" cy="1543730"/>
            <a:chOff x="6608617" y="304800"/>
            <a:chExt cx="1780292" cy="1543950"/>
          </a:xfrm>
        </p:grpSpPr>
        <p:sp>
          <p:nvSpPr>
            <p:cNvPr id="11" name="椭圆 10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45061" name="TextBox 11"/>
            <p:cNvSpPr txBox="1">
              <a:spLocks noChangeArrowheads="1"/>
            </p:cNvSpPr>
            <p:nvPr/>
          </p:nvSpPr>
          <p:spPr bwMode="auto">
            <a:xfrm>
              <a:off x="6770484" y="401994"/>
              <a:ext cx="1618425" cy="1446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楷体" pitchFamily="49" charset="-122"/>
                  <a:ea typeface="楷体" pitchFamily="49" charset="-122"/>
                </a:rPr>
                <a:t>小广场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1788319" y="182563"/>
            <a:ext cx="3744516" cy="89562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spcBef>
                <a:spcPts val="12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从保和殿出来，下了石级是一个长方形小广场。广场西起隆宗门，东到景运门。它把紫禁城分为前后两大部分。广场以南，主要建筑是三大殿和东西两侧的文华殿、武英殿，叫“前朝”。广场北面乾清门以内叫“内廷”，是皇帝和后妃们起居生活的地方，主要建筑有乾清宫、交泰殿、坤宁宫和东六宫、西六宫。</a:t>
            </a:r>
          </a:p>
        </p:txBody>
      </p:sp>
      <p:pic>
        <p:nvPicPr>
          <p:cNvPr id="5" name="图片 4" descr="QQ截图2019062409400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9986" y="1566865"/>
            <a:ext cx="4912519" cy="352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35"/>
          <p:cNvGrpSpPr>
            <a:grpSpLocks/>
          </p:cNvGrpSpPr>
          <p:nvPr/>
        </p:nvGrpSpPr>
        <p:grpSpPr bwMode="auto">
          <a:xfrm>
            <a:off x="4187851" y="6015039"/>
            <a:ext cx="7133683" cy="646331"/>
            <a:chOff x="9386164" y="2240908"/>
            <a:chExt cx="3142364" cy="646550"/>
          </a:xfrm>
        </p:grpSpPr>
        <p:sp>
          <p:nvSpPr>
            <p:cNvPr id="7" name="圆角矩形标注 6"/>
            <p:cNvSpPr/>
            <p:nvPr/>
          </p:nvSpPr>
          <p:spPr>
            <a:xfrm>
              <a:off x="9774083" y="2258376"/>
              <a:ext cx="2346987" cy="606631"/>
            </a:xfrm>
            <a:prstGeom prst="wedgeRoundRectCallout">
              <a:avLst>
                <a:gd name="adj1" fmla="val -38480"/>
                <a:gd name="adj2" fmla="val -86754"/>
                <a:gd name="adj3" fmla="val 1666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46085" name="矩形 7"/>
            <p:cNvSpPr>
              <a:spLocks noChangeArrowheads="1"/>
            </p:cNvSpPr>
            <p:nvPr/>
          </p:nvSpPr>
          <p:spPr bwMode="auto">
            <a:xfrm>
              <a:off x="9386164" y="2240908"/>
              <a:ext cx="3142364" cy="6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buClr>
                  <a:schemeClr val="bg1"/>
                </a:buClr>
              </a:pPr>
              <a:r>
                <a:rPr lang="zh-CN" altLang="en-US" sz="36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紫禁城“前朝”和“内廷”的划分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 descr="C:\Users\Administrator\Desktop\d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867" y="0"/>
            <a:ext cx="3052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map-marker-marker-outside-pink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5969" y="592140"/>
            <a:ext cx="678656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8152211" y="946150"/>
            <a:ext cx="1675209" cy="1543730"/>
            <a:chOff x="6608617" y="304800"/>
            <a:chExt cx="1780292" cy="1543950"/>
          </a:xfrm>
        </p:grpSpPr>
        <p:sp>
          <p:nvSpPr>
            <p:cNvPr id="11" name="椭圆 10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47109" name="TextBox 11"/>
            <p:cNvSpPr txBox="1">
              <a:spLocks noChangeArrowheads="1"/>
            </p:cNvSpPr>
            <p:nvPr/>
          </p:nvSpPr>
          <p:spPr bwMode="auto">
            <a:xfrm>
              <a:off x="6770484" y="401994"/>
              <a:ext cx="1618425" cy="1446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楷体" pitchFamily="49" charset="-122"/>
                  <a:ea typeface="楷体" pitchFamily="49" charset="-122"/>
                </a:rPr>
                <a:t>后三宫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图片 8" descr="QQ截图2019062409414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83500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1"/>
          <p:cNvSpPr txBox="1">
            <a:spLocks noChangeArrowheads="1"/>
          </p:cNvSpPr>
          <p:nvPr/>
        </p:nvSpPr>
        <p:spPr bwMode="auto">
          <a:xfrm>
            <a:off x="5680473" y="1435101"/>
            <a:ext cx="4611290" cy="32624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spcBef>
                <a:spcPts val="12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乾清宫是皇帝处理日常政务、批阅各种奏章的地方，后来还在这里接见外国使节。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 algn="just">
              <a:spcBef>
                <a:spcPts val="12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乾清宫后面是交泰殿，交泰殿后面是坤宁宫。坤宁宫是皇后宫，也是皇帝结婚的地方。</a:t>
            </a:r>
          </a:p>
        </p:txBody>
      </p:sp>
      <p:grpSp>
        <p:nvGrpSpPr>
          <p:cNvPr id="16" name="组合 35"/>
          <p:cNvGrpSpPr>
            <a:grpSpLocks/>
          </p:cNvGrpSpPr>
          <p:nvPr/>
        </p:nvGrpSpPr>
        <p:grpSpPr bwMode="auto">
          <a:xfrm>
            <a:off x="6714061" y="433389"/>
            <a:ext cx="2501006" cy="646331"/>
            <a:chOff x="9676409" y="2226840"/>
            <a:chExt cx="2692015" cy="644965"/>
          </a:xfrm>
        </p:grpSpPr>
        <p:sp>
          <p:nvSpPr>
            <p:cNvPr id="17" name="圆角矩形标注 16"/>
            <p:cNvSpPr/>
            <p:nvPr/>
          </p:nvSpPr>
          <p:spPr>
            <a:xfrm flipV="1">
              <a:off x="9927457" y="2258523"/>
              <a:ext cx="2202995" cy="605143"/>
            </a:xfrm>
            <a:prstGeom prst="wedgeRoundRectCallout">
              <a:avLst>
                <a:gd name="adj1" fmla="val -38480"/>
                <a:gd name="adj2" fmla="val -86754"/>
                <a:gd name="adj3" fmla="val 1666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48133" name="矩形 17"/>
            <p:cNvSpPr>
              <a:spLocks noChangeArrowheads="1"/>
            </p:cNvSpPr>
            <p:nvPr/>
          </p:nvSpPr>
          <p:spPr bwMode="auto">
            <a:xfrm>
              <a:off x="9676409" y="2226840"/>
              <a:ext cx="2692015" cy="644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buClr>
                  <a:schemeClr val="bg1"/>
                </a:buClr>
              </a:pPr>
              <a:r>
                <a:rPr lang="zh-CN" altLang="en-US" sz="36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后三宫功用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1671639" y="928688"/>
            <a:ext cx="4051697" cy="483209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spcBef>
                <a:spcPts val="12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乾清宫、交泰殿、坤宁宫合称“后三宫”。布局和前三殿基本一样，但庄严肃穆的气氛减少了，彩画图案也有明显的变化。前三殿的图案以龙为主，后三宫凤凰逐渐增加，出现了双凤朝阳、龙凤呈祥的彩画，还有飞凤、舞凤、凤凰牡丹等图案。</a:t>
            </a:r>
          </a:p>
        </p:txBody>
      </p:sp>
      <p:grpSp>
        <p:nvGrpSpPr>
          <p:cNvPr id="2" name="组合 35"/>
          <p:cNvGrpSpPr>
            <a:grpSpLocks/>
          </p:cNvGrpSpPr>
          <p:nvPr/>
        </p:nvGrpSpPr>
        <p:grpSpPr bwMode="auto">
          <a:xfrm>
            <a:off x="3032200" y="209552"/>
            <a:ext cx="1574470" cy="646331"/>
            <a:chOff x="9813613" y="2226840"/>
            <a:chExt cx="2417608" cy="646549"/>
          </a:xfrm>
        </p:grpSpPr>
        <p:sp>
          <p:nvSpPr>
            <p:cNvPr id="12" name="圆角矩形标注 11"/>
            <p:cNvSpPr/>
            <p:nvPr/>
          </p:nvSpPr>
          <p:spPr>
            <a:xfrm flipV="1">
              <a:off x="9927457" y="2258601"/>
              <a:ext cx="2202995" cy="605042"/>
            </a:xfrm>
            <a:prstGeom prst="wedgeRoundRectCallout">
              <a:avLst>
                <a:gd name="adj1" fmla="val -38480"/>
                <a:gd name="adj2" fmla="val -86754"/>
                <a:gd name="adj3" fmla="val 1666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49156" name="矩形 13"/>
            <p:cNvSpPr>
              <a:spLocks noChangeArrowheads="1"/>
            </p:cNvSpPr>
            <p:nvPr/>
          </p:nvSpPr>
          <p:spPr bwMode="auto">
            <a:xfrm>
              <a:off x="9813613" y="2226840"/>
              <a:ext cx="2417608" cy="646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buClr>
                  <a:schemeClr val="bg1"/>
                </a:buClr>
              </a:pPr>
              <a:r>
                <a:rPr lang="zh-CN" altLang="en-US" sz="36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作比较</a:t>
              </a: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99744" y="906851"/>
            <a:ext cx="4625467" cy="4101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5945982" y="5000625"/>
            <a:ext cx="4535091" cy="1631950"/>
            <a:chOff x="1080654" y="4627423"/>
            <a:chExt cx="3299658" cy="1077826"/>
          </a:xfrm>
        </p:grpSpPr>
        <p:sp>
          <p:nvSpPr>
            <p:cNvPr id="11" name="流程图: 可选过程 10"/>
            <p:cNvSpPr/>
            <p:nvPr/>
          </p:nvSpPr>
          <p:spPr>
            <a:xfrm>
              <a:off x="1080654" y="4627423"/>
              <a:ext cx="3299658" cy="1068535"/>
            </a:xfrm>
            <a:prstGeom prst="flowChartAlternateProcess">
              <a:avLst/>
            </a:prstGeom>
            <a:solidFill>
              <a:srgbClr val="DAF9D3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/>
              <a:endParaRPr lang="zh-CN" altLang="en-US" noProof="1"/>
            </a:p>
          </p:txBody>
        </p:sp>
        <p:sp>
          <p:nvSpPr>
            <p:cNvPr id="49160" name="TextBox 14"/>
            <p:cNvSpPr txBox="1">
              <a:spLocks noChangeArrowheads="1"/>
            </p:cNvSpPr>
            <p:nvPr/>
          </p:nvSpPr>
          <p:spPr bwMode="auto">
            <a:xfrm>
              <a:off x="1149927" y="4655768"/>
              <a:ext cx="3112771" cy="1049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zh-CN" altLang="en-US" sz="32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运用作比较的说明方法对后三宫和前三殿的布局、彩画图案进行对比。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Box 28"/>
          <p:cNvSpPr txBox="1">
            <a:spLocks noChangeArrowheads="1"/>
          </p:cNvSpPr>
          <p:nvPr/>
        </p:nvSpPr>
        <p:spPr bwMode="auto">
          <a:xfrm>
            <a:off x="1807370" y="1019176"/>
            <a:ext cx="8558213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材料中关于“前朝”和“内廷”的介绍有哪些不同之处？</a:t>
            </a:r>
          </a:p>
        </p:txBody>
      </p:sp>
      <p:sp>
        <p:nvSpPr>
          <p:cNvPr id="12" name="文本框 1"/>
          <p:cNvSpPr txBox="1">
            <a:spLocks noChangeArrowheads="1"/>
          </p:cNvSpPr>
          <p:nvPr/>
        </p:nvSpPr>
        <p:spPr bwMode="auto">
          <a:xfrm>
            <a:off x="1797844" y="1820864"/>
            <a:ext cx="8578454" cy="387798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）位置上，“前朝”在“长方形小广场”以南，更接近正门午门；“内廷”在“长方形小广场”以北，更靠近休憩场所“御花园”。</a:t>
            </a:r>
          </a:p>
          <a:p>
            <a:pPr>
              <a:spcBef>
                <a:spcPts val="12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）功能上，“前朝”具有重要的政治作用；“内廷”是“皇帝和后妃们起居生活的地方”。</a:t>
            </a:r>
          </a:p>
          <a:p>
            <a:pPr>
              <a:spcBef>
                <a:spcPts val="12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）气氛上，“前朝”极其庄严肃穆，“内廷”这种气氛略微减少。</a:t>
            </a:r>
          </a:p>
          <a:p>
            <a:pPr>
              <a:spcBef>
                <a:spcPts val="12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）彩画图案上，“前朝”以龙为主，“内廷”凤凰逐渐增加。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 descr="C:\Users\Administrator\Desktop\d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867" y="0"/>
            <a:ext cx="3052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map-marker-marker-outside-pink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6685" y="2"/>
            <a:ext cx="678656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8131970" y="215900"/>
            <a:ext cx="1674019" cy="1543730"/>
            <a:chOff x="6608617" y="304800"/>
            <a:chExt cx="1780292" cy="1543950"/>
          </a:xfrm>
        </p:grpSpPr>
        <p:sp>
          <p:nvSpPr>
            <p:cNvPr id="11" name="椭圆 10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51205" name="TextBox 11"/>
            <p:cNvSpPr txBox="1">
              <a:spLocks noChangeArrowheads="1"/>
            </p:cNvSpPr>
            <p:nvPr/>
          </p:nvSpPr>
          <p:spPr bwMode="auto">
            <a:xfrm>
              <a:off x="6770483" y="401994"/>
              <a:ext cx="1618426" cy="1446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楷体" pitchFamily="49" charset="-122"/>
                  <a:ea typeface="楷体" pitchFamily="49" charset="-122"/>
                </a:rPr>
                <a:t>御花园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2315766" y="1055688"/>
            <a:ext cx="7585472" cy="26776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spcBef>
                <a:spcPts val="12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后三宫往北是御花园。御花园面积不是很大，有大小建筑二十多座，但毫无拥挤和重复的感觉。这里的建筑布局、环境气氛，和前几部分迥然不同。亭台楼阁、池馆水榭，掩映在青松翠柏之中；假山怪石、花坛盆景、藤萝翠竹，点缀其间。来到这里，仿佛进入苏州园林。</a:t>
            </a:r>
          </a:p>
        </p:txBody>
      </p:sp>
      <p:grpSp>
        <p:nvGrpSpPr>
          <p:cNvPr id="3" name="组合 9"/>
          <p:cNvGrpSpPr>
            <a:grpSpLocks/>
          </p:cNvGrpSpPr>
          <p:nvPr/>
        </p:nvGrpSpPr>
        <p:grpSpPr bwMode="auto">
          <a:xfrm>
            <a:off x="2527697" y="4860927"/>
            <a:ext cx="7405688" cy="1617663"/>
            <a:chOff x="1080654" y="4627423"/>
            <a:chExt cx="3299658" cy="1068535"/>
          </a:xfrm>
        </p:grpSpPr>
        <p:sp>
          <p:nvSpPr>
            <p:cNvPr id="11" name="流程图: 可选过程 10"/>
            <p:cNvSpPr/>
            <p:nvPr/>
          </p:nvSpPr>
          <p:spPr>
            <a:xfrm>
              <a:off x="1080654" y="4627423"/>
              <a:ext cx="3299658" cy="1068535"/>
            </a:xfrm>
            <a:prstGeom prst="flowChartAlternateProcess">
              <a:avLst/>
            </a:prstGeom>
            <a:solidFill>
              <a:srgbClr val="DAF9D3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/>
              <a:endParaRPr lang="zh-CN" altLang="en-US" sz="1400" noProof="1"/>
            </a:p>
          </p:txBody>
        </p:sp>
        <p:sp>
          <p:nvSpPr>
            <p:cNvPr id="52228" name="TextBox 14"/>
            <p:cNvSpPr txBox="1">
              <a:spLocks noChangeArrowheads="1"/>
            </p:cNvSpPr>
            <p:nvPr/>
          </p:nvSpPr>
          <p:spPr bwMode="auto">
            <a:xfrm>
              <a:off x="1149927" y="4655768"/>
              <a:ext cx="3112771" cy="792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zh-CN" altLang="en-US" sz="24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    “面积不很大”却拥有“二十多座”大小建筑，并且“毫无拥挤和重复的感觉”，可见御花园设计的精巧别致。</a:t>
              </a:r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8060532" y="1122363"/>
            <a:ext cx="1819275" cy="5270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  <p:sp>
        <p:nvSpPr>
          <p:cNvPr id="17" name="圆角矩形 16"/>
          <p:cNvSpPr/>
          <p:nvPr/>
        </p:nvSpPr>
        <p:spPr>
          <a:xfrm>
            <a:off x="4187429" y="1655763"/>
            <a:ext cx="1398984" cy="52546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  <p:sp>
        <p:nvSpPr>
          <p:cNvPr id="18" name="圆角矩形 17"/>
          <p:cNvSpPr/>
          <p:nvPr/>
        </p:nvSpPr>
        <p:spPr>
          <a:xfrm>
            <a:off x="6307932" y="1655763"/>
            <a:ext cx="3582591" cy="52546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18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图片 6" descr="15045924273867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527"/>
            <a:ext cx="12192000" cy="6848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214563" y="1446214"/>
            <a:ext cx="8120063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56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缀满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（东西）精巧细致。</a:t>
            </a:r>
            <a:endParaRPr lang="en-US" altLang="zh-CN" sz="2400" b="1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ts val="56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角楼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城角上供瞭望和防守用的楼。</a:t>
            </a:r>
            <a:endParaRPr lang="en-US" altLang="zh-CN" sz="2400" b="1" dirty="0">
              <a:latin typeface="黑体" pitchFamily="49" charset="-122"/>
              <a:ea typeface="黑体" pitchFamily="49" charset="-122"/>
              <a:sym typeface="微软雅黑" pitchFamily="34" charset="-122"/>
            </a:endParaRPr>
          </a:p>
          <a:p>
            <a:pPr>
              <a:lnSpc>
                <a:spcPts val="56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鳌头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指皇宫大殿前石阶上刻的鳌的头，考上状元的人可以踏上。后来用“独占鳌头”比喻占首位或取得第一名。</a:t>
            </a:r>
            <a:endParaRPr lang="en-US" altLang="zh-CN" sz="2400" b="1" dirty="0">
              <a:latin typeface="黑体" pitchFamily="49" charset="-122"/>
              <a:ea typeface="黑体" pitchFamily="49" charset="-122"/>
              <a:sym typeface="微软雅黑" pitchFamily="34" charset="-122"/>
            </a:endParaRPr>
          </a:p>
          <a:p>
            <a:pPr>
              <a:lnSpc>
                <a:spcPts val="56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矫健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强壮有力。</a:t>
            </a:r>
            <a:endParaRPr lang="en-US" altLang="zh-CN" sz="2400" b="1" dirty="0">
              <a:latin typeface="黑体" pitchFamily="49" charset="-122"/>
              <a:ea typeface="黑体" pitchFamily="49" charset="-122"/>
              <a:sym typeface="微软雅黑" pitchFamily="34" charset="-122"/>
            </a:endParaRPr>
          </a:p>
          <a:p>
            <a:pPr>
              <a:lnSpc>
                <a:spcPts val="56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鼓楼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放置鼓的楼。古代用以计时报更。</a:t>
            </a:r>
            <a:endParaRPr lang="en-US" altLang="zh-CN" sz="2400" b="1" dirty="0">
              <a:latin typeface="黑体" pitchFamily="49" charset="-122"/>
              <a:ea typeface="黑体" pitchFamily="49" charset="-122"/>
              <a:sym typeface="微软雅黑" pitchFamily="34" charset="-122"/>
            </a:endParaRPr>
          </a:p>
        </p:txBody>
      </p:sp>
      <p:grpSp>
        <p:nvGrpSpPr>
          <p:cNvPr id="8194" name="组合 10"/>
          <p:cNvGrpSpPr>
            <a:grpSpLocks/>
          </p:cNvGrpSpPr>
          <p:nvPr/>
        </p:nvGrpSpPr>
        <p:grpSpPr bwMode="auto">
          <a:xfrm>
            <a:off x="1625205" y="206376"/>
            <a:ext cx="2353865" cy="1116013"/>
            <a:chOff x="135082" y="206733"/>
            <a:chExt cx="3137986" cy="1115717"/>
          </a:xfrm>
        </p:grpSpPr>
        <p:grpSp>
          <p:nvGrpSpPr>
            <p:cNvPr id="8195" name="组合 11"/>
            <p:cNvGrpSpPr>
              <a:grpSpLocks/>
            </p:cNvGrpSpPr>
            <p:nvPr/>
          </p:nvGrpSpPr>
          <p:grpSpPr bwMode="auto">
            <a:xfrm>
              <a:off x="1027115" y="567000"/>
              <a:ext cx="2245953" cy="679270"/>
              <a:chOff x="1938349" y="2510780"/>
              <a:chExt cx="2245953" cy="679270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965332" y="2510780"/>
                <a:ext cx="1874538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1974855" y="3190050"/>
                <a:ext cx="1876125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3"/>
              <p:cNvSpPr txBox="1">
                <a:spLocks noChangeArrowheads="1"/>
              </p:cNvSpPr>
              <p:nvPr/>
            </p:nvSpPr>
            <p:spPr bwMode="auto">
              <a:xfrm>
                <a:off x="1938349" y="2542522"/>
                <a:ext cx="2245953" cy="46154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/>
                <a:r>
                  <a:rPr lang="zh-CN" altLang="en-US" sz="2400" b="1" spc="500" noProof="1">
                    <a:latin typeface="黑体" panose="02010609060101010101" pitchFamily="49" charset="-122"/>
                    <a:ea typeface="黑体" panose="02010609060101010101" pitchFamily="49" charset="-122"/>
                  </a:rPr>
                  <a:t>词语解释</a:t>
                </a: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3831933" y="2510780"/>
                <a:ext cx="306339" cy="334873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V="1">
                <a:off x="3849394" y="2828196"/>
                <a:ext cx="269832" cy="361854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201" name="图片 1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082" y="206733"/>
              <a:ext cx="900074" cy="1115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2" descr="C:\Users\Administrator\Desktop\d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867" y="0"/>
            <a:ext cx="3052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8110538" y="0"/>
            <a:ext cx="1675210" cy="1543730"/>
            <a:chOff x="6608617" y="304800"/>
            <a:chExt cx="1780292" cy="1543950"/>
          </a:xfrm>
        </p:grpSpPr>
        <p:sp>
          <p:nvSpPr>
            <p:cNvPr id="11" name="椭圆 10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54276" name="TextBox 11"/>
            <p:cNvSpPr txBox="1">
              <a:spLocks noChangeArrowheads="1"/>
            </p:cNvSpPr>
            <p:nvPr/>
          </p:nvSpPr>
          <p:spPr bwMode="auto">
            <a:xfrm>
              <a:off x="6770484" y="401994"/>
              <a:ext cx="1618425" cy="1446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楷体" pitchFamily="49" charset="-122"/>
                  <a:ea typeface="楷体" pitchFamily="49" charset="-122"/>
                </a:rPr>
                <a:t>神武门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2209801" y="506415"/>
            <a:ext cx="7712869" cy="310854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spcBef>
                <a:spcPts val="12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从御花园出顺贞门，就到了紫禁城的北门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神武门，对面就是景山。据说景山是明代修建紫禁城的时候，用护城河中挖出的泥土堆起来的，现在成了风景优美的景山公园。站在景山的高处望故宫，重重殿宇，层层楼阁，道道宫墙，错综相连而又井然有序。这样宏伟的建筑群，这样和谐统一的布局，不能不令人惊叹。</a:t>
            </a:r>
          </a:p>
        </p:txBody>
      </p:sp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2368154" y="4537077"/>
            <a:ext cx="7723584" cy="2130425"/>
            <a:chOff x="1080654" y="4627422"/>
            <a:chExt cx="3299658" cy="1407680"/>
          </a:xfrm>
        </p:grpSpPr>
        <p:sp>
          <p:nvSpPr>
            <p:cNvPr id="11" name="流程图: 可选过程 10"/>
            <p:cNvSpPr/>
            <p:nvPr/>
          </p:nvSpPr>
          <p:spPr>
            <a:xfrm>
              <a:off x="1080654" y="4627422"/>
              <a:ext cx="3299658" cy="1407680"/>
            </a:xfrm>
            <a:prstGeom prst="flowChartAlternateProcess">
              <a:avLst/>
            </a:prstGeom>
            <a:solidFill>
              <a:srgbClr val="DAF9D3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/>
              <a:endParaRPr lang="zh-CN" altLang="en-US" sz="1400" noProof="1"/>
            </a:p>
          </p:txBody>
        </p:sp>
        <p:sp>
          <p:nvSpPr>
            <p:cNvPr id="55300" name="TextBox 14"/>
            <p:cNvSpPr txBox="1">
              <a:spLocks noChangeArrowheads="1"/>
            </p:cNvSpPr>
            <p:nvPr/>
          </p:nvSpPr>
          <p:spPr bwMode="auto">
            <a:xfrm>
              <a:off x="1149927" y="4655768"/>
              <a:ext cx="3112771" cy="1037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zh-CN" altLang="en-US" sz="24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    “宏伟”“和谐统一”“令人惊叹”等词既呼应本文的中心句，又写出了参观者由衷的赞叹──精美的建筑文物，智慧的劳动人民，这些都使人充满了民族自豪感。</a:t>
              </a:r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3709988" y="3848100"/>
            <a:ext cx="6317456" cy="2063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322911" y="4414840"/>
            <a:ext cx="2524125" cy="31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pSp>
        <p:nvGrpSpPr>
          <p:cNvPr id="56322" name="组合 3"/>
          <p:cNvGrpSpPr>
            <a:grpSpLocks/>
          </p:cNvGrpSpPr>
          <p:nvPr/>
        </p:nvGrpSpPr>
        <p:grpSpPr bwMode="auto">
          <a:xfrm>
            <a:off x="1524000" y="1"/>
            <a:ext cx="2445544" cy="1098550"/>
            <a:chOff x="12038" y="331387"/>
            <a:chExt cx="3261030" cy="1098952"/>
          </a:xfrm>
        </p:grpSpPr>
        <p:grpSp>
          <p:nvGrpSpPr>
            <p:cNvPr id="56323" name="组合 18"/>
            <p:cNvGrpSpPr>
              <a:grpSpLocks/>
            </p:cNvGrpSpPr>
            <p:nvPr/>
          </p:nvGrpSpPr>
          <p:grpSpPr bwMode="auto">
            <a:xfrm>
              <a:off x="1026546" y="568011"/>
              <a:ext cx="2246522" cy="678110"/>
              <a:chOff x="1937780" y="2511791"/>
              <a:chExt cx="2246522" cy="67811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1964769" y="2511791"/>
                <a:ext cx="1875013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1974295" y="3189901"/>
                <a:ext cx="1876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3"/>
              <p:cNvSpPr txBox="1">
                <a:spLocks noChangeArrowheads="1"/>
              </p:cNvSpPr>
              <p:nvPr/>
            </p:nvSpPr>
            <p:spPr bwMode="auto">
              <a:xfrm>
                <a:off x="1937780" y="2543553"/>
                <a:ext cx="2246522" cy="461834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/>
                <a:r>
                  <a:rPr lang="zh-CN" altLang="en-US" sz="2400" b="1" spc="500" noProof="1">
                    <a:latin typeface="黑体" panose="02010609060101010101" pitchFamily="49" charset="-122"/>
                    <a:ea typeface="黑体" panose="02010609060101010101" pitchFamily="49" charset="-122"/>
                  </a:rPr>
                  <a:t>层次梳理</a:t>
                </a:r>
              </a:p>
            </p:txBody>
          </p:sp>
          <p:cxnSp>
            <p:nvCxnSpPr>
              <p:cNvPr id="11" name="直接连接符 10"/>
              <p:cNvCxnSpPr/>
              <p:nvPr/>
            </p:nvCxnSpPr>
            <p:spPr>
              <a:xfrm>
                <a:off x="3831844" y="2511791"/>
                <a:ext cx="306417" cy="335084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 flipV="1">
                <a:off x="3849309" y="2827819"/>
                <a:ext cx="269900" cy="36208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6329" name="图片 6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38" y="331387"/>
              <a:ext cx="1051489" cy="1098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流程图: 准备 12"/>
          <p:cNvSpPr/>
          <p:nvPr/>
        </p:nvSpPr>
        <p:spPr>
          <a:xfrm>
            <a:off x="2158605" y="2814638"/>
            <a:ext cx="1183481" cy="1731962"/>
          </a:xfrm>
          <a:prstGeom prst="flowChartPreparat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0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材料一</a:t>
            </a:r>
          </a:p>
        </p:txBody>
      </p:sp>
      <p:sp>
        <p:nvSpPr>
          <p:cNvPr id="14" name="AutoShape 2496"/>
          <p:cNvSpPr>
            <a:spLocks/>
          </p:cNvSpPr>
          <p:nvPr/>
        </p:nvSpPr>
        <p:spPr bwMode="auto">
          <a:xfrm>
            <a:off x="3421858" y="1181102"/>
            <a:ext cx="336947" cy="4994275"/>
          </a:xfrm>
          <a:prstGeom prst="leftBrace">
            <a:avLst>
              <a:gd name="adj1" fmla="val 50025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1200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854054" y="955677"/>
            <a:ext cx="494046" cy="461665"/>
          </a:xfrm>
          <a:prstGeom prst="rect">
            <a:avLst/>
          </a:prstGeom>
          <a:solidFill>
            <a:srgbClr val="F4B1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总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829050" y="3278189"/>
            <a:ext cx="494046" cy="461665"/>
          </a:xfrm>
          <a:prstGeom prst="rect">
            <a:avLst/>
          </a:prstGeom>
          <a:solidFill>
            <a:srgbClr val="F4B1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分</a:t>
            </a:r>
          </a:p>
        </p:txBody>
      </p:sp>
      <p:sp>
        <p:nvSpPr>
          <p:cNvPr id="18" name="AutoShape 2496"/>
          <p:cNvSpPr>
            <a:spLocks/>
          </p:cNvSpPr>
          <p:nvPr/>
        </p:nvSpPr>
        <p:spPr bwMode="auto">
          <a:xfrm>
            <a:off x="4343401" y="2601913"/>
            <a:ext cx="275035" cy="1962150"/>
          </a:xfrm>
          <a:prstGeom prst="leftBrace">
            <a:avLst>
              <a:gd name="adj1" fmla="val 50088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1200"/>
          </a:p>
        </p:txBody>
      </p:sp>
      <p:sp>
        <p:nvSpPr>
          <p:cNvPr id="19" name="AutoShape 2496"/>
          <p:cNvSpPr>
            <a:spLocks/>
          </p:cNvSpPr>
          <p:nvPr/>
        </p:nvSpPr>
        <p:spPr bwMode="auto">
          <a:xfrm>
            <a:off x="5451873" y="1838327"/>
            <a:ext cx="219075" cy="1382713"/>
          </a:xfrm>
          <a:prstGeom prst="leftBrace">
            <a:avLst>
              <a:gd name="adj1" fmla="val 90203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1200"/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439842" y="933452"/>
            <a:ext cx="45159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规模宏大、建筑精美、布局统一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4636295" y="2197102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前朝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5666186" y="2771777"/>
            <a:ext cx="1112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保和殿</a:t>
            </a: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5668567" y="1550989"/>
            <a:ext cx="1112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太和殿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651898" y="2154239"/>
            <a:ext cx="1112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中和殿</a:t>
            </a: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624388" y="4291014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内廷</a:t>
            </a:r>
          </a:p>
        </p:txBody>
      </p:sp>
      <p:sp>
        <p:nvSpPr>
          <p:cNvPr id="30" name="AutoShape 2496"/>
          <p:cNvSpPr>
            <a:spLocks/>
          </p:cNvSpPr>
          <p:nvPr/>
        </p:nvSpPr>
        <p:spPr bwMode="auto">
          <a:xfrm>
            <a:off x="5460207" y="3708400"/>
            <a:ext cx="210741" cy="1931988"/>
          </a:xfrm>
          <a:prstGeom prst="leftBrace">
            <a:avLst>
              <a:gd name="adj1" fmla="val 89893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1200"/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5675711" y="4640264"/>
            <a:ext cx="1112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坤宁宫</a:t>
            </a: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5678092" y="3419477"/>
            <a:ext cx="1112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乾清宫</a:t>
            </a: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5661423" y="4022727"/>
            <a:ext cx="1112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交泰殿</a:t>
            </a:r>
          </a:p>
        </p:txBody>
      </p:sp>
      <p:sp>
        <p:nvSpPr>
          <p:cNvPr id="39" name="AutoShape 2496"/>
          <p:cNvSpPr>
            <a:spLocks/>
          </p:cNvSpPr>
          <p:nvPr/>
        </p:nvSpPr>
        <p:spPr bwMode="auto">
          <a:xfrm flipH="1">
            <a:off x="6874670" y="2405065"/>
            <a:ext cx="157163" cy="814387"/>
          </a:xfrm>
          <a:prstGeom prst="leftBrace">
            <a:avLst>
              <a:gd name="adj1" fmla="val 90412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1200"/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6802042" y="1557339"/>
            <a:ext cx="1112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（详）</a:t>
            </a: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6822282" y="2441577"/>
            <a:ext cx="1112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（略）</a:t>
            </a:r>
          </a:p>
        </p:txBody>
      </p:sp>
      <p:sp>
        <p:nvSpPr>
          <p:cNvPr id="43" name="AutoShape 2496"/>
          <p:cNvSpPr>
            <a:spLocks/>
          </p:cNvSpPr>
          <p:nvPr/>
        </p:nvSpPr>
        <p:spPr bwMode="auto">
          <a:xfrm flipH="1">
            <a:off x="6852047" y="3690938"/>
            <a:ext cx="217884" cy="1382712"/>
          </a:xfrm>
          <a:prstGeom prst="leftBrace">
            <a:avLst>
              <a:gd name="adj1" fmla="val 90696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1200"/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6883005" y="4000502"/>
            <a:ext cx="1112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（略）</a:t>
            </a: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5684045" y="5257802"/>
            <a:ext cx="1112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御花园</a:t>
            </a: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6874670" y="5240339"/>
            <a:ext cx="1112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（详）</a:t>
            </a:r>
          </a:p>
        </p:txBody>
      </p: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3837385" y="5710239"/>
            <a:ext cx="494046" cy="461665"/>
          </a:xfrm>
          <a:prstGeom prst="rect">
            <a:avLst/>
          </a:prstGeom>
          <a:solidFill>
            <a:srgbClr val="F4B1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总</a:t>
            </a: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4385074" y="5741989"/>
            <a:ext cx="52918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景山  回望故宫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建筑宏伟、布局和谐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/>
      <p:bldP spid="21" grpId="0"/>
      <p:bldP spid="25" grpId="0"/>
      <p:bldP spid="26" grpId="0"/>
      <p:bldP spid="27" grpId="0"/>
      <p:bldP spid="29" grpId="0"/>
      <p:bldP spid="30" grpId="0" animBg="1"/>
      <p:bldP spid="31" grpId="0"/>
      <p:bldP spid="32" grpId="0"/>
      <p:bldP spid="36" grpId="0"/>
      <p:bldP spid="39" grpId="0" animBg="1"/>
      <p:bldP spid="40" grpId="0"/>
      <p:bldP spid="41" grpId="0"/>
      <p:bldP spid="43" grpId="0" animBg="1"/>
      <p:bldP spid="44" grpId="0"/>
      <p:bldP spid="45" grpId="0"/>
      <p:bldP spid="46" grpId="0"/>
      <p:bldP spid="47" grpId="0" animBg="1"/>
      <p:bldP spid="4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5" name="组合 5"/>
          <p:cNvGrpSpPr>
            <a:grpSpLocks/>
          </p:cNvGrpSpPr>
          <p:nvPr/>
        </p:nvGrpSpPr>
        <p:grpSpPr bwMode="auto">
          <a:xfrm>
            <a:off x="1625205" y="206376"/>
            <a:ext cx="2353865" cy="1116013"/>
            <a:chOff x="135082" y="206733"/>
            <a:chExt cx="3137986" cy="1115717"/>
          </a:xfrm>
        </p:grpSpPr>
        <p:grpSp>
          <p:nvGrpSpPr>
            <p:cNvPr id="57346" name="组合 6"/>
            <p:cNvGrpSpPr>
              <a:grpSpLocks/>
            </p:cNvGrpSpPr>
            <p:nvPr/>
          </p:nvGrpSpPr>
          <p:grpSpPr bwMode="auto">
            <a:xfrm>
              <a:off x="1027115" y="567000"/>
              <a:ext cx="2245953" cy="679270"/>
              <a:chOff x="1938349" y="2510780"/>
              <a:chExt cx="2245953" cy="679270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1965332" y="2510780"/>
                <a:ext cx="1874538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1974855" y="3190050"/>
                <a:ext cx="1876125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3"/>
              <p:cNvSpPr txBox="1">
                <a:spLocks noChangeArrowheads="1"/>
              </p:cNvSpPr>
              <p:nvPr/>
            </p:nvSpPr>
            <p:spPr bwMode="auto">
              <a:xfrm>
                <a:off x="1938349" y="2542522"/>
                <a:ext cx="2245953" cy="46154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/>
                <a:r>
                  <a:rPr lang="zh-CN" altLang="en-US" sz="2400" b="1" spc="500" noProof="1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图解课文</a:t>
                </a: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3831933" y="2510780"/>
                <a:ext cx="306339" cy="334873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flipV="1">
                <a:off x="3849394" y="2828196"/>
                <a:ext cx="269832" cy="361854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7352" name="图片 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082" y="206733"/>
              <a:ext cx="900074" cy="1115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7353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8191" y="1246189"/>
            <a:ext cx="6319838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ChangeArrowheads="1"/>
          </p:cNvSpPr>
          <p:nvPr/>
        </p:nvSpPr>
        <p:spPr bwMode="auto">
          <a:xfrm>
            <a:off x="1524001" y="74712"/>
            <a:ext cx="1847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 sz="1400"/>
          </a:p>
        </p:txBody>
      </p:sp>
      <p:grpSp>
        <p:nvGrpSpPr>
          <p:cNvPr id="58370" name="组合 5"/>
          <p:cNvGrpSpPr>
            <a:grpSpLocks/>
          </p:cNvGrpSpPr>
          <p:nvPr/>
        </p:nvGrpSpPr>
        <p:grpSpPr bwMode="auto">
          <a:xfrm>
            <a:off x="1538289" y="357190"/>
            <a:ext cx="2440781" cy="981075"/>
            <a:chOff x="18662" y="357049"/>
            <a:chExt cx="3254406" cy="980919"/>
          </a:xfrm>
        </p:grpSpPr>
        <p:grpSp>
          <p:nvGrpSpPr>
            <p:cNvPr id="58371" name="组合 6"/>
            <p:cNvGrpSpPr>
              <a:grpSpLocks/>
            </p:cNvGrpSpPr>
            <p:nvPr/>
          </p:nvGrpSpPr>
          <p:grpSpPr bwMode="auto">
            <a:xfrm>
              <a:off x="1026735" y="568153"/>
              <a:ext cx="2246333" cy="679342"/>
              <a:chOff x="1937969" y="2511933"/>
              <a:chExt cx="2246333" cy="679342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1964956" y="2511933"/>
                <a:ext cx="1874856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1974481" y="3191275"/>
                <a:ext cx="1876443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3"/>
              <p:cNvSpPr txBox="1">
                <a:spLocks noChangeArrowheads="1"/>
              </p:cNvSpPr>
              <p:nvPr/>
            </p:nvSpPr>
            <p:spPr bwMode="auto">
              <a:xfrm>
                <a:off x="1937969" y="2543678"/>
                <a:ext cx="2246333" cy="461592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/>
                <a:r>
                  <a:rPr lang="zh-CN" altLang="en-US" sz="2400" b="1" spc="500" noProof="1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主旨归纳</a:t>
                </a: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3831874" y="2511933"/>
                <a:ext cx="306391" cy="33491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 flipV="1">
                <a:off x="3849337" y="2829382"/>
                <a:ext cx="269878" cy="36189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8377" name="图片 8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62" y="357049"/>
              <a:ext cx="1090423" cy="980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矩形: 圆角 22"/>
          <p:cNvSpPr/>
          <p:nvPr/>
        </p:nvSpPr>
        <p:spPr>
          <a:xfrm>
            <a:off x="2371726" y="2246313"/>
            <a:ext cx="7422356" cy="2849562"/>
          </a:xfrm>
          <a:prstGeom prst="roundRect">
            <a:avLst/>
          </a:prstGeom>
          <a:noFill/>
          <a:ln w="38100">
            <a:solidFill>
              <a:srgbClr val="FF00FF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fontAlgn="auto">
              <a:defRPr/>
            </a:pPr>
            <a:endParaRPr lang="zh-CN" altLang="en-US" sz="1400" b="1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2522936" y="2469428"/>
            <a:ext cx="7271147" cy="234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304800">
              <a:lnSpc>
                <a:spcPts val="4400"/>
              </a:lnSpc>
            </a:pP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材料一是一篇</a:t>
            </a:r>
            <a:r>
              <a:rPr lang="zh-CN" altLang="zh-CN" sz="2400" dirty="0">
                <a:latin typeface="黑体" pitchFamily="49" charset="-122"/>
                <a:ea typeface="黑体" pitchFamily="49" charset="-122"/>
              </a:rPr>
              <a:t>解说词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zh-CN" sz="2400" dirty="0">
                <a:latin typeface="黑体" pitchFamily="49" charset="-122"/>
                <a:ea typeface="黑体" pitchFamily="49" charset="-122"/>
              </a:rPr>
              <a:t>按照空间顺序，采用移步换景的方法介绍了故宫的主要建筑及其特色，表达了对故宫的热爱和赞颂，歌颂了中国古代劳动人民的智慧和伟大的创造力，展示了中华民族的文化瑰宝。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图片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489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4" name="标题 1"/>
          <p:cNvSpPr txBox="1">
            <a:spLocks noChangeArrowheads="1"/>
          </p:cNvSpPr>
          <p:nvPr/>
        </p:nvSpPr>
        <p:spPr bwMode="auto">
          <a:xfrm>
            <a:off x="3727847" y="4141788"/>
            <a:ext cx="4632722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zh-CN" altLang="en-US" sz="66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材 料 二</a:t>
            </a:r>
            <a:endParaRPr lang="en-US" altLang="zh-CN" sz="66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Box 28"/>
          <p:cNvSpPr txBox="1">
            <a:spLocks noChangeArrowheads="1"/>
          </p:cNvSpPr>
          <p:nvPr/>
        </p:nvSpPr>
        <p:spPr bwMode="auto">
          <a:xfrm>
            <a:off x="1828801" y="866776"/>
            <a:ext cx="8558213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阅读材料二，思考太和门为何要重建，重建的过程中遇到了什么问题，怎么解决的。</a:t>
            </a: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274094" y="3092450"/>
            <a:ext cx="1866900" cy="1011238"/>
            <a:chOff x="6012872" y="304800"/>
            <a:chExt cx="1874429" cy="1011382"/>
          </a:xfrm>
        </p:grpSpPr>
        <p:sp>
          <p:nvSpPr>
            <p:cNvPr id="10" name="椭圆 9"/>
            <p:cNvSpPr/>
            <p:nvPr/>
          </p:nvSpPr>
          <p:spPr>
            <a:xfrm>
              <a:off x="6012872" y="304800"/>
              <a:ext cx="1842636" cy="101138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200" noProof="1"/>
            </a:p>
          </p:txBody>
        </p:sp>
        <p:sp>
          <p:nvSpPr>
            <p:cNvPr id="60420" name="TextBox 10"/>
            <p:cNvSpPr txBox="1">
              <a:spLocks noChangeArrowheads="1"/>
            </p:cNvSpPr>
            <p:nvPr/>
          </p:nvSpPr>
          <p:spPr bwMode="auto">
            <a:xfrm>
              <a:off x="6106374" y="401783"/>
              <a:ext cx="1780927" cy="523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楷体" pitchFamily="49" charset="-122"/>
                  <a:ea typeface="楷体" pitchFamily="49" charset="-122"/>
                </a:rPr>
                <a:t>重建原因</a:t>
              </a:r>
            </a:p>
          </p:txBody>
        </p:sp>
      </p:grpSp>
      <p:sp>
        <p:nvSpPr>
          <p:cNvPr id="19" name="下箭头 18"/>
          <p:cNvSpPr/>
          <p:nvPr/>
        </p:nvSpPr>
        <p:spPr>
          <a:xfrm rot="16200000" flipH="1">
            <a:off x="4458800" y="3416864"/>
            <a:ext cx="360219" cy="404192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200" noProof="1"/>
          </a:p>
        </p:txBody>
      </p: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7980761" y="3103565"/>
            <a:ext cx="1865709" cy="1011237"/>
            <a:chOff x="6012872" y="304800"/>
            <a:chExt cx="1874429" cy="1011382"/>
          </a:xfrm>
        </p:grpSpPr>
        <p:sp>
          <p:nvSpPr>
            <p:cNvPr id="21" name="椭圆 20"/>
            <p:cNvSpPr/>
            <p:nvPr/>
          </p:nvSpPr>
          <p:spPr>
            <a:xfrm>
              <a:off x="6012872" y="304800"/>
              <a:ext cx="1842636" cy="101138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200" noProof="1"/>
            </a:p>
          </p:txBody>
        </p:sp>
        <p:sp>
          <p:nvSpPr>
            <p:cNvPr id="60424" name="TextBox 21"/>
            <p:cNvSpPr txBox="1">
              <a:spLocks noChangeArrowheads="1"/>
            </p:cNvSpPr>
            <p:nvPr/>
          </p:nvSpPr>
          <p:spPr bwMode="auto">
            <a:xfrm>
              <a:off x="6106374" y="401783"/>
              <a:ext cx="1780927" cy="523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楷体" pitchFamily="49" charset="-122"/>
                  <a:ea typeface="楷体" pitchFamily="49" charset="-122"/>
                </a:rPr>
                <a:t>解决方法</a:t>
              </a:r>
            </a:p>
          </p:txBody>
        </p:sp>
      </p:grpSp>
      <p:sp>
        <p:nvSpPr>
          <p:cNvPr id="23" name="下箭头 22"/>
          <p:cNvSpPr/>
          <p:nvPr/>
        </p:nvSpPr>
        <p:spPr>
          <a:xfrm rot="16200000" flipH="1">
            <a:off x="7295199" y="3414521"/>
            <a:ext cx="360219" cy="404192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200" noProof="1"/>
          </a:p>
        </p:txBody>
      </p: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5130405" y="3157540"/>
            <a:ext cx="1865709" cy="1011237"/>
            <a:chOff x="6012872" y="304800"/>
            <a:chExt cx="1874429" cy="1011382"/>
          </a:xfrm>
        </p:grpSpPr>
        <p:sp>
          <p:nvSpPr>
            <p:cNvPr id="25" name="椭圆 24"/>
            <p:cNvSpPr/>
            <p:nvPr/>
          </p:nvSpPr>
          <p:spPr>
            <a:xfrm>
              <a:off x="6012872" y="304800"/>
              <a:ext cx="1842636" cy="101138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200" noProof="1"/>
            </a:p>
          </p:txBody>
        </p:sp>
        <p:sp>
          <p:nvSpPr>
            <p:cNvPr id="60428" name="TextBox 25"/>
            <p:cNvSpPr txBox="1">
              <a:spLocks noChangeArrowheads="1"/>
            </p:cNvSpPr>
            <p:nvPr/>
          </p:nvSpPr>
          <p:spPr bwMode="auto">
            <a:xfrm>
              <a:off x="6106374" y="401783"/>
              <a:ext cx="1780927" cy="523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楷体" pitchFamily="49" charset="-122"/>
                  <a:ea typeface="楷体" pitchFamily="49" charset="-122"/>
                </a:rPr>
                <a:t>遇到问题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999186" y="4746625"/>
            <a:ext cx="1865709" cy="1011238"/>
            <a:chOff x="6012872" y="304800"/>
            <a:chExt cx="1874429" cy="1011382"/>
          </a:xfrm>
        </p:grpSpPr>
        <p:sp>
          <p:nvSpPr>
            <p:cNvPr id="28" name="椭圆 27"/>
            <p:cNvSpPr/>
            <p:nvPr/>
          </p:nvSpPr>
          <p:spPr>
            <a:xfrm>
              <a:off x="6012872" y="304800"/>
              <a:ext cx="1842636" cy="101138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200" noProof="1"/>
            </a:p>
          </p:txBody>
        </p:sp>
        <p:sp>
          <p:nvSpPr>
            <p:cNvPr id="60431" name="TextBox 28"/>
            <p:cNvSpPr txBox="1">
              <a:spLocks noChangeArrowheads="1"/>
            </p:cNvSpPr>
            <p:nvPr/>
          </p:nvSpPr>
          <p:spPr bwMode="auto">
            <a:xfrm>
              <a:off x="6106374" y="401783"/>
              <a:ext cx="1780927" cy="523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楷体" pitchFamily="49" charset="-122"/>
                  <a:ea typeface="楷体" pitchFamily="49" charset="-122"/>
                </a:rPr>
                <a:t>大门落成</a:t>
              </a:r>
            </a:p>
          </p:txBody>
        </p:sp>
      </p:grpSp>
      <p:sp>
        <p:nvSpPr>
          <p:cNvPr id="30" name="下箭头 29"/>
          <p:cNvSpPr/>
          <p:nvPr/>
        </p:nvSpPr>
        <p:spPr>
          <a:xfrm rot="16200000" flipH="1">
            <a:off x="2313478" y="5058095"/>
            <a:ext cx="360219" cy="404192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200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 animBg="1"/>
      <p:bldP spid="30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1" name="组合 18"/>
          <p:cNvGrpSpPr>
            <a:grpSpLocks/>
          </p:cNvGrpSpPr>
          <p:nvPr/>
        </p:nvGrpSpPr>
        <p:grpSpPr bwMode="auto">
          <a:xfrm>
            <a:off x="1777604" y="306388"/>
            <a:ext cx="1956196" cy="862012"/>
            <a:chOff x="14730" y="181419"/>
            <a:chExt cx="2488484" cy="928213"/>
          </a:xfrm>
        </p:grpSpPr>
        <p:sp>
          <p:nvSpPr>
            <p:cNvPr id="7" name="圆角矩形 6"/>
            <p:cNvSpPr/>
            <p:nvPr/>
          </p:nvSpPr>
          <p:spPr>
            <a:xfrm>
              <a:off x="14730" y="181419"/>
              <a:ext cx="2488484" cy="92821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405" y="274475"/>
              <a:ext cx="2473806" cy="6296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/>
              <a:r>
                <a:rPr lang="zh-CN" altLang="en-US" sz="3200" b="1" noProof="1">
                  <a:solidFill>
                    <a:schemeClr val="accent2">
                      <a:lumMod val="75000"/>
                    </a:scheme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重建原因</a:t>
              </a:r>
            </a:p>
          </p:txBody>
        </p:sp>
      </p:grpSp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2305051" y="1322388"/>
            <a:ext cx="7585472" cy="353943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spcBef>
                <a:spcPts val="12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光绪十四年十二月十五日深夜，太和门西的贞度门失火，向东延烧太和门、昭德门以及整个太和殿南庑。由于当时消防器材不全及灭火水源不足，大火烧了两天才被扑灭。起火原因是贞度门值夜班的护军富山、双奎，把旧洋油灯挂在贞度门东山墙后檐柱上睡了觉。时间一久，油灯烧着柱子，四更火起，借着大风，烧个不停。事后这二人都被处了绞刑。</a:t>
            </a:r>
          </a:p>
        </p:txBody>
      </p:sp>
      <p:grpSp>
        <p:nvGrpSpPr>
          <p:cNvPr id="14" name="组合 35"/>
          <p:cNvGrpSpPr>
            <a:grpSpLocks/>
          </p:cNvGrpSpPr>
          <p:nvPr/>
        </p:nvGrpSpPr>
        <p:grpSpPr bwMode="auto">
          <a:xfrm>
            <a:off x="6324746" y="5678488"/>
            <a:ext cx="1627368" cy="636587"/>
            <a:chOff x="10648155" y="2226840"/>
            <a:chExt cx="748514" cy="636803"/>
          </a:xfrm>
        </p:grpSpPr>
        <p:sp>
          <p:nvSpPr>
            <p:cNvPr id="15" name="圆角矩形标注 14"/>
            <p:cNvSpPr/>
            <p:nvPr/>
          </p:nvSpPr>
          <p:spPr>
            <a:xfrm>
              <a:off x="10655207" y="2258601"/>
              <a:ext cx="732732" cy="605042"/>
            </a:xfrm>
            <a:prstGeom prst="wedgeRoundRectCallout">
              <a:avLst>
                <a:gd name="adj1" fmla="val -38480"/>
                <a:gd name="adj2" fmla="val -86754"/>
                <a:gd name="adj3" fmla="val 1666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/>
            </a:p>
          </p:txBody>
        </p:sp>
        <p:sp>
          <p:nvSpPr>
            <p:cNvPr id="61447" name="矩形 15"/>
            <p:cNvSpPr>
              <a:spLocks noChangeArrowheads="1"/>
            </p:cNvSpPr>
            <p:nvPr/>
          </p:nvSpPr>
          <p:spPr bwMode="auto">
            <a:xfrm>
              <a:off x="10648155" y="2226840"/>
              <a:ext cx="748514" cy="52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buClr>
                  <a:schemeClr val="bg1"/>
                </a:buClr>
              </a:pPr>
              <a:r>
                <a:rPr lang="zh-CN" altLang="en-US" sz="28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失火被烧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5" name="组合 18"/>
          <p:cNvGrpSpPr>
            <a:grpSpLocks/>
          </p:cNvGrpSpPr>
          <p:nvPr/>
        </p:nvGrpSpPr>
        <p:grpSpPr bwMode="auto">
          <a:xfrm>
            <a:off x="1777604" y="306388"/>
            <a:ext cx="1937146" cy="862012"/>
            <a:chOff x="14730" y="181419"/>
            <a:chExt cx="2488484" cy="928213"/>
          </a:xfrm>
        </p:grpSpPr>
        <p:sp>
          <p:nvSpPr>
            <p:cNvPr id="7" name="圆角矩形 6"/>
            <p:cNvSpPr/>
            <p:nvPr/>
          </p:nvSpPr>
          <p:spPr>
            <a:xfrm>
              <a:off x="14730" y="181419"/>
              <a:ext cx="2488484" cy="92821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407" y="274475"/>
              <a:ext cx="2370738" cy="62968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/>
              <a:r>
                <a:rPr lang="zh-CN" altLang="en-US" sz="3200" b="1" noProof="1">
                  <a:solidFill>
                    <a:schemeClr val="accent2">
                      <a:lumMod val="75000"/>
                    </a:scheme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遇到问题</a:t>
              </a:r>
            </a:p>
          </p:txBody>
        </p:sp>
      </p:grpSp>
      <p:sp>
        <p:nvSpPr>
          <p:cNvPr id="12" name="文本框 1"/>
          <p:cNvSpPr txBox="1">
            <a:spLocks noChangeArrowheads="1"/>
          </p:cNvSpPr>
          <p:nvPr/>
        </p:nvSpPr>
        <p:spPr bwMode="auto">
          <a:xfrm>
            <a:off x="2168129" y="1887539"/>
            <a:ext cx="7849790" cy="181588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spcBef>
                <a:spcPts val="1200"/>
              </a:spcBef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这是一场不大不小的火灾，但时机不好，一个多月后，即转年正月二十六日，正是光绪帝大婚的吉日。大婚纳彩、迎娶都必经太和门。时间紧迫，又值天寒地冻，修复三门肯定来不及。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8173641" y="3054350"/>
            <a:ext cx="1418034" cy="5270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  <p:grpSp>
        <p:nvGrpSpPr>
          <p:cNvPr id="16" name="组合 9"/>
          <p:cNvGrpSpPr>
            <a:grpSpLocks/>
          </p:cNvGrpSpPr>
          <p:nvPr/>
        </p:nvGrpSpPr>
        <p:grpSpPr bwMode="auto">
          <a:xfrm>
            <a:off x="3287317" y="4568827"/>
            <a:ext cx="5366147" cy="1560513"/>
            <a:chOff x="1047618" y="4627422"/>
            <a:chExt cx="2390999" cy="1030567"/>
          </a:xfrm>
        </p:grpSpPr>
        <p:sp>
          <p:nvSpPr>
            <p:cNvPr id="17" name="流程图: 可选过程 16"/>
            <p:cNvSpPr/>
            <p:nvPr/>
          </p:nvSpPr>
          <p:spPr>
            <a:xfrm>
              <a:off x="1047618" y="4627422"/>
              <a:ext cx="2390999" cy="1030567"/>
            </a:xfrm>
            <a:prstGeom prst="flowChartAlternateProcess">
              <a:avLst/>
            </a:prstGeom>
            <a:solidFill>
              <a:srgbClr val="DAF9D3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/>
              <a:endParaRPr lang="zh-CN" altLang="en-US" sz="1400" noProof="1"/>
            </a:p>
          </p:txBody>
        </p:sp>
        <p:sp>
          <p:nvSpPr>
            <p:cNvPr id="62472" name="TextBox 14"/>
            <p:cNvSpPr txBox="1">
              <a:spLocks noChangeArrowheads="1"/>
            </p:cNvSpPr>
            <p:nvPr/>
          </p:nvSpPr>
          <p:spPr bwMode="auto">
            <a:xfrm>
              <a:off x="1189867" y="4786957"/>
              <a:ext cx="2122749" cy="548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    光绪帝大婚在即，时间紧迫，</a:t>
              </a:r>
              <a:endPara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endParaRPr>
            </a:p>
            <a:p>
              <a:r>
                <a:rPr lang="zh-CN" altLang="en-US" sz="2400" b="1" dirty="0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天气严寒，难以修复三门。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89" name="组合 18"/>
          <p:cNvGrpSpPr>
            <a:grpSpLocks/>
          </p:cNvGrpSpPr>
          <p:nvPr/>
        </p:nvGrpSpPr>
        <p:grpSpPr bwMode="auto">
          <a:xfrm>
            <a:off x="1777604" y="306388"/>
            <a:ext cx="1991320" cy="862012"/>
            <a:chOff x="14730" y="181419"/>
            <a:chExt cx="2488484" cy="928213"/>
          </a:xfrm>
        </p:grpSpPr>
        <p:sp>
          <p:nvSpPr>
            <p:cNvPr id="7" name="圆角矩形 6"/>
            <p:cNvSpPr/>
            <p:nvPr/>
          </p:nvSpPr>
          <p:spPr>
            <a:xfrm>
              <a:off x="14730" y="181419"/>
              <a:ext cx="2488484" cy="92821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407" y="274475"/>
              <a:ext cx="2370738" cy="62968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/>
              <a:r>
                <a:rPr lang="zh-CN" altLang="en-US" sz="3200" b="1" noProof="1">
                  <a:solidFill>
                    <a:schemeClr val="accent2">
                      <a:lumMod val="75000"/>
                    </a:scheme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解决方法</a:t>
              </a:r>
            </a:p>
          </p:txBody>
        </p:sp>
      </p:grpSp>
      <p:sp>
        <p:nvSpPr>
          <p:cNvPr id="14" name="文本框 1"/>
          <p:cNvSpPr txBox="1">
            <a:spLocks noChangeArrowheads="1"/>
          </p:cNvSpPr>
          <p:nvPr/>
        </p:nvSpPr>
        <p:spPr bwMode="auto">
          <a:xfrm>
            <a:off x="1981200" y="1983482"/>
            <a:ext cx="8097441" cy="224676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spcBef>
                <a:spcPts val="12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于是，宫中请来市面上扎彩棚的能工巧匠，按原建筑面貌复制，其高卑广狭，乃至檐角小兽、大吻雕镂，无不惟妙惟肖，即使宫中人员也看不出真伪，而且高逾数丈竟风吹不摇。这样总算应付过了大婚。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083595" y="4365627"/>
            <a:ext cx="5262563" cy="1200329"/>
          </a:xfrm>
          <a:prstGeom prst="rect">
            <a:avLst/>
          </a:prstGeom>
          <a:solidFill>
            <a:srgbClr val="D9F7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由“无不惟妙惟肖”“看不出真伪”“高逾数丈竟风吹不摇”可以看出，扎彩棚的民间匠人们技艺高超。</a:t>
            </a:r>
            <a:endParaRPr lang="zh-CN" altLang="en-US" sz="24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7" name="组合 35"/>
          <p:cNvGrpSpPr>
            <a:grpSpLocks/>
          </p:cNvGrpSpPr>
          <p:nvPr/>
        </p:nvGrpSpPr>
        <p:grpSpPr bwMode="auto">
          <a:xfrm>
            <a:off x="7836694" y="4178302"/>
            <a:ext cx="1593056" cy="606425"/>
            <a:chOff x="10655207" y="2259107"/>
            <a:chExt cx="732732" cy="605117"/>
          </a:xfrm>
        </p:grpSpPr>
        <p:sp>
          <p:nvSpPr>
            <p:cNvPr id="18" name="圆角矩形标注 17"/>
            <p:cNvSpPr/>
            <p:nvPr/>
          </p:nvSpPr>
          <p:spPr>
            <a:xfrm>
              <a:off x="10655207" y="2259107"/>
              <a:ext cx="732732" cy="605117"/>
            </a:xfrm>
            <a:prstGeom prst="wedgeRoundRectCallout">
              <a:avLst>
                <a:gd name="adj1" fmla="val -38480"/>
                <a:gd name="adj2" fmla="val -86754"/>
                <a:gd name="adj3" fmla="val 1666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/>
            </a:p>
          </p:txBody>
        </p:sp>
        <p:sp>
          <p:nvSpPr>
            <p:cNvPr id="63496" name="矩形 18"/>
            <p:cNvSpPr>
              <a:spLocks noChangeArrowheads="1"/>
            </p:cNvSpPr>
            <p:nvPr/>
          </p:nvSpPr>
          <p:spPr bwMode="auto">
            <a:xfrm>
              <a:off x="10742533" y="2300982"/>
              <a:ext cx="559764" cy="399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buClr>
                  <a:schemeClr val="bg1"/>
                </a:buClr>
              </a:pPr>
              <a:r>
                <a:rPr lang="zh-CN" altLang="en-US" sz="20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大门落成</a:t>
              </a:r>
            </a:p>
          </p:txBody>
        </p:sp>
      </p:grpSp>
      <p:sp>
        <p:nvSpPr>
          <p:cNvPr id="20" name="矩形 19"/>
          <p:cNvSpPr/>
          <p:nvPr/>
        </p:nvSpPr>
        <p:spPr>
          <a:xfrm>
            <a:off x="2706293" y="2795588"/>
            <a:ext cx="2125265" cy="5270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  <p:sp>
        <p:nvSpPr>
          <p:cNvPr id="21" name="矩形 20"/>
          <p:cNvSpPr/>
          <p:nvPr/>
        </p:nvSpPr>
        <p:spPr>
          <a:xfrm>
            <a:off x="7643812" y="2773363"/>
            <a:ext cx="1785938" cy="5270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  <p:sp>
        <p:nvSpPr>
          <p:cNvPr id="22" name="矩形 21"/>
          <p:cNvSpPr/>
          <p:nvPr/>
        </p:nvSpPr>
        <p:spPr>
          <a:xfrm>
            <a:off x="2397919" y="3367088"/>
            <a:ext cx="3123010" cy="52546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245520" y="606425"/>
            <a:ext cx="8060531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斗拱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我国建筑特有的一种结构。在立柱和横梁交接处，从柱顶上加的一层层探出成弓形的承重结构叫拱，拱与拱之间垫的方形木块叫斗，合称斗拱。</a:t>
            </a:r>
            <a:endParaRPr lang="en-US" altLang="zh-CN" sz="2400" b="1" dirty="0">
              <a:latin typeface="黑体" pitchFamily="49" charset="-122"/>
              <a:ea typeface="黑体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中轴线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中国古代大建筑群平面中统率全局的轴线称为“中轴线”。</a:t>
            </a:r>
            <a:endParaRPr lang="en-US" altLang="zh-CN" sz="2400" b="1" dirty="0">
              <a:latin typeface="黑体" pitchFamily="49" charset="-122"/>
              <a:ea typeface="黑体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落成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（建筑物）完工。</a:t>
            </a:r>
            <a:endParaRPr lang="en-US" altLang="zh-CN" sz="2400" b="1" dirty="0">
              <a:latin typeface="黑体" pitchFamily="49" charset="-122"/>
              <a:ea typeface="黑体" pitchFamily="49" charset="-122"/>
              <a:sym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pSp>
        <p:nvGrpSpPr>
          <p:cNvPr id="64514" name="组合 3"/>
          <p:cNvGrpSpPr>
            <a:grpSpLocks/>
          </p:cNvGrpSpPr>
          <p:nvPr/>
        </p:nvGrpSpPr>
        <p:grpSpPr bwMode="auto">
          <a:xfrm>
            <a:off x="1524000" y="1"/>
            <a:ext cx="2445544" cy="1098550"/>
            <a:chOff x="12038" y="331387"/>
            <a:chExt cx="3261030" cy="1098952"/>
          </a:xfrm>
        </p:grpSpPr>
        <p:grpSp>
          <p:nvGrpSpPr>
            <p:cNvPr id="64515" name="组合 18"/>
            <p:cNvGrpSpPr>
              <a:grpSpLocks/>
            </p:cNvGrpSpPr>
            <p:nvPr/>
          </p:nvGrpSpPr>
          <p:grpSpPr bwMode="auto">
            <a:xfrm>
              <a:off x="1026546" y="568011"/>
              <a:ext cx="2246522" cy="678110"/>
              <a:chOff x="1937780" y="2511791"/>
              <a:chExt cx="2246522" cy="67811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1964769" y="2511791"/>
                <a:ext cx="1875013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1974295" y="3189901"/>
                <a:ext cx="1876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3"/>
              <p:cNvSpPr txBox="1">
                <a:spLocks noChangeArrowheads="1"/>
              </p:cNvSpPr>
              <p:nvPr/>
            </p:nvSpPr>
            <p:spPr bwMode="auto">
              <a:xfrm>
                <a:off x="1937780" y="2543553"/>
                <a:ext cx="2246522" cy="461834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/>
                <a:r>
                  <a:rPr lang="zh-CN" altLang="en-US" sz="2400" b="1" spc="500" noProof="1">
                    <a:latin typeface="黑体" panose="02010609060101010101" pitchFamily="49" charset="-122"/>
                    <a:ea typeface="黑体" panose="02010609060101010101" pitchFamily="49" charset="-122"/>
                  </a:rPr>
                  <a:t>层次梳理</a:t>
                </a:r>
              </a:p>
            </p:txBody>
          </p:sp>
          <p:cxnSp>
            <p:nvCxnSpPr>
              <p:cNvPr id="11" name="直接连接符 10"/>
              <p:cNvCxnSpPr/>
              <p:nvPr/>
            </p:nvCxnSpPr>
            <p:spPr>
              <a:xfrm>
                <a:off x="3831844" y="2511791"/>
                <a:ext cx="306417" cy="335084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 flipV="1">
                <a:off x="3849309" y="2827819"/>
                <a:ext cx="269900" cy="36208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4521" name="图片 6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38" y="331387"/>
              <a:ext cx="1051489" cy="1098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流程图: 准备 18"/>
          <p:cNvSpPr/>
          <p:nvPr/>
        </p:nvSpPr>
        <p:spPr>
          <a:xfrm>
            <a:off x="2158605" y="2814638"/>
            <a:ext cx="1183481" cy="1731962"/>
          </a:xfrm>
          <a:prstGeom prst="flowChartPreparat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材料二</a:t>
            </a:r>
          </a:p>
        </p:txBody>
      </p:sp>
      <p:sp>
        <p:nvSpPr>
          <p:cNvPr id="21" name="AutoShape 2496"/>
          <p:cNvSpPr>
            <a:spLocks/>
          </p:cNvSpPr>
          <p:nvPr/>
        </p:nvSpPr>
        <p:spPr bwMode="auto">
          <a:xfrm>
            <a:off x="3421858" y="2082802"/>
            <a:ext cx="336947" cy="3178175"/>
          </a:xfrm>
          <a:prstGeom prst="leftBrace">
            <a:avLst>
              <a:gd name="adj1" fmla="val 50011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1400"/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3812382" y="1841501"/>
            <a:ext cx="906017" cy="523220"/>
          </a:xfrm>
          <a:prstGeom prst="rect">
            <a:avLst/>
          </a:prstGeom>
          <a:solidFill>
            <a:srgbClr val="F4B1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起因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3829051" y="3278188"/>
            <a:ext cx="906017" cy="523220"/>
          </a:xfrm>
          <a:prstGeom prst="rect">
            <a:avLst/>
          </a:prstGeom>
          <a:solidFill>
            <a:srgbClr val="F4B1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经过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4872039" y="1806576"/>
            <a:ext cx="48750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太和门失火被烧  光绪帝重建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4899423" y="3267076"/>
            <a:ext cx="41537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时间紧迫  请来工匠复制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3848101" y="4894263"/>
            <a:ext cx="906017" cy="523220"/>
          </a:xfrm>
          <a:prstGeom prst="rect">
            <a:avLst/>
          </a:prstGeom>
          <a:solidFill>
            <a:srgbClr val="F4B1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结果</a:t>
            </a: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4901805" y="4913313"/>
            <a:ext cx="19880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太和门落成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24" grpId="0"/>
      <p:bldP spid="25" grpId="0"/>
      <p:bldP spid="27" grpId="0" animBg="1"/>
      <p:bldP spid="2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图片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489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8" name="标题 1"/>
          <p:cNvSpPr txBox="1">
            <a:spLocks noChangeArrowheads="1"/>
          </p:cNvSpPr>
          <p:nvPr/>
        </p:nvSpPr>
        <p:spPr bwMode="auto">
          <a:xfrm>
            <a:off x="3727847" y="4141788"/>
            <a:ext cx="4632722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zh-CN" altLang="en-US" sz="66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材 料 三</a:t>
            </a:r>
            <a:endParaRPr lang="en-US" altLang="zh-CN" sz="66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2" descr="C:\Users\Administrator\Desktop\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7291" y="0"/>
            <a:ext cx="5780484" cy="666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Box 28"/>
          <p:cNvSpPr txBox="1">
            <a:spLocks noChangeArrowheads="1"/>
          </p:cNvSpPr>
          <p:nvPr/>
        </p:nvSpPr>
        <p:spPr bwMode="auto">
          <a:xfrm>
            <a:off x="2271714" y="923925"/>
            <a:ext cx="7165181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阅读材料三，思考游览时应注意哪些事项。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301480" y="2092326"/>
            <a:ext cx="7378303" cy="3234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900"/>
              </a:lnSpc>
            </a:pPr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参观方案：自南向北单向参观。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ts val="4900"/>
              </a:lnSpc>
            </a:pP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ts val="4900"/>
              </a:lnSpc>
            </a:pPr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入口：午门。观众一律从午门进入故宫。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ts val="4900"/>
              </a:lnSpc>
            </a:pP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ts val="4900"/>
              </a:lnSpc>
            </a:pPr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出口：神武门（北门）、东华门（东门）。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图片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489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0" name="标题 1"/>
          <p:cNvSpPr txBox="1">
            <a:spLocks noChangeArrowheads="1"/>
          </p:cNvSpPr>
          <p:nvPr/>
        </p:nvSpPr>
        <p:spPr bwMode="auto">
          <a:xfrm>
            <a:off x="3727847" y="4141788"/>
            <a:ext cx="4632722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zh-CN" altLang="en-US" sz="66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材 料 四</a:t>
            </a:r>
            <a:endParaRPr lang="en-US" altLang="zh-CN" sz="66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Picture 2" descr="C:\Users\Administrator\Desktop\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6651" y="0"/>
            <a:ext cx="469463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Box 28"/>
          <p:cNvSpPr txBox="1">
            <a:spLocks noChangeArrowheads="1"/>
          </p:cNvSpPr>
          <p:nvPr/>
        </p:nvSpPr>
        <p:spPr bwMode="auto">
          <a:xfrm>
            <a:off x="2271714" y="923926"/>
            <a:ext cx="7165181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结合材料三、四，下列说法正确的是（　   ）</a:t>
            </a:r>
          </a:p>
        </p:txBody>
      </p:sp>
      <p:sp>
        <p:nvSpPr>
          <p:cNvPr id="70658" name="矩形 17"/>
          <p:cNvSpPr>
            <a:spLocks noChangeArrowheads="1"/>
          </p:cNvSpPr>
          <p:nvPr/>
        </p:nvSpPr>
        <p:spPr bwMode="auto">
          <a:xfrm>
            <a:off x="2301480" y="2092325"/>
            <a:ext cx="7378303" cy="386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900"/>
              </a:lnSpc>
            </a:pPr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A.2019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年小明曾去过故宫，当时他从东华门进入故宫，从神武门离开。</a:t>
            </a:r>
          </a:p>
          <a:p>
            <a:pPr>
              <a:lnSpc>
                <a:spcPts val="4900"/>
              </a:lnSpc>
            </a:pPr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B.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从故宫回来的陈华告诉同学，乾清宫和养心殿距离很近，都属于内廷。</a:t>
            </a:r>
          </a:p>
          <a:p>
            <a:pPr>
              <a:lnSpc>
                <a:spcPts val="4900"/>
              </a:lnSpc>
            </a:pPr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C.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参观完文华殿以后，我们可以继续朝东走，从东华门离开故宫。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8305578" y="996951"/>
            <a:ext cx="5469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Clr>
                <a:schemeClr val="bg1"/>
              </a:buClr>
            </a:pPr>
            <a:r>
              <a:rPr lang="en-US" altLang="zh-CN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BC</a:t>
            </a:r>
            <a:endParaRPr lang="zh-CN" altLang="en-US" sz="28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Box 28"/>
          <p:cNvSpPr txBox="1">
            <a:spLocks noChangeArrowheads="1"/>
          </p:cNvSpPr>
          <p:nvPr/>
        </p:nvSpPr>
        <p:spPr bwMode="auto">
          <a:xfrm>
            <a:off x="2293145" y="571500"/>
            <a:ext cx="7165181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如果为家人计划故宫一日游，你会怎么设计参观路线？为什么这样设计路线？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270523" y="2198690"/>
            <a:ext cx="7377113" cy="4490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9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一日游路线：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午门→太和门→太和殿→中和殿→保和殿→乾清门→乾清宫→交泰殿→坤宁宫→坤宁门→御花园→顺贞门。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ts val="49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之所以这样设计，是因为沿着这条与中轴线重合、由南向北延伸的路线，能依次参观“三大殿”“后三宫”和御花园，在一天的时间内能游览尽量多的景点。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内容占位符 2"/>
          <p:cNvSpPr>
            <a:spLocks noGrp="1"/>
          </p:cNvSpPr>
          <p:nvPr>
            <p:ph idx="4294967295"/>
          </p:nvPr>
        </p:nvSpPr>
        <p:spPr>
          <a:xfrm>
            <a:off x="2090068" y="2370138"/>
            <a:ext cx="7886700" cy="3648075"/>
          </a:xfrm>
        </p:spPr>
        <p:txBody>
          <a:bodyPr>
            <a:normAutofit fontScale="70000" lnSpcReduction="20000"/>
          </a:bodyPr>
          <a:lstStyle/>
          <a:p>
            <a:pPr marL="0" indent="0" fontAlgn="auto">
              <a:lnSpc>
                <a:spcPct val="110000"/>
              </a:lnSpc>
              <a:spcBef>
                <a:spcPts val="0"/>
              </a:spcBef>
              <a:buNone/>
            </a:pPr>
            <a:r>
              <a:rPr lang="zh-CN" altLang="en-US" sz="4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本文选用四则材料，分别从各个角度介绍了北京故宫。</a:t>
            </a:r>
            <a:r>
              <a:rPr lang="zh-CN" altLang="en-US" sz="40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材料一</a:t>
            </a:r>
            <a:r>
              <a:rPr lang="zh-CN" altLang="en-US" sz="4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按照空间顺序详略得当地介绍了故宫的主要建筑及其布局和功用，高度赞扬了我国古代建筑的精美。</a:t>
            </a:r>
            <a:r>
              <a:rPr lang="zh-CN" altLang="en-US" sz="40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材料二</a:t>
            </a:r>
            <a:r>
              <a:rPr lang="zh-CN" altLang="en-US" sz="4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讲述了有关太和门重建的故事，同时赞美了我国劳动人民的智慧。</a:t>
            </a:r>
            <a:r>
              <a:rPr lang="zh-CN" altLang="en-US" sz="40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材料三</a:t>
            </a:r>
            <a:r>
              <a:rPr lang="zh-CN" altLang="en-US" sz="4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是北京故宫的游览须知，</a:t>
            </a:r>
            <a:r>
              <a:rPr lang="zh-CN" altLang="en-US" sz="40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材料四</a:t>
            </a:r>
            <a:r>
              <a:rPr lang="zh-CN" altLang="en-US" sz="4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是北京故宫平面图。结合四则材料，可以让我们对北京故宫有更加深刻的认识。</a:t>
            </a:r>
          </a:p>
        </p:txBody>
      </p:sp>
      <p:grpSp>
        <p:nvGrpSpPr>
          <p:cNvPr id="72706" name="组合 13"/>
          <p:cNvGrpSpPr>
            <a:grpSpLocks/>
          </p:cNvGrpSpPr>
          <p:nvPr/>
        </p:nvGrpSpPr>
        <p:grpSpPr bwMode="auto">
          <a:xfrm>
            <a:off x="1681164" y="306389"/>
            <a:ext cx="2440781" cy="981075"/>
            <a:chOff x="18662" y="357049"/>
            <a:chExt cx="3254406" cy="980919"/>
          </a:xfrm>
        </p:grpSpPr>
        <p:grpSp>
          <p:nvGrpSpPr>
            <p:cNvPr id="72707" name="组合 14"/>
            <p:cNvGrpSpPr>
              <a:grpSpLocks/>
            </p:cNvGrpSpPr>
            <p:nvPr/>
          </p:nvGrpSpPr>
          <p:grpSpPr bwMode="auto">
            <a:xfrm>
              <a:off x="1026735" y="568153"/>
              <a:ext cx="2246333" cy="679342"/>
              <a:chOff x="1937969" y="2511933"/>
              <a:chExt cx="2246333" cy="679342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1964956" y="2511933"/>
                <a:ext cx="1874856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1974481" y="3191275"/>
                <a:ext cx="1876443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3"/>
              <p:cNvSpPr txBox="1">
                <a:spLocks noChangeArrowheads="1"/>
              </p:cNvSpPr>
              <p:nvPr/>
            </p:nvSpPr>
            <p:spPr bwMode="auto">
              <a:xfrm>
                <a:off x="1937969" y="2543678"/>
                <a:ext cx="2246333" cy="46159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spc="500" noProof="1">
                    <a:latin typeface="黑体" panose="02010609060101010101" pitchFamily="49" charset="-122"/>
                    <a:ea typeface="黑体" panose="02010609060101010101" pitchFamily="49" charset="-122"/>
                  </a:rPr>
                  <a:t>主旨归纳</a:t>
                </a:r>
              </a:p>
            </p:txBody>
          </p:sp>
          <p:cxnSp>
            <p:nvCxnSpPr>
              <p:cNvPr id="20" name="直接连接符 19"/>
              <p:cNvCxnSpPr/>
              <p:nvPr/>
            </p:nvCxnSpPr>
            <p:spPr>
              <a:xfrm>
                <a:off x="3831874" y="2511933"/>
                <a:ext cx="306391" cy="33491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flipV="1">
                <a:off x="3849337" y="2829382"/>
                <a:ext cx="269878" cy="36189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2713" name="图片 15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62" y="357049"/>
              <a:ext cx="1090423" cy="980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29" name="组合 10"/>
          <p:cNvGrpSpPr>
            <a:grpSpLocks/>
          </p:cNvGrpSpPr>
          <p:nvPr/>
        </p:nvGrpSpPr>
        <p:grpSpPr bwMode="auto">
          <a:xfrm>
            <a:off x="1576389" y="173039"/>
            <a:ext cx="2401491" cy="1235075"/>
            <a:chOff x="70047" y="173893"/>
            <a:chExt cx="3203021" cy="1233082"/>
          </a:xfrm>
        </p:grpSpPr>
        <p:grpSp>
          <p:nvGrpSpPr>
            <p:cNvPr id="73730" name="组合 15"/>
            <p:cNvGrpSpPr>
              <a:grpSpLocks/>
            </p:cNvGrpSpPr>
            <p:nvPr/>
          </p:nvGrpSpPr>
          <p:grpSpPr bwMode="auto">
            <a:xfrm>
              <a:off x="1027619" y="566958"/>
              <a:ext cx="2245449" cy="679938"/>
              <a:chOff x="1938853" y="2510738"/>
              <a:chExt cx="2245449" cy="679938"/>
            </a:xfrm>
          </p:grpSpPr>
          <p:cxnSp>
            <p:nvCxnSpPr>
              <p:cNvPr id="7" name="直接连接符 6"/>
              <p:cNvCxnSpPr/>
              <p:nvPr/>
            </p:nvCxnSpPr>
            <p:spPr>
              <a:xfrm>
                <a:off x="1965849" y="2510738"/>
                <a:ext cx="1875443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1975377" y="3190676"/>
                <a:ext cx="1873854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3"/>
              <p:cNvSpPr txBox="1">
                <a:spLocks noChangeArrowheads="1"/>
              </p:cNvSpPr>
              <p:nvPr/>
            </p:nvSpPr>
            <p:spPr bwMode="auto">
              <a:xfrm>
                <a:off x="1938853" y="2542436"/>
                <a:ext cx="2245449" cy="46092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defRPr/>
                </a:pPr>
                <a:r>
                  <a:rPr lang="zh-CN" altLang="en-US" sz="2400" b="1" spc="500" noProof="1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拓展延伸</a:t>
                </a: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>
                <a:off x="3830175" y="2510738"/>
                <a:ext cx="309663" cy="33442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flipV="1">
                <a:off x="3849231" y="2827725"/>
                <a:ext cx="269962" cy="362951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3736" name="图片 16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47" y="173893"/>
              <a:ext cx="1042365" cy="1233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文本框 2"/>
          <p:cNvSpPr txBox="1">
            <a:spLocks noChangeArrowheads="1"/>
          </p:cNvSpPr>
          <p:nvPr/>
        </p:nvSpPr>
        <p:spPr bwMode="auto">
          <a:xfrm>
            <a:off x="2306242" y="1425575"/>
            <a:ext cx="7593806" cy="1415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五步一楼，十步一阁；廊腰缦回，檐牙高啄；各抱地势，钩心斗角。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             ——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［唐］杜牧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阿房宫赋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》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文本框 2"/>
          <p:cNvSpPr txBox="1">
            <a:spLocks noChangeArrowheads="1"/>
          </p:cNvSpPr>
          <p:nvPr/>
        </p:nvSpPr>
        <p:spPr bwMode="auto">
          <a:xfrm>
            <a:off x="2282429" y="3462339"/>
            <a:ext cx="7594997" cy="227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译文：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五步一栋楼，十步一座阁，走廊如绸带般回环曲折，牙齿般排列的飞檐像鸟嘴向高处啄着。楼阁各依地势的高低倾斜而建，（低处的）屋角钩住（高处的）屋心，（并排相向的）屋角彼此相斗。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234805" y="315914"/>
            <a:ext cx="8042671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鸣钟击磬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鸣，撞击。击，敲打。磬，古代的一种石制打击乐器。指演奏乐器。</a:t>
            </a:r>
            <a:endParaRPr lang="en-US" altLang="zh-CN" sz="2400" b="1" dirty="0">
              <a:latin typeface="黑体" pitchFamily="49" charset="-122"/>
              <a:ea typeface="黑体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攒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拼凑。</a:t>
            </a:r>
            <a:endParaRPr lang="en-US" altLang="zh-CN" sz="2400" b="1" dirty="0">
              <a:latin typeface="黑体" pitchFamily="49" charset="-122"/>
              <a:ea typeface="黑体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批阅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阅读并加以批示或批改。</a:t>
            </a:r>
            <a:endParaRPr lang="en-US" altLang="zh-CN" sz="2400" b="1" dirty="0">
              <a:latin typeface="黑体" pitchFamily="49" charset="-122"/>
              <a:ea typeface="黑体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迥然不同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迥然：相距很远或差别很大的样子。形容相差得远，很明显不一样。</a:t>
            </a:r>
            <a:endParaRPr lang="en-US" altLang="zh-CN" sz="2400" b="1" dirty="0">
              <a:latin typeface="黑体" pitchFamily="49" charset="-122"/>
              <a:ea typeface="黑体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池馆水榭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其实就是池水馆榭。意思就是水池和楼阁。</a:t>
            </a:r>
            <a:endParaRPr lang="en-US" altLang="zh-CN" sz="2400" b="1" dirty="0">
              <a:latin typeface="黑体" pitchFamily="49" charset="-122"/>
              <a:ea typeface="黑体" pitchFamily="49" charset="-122"/>
              <a:sym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" name="文本框 2"/>
          <p:cNvSpPr txBox="1">
            <a:spLocks noChangeArrowheads="1"/>
          </p:cNvSpPr>
          <p:nvPr/>
        </p:nvSpPr>
        <p:spPr bwMode="auto">
          <a:xfrm>
            <a:off x="1943100" y="2087565"/>
            <a:ext cx="8545116" cy="2092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画一张故宫参观路线图。</a:t>
            </a:r>
            <a:endParaRPr lang="en-US" altLang="zh-CN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endParaRPr lang="en-US" altLang="zh-CN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收集与故宫有关的资料，为朋友或家人作讲解。</a:t>
            </a:r>
          </a:p>
        </p:txBody>
      </p:sp>
      <p:grpSp>
        <p:nvGrpSpPr>
          <p:cNvPr id="74755" name="组合 6"/>
          <p:cNvGrpSpPr>
            <a:grpSpLocks/>
          </p:cNvGrpSpPr>
          <p:nvPr/>
        </p:nvGrpSpPr>
        <p:grpSpPr bwMode="auto">
          <a:xfrm>
            <a:off x="1578769" y="192088"/>
            <a:ext cx="2400300" cy="1117600"/>
            <a:chOff x="73041" y="192552"/>
            <a:chExt cx="3200027" cy="1116663"/>
          </a:xfrm>
        </p:grpSpPr>
        <p:grpSp>
          <p:nvGrpSpPr>
            <p:cNvPr id="74756" name="组合 45"/>
            <p:cNvGrpSpPr>
              <a:grpSpLocks/>
            </p:cNvGrpSpPr>
            <p:nvPr/>
          </p:nvGrpSpPr>
          <p:grpSpPr bwMode="auto">
            <a:xfrm>
              <a:off x="1027018" y="566888"/>
              <a:ext cx="2246050" cy="680466"/>
              <a:chOff x="1938252" y="2510668"/>
              <a:chExt cx="2246050" cy="680466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1965236" y="2510668"/>
                <a:ext cx="1874619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1974760" y="3191134"/>
                <a:ext cx="1876206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3"/>
              <p:cNvSpPr txBox="1">
                <a:spLocks noChangeArrowheads="1"/>
              </p:cNvSpPr>
              <p:nvPr/>
            </p:nvSpPr>
            <p:spPr bwMode="auto">
              <a:xfrm>
                <a:off x="1938252" y="2542391"/>
                <a:ext cx="2246050" cy="46127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/>
                <a:r>
                  <a:rPr lang="zh-CN" altLang="en-US" sz="2400" b="1" spc="500" noProof="1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</a:p>
            </p:txBody>
          </p:sp>
          <p:cxnSp>
            <p:nvCxnSpPr>
              <p:cNvPr id="15" name="直接连接符 14"/>
              <p:cNvCxnSpPr/>
              <p:nvPr/>
            </p:nvCxnSpPr>
            <p:spPr>
              <a:xfrm>
                <a:off x="3831918" y="2510668"/>
                <a:ext cx="306352" cy="336268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3849379" y="2827901"/>
                <a:ext cx="269844" cy="36323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4762" name="图片 10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41" y="192552"/>
              <a:ext cx="976164" cy="1116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7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489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 6"/>
          <p:cNvSpPr/>
          <p:nvPr/>
        </p:nvSpPr>
        <p:spPr>
          <a:xfrm>
            <a:off x="3869532" y="3463925"/>
            <a:ext cx="4306491" cy="2362200"/>
          </a:xfrm>
          <a:prstGeom prst="round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469607" y="3981451"/>
            <a:ext cx="341709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6000" b="1" dirty="0">
                <a:solidFill>
                  <a:srgbClr val="C55A11"/>
                </a:solidFill>
                <a:latin typeface="黑体" pitchFamily="49" charset="-122"/>
                <a:ea typeface="黑体" pitchFamily="49" charset="-122"/>
              </a:rPr>
              <a:t>感谢观看！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026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266951" y="555625"/>
            <a:ext cx="804862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井然有序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井然，整齐不乱的样子。序，次序。整整齐齐，次序分明，条理清楚。</a:t>
            </a:r>
            <a:endParaRPr lang="en-US" altLang="zh-CN" sz="2400" b="1" dirty="0">
              <a:latin typeface="黑体" pitchFamily="49" charset="-122"/>
              <a:ea typeface="黑体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蔓延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像蔓草一样向周围扩展。</a:t>
            </a:r>
            <a:endParaRPr lang="en-US" altLang="zh-CN" sz="2400" b="1" dirty="0">
              <a:latin typeface="黑体" pitchFamily="49" charset="-122"/>
              <a:ea typeface="黑体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废墟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城镇、市街或房舍遭破坏或灾害后变成的荒凉地方。</a:t>
            </a:r>
            <a:endParaRPr lang="en-US" altLang="zh-CN" sz="2400" b="1" dirty="0">
              <a:latin typeface="黑体" pitchFamily="49" charset="-122"/>
              <a:ea typeface="黑体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微软雅黑" pitchFamily="34" charset="-122"/>
              </a:rPr>
              <a:t>严丝合缝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指缝隙严密闭合。也用来形容言行周密，没有一点儿漏洞。</a:t>
            </a:r>
            <a:endParaRPr lang="en-US" altLang="zh-CN" sz="2400" b="1" dirty="0">
              <a:latin typeface="黑体" pitchFamily="49" charset="-122"/>
              <a:ea typeface="黑体" pitchFamily="49" charset="-122"/>
              <a:sym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265885" y="1922463"/>
            <a:ext cx="586382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宏大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宏伟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  矗立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屹立 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</a:t>
            </a:r>
            <a:endParaRPr lang="en-US" altLang="zh-CN" sz="28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湛蓝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蔚蓝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  矫健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强健</a:t>
            </a:r>
            <a:endParaRPr lang="en-US" altLang="zh-CN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批阅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审阅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  确切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准确</a:t>
            </a:r>
            <a:endParaRPr lang="en-US" altLang="zh-CN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迥然不同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大相径庭</a:t>
            </a:r>
          </a:p>
        </p:txBody>
      </p:sp>
      <p:grpSp>
        <p:nvGrpSpPr>
          <p:cNvPr id="12290" name="组合 12"/>
          <p:cNvGrpSpPr>
            <a:grpSpLocks/>
          </p:cNvGrpSpPr>
          <p:nvPr/>
        </p:nvGrpSpPr>
        <p:grpSpPr bwMode="auto">
          <a:xfrm>
            <a:off x="1549005" y="231777"/>
            <a:ext cx="2711053" cy="1154113"/>
            <a:chOff x="32960" y="231632"/>
            <a:chExt cx="3614520" cy="1154080"/>
          </a:xfrm>
        </p:grpSpPr>
        <p:pic>
          <p:nvPicPr>
            <p:cNvPr id="12291" name="图片 1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60" y="231632"/>
              <a:ext cx="1102179" cy="1154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292" name="组合 14"/>
            <p:cNvGrpSpPr>
              <a:grpSpLocks/>
            </p:cNvGrpSpPr>
            <p:nvPr/>
          </p:nvGrpSpPr>
          <p:grpSpPr bwMode="auto">
            <a:xfrm>
              <a:off x="971116" y="568172"/>
              <a:ext cx="2676364" cy="679431"/>
              <a:chOff x="1845026" y="2511952"/>
              <a:chExt cx="2676364" cy="679431"/>
            </a:xfrm>
          </p:grpSpPr>
          <p:cxnSp>
            <p:nvCxnSpPr>
              <p:cNvPr id="16" name="直接连接符 15"/>
              <p:cNvCxnSpPr/>
              <p:nvPr/>
            </p:nvCxnSpPr>
            <p:spPr>
              <a:xfrm>
                <a:off x="2010116" y="2511952"/>
                <a:ext cx="1989018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2010116" y="3191383"/>
                <a:ext cx="1998543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3"/>
              <p:cNvSpPr txBox="1">
                <a:spLocks noChangeArrowheads="1"/>
              </p:cNvSpPr>
              <p:nvPr/>
            </p:nvSpPr>
            <p:spPr bwMode="auto">
              <a:xfrm>
                <a:off x="1845026" y="2551639"/>
                <a:ext cx="2676364" cy="46165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defRPr/>
                </a:pPr>
                <a:r>
                  <a:rPr lang="zh-CN" altLang="en-US" sz="2400" b="1" spc="40" noProof="1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词语对对碰</a:t>
                </a: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3991197" y="2511952"/>
                <a:ext cx="306370" cy="334954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V="1">
                <a:off x="4008659" y="2829443"/>
                <a:ext cx="269859" cy="36194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矩形 20"/>
          <p:cNvSpPr/>
          <p:nvPr/>
        </p:nvSpPr>
        <p:spPr>
          <a:xfrm>
            <a:off x="4610465" y="1171484"/>
            <a:ext cx="2733442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marL="685800" indent="-685800" algn="ctr" fontAlgn="auto">
              <a:buClr>
                <a:srgbClr val="0000FF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4800" b="1" noProof="1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近义词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3211</Words>
  <Application>Microsoft Office PowerPoint</Application>
  <PresentationFormat>宽屏</PresentationFormat>
  <Paragraphs>208</Paragraphs>
  <Slides>72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72</vt:i4>
      </vt:variant>
    </vt:vector>
  </HeadingPairs>
  <TitlesOfParts>
    <vt:vector size="84" baseType="lpstr">
      <vt:lpstr>Meiryo</vt:lpstr>
      <vt:lpstr>等线</vt:lpstr>
      <vt:lpstr>黑体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1663</cp:revision>
  <dcterms:created xsi:type="dcterms:W3CDTF">2019-02-06T03:20:00Z</dcterms:created>
  <dcterms:modified xsi:type="dcterms:W3CDTF">2021-11-05T11:59:22Z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