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  <p:sldMasterId id="2147483746" r:id="rId2"/>
    <p:sldMasterId id="2147483758" r:id="rId3"/>
  </p:sldMasterIdLst>
  <p:notesMasterIdLst>
    <p:notesMasterId r:id="rId40"/>
  </p:notesMasterIdLst>
  <p:sldIdLst>
    <p:sldId id="256" r:id="rId4"/>
    <p:sldId id="262" r:id="rId5"/>
    <p:sldId id="259" r:id="rId6"/>
    <p:sldId id="364" r:id="rId7"/>
    <p:sldId id="260" r:id="rId8"/>
    <p:sldId id="325" r:id="rId9"/>
    <p:sldId id="354" r:id="rId10"/>
    <p:sldId id="392" r:id="rId11"/>
    <p:sldId id="355" r:id="rId12"/>
    <p:sldId id="356" r:id="rId13"/>
    <p:sldId id="328" r:id="rId14"/>
    <p:sldId id="393" r:id="rId15"/>
    <p:sldId id="329" r:id="rId16"/>
    <p:sldId id="421" r:id="rId17"/>
    <p:sldId id="330" r:id="rId18"/>
    <p:sldId id="394" r:id="rId19"/>
    <p:sldId id="263" r:id="rId20"/>
    <p:sldId id="292" r:id="rId21"/>
    <p:sldId id="264" r:id="rId22"/>
    <p:sldId id="294" r:id="rId23"/>
    <p:sldId id="296" r:id="rId24"/>
    <p:sldId id="395" r:id="rId25"/>
    <p:sldId id="303" r:id="rId26"/>
    <p:sldId id="357" r:id="rId27"/>
    <p:sldId id="269" r:id="rId28"/>
    <p:sldId id="422" r:id="rId29"/>
    <p:sldId id="358" r:id="rId30"/>
    <p:sldId id="359" r:id="rId31"/>
    <p:sldId id="360" r:id="rId32"/>
    <p:sldId id="361" r:id="rId33"/>
    <p:sldId id="362" r:id="rId34"/>
    <p:sldId id="270" r:id="rId35"/>
    <p:sldId id="268" r:id="rId36"/>
    <p:sldId id="363" r:id="rId37"/>
    <p:sldId id="271" r:id="rId38"/>
    <p:sldId id="423" r:id="rId39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8" userDrawn="1">
          <p15:clr>
            <a:srgbClr val="A4A3A4"/>
          </p15:clr>
        </p15:guide>
        <p15:guide id="2" pos="29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4E0E1"/>
    <a:srgbClr val="97EEFE"/>
    <a:srgbClr val="A5EDF0"/>
    <a:srgbClr val="8BE4D2"/>
    <a:srgbClr val="BBEFE7"/>
    <a:srgbClr val="85CAD9"/>
    <a:srgbClr val="02771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248"/>
        <p:guide pos="29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B4B3F-4155-4D71-99BB-74C6BBA86606}" type="datetimeFigureOut">
              <a:rPr lang="zh-CN" altLang="en-US" smtClean="0"/>
              <a:t>2021/11/5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FCDC7-3E49-4CA0-967E-906743EB76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682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FCDC7-3E49-4CA0-967E-906743EB76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62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109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69883" y="2588282"/>
            <a:ext cx="10852237" cy="899167"/>
          </a:xfrm>
        </p:spPr>
        <p:txBody>
          <a:bodyPr rIns="25400" anchor="t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669883" y="3566160"/>
            <a:ext cx="10852237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2717A47-434F-4597-AB75-4B2A362579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12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1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2DDD917-F07F-4BF4-BDAA-D69EBD9096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9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69883" y="2588282"/>
            <a:ext cx="10852237" cy="899167"/>
          </a:xfrm>
        </p:spPr>
        <p:txBody>
          <a:bodyPr rIns="25400" rtlCol="0" anchor="t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6847467-E586-49EB-BCF5-9CA1777252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6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17A47-434F-4597-AB75-4B2A362579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425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0F549-EF8F-4648-A288-D1DDBAB362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627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BEB8-74EB-4B1D-970B-36868061CD8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048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A19B1-CEE2-4A40-8A28-3C0CE51A320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215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D79D2-F708-45DB-BDFA-9A43673E93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691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22363-ED47-48BA-AC26-4AD117A455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267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4F9AC-8E11-499A-8F17-19B3419564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07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72E0-50F5-44BA-816E-933E1D79E9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288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3" y="1296000"/>
            <a:ext cx="10852237" cy="5041355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DD0F549-EF8F-4648-A288-D1DDBAB362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070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6F6D9-6592-4C36-94A7-9D5B499F312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581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72E0-50F5-44BA-816E-933E1D79E9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203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72E0-50F5-44BA-816E-933E1D79E9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856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623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61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67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117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698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628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5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1" y="3808731"/>
            <a:ext cx="10852237" cy="624845"/>
          </a:xfrm>
        </p:spPr>
        <p:txBody>
          <a:bodyPr rIns="63500" anchor="t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6" y="4511676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161BEB8-74EB-4B1D-970B-36868061CD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548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295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4850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168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3" cy="5040000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3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DDA19B1-CEE2-4A40-8A28-3C0CE51A320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21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1296001"/>
            <a:ext cx="5283243" cy="381003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1" y="1296001"/>
            <a:ext cx="5283243" cy="381003"/>
          </a:xfrm>
        </p:spPr>
        <p:txBody>
          <a:bodyPr tIns="38100" rIns="76200" bIns="3810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1" y="1789043"/>
            <a:ext cx="5283243" cy="4552234"/>
          </a:xfrm>
        </p:spPr>
        <p:txBody>
          <a:bodyPr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FD79D2-F708-45DB-BDFA-9A43673E93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9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0622363-ED47-48BA-AC26-4AD117A455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0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CD4F9AC-8E11-499A-8F17-19B3419564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92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3" cy="5040000"/>
          </a:xfrm>
        </p:spPr>
        <p:txBody>
          <a:bodyPr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3" cy="504000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B76F6D9-6592-4C36-94A7-9D5B499F31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977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9"/>
            <a:ext cx="950984" cy="5388907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6" y="952501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D32EB5-4861-4D3A-9B49-AA31137723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45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68867" y="431800"/>
            <a:ext cx="1085426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668867" y="1295401"/>
            <a:ext cx="10854267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80534" y="6350001"/>
            <a:ext cx="2698751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latin typeface="Calibri" panose="020F0502020204030204" charset="0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2021/11/5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918" y="6350001"/>
            <a:ext cx="3958167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0001"/>
            <a:ext cx="2700867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0F7A72E0-50F5-44BA-816E-933E1D79E9F2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25" r:id="rId9"/>
    <p:sldLayoutId id="2147483724" r:id="rId10"/>
    <p:sldLayoutId id="2147483723" r:id="rId11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2021/11/5</a:t>
            </a:fld>
            <a:endParaRPr lang="zh-CN" altLang="en-US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A72E0-50F5-44BA-816E-933E1D79E9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89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8908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ctrTitle"/>
          </p:nvPr>
        </p:nvSpPr>
        <p:spPr>
          <a:xfrm>
            <a:off x="2815925" y="800488"/>
            <a:ext cx="6964362" cy="801687"/>
          </a:xfrm>
        </p:spPr>
        <p:txBody>
          <a:bodyPr vert="horz" wrap="square" lIns="68580" tIns="34290" rIns="68580" bIns="34290" numCol="1" anchor="b" anchorCtr="0" compatLnSpc="1">
            <a:prstTxWarp prst="textNoShape">
              <a:avLst/>
            </a:prstTxWarp>
            <a:noAutofit/>
          </a:bodyPr>
          <a:lstStyle/>
          <a:p>
            <a:pPr fontAlgn="auto"/>
            <a:r>
              <a:rPr lang="zh-CN" altLang="en-US" sz="5400" b="1" noProof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故宫博物院</a:t>
            </a:r>
          </a:p>
        </p:txBody>
      </p:sp>
      <p:pic>
        <p:nvPicPr>
          <p:cNvPr id="2051" name="Picture 5" descr="http://staticfile.tujia.com/upload/info/day_141125/2014112503182493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700" y="1910794"/>
            <a:ext cx="8840788" cy="406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663700" y="6106513"/>
            <a:ext cx="8840788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1"/>
          <p:cNvSpPr txBox="1">
            <a:spLocks noChangeArrowheads="1"/>
          </p:cNvSpPr>
          <p:nvPr/>
        </p:nvSpPr>
        <p:spPr bwMode="auto">
          <a:xfrm>
            <a:off x="2133600" y="1412875"/>
            <a:ext cx="8089557" cy="265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亭台楼阁</a:t>
            </a: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b="1" dirty="0">
                <a:latin typeface="微软雅黑"/>
                <a:ea typeface="微软雅黑"/>
                <a:sym typeface="微软雅黑"/>
              </a:rPr>
              <a:t>（成语）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指园林景观。亭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亭子。阁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阁楼。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 dirty="0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颐和园的山水长廊、亭台楼阁，错落有致。</a:t>
            </a: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井然有序</a:t>
            </a: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b="1" dirty="0">
                <a:latin typeface="微软雅黑"/>
                <a:ea typeface="微软雅黑"/>
                <a:sym typeface="微软雅黑"/>
              </a:rPr>
              <a:t>（成语）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有条理、有秩序的样子。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 dirty="0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室内陈设井然有序，一尘不染，格外优雅。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内容占位符 2"/>
          <p:cNvSpPr>
            <a:spLocks noGrp="1" noChangeArrowheads="1"/>
          </p:cNvSpPr>
          <p:nvPr>
            <p:ph idx="1"/>
          </p:nvPr>
        </p:nvSpPr>
        <p:spPr>
          <a:xfrm>
            <a:off x="2152650" y="1052513"/>
            <a:ext cx="7886700" cy="781050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spcBef>
                <a:spcPct val="0"/>
              </a:spcBef>
              <a:buNone/>
            </a:pPr>
            <a:r>
              <a:rPr lang="en-US" altLang="zh-CN" smtClean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sz="32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近义词</a:t>
            </a:r>
          </a:p>
        </p:txBody>
      </p:sp>
      <p:sp>
        <p:nvSpPr>
          <p:cNvPr id="2" name="笑脸 1"/>
          <p:cNvSpPr/>
          <p:nvPr/>
        </p:nvSpPr>
        <p:spPr>
          <a:xfrm>
            <a:off x="2347914" y="1054101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291" name="文本框 2"/>
          <p:cNvSpPr txBox="1">
            <a:spLocks noChangeArrowheads="1"/>
          </p:cNvSpPr>
          <p:nvPr/>
        </p:nvSpPr>
        <p:spPr bwMode="auto">
          <a:xfrm>
            <a:off x="2152650" y="1735139"/>
            <a:ext cx="8002588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精美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精致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独特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独到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笔直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平直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宽广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宽阔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)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矗立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耸立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围绕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环绕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湛蓝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瓦蓝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辉煌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璀璨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装饰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装点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雄伟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雄壮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</a:t>
            </a: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壮丽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壮观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矫健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矫捷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</a:t>
            </a:r>
            <a:endParaRPr lang="zh-CN" altLang="zh-CN" sz="28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2"/>
          <p:cNvSpPr txBox="1">
            <a:spLocks noChangeArrowheads="1"/>
          </p:cNvSpPr>
          <p:nvPr/>
        </p:nvSpPr>
        <p:spPr bwMode="auto">
          <a:xfrm>
            <a:off x="2271714" y="1476375"/>
            <a:ext cx="8002587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举行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举办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庄严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庄重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endParaRPr lang="zh-CN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肃穆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威严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     逐渐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逐步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</a:t>
            </a: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掩映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倒映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惊叹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赞叹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迥然不同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截然不同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井然有序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井井有条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endParaRPr lang="zh-CN" altLang="zh-CN" sz="28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内容占位符 2"/>
          <p:cNvSpPr>
            <a:spLocks noGrp="1" noChangeArrowheads="1"/>
          </p:cNvSpPr>
          <p:nvPr>
            <p:ph idx="1"/>
          </p:nvPr>
        </p:nvSpPr>
        <p:spPr>
          <a:xfrm>
            <a:off x="2333625" y="1041401"/>
            <a:ext cx="5132388" cy="73977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spcBef>
                <a:spcPct val="0"/>
              </a:spcBef>
              <a:buNone/>
            </a:pPr>
            <a:r>
              <a:rPr lang="en-US" altLang="zh-CN" smtClean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b="1" smtClean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反义词</a:t>
            </a:r>
          </a:p>
        </p:txBody>
      </p:sp>
      <p:sp>
        <p:nvSpPr>
          <p:cNvPr id="15" name="笑脸 14"/>
          <p:cNvSpPr/>
          <p:nvPr/>
        </p:nvSpPr>
        <p:spPr>
          <a:xfrm>
            <a:off x="2333626" y="1041401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2333625" y="1939925"/>
            <a:ext cx="8091488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完整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破损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精美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粗糙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集中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分散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笔直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弯曲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宽广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狭窄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   辉煌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暗淡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高大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矮小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仰望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俯视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endParaRPr lang="zh-CN" altLang="zh-CN" sz="28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4"/>
          <p:cNvSpPr txBox="1">
            <a:spLocks noChangeArrowheads="1"/>
          </p:cNvSpPr>
          <p:nvPr/>
        </p:nvSpPr>
        <p:spPr bwMode="auto">
          <a:xfrm>
            <a:off x="2827339" y="1495426"/>
            <a:ext cx="6073775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接受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拒绝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严肃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轻佻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增加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减少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 </a:t>
            </a: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迥然不同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毫无二致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5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井然有序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（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杂乱无章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　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2330450" y="962025"/>
            <a:ext cx="7886700" cy="560388"/>
          </a:xfrm>
        </p:spPr>
        <p:txBody>
          <a:bodyPr/>
          <a:lstStyle/>
          <a:p>
            <a:pPr defTabSz="685800" fontAlgn="base"/>
            <a:r>
              <a:rPr lang="en-US" altLang="zh-CN" sz="3200">
                <a:latin typeface="微软雅黑"/>
                <a:ea typeface="微软雅黑"/>
                <a:sym typeface="微软雅黑"/>
              </a:rPr>
              <a:t>    </a:t>
            </a:r>
            <a:r>
              <a:rPr sz="32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词语辨析</a:t>
            </a:r>
          </a:p>
        </p:txBody>
      </p:sp>
      <p:sp>
        <p:nvSpPr>
          <p:cNvPr id="16386" name="内容占位符 2"/>
          <p:cNvSpPr>
            <a:spLocks noGrp="1" noChangeArrowheads="1"/>
          </p:cNvSpPr>
          <p:nvPr>
            <p:ph idx="1"/>
          </p:nvPr>
        </p:nvSpPr>
        <p:spPr>
          <a:xfrm>
            <a:off x="2522537" y="1710554"/>
            <a:ext cx="7069138" cy="414337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矗立   耸立</a:t>
            </a:r>
            <a:r>
              <a:rPr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</a:t>
            </a: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相同点：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“矗立”和“耸立”都含有“高高地直立”的意思。</a:t>
            </a:r>
            <a:endParaRPr sz="20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不同点：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“矗立”侧重于“矗”，高而直，多用来表示山峰、高大建筑物的高耸、挺直、雄伟；“耸立”侧重于“耸”，高而突出，多用来表示山、建筑物或其他东西的高起、直立。</a:t>
            </a:r>
            <a:r>
              <a:rPr altLang="zh-CN"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　</a:t>
            </a:r>
            <a:endParaRPr sz="20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sz="2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</a:t>
            </a:r>
            <a:endParaRPr altLang="zh-CN" sz="20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笑脸 14"/>
          <p:cNvSpPr/>
          <p:nvPr/>
        </p:nvSpPr>
        <p:spPr>
          <a:xfrm>
            <a:off x="2295526" y="973139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内容占位符 2"/>
          <p:cNvSpPr>
            <a:spLocks noGrp="1" noChangeArrowheads="1"/>
          </p:cNvSpPr>
          <p:nvPr>
            <p:ph idx="1"/>
          </p:nvPr>
        </p:nvSpPr>
        <p:spPr>
          <a:xfrm>
            <a:off x="2136775" y="1600200"/>
            <a:ext cx="7886700" cy="4656138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sz="2800" b="1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sz="2800" b="1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运用示例：</a:t>
            </a: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1.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天安门广场上（　　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 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）人民英雄纪念碑。</a:t>
            </a: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2.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水中礁石嶙峋，两岸绝壁（　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  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　）。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45126" y="2166939"/>
            <a:ext cx="10271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矗立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493001" y="2903539"/>
            <a:ext cx="1027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耸立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内容占位符 2"/>
          <p:cNvSpPr>
            <a:spLocks noGrp="1"/>
          </p:cNvSpPr>
          <p:nvPr>
            <p:ph idx="1"/>
          </p:nvPr>
        </p:nvSpPr>
        <p:spPr>
          <a:xfrm>
            <a:off x="1816100" y="1893889"/>
            <a:ext cx="8497888" cy="496887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lang="en-US" altLang="zh-CN" sz="2800" b="1" spc="0" dirty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 </a:t>
            </a:r>
            <a:r>
              <a:rPr lang="en-US" altLang="zh-CN" sz="2800" spc="0" noProof="0" dirty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1.</a:t>
            </a:r>
            <a:r>
              <a:rPr altLang="zh-CN" sz="2800" spc="0" noProof="0" dirty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故宫坐落在什么地方？它的地位是怎样的？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sz="2800" spc="0" dirty="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defRPr/>
            </a:pPr>
            <a:endParaRPr sz="2800" b="1" spc="0" dirty="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925639" y="1000125"/>
            <a:ext cx="23463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435" name="文本框 36"/>
          <p:cNvSpPr txBox="1">
            <a:spLocks noChangeArrowheads="1"/>
          </p:cNvSpPr>
          <p:nvPr/>
        </p:nvSpPr>
        <p:spPr bwMode="auto">
          <a:xfrm>
            <a:off x="2414589" y="962025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pic>
        <p:nvPicPr>
          <p:cNvPr id="18436" name="图片 38" descr="2列2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701" y="995363"/>
            <a:ext cx="5191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文本框 1"/>
          <p:cNvSpPr txBox="1">
            <a:spLocks noChangeArrowheads="1"/>
          </p:cNvSpPr>
          <p:nvPr/>
        </p:nvSpPr>
        <p:spPr bwMode="auto">
          <a:xfrm>
            <a:off x="1966914" y="2473325"/>
            <a:ext cx="825658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北京，是我国现存最大最完整的古代宫殿建筑群。</a:t>
            </a:r>
          </a:p>
        </p:txBody>
      </p:sp>
      <p:sp>
        <p:nvSpPr>
          <p:cNvPr id="9" name="内容占位符 2"/>
          <p:cNvSpPr txBox="1"/>
          <p:nvPr/>
        </p:nvSpPr>
        <p:spPr bwMode="auto">
          <a:xfrm>
            <a:off x="1936750" y="3265489"/>
            <a:ext cx="8497888" cy="496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/>
          <a:lstStyle/>
          <a:p>
            <a:pPr fontAlgn="auto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2800" b="1" noProof="1">
                <a:latin typeface="微软雅黑"/>
                <a:ea typeface="微软雅黑"/>
                <a:cs typeface="+mn-ea"/>
                <a:sym typeface="微软雅黑"/>
              </a:rPr>
              <a:t> </a:t>
            </a:r>
            <a:r>
              <a:rPr lang="en-US" altLang="zh-CN" sz="2800" dirty="0">
                <a:latin typeface="微软雅黑"/>
                <a:ea typeface="微软雅黑"/>
                <a:cs typeface="+mn-ea"/>
                <a:sym typeface="微软雅黑"/>
              </a:rPr>
              <a:t>2.</a:t>
            </a:r>
            <a:r>
              <a:rPr lang="zh-CN" altLang="zh-CN" sz="2800" dirty="0">
                <a:latin typeface="微软雅黑"/>
                <a:ea typeface="微软雅黑"/>
                <a:cs typeface="+mn-ea"/>
                <a:sym typeface="微软雅黑"/>
              </a:rPr>
              <a:t>故宫规模多大？</a:t>
            </a:r>
          </a:p>
          <a:p>
            <a:pPr fontAlgn="auto">
              <a:lnSpc>
                <a:spcPct val="90000"/>
              </a:lnSpc>
              <a:spcBef>
                <a:spcPts val="1000"/>
              </a:spcBef>
              <a:defRPr/>
            </a:pPr>
            <a:endParaRPr lang="zh-CN" altLang="zh-CN" sz="2800" dirty="0">
              <a:latin typeface="微软雅黑"/>
              <a:ea typeface="微软雅黑"/>
              <a:cs typeface="+mn-ea"/>
              <a:sym typeface="微软雅黑"/>
            </a:endParaRPr>
          </a:p>
          <a:p>
            <a:pPr fontAlgn="auto">
              <a:lnSpc>
                <a:spcPct val="90000"/>
              </a:lnSpc>
              <a:spcBef>
                <a:spcPts val="1000"/>
              </a:spcBef>
              <a:defRPr/>
            </a:pPr>
            <a:endParaRPr lang="zh-CN" altLang="en-US" sz="2800" noProof="1">
              <a:latin typeface="微软雅黑"/>
              <a:ea typeface="微软雅黑"/>
              <a:cs typeface="+mn-ea"/>
              <a:sym typeface="微软雅黑"/>
            </a:endParaRPr>
          </a:p>
          <a:p>
            <a:pPr marL="228600" indent="-228600" fontAlgn="auto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endParaRPr lang="zh-CN" altLang="en-US" sz="2800" b="1" noProof="1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368" name="文本框 1"/>
          <p:cNvSpPr txBox="1">
            <a:spLocks noChangeArrowheads="1"/>
          </p:cNvSpPr>
          <p:nvPr/>
        </p:nvSpPr>
        <p:spPr bwMode="auto">
          <a:xfrm>
            <a:off x="1933575" y="3921125"/>
            <a:ext cx="76136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占地七十二万平方米，有大小宫殿七十多座、房屋九千多间。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2"/>
          <p:cNvSpPr>
            <a:spLocks noGrp="1" noChangeArrowheads="1"/>
          </p:cNvSpPr>
          <p:nvPr>
            <p:ph idx="1"/>
          </p:nvPr>
        </p:nvSpPr>
        <p:spPr>
          <a:xfrm>
            <a:off x="2159000" y="1140727"/>
            <a:ext cx="7886700" cy="754062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故宫的“三大殿”具体指哪三座大殿？</a:t>
            </a:r>
          </a:p>
        </p:txBody>
      </p:sp>
      <p:sp>
        <p:nvSpPr>
          <p:cNvPr id="16387" name="文本框 4"/>
          <p:cNvSpPr txBox="1">
            <a:spLocks noChangeArrowheads="1"/>
          </p:cNvSpPr>
          <p:nvPr/>
        </p:nvSpPr>
        <p:spPr bwMode="auto">
          <a:xfrm>
            <a:off x="2135189" y="1957389"/>
            <a:ext cx="72342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太和殿、中和殿、保和殿</a:t>
            </a: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2112963" y="2601913"/>
            <a:ext cx="78867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4. 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文中说故宫建筑有哪些特点？</a:t>
            </a:r>
          </a:p>
        </p:txBody>
      </p:sp>
      <p:sp>
        <p:nvSpPr>
          <p:cNvPr id="16389" name="文本框 4"/>
          <p:cNvSpPr txBox="1">
            <a:spLocks noChangeArrowheads="1"/>
          </p:cNvSpPr>
          <p:nvPr/>
        </p:nvSpPr>
        <p:spPr bwMode="auto">
          <a:xfrm>
            <a:off x="2159000" y="3216276"/>
            <a:ext cx="72342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规模宏大壮丽，建筑精美，布局统一。</a:t>
            </a:r>
          </a:p>
        </p:txBody>
      </p:sp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301" y="4119564"/>
            <a:ext cx="52101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2"/>
          <p:cNvSpPr>
            <a:spLocks noGrp="1" noChangeArrowheads="1"/>
          </p:cNvSpPr>
          <p:nvPr>
            <p:ph idx="1"/>
          </p:nvPr>
        </p:nvSpPr>
        <p:spPr>
          <a:xfrm>
            <a:off x="1855789" y="1833563"/>
            <a:ext cx="8097837" cy="1065212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读材料一，回答问题</a:t>
            </a:r>
          </a:p>
          <a:p>
            <a:pPr defTabSz="685800" fontAlgn="base">
              <a:spcBef>
                <a:spcPct val="0"/>
              </a:spcBef>
              <a:buNone/>
            </a:pP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）第</a:t>
            </a: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段介绍了关于故宫的哪些内容？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1847851" y="1084264"/>
            <a:ext cx="23209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483" name="文本框 40"/>
          <p:cNvSpPr txBox="1">
            <a:spLocks noChangeArrowheads="1"/>
          </p:cNvSpPr>
          <p:nvPr/>
        </p:nvSpPr>
        <p:spPr bwMode="auto">
          <a:xfrm>
            <a:off x="2347914" y="1047750"/>
            <a:ext cx="1830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pic>
        <p:nvPicPr>
          <p:cNvPr id="20484" name="图片 42" descr="用户查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313" y="1073150"/>
            <a:ext cx="5080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文本框 1"/>
          <p:cNvSpPr txBox="1">
            <a:spLocks noChangeArrowheads="1"/>
          </p:cNvSpPr>
          <p:nvPr/>
        </p:nvSpPr>
        <p:spPr bwMode="auto">
          <a:xfrm>
            <a:off x="2016126" y="2925763"/>
            <a:ext cx="761841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故宫的地理位置、名称、在建筑群种群中的地位、历史沿革。</a:t>
            </a:r>
          </a:p>
        </p:txBody>
      </p:sp>
      <p:sp>
        <p:nvSpPr>
          <p:cNvPr id="21510" name="内容占位符 2"/>
          <p:cNvSpPr txBox="1">
            <a:spLocks noChangeArrowheads="1"/>
          </p:cNvSpPr>
          <p:nvPr/>
        </p:nvSpPr>
        <p:spPr bwMode="auto">
          <a:xfrm>
            <a:off x="2016125" y="4124325"/>
            <a:ext cx="8097838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）第②段中哪几个词语概括了故宫的特点？</a:t>
            </a:r>
          </a:p>
        </p:txBody>
      </p:sp>
      <p:sp>
        <p:nvSpPr>
          <p:cNvPr id="17416" name="文本框 1"/>
          <p:cNvSpPr txBox="1">
            <a:spLocks noChangeArrowheads="1"/>
          </p:cNvSpPr>
          <p:nvPr/>
        </p:nvSpPr>
        <p:spPr bwMode="auto">
          <a:xfrm>
            <a:off x="2095500" y="4737100"/>
            <a:ext cx="7237970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规模宏大、建筑精美、布局统一、独特风格。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21510" grpId="0"/>
      <p:bldP spid="174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内容占位符 2"/>
          <p:cNvSpPr>
            <a:spLocks noGrp="1" noChangeArrowheads="1"/>
          </p:cNvSpPr>
          <p:nvPr>
            <p:ph idx="1"/>
          </p:nvPr>
        </p:nvSpPr>
        <p:spPr>
          <a:xfrm>
            <a:off x="3063875" y="2075464"/>
            <a:ext cx="7143750" cy="1271588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正确、流利、有感情地朗读课文。体会课文按照空间顺序介绍建筑群和总分结合的写作方法。</a:t>
            </a:r>
            <a:endParaRPr sz="24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858964" y="1054101"/>
            <a:ext cx="2371725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75" name="文本框 9"/>
          <p:cNvSpPr txBox="1">
            <a:spLocks noChangeArrowheads="1"/>
          </p:cNvSpPr>
          <p:nvPr/>
        </p:nvSpPr>
        <p:spPr bwMode="auto">
          <a:xfrm>
            <a:off x="2349501" y="1008063"/>
            <a:ext cx="21256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  <p:pic>
        <p:nvPicPr>
          <p:cNvPr id="3076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964" y="1054101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圆角矩形 18"/>
          <p:cNvSpPr/>
          <p:nvPr/>
        </p:nvSpPr>
        <p:spPr>
          <a:xfrm>
            <a:off x="2382838" y="2108200"/>
            <a:ext cx="519112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78" name="文本框 19"/>
          <p:cNvSpPr txBox="1">
            <a:spLocks noChangeArrowheads="1"/>
          </p:cNvSpPr>
          <p:nvPr/>
        </p:nvSpPr>
        <p:spPr bwMode="auto">
          <a:xfrm>
            <a:off x="2470151" y="2084389"/>
            <a:ext cx="2587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1</a:t>
            </a:r>
          </a:p>
        </p:txBody>
      </p:sp>
      <p:sp>
        <p:nvSpPr>
          <p:cNvPr id="21" name="圆角矩形 20"/>
          <p:cNvSpPr/>
          <p:nvPr/>
        </p:nvSpPr>
        <p:spPr>
          <a:xfrm>
            <a:off x="2343151" y="3859214"/>
            <a:ext cx="519113" cy="503237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80" name="文本框 21"/>
          <p:cNvSpPr txBox="1">
            <a:spLocks noChangeArrowheads="1"/>
          </p:cNvSpPr>
          <p:nvPr/>
        </p:nvSpPr>
        <p:spPr bwMode="auto">
          <a:xfrm>
            <a:off x="2432051" y="3835400"/>
            <a:ext cx="2571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2</a:t>
            </a:r>
          </a:p>
        </p:txBody>
      </p:sp>
      <p:sp>
        <p:nvSpPr>
          <p:cNvPr id="3081" name="内容占位符 2"/>
          <p:cNvSpPr>
            <a:spLocks noGrp="1" noChangeArrowheads="1"/>
          </p:cNvSpPr>
          <p:nvPr/>
        </p:nvSpPr>
        <p:spPr bwMode="auto">
          <a:xfrm>
            <a:off x="3095625" y="3879851"/>
            <a:ext cx="7112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了解故宫博物院的特点以及具体说明。</a:t>
            </a:r>
            <a:endParaRPr lang="zh-CN" altLang="en-US" sz="2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332038" y="4865689"/>
            <a:ext cx="519112" cy="503237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83" name="文本框 24"/>
          <p:cNvSpPr txBox="1">
            <a:spLocks noChangeArrowheads="1"/>
          </p:cNvSpPr>
          <p:nvPr/>
        </p:nvSpPr>
        <p:spPr bwMode="auto">
          <a:xfrm>
            <a:off x="2419351" y="4841875"/>
            <a:ext cx="2587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3</a:t>
            </a:r>
          </a:p>
        </p:txBody>
      </p:sp>
      <p:sp>
        <p:nvSpPr>
          <p:cNvPr id="3084" name="内容占位符 2"/>
          <p:cNvSpPr>
            <a:spLocks noGrp="1" noChangeArrowheads="1"/>
          </p:cNvSpPr>
          <p:nvPr/>
        </p:nvSpPr>
        <p:spPr bwMode="auto">
          <a:xfrm>
            <a:off x="3162300" y="4767264"/>
            <a:ext cx="667367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</a:pP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学习本文突出重点、有详有略说明事物的方法。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90082" y="550416"/>
            <a:ext cx="2441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内容占位符 2"/>
          <p:cNvSpPr>
            <a:spLocks noGrp="1" noChangeArrowheads="1"/>
          </p:cNvSpPr>
          <p:nvPr>
            <p:ph idx="1"/>
          </p:nvPr>
        </p:nvSpPr>
        <p:spPr>
          <a:xfrm>
            <a:off x="1865314" y="1095376"/>
            <a:ext cx="8519029" cy="106521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  </a:t>
            </a:r>
            <a:r>
              <a:rPr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（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3</a:t>
            </a:r>
            <a:r>
              <a:rPr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）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rPr>
              <a:t>从第③段找出一个比喻句，并说说这样写有什么好处？</a:t>
            </a:r>
            <a:endParaRPr sz="2800" spc="0" noProof="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435" name="文本框 1"/>
          <p:cNvSpPr txBox="1">
            <a:spLocks noChangeArrowheads="1"/>
          </p:cNvSpPr>
          <p:nvPr/>
        </p:nvSpPr>
        <p:spPr bwMode="auto">
          <a:xfrm>
            <a:off x="1847850" y="2293938"/>
            <a:ext cx="84193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“弯弯的金水河像一条玉带横贯东西”，增强了说明的形象性和生动性。</a:t>
            </a:r>
          </a:p>
        </p:txBody>
      </p:sp>
      <p:sp>
        <p:nvSpPr>
          <p:cNvPr id="22531" name="内容占位符 2"/>
          <p:cNvSpPr txBox="1">
            <a:spLocks noChangeArrowheads="1"/>
          </p:cNvSpPr>
          <p:nvPr/>
        </p:nvSpPr>
        <p:spPr bwMode="auto">
          <a:xfrm>
            <a:off x="1865313" y="3544888"/>
            <a:ext cx="8382557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ts val="4000"/>
              </a:lnSpc>
              <a:spcBef>
                <a:spcPts val="1000"/>
              </a:spcBef>
            </a:pPr>
            <a:r>
              <a:rPr lang="en-US" altLang="zh-CN" sz="2800"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）作者在介绍太和殿时，采用了怎样的说明顺序？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437" name="文本框 1"/>
          <p:cNvSpPr txBox="1">
            <a:spLocks noChangeArrowheads="1"/>
          </p:cNvSpPr>
          <p:nvPr/>
        </p:nvSpPr>
        <p:spPr bwMode="auto">
          <a:xfrm>
            <a:off x="1865313" y="4800600"/>
            <a:ext cx="8522601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作者采用由外到内、总说和分说相结合的说明顺序。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22531" grpId="0"/>
      <p:bldP spid="184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文本框 1"/>
          <p:cNvSpPr txBox="1">
            <a:spLocks noChangeArrowheads="1"/>
          </p:cNvSpPr>
          <p:nvPr/>
        </p:nvSpPr>
        <p:spPr bwMode="auto">
          <a:xfrm>
            <a:off x="2097881" y="2777783"/>
            <a:ext cx="78057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太和殿地位尊崇，是古时候皇权的象征；太和殿是故宫最大的大殿，在整个建筑群中最具代表性；同时，三大殿是紫禁城的中心，太和殿是中心的中心。</a:t>
            </a:r>
          </a:p>
        </p:txBody>
      </p:sp>
      <p:sp>
        <p:nvSpPr>
          <p:cNvPr id="22530" name="内容占位符 2"/>
          <p:cNvSpPr txBox="1">
            <a:spLocks noChangeArrowheads="1"/>
          </p:cNvSpPr>
          <p:nvPr/>
        </p:nvSpPr>
        <p:spPr bwMode="auto">
          <a:xfrm>
            <a:off x="1936750" y="1257301"/>
            <a:ext cx="8128000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ts val="4000"/>
              </a:lnSpc>
            </a:pPr>
            <a:r>
              <a:rPr lang="en-US" altLang="zh-CN" sz="240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）故宫有大小宫殿七十多座，房屋九千多间，作者为什么重点介绍了太和殿？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49451" y="1120776"/>
            <a:ext cx="7707313" cy="106521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4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6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）结合课文内容，说说你在学习本文后在写作说明文上有怎样的启示？</a:t>
            </a:r>
          </a:p>
          <a:p>
            <a:pPr defTabSz="685800" fontAlgn="base">
              <a:spcBef>
                <a:spcPct val="0"/>
              </a:spcBef>
              <a:buNone/>
            </a:pPr>
            <a:endParaRPr altLang="zh-CN" sz="28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461" name="文本框 1"/>
          <p:cNvSpPr txBox="1">
            <a:spLocks noChangeArrowheads="1"/>
          </p:cNvSpPr>
          <p:nvPr/>
        </p:nvSpPr>
        <p:spPr bwMode="auto">
          <a:xfrm>
            <a:off x="2024063" y="2308225"/>
            <a:ext cx="76327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 ①抓住说明对象的特点：故宫</a:t>
            </a: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宏大壮丽、布局统一、建筑精美、风格独特。 </a:t>
            </a: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②合理安排说明顺序：参观建筑物</a:t>
            </a: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空间方位顺序为主，选定立足点，交代清楚方位词。  </a:t>
            </a:r>
          </a:p>
          <a:p>
            <a:pPr>
              <a:lnSpc>
                <a:spcPts val="4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③突出重点：一组建筑物要突出重点，体现特点。如文中重点介绍太和殿来体现特点。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46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9461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39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9461">
                                            <p:txEl>
                                              <p:charRg st="39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461">
                                            <p:txEl>
                                              <p:charRg st="39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charRg st="8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9461">
                                            <p:txEl>
                                              <p:charRg st="8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61">
                                            <p:txEl>
                                              <p:charRg st="84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 noChangeArrowheads="1"/>
          </p:cNvSpPr>
          <p:nvPr>
            <p:ph idx="1"/>
          </p:nvPr>
        </p:nvSpPr>
        <p:spPr>
          <a:xfrm>
            <a:off x="2115837" y="1036468"/>
            <a:ext cx="7192962" cy="522287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spcBef>
                <a:spcPct val="0"/>
              </a:spcBef>
              <a:buNone/>
            </a:pPr>
            <a:r>
              <a:rPr lang="en-US" altLang="zh-CN" sz="32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2. </a:t>
            </a:r>
            <a:r>
              <a:rPr altLang="zh-CN" sz="32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归纳材料二的主要内容。</a:t>
            </a:r>
          </a:p>
        </p:txBody>
      </p:sp>
      <p:sp>
        <p:nvSpPr>
          <p:cNvPr id="20483" name="文本框 1"/>
          <p:cNvSpPr txBox="1">
            <a:spLocks noChangeArrowheads="1"/>
          </p:cNvSpPr>
          <p:nvPr/>
        </p:nvSpPr>
        <p:spPr bwMode="auto">
          <a:xfrm>
            <a:off x="2736851" y="1781175"/>
            <a:ext cx="46132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写太和殿的建造历史。</a:t>
            </a:r>
          </a:p>
        </p:txBody>
      </p:sp>
      <p:sp>
        <p:nvSpPr>
          <p:cNvPr id="25603" name="内容占位符 2"/>
          <p:cNvSpPr txBox="1">
            <a:spLocks noChangeArrowheads="1"/>
          </p:cNvSpPr>
          <p:nvPr/>
        </p:nvSpPr>
        <p:spPr bwMode="auto">
          <a:xfrm>
            <a:off x="2130426" y="2670175"/>
            <a:ext cx="8537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r>
              <a:rPr lang="en-US" altLang="zh-CN" sz="2800">
                <a:latin typeface="微软雅黑"/>
                <a:ea typeface="微软雅黑"/>
                <a:sym typeface="微软雅黑"/>
              </a:rPr>
              <a:t> 3. 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从材料三中你获取了哪些信息？</a:t>
            </a:r>
          </a:p>
        </p:txBody>
      </p:sp>
      <p:sp>
        <p:nvSpPr>
          <p:cNvPr id="20485" name="文本框 1"/>
          <p:cNvSpPr txBox="1">
            <a:spLocks noChangeArrowheads="1"/>
          </p:cNvSpPr>
          <p:nvPr/>
        </p:nvSpPr>
        <p:spPr bwMode="auto">
          <a:xfrm>
            <a:off x="2341563" y="3384550"/>
            <a:ext cx="716121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zh-CN" sz="2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材料三是一篇解说词，向我们简单介绍故宫的来历、历史价值以及参观须知。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5603" grpId="0"/>
      <p:bldP spid="2048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 noChangeArrowheads="1"/>
          </p:cNvSpPr>
          <p:nvPr>
            <p:ph idx="1"/>
          </p:nvPr>
        </p:nvSpPr>
        <p:spPr>
          <a:xfrm>
            <a:off x="2055813" y="1258888"/>
            <a:ext cx="5834062" cy="1581150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4.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在材料四中，作者给出了一幅故宫的平面直观图。试分析这样补充的作用。</a:t>
            </a:r>
          </a:p>
        </p:txBody>
      </p:sp>
      <p:sp>
        <p:nvSpPr>
          <p:cNvPr id="21507" name="文本框 1"/>
          <p:cNvSpPr txBox="1">
            <a:spLocks noChangeArrowheads="1"/>
          </p:cNvSpPr>
          <p:nvPr/>
        </p:nvSpPr>
        <p:spPr bwMode="auto">
          <a:xfrm>
            <a:off x="2162176" y="2979739"/>
            <a:ext cx="56229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通过直观图再现课文所介绍的故宫的主体布局，帮助去繁就简地把握课文内容，并能初步认识到课文里采用的说明顺序。  </a:t>
            </a:r>
          </a:p>
        </p:txBody>
      </p:sp>
      <p:pic>
        <p:nvPicPr>
          <p:cNvPr id="25603" name="Picture 5" descr="http://pic.baike.soso.com/p/20131221/20131221145314-5763205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76" y="2060575"/>
            <a:ext cx="25511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内容占位符 2"/>
          <p:cNvSpPr>
            <a:spLocks noGrp="1" noChangeArrowheads="1"/>
          </p:cNvSpPr>
          <p:nvPr>
            <p:ph idx="1"/>
          </p:nvPr>
        </p:nvSpPr>
        <p:spPr>
          <a:xfrm>
            <a:off x="2079626" y="1842186"/>
            <a:ext cx="7608887" cy="3124200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altLang="zh-CN" sz="24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有详有略，重点突出</a:t>
            </a:r>
            <a:endParaRPr lang="en-US" altLang="zh-CN" sz="24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     </a:t>
            </a:r>
            <a:r>
              <a:rPr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为使文章主题明确，安排作文材料时就要做到有详有略，即对能够突出文章中心的内容要详写，对与中心关系不大的内容要略写。本文在写法上的一个突出特点就是有详有略，重点突出。</a:t>
            </a:r>
          </a:p>
        </p:txBody>
      </p:sp>
      <p:sp>
        <p:nvSpPr>
          <p:cNvPr id="64" name="圆角矩形 63"/>
          <p:cNvSpPr/>
          <p:nvPr/>
        </p:nvSpPr>
        <p:spPr>
          <a:xfrm>
            <a:off x="1838325" y="979489"/>
            <a:ext cx="22860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627" name="文本框 64"/>
          <p:cNvSpPr txBox="1">
            <a:spLocks noChangeArrowheads="1"/>
          </p:cNvSpPr>
          <p:nvPr/>
        </p:nvSpPr>
        <p:spPr bwMode="auto">
          <a:xfrm>
            <a:off x="2290763" y="933450"/>
            <a:ext cx="1833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写法借鉴</a:t>
            </a:r>
          </a:p>
        </p:txBody>
      </p:sp>
      <p:pic>
        <p:nvPicPr>
          <p:cNvPr id="26628" name="图片 65" descr="钢笔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114" y="920751"/>
            <a:ext cx="5810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内容占位符 2"/>
          <p:cNvSpPr>
            <a:spLocks noGrp="1" noChangeArrowheads="1"/>
          </p:cNvSpPr>
          <p:nvPr>
            <p:ph idx="1"/>
          </p:nvPr>
        </p:nvSpPr>
        <p:spPr>
          <a:xfrm>
            <a:off x="2020889" y="1749425"/>
            <a:ext cx="7716837" cy="4351338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   全文以说明宫殿的建筑结构布局为主，说明历史沿革为辅；详写宫殿状貌，略写其中的文物；详写重点宫殿，略写其他宫殿</a:t>
            </a:r>
            <a:r>
              <a:rPr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。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“前朝”详写太和殿，“内廷”详写养心殿。</a:t>
            </a:r>
          </a:p>
          <a:p>
            <a:pPr defTabSz="685800" fontAlgn="base">
              <a:spcBef>
                <a:spcPct val="0"/>
              </a:spcBef>
              <a:buNone/>
            </a:pPr>
            <a:endParaRPr lang="en-US" altLang="zh-CN" sz="28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/>
          <p:cNvSpPr>
            <a:spLocks noGrp="1" noChangeArrowheads="1"/>
          </p:cNvSpPr>
          <p:nvPr>
            <p:ph idx="1"/>
          </p:nvPr>
        </p:nvSpPr>
        <p:spPr>
          <a:xfrm>
            <a:off x="2034747" y="1025526"/>
            <a:ext cx="5512229" cy="480536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0" fontAlgn="base" hangingPunct="0">
              <a:lnSpc>
                <a:spcPts val="4000"/>
              </a:lnSpc>
              <a:spcAft>
                <a:spcPct val="0"/>
              </a:spcAft>
              <a:buNone/>
              <a:defRPr/>
            </a:pPr>
            <a:r>
              <a:rPr lang="en-US" altLang="zh-CN" sz="2800" spc="0" noProof="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altLang="zh-CN" sz="2800" spc="0" noProof="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在介绍这两座宫殿时，又各有侧重点：太和殿，着重介绍外观色彩的辉煌壮丽，内部装饰的庄严雄伟；养心殿，则着重介绍封建帝、后在这里进行的统治活动。这样，使读者对故宫的全貌有所了解，对它的主要特征又能得深刻的印象。</a:t>
            </a:r>
          </a:p>
          <a:p>
            <a:pPr marL="228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lang="en-US" altLang="zh-CN" sz="2800" b="1" spc="0" noProof="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8674" name="Picture 4" descr="http://p.chanyouji.cn/1420454339/8B28EB96-15E4-4262-B56F-0CEF93B7DA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564" y="2066926"/>
            <a:ext cx="2797175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内容占位符 2"/>
          <p:cNvSpPr>
            <a:spLocks noGrp="1" noChangeArrowheads="1"/>
          </p:cNvSpPr>
          <p:nvPr>
            <p:ph idx="1"/>
          </p:nvPr>
        </p:nvSpPr>
        <p:spPr>
          <a:xfrm>
            <a:off x="1908175" y="1195388"/>
            <a:ext cx="7696200" cy="2671762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怎样才能做到有详有略呢？</a:t>
            </a:r>
            <a:endParaRPr lang="en-US" altLang="zh-CN" sz="24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1</a:t>
            </a:r>
            <a:r>
              <a:rPr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．心中有中心。最能够表现文章中心的材料，应该有重点地进行描写，要用墨如泼；与表现文章的中心有关，但只是起到陪衬、辅助作用的材料，则应该写得概括些、简略些。</a:t>
            </a:r>
          </a:p>
          <a:p>
            <a:pPr defTabSz="685800" fontAlgn="base">
              <a:spcBef>
                <a:spcPct val="0"/>
              </a:spcBef>
              <a:buNone/>
            </a:pPr>
            <a:endParaRPr lang="en-US" altLang="zh-CN" sz="24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9698" name="Picture 4" descr="http://www.dongao.com/kjzx/UploadFiles_5705/201508/20150828170709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425" y="4070350"/>
            <a:ext cx="32702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内容占位符 2"/>
          <p:cNvSpPr>
            <a:spLocks noGrp="1" noChangeArrowheads="1"/>
          </p:cNvSpPr>
          <p:nvPr>
            <p:ph idx="1"/>
          </p:nvPr>
        </p:nvSpPr>
        <p:spPr>
          <a:xfrm>
            <a:off x="2324100" y="1431926"/>
            <a:ext cx="7378700" cy="260826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2.</a:t>
            </a:r>
            <a:r>
              <a:rPr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心中有点面。一般来说，</a:t>
            </a:r>
            <a:r>
              <a:rPr lang="en-US"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“</a:t>
            </a:r>
            <a:r>
              <a:rPr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面</a:t>
            </a:r>
            <a:r>
              <a:rPr lang="en-US"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”</a:t>
            </a:r>
            <a:r>
              <a:rPr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上的内容往往是渲染气氛、交待背景，起烘托的作用，应该略写；</a:t>
            </a:r>
            <a:r>
              <a:rPr lang="en-US"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“</a:t>
            </a:r>
            <a:r>
              <a:rPr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点</a:t>
            </a:r>
            <a:r>
              <a:rPr lang="en-US"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”</a:t>
            </a:r>
            <a:r>
              <a:rPr altLang="zh-CN" sz="24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上的内容往往是文章的重点，直接体现主题，则需要详写。</a:t>
            </a:r>
            <a:endParaRPr lang="en-US" altLang="zh-CN" sz="2400" b="1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0722" name="Picture 6" descr="http://s2.sinaimg.cn/bmiddle/739c555ega57fb5892211&amp;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425" y="4040188"/>
            <a:ext cx="3436938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内容占位符 2"/>
          <p:cNvSpPr>
            <a:spLocks noGrp="1" noChangeArrowheads="1"/>
          </p:cNvSpPr>
          <p:nvPr>
            <p:ph idx="1"/>
          </p:nvPr>
        </p:nvSpPr>
        <p:spPr>
          <a:xfrm>
            <a:off x="1843088" y="1927226"/>
            <a:ext cx="4443412" cy="344384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故宫位于北京市中心，也称“紫禁城”。始建于明永乐四年（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1406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年），建成于永乐十八年（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1420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年），距今约有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600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年的历史。今天人们称她为故宫，意为过去的皇宫。</a:t>
            </a:r>
            <a:endParaRPr sz="20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843088" y="998539"/>
            <a:ext cx="2360612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99" name="文本框 25"/>
          <p:cNvSpPr txBox="1">
            <a:spLocks noChangeArrowheads="1"/>
          </p:cNvSpPr>
          <p:nvPr/>
        </p:nvSpPr>
        <p:spPr bwMode="auto">
          <a:xfrm>
            <a:off x="2365376" y="949325"/>
            <a:ext cx="1870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知识链接</a:t>
            </a:r>
          </a:p>
        </p:txBody>
      </p:sp>
      <p:pic>
        <p:nvPicPr>
          <p:cNvPr id="4100" name="图片 26" descr="知识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089" y="981075"/>
            <a:ext cx="5222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 descr="http://www.qhlly.com/files/2017-3/d201703061148151841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363" y="2058989"/>
            <a:ext cx="4087812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内容占位符 2"/>
          <p:cNvSpPr>
            <a:spLocks noGrp="1" noChangeArrowheads="1"/>
          </p:cNvSpPr>
          <p:nvPr>
            <p:ph idx="1"/>
          </p:nvPr>
        </p:nvSpPr>
        <p:spPr>
          <a:xfrm>
            <a:off x="1885950" y="1571626"/>
            <a:ext cx="7848600" cy="305752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3.</a:t>
            </a:r>
            <a:r>
              <a:rPr altLang="zh-CN" sz="28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心中有高潮。一般来说，事件中的时间、地点、人物以及起因、结果部分在整篇文章中，仅仅是枝节部分，所以要略写。而事情的经过，尤其是高潮部分，是整个事情、整篇文章的主体部分，具体体现中心思想，需要详写。</a:t>
            </a:r>
            <a:endParaRPr lang="en-US" altLang="zh-CN" sz="2800" b="1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2"/>
          <p:cNvSpPr>
            <a:spLocks noGrp="1" noChangeArrowheads="1"/>
          </p:cNvSpPr>
          <p:nvPr>
            <p:ph idx="1"/>
          </p:nvPr>
        </p:nvSpPr>
        <p:spPr>
          <a:xfrm>
            <a:off x="1770063" y="1362075"/>
            <a:ext cx="5797550" cy="4933950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  4.</a:t>
            </a:r>
            <a:r>
              <a:rPr sz="24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心中有文体。不同文体的文章，其详略是有规律可遵循的。记叙一人多事的文章，详写其中一件事，略写其他事；记叙一事多人的文章，详写其中一人，略写其他人。写人记事中穿插有景物描写的文章，写人记事部分要详写，写景部分应略写。</a:t>
            </a:r>
          </a:p>
        </p:txBody>
      </p:sp>
      <p:pic>
        <p:nvPicPr>
          <p:cNvPr id="32770" name="Picture 4" descr="http://img5.duitang.com/uploads/item/201610/01/20161001112305_mP48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575" y="1878013"/>
            <a:ext cx="25908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内容占位符 2"/>
          <p:cNvSpPr>
            <a:spLocks noGrp="1" noChangeArrowheads="1"/>
          </p:cNvSpPr>
          <p:nvPr>
            <p:ph idx="1"/>
          </p:nvPr>
        </p:nvSpPr>
        <p:spPr>
          <a:xfrm>
            <a:off x="2282826" y="1851026"/>
            <a:ext cx="6734175" cy="246856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228600" indent="-228600" eaLnBrk="0" fontAlgn="base" hangingPunct="0">
              <a:lnSpc>
                <a:spcPts val="4000"/>
              </a:lnSpc>
              <a:spcAft>
                <a:spcPct val="0"/>
              </a:spcAft>
              <a:buNone/>
              <a:defRPr/>
            </a:pPr>
            <a:r>
              <a:rPr altLang="zh-CN" sz="2800" b="1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词语搭配</a:t>
            </a:r>
            <a:endParaRPr altLang="zh-CN" sz="2800" spc="0" noProof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宽广的庭院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宽广的土地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</a:t>
            </a: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宽广的道路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宽广的草原</a:t>
            </a: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威武的铜狮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威武的哨兵</a:t>
            </a:r>
            <a:r>
              <a:rPr lang="en-US"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</a:p>
          <a:p>
            <a:pPr marL="228600" indent="0" eaLnBrk="0" fontAlgn="base" hangingPunct="0">
              <a:lnSpc>
                <a:spcPts val="4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altLang="zh-CN" sz="2800" spc="0" noProof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威武的武士</a:t>
            </a:r>
          </a:p>
          <a:p>
            <a:pPr marL="0" indent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sz="2800" spc="0" noProof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1798639" y="1041400"/>
            <a:ext cx="2270125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795" name="文本框 72"/>
          <p:cNvSpPr txBox="1">
            <a:spLocks noChangeArrowheads="1"/>
          </p:cNvSpPr>
          <p:nvPr/>
        </p:nvSpPr>
        <p:spPr bwMode="auto">
          <a:xfrm>
            <a:off x="2282826" y="996950"/>
            <a:ext cx="19081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拓展延伸</a:t>
            </a:r>
          </a:p>
        </p:txBody>
      </p:sp>
      <p:pic>
        <p:nvPicPr>
          <p:cNvPr id="33796" name="图片 74" descr="外链_ic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301" y="1025526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59"/>
          <p:cNvSpPr/>
          <p:nvPr/>
        </p:nvSpPr>
        <p:spPr>
          <a:xfrm>
            <a:off x="1830388" y="1033464"/>
            <a:ext cx="23749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818" name="文本框 60"/>
          <p:cNvSpPr txBox="1">
            <a:spLocks noChangeArrowheads="1"/>
          </p:cNvSpPr>
          <p:nvPr/>
        </p:nvSpPr>
        <p:spPr bwMode="auto">
          <a:xfrm>
            <a:off x="2359026" y="982663"/>
            <a:ext cx="1846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  <p:pic>
        <p:nvPicPr>
          <p:cNvPr id="34819" name="图片 70" descr="咨询总结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526" y="954089"/>
            <a:ext cx="6635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25650" y="2055814"/>
            <a:ext cx="792565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这篇解说词按照空间顺序，采用移步换景的方法介绍了故宫的主要建筑及其特色，表达了对故宫的热爱和赞颂，歌颂了中国古代劳动人民的智慧和伟大的创造力，展示了中华民族的文化瑰宝。</a:t>
            </a:r>
            <a:endParaRPr lang="zh-CN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endParaRPr lang="zh-CN" altLang="zh-CN" sz="28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内容占位符 2"/>
          <p:cNvSpPr>
            <a:spLocks noGrp="1" noChangeArrowheads="1"/>
          </p:cNvSpPr>
          <p:nvPr>
            <p:ph idx="1"/>
          </p:nvPr>
        </p:nvSpPr>
        <p:spPr>
          <a:xfrm>
            <a:off x="2311400" y="1177926"/>
            <a:ext cx="8185150" cy="1243013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eaLnBrk="0" fontAlgn="base" hangingPunct="0">
              <a:lnSpc>
                <a:spcPts val="4000"/>
              </a:lnSpc>
              <a:spcAft>
                <a:spcPct val="0"/>
              </a:spcAft>
              <a:buNone/>
              <a:defRPr/>
            </a:pPr>
            <a:r>
              <a:rPr altLang="zh-CN" sz="2800" b="1" spc="0" noProof="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谈一谈：</a:t>
            </a:r>
            <a:r>
              <a:rPr altLang="zh-CN" sz="2800" spc="0" noProof="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通过阅读这篇课文，你有怎样的感悟？</a:t>
            </a:r>
          </a:p>
          <a:p>
            <a:pPr marL="0" indent="0" eaLnBrk="0" fontAlgn="base" hangingPunct="0">
              <a:lnSpc>
                <a:spcPts val="4000"/>
              </a:lnSpc>
              <a:spcAft>
                <a:spcPct val="0"/>
              </a:spcAft>
              <a:buNone/>
              <a:defRPr/>
            </a:pPr>
            <a:endParaRPr sz="2800" spc="0" noProof="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pPr marL="228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altLang="zh-CN" sz="2800" spc="0" noProof="0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74440" y="2677898"/>
            <a:ext cx="70739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故宫是文艺宝库，是我国古代劳动人民的汗水和智慧结晶。他是一座伟大而奇特的建筑，同时也是中华几百年来的历史见证，这是我国的一个象征，一个标志，我们为他骄傲和自豪。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圆角矩形 75"/>
          <p:cNvSpPr/>
          <p:nvPr/>
        </p:nvSpPr>
        <p:spPr>
          <a:xfrm>
            <a:off x="1846263" y="987425"/>
            <a:ext cx="2386012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866" name="图片 79" descr="结构索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163" y="941388"/>
            <a:ext cx="6032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文本框 80"/>
          <p:cNvSpPr txBox="1">
            <a:spLocks noChangeArrowheads="1"/>
          </p:cNvSpPr>
          <p:nvPr/>
        </p:nvSpPr>
        <p:spPr bwMode="auto">
          <a:xfrm>
            <a:off x="2347913" y="939800"/>
            <a:ext cx="1884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结构图示</a:t>
            </a:r>
          </a:p>
        </p:txBody>
      </p: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1668464" y="2662238"/>
            <a:ext cx="1652587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故宫博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物院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2943225" y="2595564"/>
            <a:ext cx="287338" cy="148272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6870" name="TextBox 7"/>
          <p:cNvSpPr txBox="1">
            <a:spLocks noChangeArrowheads="1"/>
          </p:cNvSpPr>
          <p:nvPr/>
        </p:nvSpPr>
        <p:spPr bwMode="auto">
          <a:xfrm>
            <a:off x="3230563" y="2330450"/>
            <a:ext cx="680085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总：位置、整体布局、总体特点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5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分：具体说明故宫主要建筑的布局及特点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5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总：历史、现状、规模及布局特点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内容占位符 2"/>
          <p:cNvSpPr>
            <a:spLocks noGrp="1" noChangeArrowheads="1"/>
          </p:cNvSpPr>
          <p:nvPr>
            <p:ph idx="1"/>
          </p:nvPr>
        </p:nvSpPr>
        <p:spPr>
          <a:xfrm>
            <a:off x="2022476" y="1270001"/>
            <a:ext cx="4702175" cy="5229225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这里曾居住过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24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个皇帝，是明清两代（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1368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—</a:t>
            </a:r>
            <a:r>
              <a:rPr lang="en-US"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1911</a:t>
            </a:r>
            <a:r>
              <a:rPr altLang="zh-CN" sz="2000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年）的皇宫，现称为“故宫博物院”。故宫的整个建筑金碧辉煌，庄严绚丽，被誉为世界五大宫之一，并被联合国科教文组织列为“世界文化遗产”。</a:t>
            </a:r>
            <a:endParaRPr sz="2000" dirty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5122" name="Picture 4" descr="https://img01.sogoucdn.com/net/a/04/link?appid=100520145&amp;url=http%3A%2F%2Fimg03.sogoucdn.com%2Fapp%2Fa%2F100520146%2F84c12332b71ad5d04bda1aa5b1929e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650" y="2103438"/>
            <a:ext cx="36512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1874839" y="938214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46" name="文本框 28"/>
          <p:cNvSpPr txBox="1">
            <a:spLocks noChangeArrowheads="1"/>
          </p:cNvSpPr>
          <p:nvPr/>
        </p:nvSpPr>
        <p:spPr bwMode="auto">
          <a:xfrm>
            <a:off x="2417763" y="915988"/>
            <a:ext cx="2208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生字学习</a:t>
            </a:r>
          </a:p>
        </p:txBody>
      </p:sp>
      <p:pic>
        <p:nvPicPr>
          <p:cNvPr id="6147" name="图片 30" descr="清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363" y="915989"/>
            <a:ext cx="5334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内容占位符 2"/>
          <p:cNvSpPr>
            <a:spLocks noGrp="1" noChangeArrowheads="1"/>
          </p:cNvSpPr>
          <p:nvPr>
            <p:ph idx="1"/>
          </p:nvPr>
        </p:nvSpPr>
        <p:spPr>
          <a:xfrm>
            <a:off x="2325688" y="1679576"/>
            <a:ext cx="6858000" cy="44132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defTabSz="685800" fontAlgn="base">
              <a:spcBef>
                <a:spcPct val="0"/>
              </a:spcBef>
              <a:buNone/>
            </a:pPr>
            <a:r>
              <a:rPr sz="32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 多音字</a:t>
            </a:r>
          </a:p>
          <a:p>
            <a:pPr marL="0" indent="0" defTabSz="685800" fontAlgn="base">
              <a:spcBef>
                <a:spcPct val="0"/>
              </a:spcBef>
              <a:buNone/>
            </a:pPr>
            <a:endParaRPr smtClean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  <a:p>
            <a:pPr marL="0" indent="0" defTabSz="685800" fontAlgn="base">
              <a:spcBef>
                <a:spcPct val="0"/>
              </a:spcBef>
              <a:buNone/>
            </a:pPr>
            <a:endParaRPr smtClean="0">
              <a:solidFill>
                <a:srgbClr val="40404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笑脸 19"/>
          <p:cNvSpPr/>
          <p:nvPr/>
        </p:nvSpPr>
        <p:spPr>
          <a:xfrm>
            <a:off x="2165351" y="1679576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50" name="TextBox 20"/>
          <p:cNvSpPr txBox="1">
            <a:spLocks noChangeArrowheads="1"/>
          </p:cNvSpPr>
          <p:nvPr/>
        </p:nvSpPr>
        <p:spPr bwMode="auto">
          <a:xfrm>
            <a:off x="2165350" y="3022600"/>
            <a:ext cx="609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禁</a:t>
            </a:r>
          </a:p>
        </p:txBody>
      </p:sp>
      <p:sp>
        <p:nvSpPr>
          <p:cNvPr id="22" name="左大括号 21"/>
          <p:cNvSpPr/>
          <p:nvPr/>
        </p:nvSpPr>
        <p:spPr>
          <a:xfrm>
            <a:off x="2743200" y="2895600"/>
            <a:ext cx="160338" cy="113823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52" name="TextBox 22"/>
          <p:cNvSpPr txBox="1">
            <a:spLocks noChangeArrowheads="1"/>
          </p:cNvSpPr>
          <p:nvPr/>
        </p:nvSpPr>
        <p:spPr bwMode="auto">
          <a:xfrm>
            <a:off x="3032126" y="2798763"/>
            <a:ext cx="40751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ì</a:t>
            </a:r>
            <a:r>
              <a:rPr lang="en-US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：禁止　百无禁忌</a:t>
            </a:r>
            <a:endParaRPr lang="en-US" altLang="zh-CN" sz="2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endParaRPr lang="en-US" altLang="zh-CN" sz="2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en-US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j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ī</a:t>
            </a:r>
            <a:r>
              <a:rPr lang="en-US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n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：不禁</a:t>
            </a:r>
            <a:r>
              <a:rPr lang="en-US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zh-CN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情不自禁</a:t>
            </a:r>
            <a:endParaRPr lang="zh-CN" altLang="en-US" sz="28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53" name="AutoShape 11" descr="http://img05.tooopen.com/images/20150827/tooopen_sy_140326254451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154" name="AutoShape 13" descr="http://img05.tooopen.com/images/20150827/tooopen_sy_140326254451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155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0600" y="2513013"/>
            <a:ext cx="1843088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874839" y="1001714"/>
            <a:ext cx="229552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170" name="文本框 28"/>
          <p:cNvSpPr txBox="1">
            <a:spLocks noChangeArrowheads="1"/>
          </p:cNvSpPr>
          <p:nvPr/>
        </p:nvSpPr>
        <p:spPr bwMode="auto">
          <a:xfrm>
            <a:off x="2417763" y="979488"/>
            <a:ext cx="2208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词语学习</a:t>
            </a:r>
          </a:p>
        </p:txBody>
      </p:sp>
      <p:sp>
        <p:nvSpPr>
          <p:cNvPr id="15" name="笑脸 14"/>
          <p:cNvSpPr/>
          <p:nvPr/>
        </p:nvSpPr>
        <p:spPr>
          <a:xfrm>
            <a:off x="2295526" y="1709739"/>
            <a:ext cx="454025" cy="441325"/>
          </a:xfrm>
          <a:prstGeom prst="smileyFace">
            <a:avLst/>
          </a:prstGeom>
          <a:solidFill>
            <a:srgbClr val="F0417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174" name="文本框 1"/>
          <p:cNvSpPr txBox="1">
            <a:spLocks noChangeArrowheads="1"/>
          </p:cNvSpPr>
          <p:nvPr/>
        </p:nvSpPr>
        <p:spPr bwMode="auto">
          <a:xfrm>
            <a:off x="2065339" y="2239963"/>
            <a:ext cx="8061325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玲珑奇巧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形容小而奇巧，精致奇特，现在形容人处世圆滑、待人接物面面俱到。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：苏州园林建筑玲珑奇巧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巧夺天工。</a:t>
            </a: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笔直</a:t>
            </a:r>
            <a:r>
              <a:rPr lang="en-US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状态词。像笔杆儿一样直。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：汽车在笔直平坦的高速公路上奔驰。 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矗立</a:t>
            </a:r>
            <a:r>
              <a:rPr lang="zh-CN" altLang="en-US" sz="28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高耸地立着。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dirty="0">
                <a:latin typeface="微软雅黑"/>
                <a:ea typeface="微软雅黑"/>
                <a:sym typeface="微软雅黑"/>
              </a:rPr>
              <a:t>：电视发射塔矗立在山顶上。</a:t>
            </a:r>
          </a:p>
        </p:txBody>
      </p:sp>
      <p:sp>
        <p:nvSpPr>
          <p:cNvPr id="7173" name="文本框 2"/>
          <p:cNvSpPr txBox="1">
            <a:spLocks noChangeArrowheads="1"/>
          </p:cNvSpPr>
          <p:nvPr/>
        </p:nvSpPr>
        <p:spPr bwMode="auto">
          <a:xfrm>
            <a:off x="2786063" y="1657351"/>
            <a:ext cx="24257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词语理解</a:t>
            </a:r>
          </a:p>
        </p:txBody>
      </p:sp>
      <p:pic>
        <p:nvPicPr>
          <p:cNvPr id="2" name="图片 1" descr="字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551" y="938214"/>
            <a:ext cx="8477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1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1"/>
          <p:cNvSpPr txBox="1">
            <a:spLocks noChangeArrowheads="1"/>
          </p:cNvSpPr>
          <p:nvPr/>
        </p:nvSpPr>
        <p:spPr bwMode="auto">
          <a:xfrm>
            <a:off x="1879600" y="1096964"/>
            <a:ext cx="7588250" cy="522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湛蓝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状态词。深蓝色（多形容天空、湖海等）。</a:t>
            </a: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：湛蓝的天空中漂浮着朵朵白云。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琉璃瓦</a:t>
            </a:r>
            <a:r>
              <a:rPr lang="en-US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内层用较好的黏土，表面用琉璃烧制成的瓦。</a:t>
            </a: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：坐落在前门西侧蓝琉璃瓦飞檐的“大碗茶”商业大楼的三楼，始建于一九八八年。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矫健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强壮有力。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运动健儿各个身手矫健。</a:t>
            </a:r>
          </a:p>
          <a:p>
            <a:pPr>
              <a:lnSpc>
                <a:spcPts val="4000"/>
              </a:lnSpc>
            </a:pPr>
            <a:endParaRPr lang="zh-CN" altLang="zh-CN" sz="28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文本框 1"/>
          <p:cNvSpPr txBox="1">
            <a:spLocks noChangeArrowheads="1"/>
          </p:cNvSpPr>
          <p:nvPr/>
        </p:nvSpPr>
        <p:spPr bwMode="auto">
          <a:xfrm>
            <a:off x="2001838" y="885825"/>
            <a:ext cx="7683500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鼓楼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旧时城市中设置大鼓的楼，楼内按时敲鼓报告时辰。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南京、西安等古都都建有钟楼或鼓楼，用来向人们报告时间。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仪仗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古代帝王、官员等外出时护卫所持的旗帜、伞、扇、武器等。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古代帝王外出时的仪仗很壮观。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庄严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庄重而严肃。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国旗在庄严肃穆的国歌声中</a:t>
            </a:r>
          </a:p>
          <a:p>
            <a:pPr>
              <a:lnSpc>
                <a:spcPts val="4000"/>
              </a:lnSpc>
            </a:pPr>
            <a:r>
              <a:rPr lang="zh-CN" altLang="zh-CN" sz="2800">
                <a:latin typeface="微软雅黑"/>
                <a:ea typeface="微软雅黑"/>
                <a:sym typeface="微软雅黑"/>
              </a:rPr>
              <a:t>冉冉升起。</a:t>
            </a:r>
          </a:p>
          <a:p>
            <a:pPr>
              <a:lnSpc>
                <a:spcPts val="4000"/>
              </a:lnSpc>
            </a:pPr>
            <a:endParaRPr lang="zh-CN" altLang="zh-CN" sz="28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文本框 1"/>
          <p:cNvSpPr txBox="1">
            <a:spLocks noChangeArrowheads="1"/>
          </p:cNvSpPr>
          <p:nvPr/>
        </p:nvSpPr>
        <p:spPr bwMode="auto">
          <a:xfrm>
            <a:off x="2149476" y="1074739"/>
            <a:ext cx="7224713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肃穆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（气氛、表情等）严肃而恭敬。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灵堂布置得庄严肃穆。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气氛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一定环境中给人某种强烈感觉的精神表现或景象。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会场上充满了团结友好的气氛。</a:t>
            </a:r>
          </a:p>
          <a:p>
            <a:pPr>
              <a:lnSpc>
                <a:spcPts val="4000"/>
              </a:lnSpc>
            </a:pPr>
            <a:r>
              <a:rPr lang="zh-CN" altLang="zh-CN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迥然不同</a:t>
            </a:r>
            <a:r>
              <a:rPr lang="zh-CN" altLang="en-US" sz="28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（成语）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形容差别很大，很不相同。迥然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相差很远的样子。</a:t>
            </a:r>
            <a:endParaRPr lang="en-US" altLang="zh-CN" sz="2800">
              <a:latin typeface="微软雅黑"/>
              <a:ea typeface="微软雅黑"/>
              <a:sym typeface="微软雅黑"/>
            </a:endParaRPr>
          </a:p>
          <a:p>
            <a:pPr>
              <a:lnSpc>
                <a:spcPts val="4000"/>
              </a:lnSpc>
            </a:pPr>
            <a:r>
              <a:rPr lang="zh-CN" altLang="en-US" sz="2800" b="1">
                <a:latin typeface="微软雅黑"/>
                <a:ea typeface="微软雅黑"/>
                <a:sym typeface="微软雅黑"/>
              </a:rPr>
              <a:t>造句</a:t>
            </a:r>
            <a:r>
              <a:rPr lang="zh-CN" altLang="zh-CN" sz="2800" b="1">
                <a:latin typeface="微软雅黑"/>
                <a:ea typeface="微软雅黑"/>
                <a:sym typeface="微软雅黑"/>
              </a:rPr>
              <a:t>：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柳树千丝万缕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zh-CN" sz="2800">
                <a:latin typeface="微软雅黑"/>
                <a:ea typeface="微软雅黑"/>
                <a:sym typeface="微软雅黑"/>
              </a:rPr>
              <a:t>与苍松翠柏刚劲、挺拔的风格迥然不同。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1515</Words>
  <Application>Microsoft Office PowerPoint</Application>
  <PresentationFormat>宽屏</PresentationFormat>
  <Paragraphs>151</Paragraphs>
  <Slides>36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1_第一PPT模板网-WWW.1PPT.COM</vt:lpstr>
      <vt:lpstr>Office Theme</vt:lpstr>
      <vt:lpstr>故宫博物院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词语辨析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325</cp:revision>
  <dcterms:created xsi:type="dcterms:W3CDTF">2018-01-19T05:09:53Z</dcterms:created>
  <dcterms:modified xsi:type="dcterms:W3CDTF">2021-11-05T04:19:07Z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