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0" r:id="rId2"/>
    <p:sldMasterId id="2147483723" r:id="rId3"/>
  </p:sldMasterIdLst>
  <p:notesMasterIdLst>
    <p:notesMasterId r:id="rId28"/>
  </p:notesMasterIdLst>
  <p:sldIdLst>
    <p:sldId id="410" r:id="rId4"/>
    <p:sldId id="419" r:id="rId5"/>
    <p:sldId id="262" r:id="rId6"/>
    <p:sldId id="420" r:id="rId7"/>
    <p:sldId id="421" r:id="rId8"/>
    <p:sldId id="489" r:id="rId9"/>
    <p:sldId id="283" r:id="rId10"/>
    <p:sldId id="422" r:id="rId11"/>
    <p:sldId id="423" r:id="rId12"/>
    <p:sldId id="476" r:id="rId13"/>
    <p:sldId id="478" r:id="rId14"/>
    <p:sldId id="477" r:id="rId15"/>
    <p:sldId id="481" r:id="rId16"/>
    <p:sldId id="482" r:id="rId17"/>
    <p:sldId id="483" r:id="rId18"/>
    <p:sldId id="484" r:id="rId19"/>
    <p:sldId id="275" r:id="rId20"/>
    <p:sldId id="271" r:id="rId21"/>
    <p:sldId id="273" r:id="rId22"/>
    <p:sldId id="274" r:id="rId23"/>
    <p:sldId id="278" r:id="rId24"/>
    <p:sldId id="280" r:id="rId25"/>
    <p:sldId id="279" r:id="rId26"/>
    <p:sldId id="490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方正姚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9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E4EB8D"/>
    <a:srgbClr val="FFCC99"/>
    <a:srgbClr val="FF9966"/>
    <a:srgbClr val="FF9933"/>
    <a:srgbClr val="BC8F00"/>
    <a:srgbClr val="3333FF"/>
    <a:srgbClr val="E22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35"/>
        <p:guide pos="395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2A48B96-639E-45A3-A0BA-2464DFDB1FAA}" type="datetimeFigureOut">
              <a:rPr lang="zh-CN" altLang="en-US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宋体" pitchFamily="2" charset="-122"/>
              </a:defRPr>
            </a:lvl1pPr>
          </a:lstStyle>
          <a:p>
            <a:fld id="{357FBFCB-2442-43A8-BC7F-39A9E40581B7}" type="slidenum">
              <a:rPr lang="zh-CN" altLang="en-US"/>
              <a:pPr/>
              <a:t>‹#›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9923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BFCB-2442-43A8-BC7F-39A9E40581B7}" type="slidenum">
              <a:rPr lang="zh-CN" altLang="en-US" smtClean="0"/>
              <a:pPr/>
              <a:t>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387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3314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23315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BFCB-2442-43A8-BC7F-39A9E40581B7}" type="slidenum">
              <a:rPr lang="zh-CN" altLang="en-US" smtClean="0"/>
              <a:pPr/>
              <a:t>12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4724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2700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711973" y="692813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45212D-079F-4D9F-A811-42E5D46B8F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045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97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51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28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711973" y="692813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2021/11/4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45212D-079F-4D9F-A811-42E5D46B8F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0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201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359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343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82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108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6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5161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800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56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161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99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12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941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80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30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116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65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2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50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3" Type="http://schemas.openxmlformats.org/officeDocument/2006/relationships/tags" Target="../tags/tag1.xml"/><Relationship Id="rId7" Type="http://schemas.openxmlformats.org/officeDocument/2006/relationships/tags" Target="../tags/tag5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"/>
            </p:custDataLst>
          </p:nvPr>
        </p:nvSpPr>
        <p:spPr bwMode="auto">
          <a:xfrm>
            <a:off x="669927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"/>
            </p:custDataLst>
          </p:nvPr>
        </p:nvSpPr>
        <p:spPr bwMode="auto">
          <a:xfrm>
            <a:off x="669927" y="1295404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879476" y="6350004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  <a:latin typeface="Trebuchet MS" panose="020B0603020202020204" charset="0"/>
                <a:ea typeface="方正姚体" panose="02010601030101010101" charset="-122"/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4116390" y="6350004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8610601" y="6350004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4CA6627-A6B3-44F0-A311-B13EFB6EB504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2021/11/4</a:t>
            </a:fld>
            <a:endParaRPr lang="zh-CN" altLang="en-US">
              <a:latin typeface="Trebuchet MS" pitchFamily="34" charset="0"/>
              <a:ea typeface="方正姚体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A6627-A6B3-44F0-A311-B13EFB6EB5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760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26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1"/>
          <p:cNvSpPr txBox="1">
            <a:spLocks noChangeArrowheads="1"/>
          </p:cNvSpPr>
          <p:nvPr/>
        </p:nvSpPr>
        <p:spPr bwMode="auto">
          <a:xfrm>
            <a:off x="1524003" y="1833891"/>
            <a:ext cx="914399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60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多彩的活动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02885" y="3286125"/>
            <a:ext cx="441721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副标题 2"/>
          <p:cNvSpPr>
            <a:spLocks noGrp="1" noChangeArrowheads="1"/>
          </p:cNvSpPr>
          <p:nvPr/>
        </p:nvSpPr>
        <p:spPr bwMode="auto">
          <a:xfrm>
            <a:off x="5961920" y="3522667"/>
            <a:ext cx="2469356" cy="61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/>
            <a:r>
              <a:rPr lang="en-US" altLang="zh-CN" sz="3200" b="1" dirty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六年级上册</a:t>
            </a:r>
          </a:p>
        </p:txBody>
      </p:sp>
      <p:sp>
        <p:nvSpPr>
          <p:cNvPr id="5" name="矩形 4"/>
          <p:cNvSpPr/>
          <p:nvPr/>
        </p:nvSpPr>
        <p:spPr>
          <a:xfrm>
            <a:off x="1524003" y="5661157"/>
            <a:ext cx="9143999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文本框 2"/>
          <p:cNvSpPr txBox="1">
            <a:spLocks noChangeArrowheads="1"/>
          </p:cNvSpPr>
          <p:nvPr/>
        </p:nvSpPr>
        <p:spPr bwMode="auto">
          <a:xfrm>
            <a:off x="2394350" y="1855789"/>
            <a:ext cx="4371975" cy="457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b="1" dirty="0">
                <a:latin typeface="黑体" pitchFamily="49" charset="-122"/>
                <a:ea typeface="黑体" pitchFamily="49" charset="-122"/>
                <a:sym typeface="方正姚体" pitchFamily="2" charset="-122"/>
              </a:rPr>
              <a:t>1</a:t>
            </a:r>
            <a:r>
              <a:rPr lang="zh-CN" altLang="en-US" sz="3200" b="1" dirty="0">
                <a:latin typeface="黑体" pitchFamily="49" charset="-122"/>
                <a:ea typeface="黑体" pitchFamily="49" charset="-122"/>
                <a:sym typeface="方正姚体" pitchFamily="2" charset="-122"/>
              </a:rPr>
              <a:t>.开头可以直接交代活动的时间、地点、人物及活动内容；也可以以镜头式描写来刻画活动中的一个场景，以情景导入的方式引出要写的活动。</a:t>
            </a:r>
            <a:endParaRPr lang="zh-CN" altLang="en-US" sz="32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290" name="矩形 3"/>
          <p:cNvSpPr>
            <a:spLocks noChangeArrowheads="1"/>
          </p:cNvSpPr>
          <p:nvPr/>
        </p:nvSpPr>
        <p:spPr bwMode="auto">
          <a:xfrm>
            <a:off x="2394348" y="1022354"/>
            <a:ext cx="25010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写法指导：</a:t>
            </a:r>
          </a:p>
        </p:txBody>
      </p:sp>
      <p:sp>
        <p:nvSpPr>
          <p:cNvPr id="45059" name="文本框 3"/>
          <p:cNvSpPr txBox="1">
            <a:spLocks noChangeArrowheads="1"/>
          </p:cNvSpPr>
          <p:nvPr/>
        </p:nvSpPr>
        <p:spPr bwMode="auto">
          <a:xfrm>
            <a:off x="7152085" y="2103439"/>
            <a:ext cx="2732484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  <a:sym typeface="方正姚体" pitchFamily="2" charset="-122"/>
              </a:rPr>
              <a:t>示例：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星期六的下午，我们在班主任王老师的带领下，一起去市敬老院看望那里的孤寡老人。</a:t>
            </a:r>
            <a:endParaRPr lang="zh-CN" altLang="en-US" sz="3200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2292" name="直接连接符 1"/>
          <p:cNvCxnSpPr>
            <a:cxnSpLocks noChangeShapeType="1"/>
          </p:cNvCxnSpPr>
          <p:nvPr/>
        </p:nvCxnSpPr>
        <p:spPr bwMode="auto">
          <a:xfrm>
            <a:off x="6959204" y="1990725"/>
            <a:ext cx="1190" cy="3022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4505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  <p:bldP spid="4505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2615886" y="764551"/>
            <a:ext cx="7512394" cy="5607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中间：按顺序把活动过程写清楚，比如活动前的准备，活动过程中做了些什么，印象深刻的是什么等，把其中印象深刻的地方做重点，写具体。写活动场面时，既要关注整个场景，也要注意人物的表现，可结合活动中人物的动作、语言、神态、心理等，进行细致地描写，以充分展示活动场景。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3"/>
          <p:cNvSpPr txBox="1">
            <a:spLocks noChangeArrowheads="1"/>
          </p:cNvSpPr>
          <p:nvPr/>
        </p:nvSpPr>
        <p:spPr bwMode="auto">
          <a:xfrm>
            <a:off x="2676529" y="764818"/>
            <a:ext cx="7379749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示例 ：</a:t>
            </a: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sym typeface="方正姚体" pitchFamily="2" charset="-122"/>
              </a:rPr>
              <a:t>正当我一蹦一跳，面带微笑地走向一位叔叔时，还没等我开口他就不理不睬地绕开了我，连看都不看我就走了。我盯着这位叔叔渐渐远去的背影，心里就像打翻了五味瓶，很不是滋味，沮丧、难过紧紧地围绕着我。但我转念一想：“不行，我不能认输，我还要再多试几次，说不定下一个人会买我的报纸。”于是，我又迈开大步，走向人群，继续卖报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380560" y="2368550"/>
            <a:ext cx="3462338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6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示例</a:t>
            </a:r>
            <a:r>
              <a:rPr lang="en-US" altLang="zh-CN" sz="36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600">
                <a:latin typeface="楷体" pitchFamily="49" charset="-122"/>
                <a:ea typeface="楷体" pitchFamily="49" charset="-122"/>
                <a:sym typeface="方正姚体" pitchFamily="2" charset="-122"/>
              </a:rPr>
              <a:t>通过这次运动会，我明白了：比赛，就是要突破自己。</a:t>
            </a:r>
            <a:endParaRPr lang="zh-CN" altLang="en-US" sz="360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6386" name="直接连接符 1"/>
          <p:cNvCxnSpPr>
            <a:cxnSpLocks noChangeShapeType="1"/>
          </p:cNvCxnSpPr>
          <p:nvPr/>
        </p:nvCxnSpPr>
        <p:spPr bwMode="auto">
          <a:xfrm>
            <a:off x="6094813" y="2035179"/>
            <a:ext cx="2381" cy="2786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208610" y="2063754"/>
            <a:ext cx="35814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3.结尾：可以写写自己在这次活动中的体会，也可以写期待下次还参加这样的活动。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43175" y="1606553"/>
            <a:ext cx="7234238" cy="4745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精彩的运动会</a:t>
            </a:r>
            <a:endParaRPr lang="zh-CN" altLang="zh-CN" sz="2800" dirty="0">
              <a:solidFill>
                <a:srgbClr val="000000"/>
              </a:solidFill>
              <a:ea typeface="宋体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开头：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十月，学校举行了一场运动会。（开篇点题式）                                                                                                                      </a:t>
            </a: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中间：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激动人心的开幕式。</a:t>
            </a: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详写女子100米比赛的壮观场面，我班获得第一名。</a:t>
            </a: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略写其他比赛项目：跳高、接力赛、跳远等。</a:t>
            </a:r>
          </a:p>
          <a:p>
            <a:pPr>
              <a:lnSpc>
                <a:spcPct val="120000"/>
              </a:lnSpc>
            </a:pPr>
            <a:r>
              <a:rPr lang="zh-CN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结尾：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这真是一次精彩的运动会，让我难以忘怀。（抒情式）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2336007" y="675990"/>
            <a:ext cx="512993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4</a:t>
            </a:r>
            <a:r>
              <a:rPr lang="en-US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.</a:t>
            </a:r>
            <a:r>
              <a:rPr lang="zh-CN" altLang="zh-CN" sz="3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  <a:sym typeface="方正姚体" pitchFamily="2" charset="-122"/>
              </a:rPr>
              <a:t>看看别人是怎么构思的。</a:t>
            </a:r>
            <a:endParaRPr lang="zh-CN" altLang="en-US" sz="32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99"/>
          <p:cNvSpPr txBox="1">
            <a:spLocks noChangeArrowheads="1"/>
          </p:cNvSpPr>
          <p:nvPr/>
        </p:nvSpPr>
        <p:spPr bwMode="auto">
          <a:xfrm>
            <a:off x="2640807" y="1889125"/>
            <a:ext cx="6984206" cy="4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t">
              <a:lnSpc>
                <a:spcPct val="120000"/>
              </a:lnSpc>
            </a:pPr>
            <a:r>
              <a:rPr lang="zh-CN" altLang="zh-CN" sz="32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抓住细节</a:t>
            </a:r>
            <a:r>
              <a:rPr lang="en-US" altLang="zh-CN" sz="32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32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写活场</a:t>
            </a:r>
            <a:endParaRPr lang="zh-CN" altLang="zh-CN" sz="3200" b="1" dirty="0">
              <a:solidFill>
                <a:srgbClr val="000000"/>
              </a:solidFill>
              <a:ea typeface="宋体" pitchFamily="2" charset="-122"/>
            </a:endParaRPr>
          </a:p>
          <a:p>
            <a:pPr algn="just" fontAlgn="t">
              <a:lnSpc>
                <a:spcPct val="120000"/>
              </a:lnSpc>
            </a:pPr>
            <a:r>
              <a:rPr lang="zh-CN" altLang="zh-CN" sz="3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活动时人物较多，有自己也有他人，应该选择活动中的主要人物，充分运用人物描写的方法，捕捉细节，抓住他（她）们的语言、动作、神态等，进行细致生动地描写，这样活动场景才更加形象可感，让人如临其境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流程图: 资料带 16"/>
          <p:cNvSpPr/>
          <p:nvPr/>
        </p:nvSpPr>
        <p:spPr>
          <a:xfrm>
            <a:off x="2097885" y="809625"/>
            <a:ext cx="1251347" cy="749300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方法一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99"/>
          <p:cNvSpPr txBox="1">
            <a:spLocks noChangeArrowheads="1"/>
          </p:cNvSpPr>
          <p:nvPr/>
        </p:nvSpPr>
        <p:spPr bwMode="auto">
          <a:xfrm>
            <a:off x="2386016" y="776288"/>
            <a:ext cx="4993481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示例</a:t>
            </a:r>
            <a:r>
              <a:rPr lang="en-US" altLang="zh-CN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再看看咱们班的杨宇轩，头上渗出了细密的汗珠，紧紧地皱着眉头，神色中透露着一份吃力，脚步也明显放缓。我们班的拉拉队员们大声呐喊着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杨宇轩，加油！杨宇轩，加油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……”</a:t>
            </a:r>
            <a:r>
              <a:rPr lang="zh-CN" altLang="zh-CN" sz="2800" b="1" dirty="0">
                <a:latin typeface="楷体" pitchFamily="49" charset="-122"/>
                <a:ea typeface="楷体" pitchFamily="49" charset="-122"/>
              </a:rPr>
              <a:t>也许是我们的热情与鼓励，给他带来了力量。他突然加大脚步，加快频率，努力向终点冲去！啊，他终于第一个到达终点，夺得了冠军。我们激动得都蹦起来了，大声欢呼着：“哦，杨宇轩赢了，杨宇轩赢了！”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93807" y="1376366"/>
            <a:ext cx="2670572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zh-CN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简析：</a:t>
            </a:r>
            <a:r>
              <a:rPr lang="zh-CN" altLang="zh-CN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这段话中通过对主要人物杨宇轩的神态、动作描写，写出了他夺冠的艰难，再现了比赛中的激烈场面。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9459" name="直接连接符 1"/>
          <p:cNvCxnSpPr>
            <a:cxnSpLocks noChangeShapeType="1"/>
          </p:cNvCxnSpPr>
          <p:nvPr/>
        </p:nvCxnSpPr>
        <p:spPr bwMode="auto">
          <a:xfrm flipH="1">
            <a:off x="7502129" y="968379"/>
            <a:ext cx="1190" cy="47847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4"/>
          <p:cNvSpPr txBox="1">
            <a:spLocks noChangeArrowheads="1"/>
          </p:cNvSpPr>
          <p:nvPr/>
        </p:nvSpPr>
        <p:spPr bwMode="auto">
          <a:xfrm>
            <a:off x="4663681" y="1838329"/>
            <a:ext cx="34275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点面结合写场景</a:t>
            </a:r>
          </a:p>
        </p:txBody>
      </p:sp>
      <p:sp>
        <p:nvSpPr>
          <p:cNvPr id="20482" name="TextBox 9"/>
          <p:cNvSpPr txBox="1">
            <a:spLocks noChangeArrowheads="1"/>
          </p:cNvSpPr>
          <p:nvPr/>
        </p:nvSpPr>
        <p:spPr bwMode="auto">
          <a:xfrm>
            <a:off x="2801544" y="2586041"/>
            <a:ext cx="6588919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6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场面描写既要写出总的轮廓，又要写出具体的人物形象和人物活动。特定的地点，一定的景物、人物的活动，三者有机结合的动态描写，才能完成好的场面描写。</a:t>
            </a:r>
          </a:p>
        </p:txBody>
      </p:sp>
      <p:sp>
        <p:nvSpPr>
          <p:cNvPr id="2" name="流程图: 资料带 1"/>
          <p:cNvSpPr/>
          <p:nvPr/>
        </p:nvSpPr>
        <p:spPr>
          <a:xfrm>
            <a:off x="2097885" y="809625"/>
            <a:ext cx="1251347" cy="749300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方法二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2489598" y="319088"/>
            <a:ext cx="4892278" cy="612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一堆人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正拼命地拥挤着，只见一只只白皙的手、古铜色的手、粗糙的手、柔软的手，本能地向前伸，本能地挥舞着，都希望能抓住车门。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一位胖大嫂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粗而短的右脚则踏上车阶，左脚便不停地往外蹬。她使出吃奶的劲儿用力地扭动着肥胖的身躯，一双臃肿的大手拼命地抓住车门扶手。任凭她怎么努力，结果那屁股还是被车门狠狠地挤压了一下疼得她直叫“我的妈呀！”挤车可真是一场不同寻常的战斗呀！</a:t>
            </a:r>
          </a:p>
        </p:txBody>
      </p:sp>
      <p:sp>
        <p:nvSpPr>
          <p:cNvPr id="3" name="右大括号 2"/>
          <p:cNvSpPr/>
          <p:nvPr/>
        </p:nvSpPr>
        <p:spPr>
          <a:xfrm>
            <a:off x="7499747" y="549279"/>
            <a:ext cx="270272" cy="1800225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6" name="圆角矩形 5"/>
          <p:cNvSpPr/>
          <p:nvPr/>
        </p:nvSpPr>
        <p:spPr>
          <a:xfrm>
            <a:off x="7925994" y="1111254"/>
            <a:ext cx="1941909" cy="73342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先整体写“面”</a:t>
            </a:r>
          </a:p>
        </p:txBody>
      </p:sp>
      <p:sp>
        <p:nvSpPr>
          <p:cNvPr id="8" name="右大括号 7"/>
          <p:cNvSpPr/>
          <p:nvPr/>
        </p:nvSpPr>
        <p:spPr>
          <a:xfrm>
            <a:off x="7499747" y="2492379"/>
            <a:ext cx="270272" cy="3489325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圆角矩形 8"/>
          <p:cNvSpPr/>
          <p:nvPr/>
        </p:nvSpPr>
        <p:spPr>
          <a:xfrm>
            <a:off x="7898607" y="3863979"/>
            <a:ext cx="1969294" cy="71437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再局部写“点”</a:t>
            </a:r>
          </a:p>
        </p:txBody>
      </p:sp>
      <p:sp>
        <p:nvSpPr>
          <p:cNvPr id="10" name="云形标注 9"/>
          <p:cNvSpPr/>
          <p:nvPr/>
        </p:nvSpPr>
        <p:spPr>
          <a:xfrm>
            <a:off x="8223648" y="4652967"/>
            <a:ext cx="1882378" cy="1512887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点面结合写场景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3785000" y="1481141"/>
            <a:ext cx="342754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调动感官写重点</a:t>
            </a:r>
          </a:p>
        </p:txBody>
      </p:sp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2915844" y="2270125"/>
            <a:ext cx="4285059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8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写活动的过程不能面面俱到，要有侧重，印象深刻的、精彩的画面进行重点描绘。而能否写得精彩，就要调动我们的感官去观察、感受，抓住人物的语言、动作、表情、心理等进行生动形象的描绘。</a:t>
            </a:r>
          </a:p>
        </p:txBody>
      </p:sp>
      <p:sp>
        <p:nvSpPr>
          <p:cNvPr id="20" name="云形标注 19"/>
          <p:cNvSpPr/>
          <p:nvPr/>
        </p:nvSpPr>
        <p:spPr>
          <a:xfrm>
            <a:off x="7248528" y="1314450"/>
            <a:ext cx="2867025" cy="2540000"/>
          </a:xfrm>
          <a:prstGeom prst="cloudCallout">
            <a:avLst/>
          </a:prstGeom>
          <a:solidFill>
            <a:srgbClr val="FFC000"/>
          </a:solidFill>
          <a:ln w="412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回想曾经参加过的活动，选择印象深刻的，重点刻画哟</a:t>
            </a:r>
          </a:p>
        </p:txBody>
      </p:sp>
      <p:sp>
        <p:nvSpPr>
          <p:cNvPr id="2" name="流程图: 资料带 1"/>
          <p:cNvSpPr/>
          <p:nvPr/>
        </p:nvSpPr>
        <p:spPr>
          <a:xfrm>
            <a:off x="2097885" y="809625"/>
            <a:ext cx="1251347" cy="749300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方法三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331" y="1222375"/>
            <a:ext cx="4158854" cy="387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cf9de5c4dd476c28db5587ed07af8cff"/>
          <p:cNvPicPr>
            <a:picLocks noChangeAspect="1" noChangeArrowheads="1"/>
          </p:cNvPicPr>
          <p:nvPr/>
        </p:nvPicPr>
        <p:blipFill>
          <a:blip r:embed="rId3" cstate="email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5729" y="1222375"/>
            <a:ext cx="3977878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015732" y="5268916"/>
            <a:ext cx="82224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zh-CN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刚刚我们举办了一场激动人心的小型演讲会，大家还想参加过什么活动呢？</a:t>
            </a:r>
          </a:p>
        </p:txBody>
      </p:sp>
      <p:grpSp>
        <p:nvGrpSpPr>
          <p:cNvPr id="4100" name="组合 3"/>
          <p:cNvGrpSpPr>
            <a:grpSpLocks/>
          </p:cNvGrpSpPr>
          <p:nvPr/>
        </p:nvGrpSpPr>
        <p:grpSpPr bwMode="auto">
          <a:xfrm>
            <a:off x="1955007" y="385763"/>
            <a:ext cx="1946672" cy="646112"/>
            <a:chOff x="1438698" y="982657"/>
            <a:chExt cx="2498303" cy="650389"/>
          </a:xfrm>
        </p:grpSpPr>
        <p:pic>
          <p:nvPicPr>
            <p:cNvPr id="4101" name="图片 1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6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习  作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960060" y="260780"/>
            <a:ext cx="2016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2649141" y="465141"/>
            <a:ext cx="5724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参赛队员的动作、表情    从整体到部分</a:t>
            </a:r>
            <a:endParaRPr lang="zh-CN" altLang="en-US" sz="1400"/>
          </a:p>
        </p:txBody>
      </p:sp>
      <p:sp>
        <p:nvSpPr>
          <p:cNvPr id="3" name="圆角矩形 2"/>
          <p:cNvSpPr/>
          <p:nvPr/>
        </p:nvSpPr>
        <p:spPr>
          <a:xfrm>
            <a:off x="2649141" y="1011242"/>
            <a:ext cx="6896100" cy="1277937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lnSpc>
                <a:spcPct val="90000"/>
              </a:lnSpc>
            </a:pPr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站成“弓箭”步，脚顶着脚，身体向后你倾，双手像一把把大钳子，紧紧地抓住绳子拼命往后拉。远远望去，犹如一条百足虫扭秧歌。</a:t>
            </a:r>
            <a:endParaRPr lang="zh-CN" altLang="en-US" sz="1400" b="1" noProof="1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649142" y="2397125"/>
            <a:ext cx="6897290" cy="4127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他们瞪大眼睛、咬紧牙关，脸憋得通红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2649141" y="3059116"/>
            <a:ext cx="57246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僵持的时候双方的表情、动作及心理活动</a:t>
            </a:r>
            <a:endParaRPr lang="zh-CN" altLang="en-US" sz="1400"/>
          </a:p>
        </p:txBody>
      </p:sp>
      <p:sp>
        <p:nvSpPr>
          <p:cNvPr id="8" name="圆角矩形 7"/>
          <p:cNvSpPr/>
          <p:nvPr/>
        </p:nvSpPr>
        <p:spPr>
          <a:xfrm>
            <a:off x="2649141" y="3652838"/>
            <a:ext cx="6896100" cy="4127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绳子 中间的红绸子一会儿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，一会儿又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000" b="1" noProof="1">
              <a:solidFill>
                <a:srgbClr val="E222C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649144" y="4168775"/>
            <a:ext cx="1568053" cy="4127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千钧一发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7092553" y="4168775"/>
            <a:ext cx="2452688" cy="4127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九牛二虎之力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4844654" y="4168775"/>
            <a:ext cx="1620440" cy="41275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紧要关头</a:t>
            </a:r>
          </a:p>
        </p:txBody>
      </p:sp>
      <p:sp>
        <p:nvSpPr>
          <p:cNvPr id="23561" name="TextBox 5"/>
          <p:cNvSpPr txBox="1">
            <a:spLocks noChangeArrowheads="1"/>
          </p:cNvSpPr>
          <p:nvPr/>
        </p:nvSpPr>
        <p:spPr bwMode="auto">
          <a:xfrm>
            <a:off x="2649141" y="4800604"/>
            <a:ext cx="4493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>
                <a:latin typeface="黑体" pitchFamily="49" charset="-122"/>
                <a:ea typeface="黑体" pitchFamily="49" charset="-122"/>
              </a:rPr>
              <a:t>写拉拉队员的表情、动作、语言</a:t>
            </a:r>
            <a:endParaRPr lang="zh-CN" altLang="en-US" sz="1400"/>
          </a:p>
        </p:txBody>
      </p:sp>
      <p:sp>
        <p:nvSpPr>
          <p:cNvPr id="10" name="圆角矩形 9"/>
          <p:cNvSpPr/>
          <p:nvPr/>
        </p:nvSpPr>
        <p:spPr>
          <a:xfrm>
            <a:off x="2649141" y="5383213"/>
            <a:ext cx="7190184" cy="412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一边喊，一边双手用力往后挥，好像要帮我们用力似的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000" b="1" noProof="1">
              <a:solidFill>
                <a:srgbClr val="E222C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2649141" y="5916613"/>
            <a:ext cx="7190184" cy="41275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“加油！加油！”那声音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，仿佛</a:t>
            </a:r>
            <a:r>
              <a:rPr lang="en-US" altLang="zh-CN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altLang="en-US" sz="2000" b="1" noProof="1">
              <a:solidFill>
                <a:srgbClr val="E222C7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bldLvl="0" animBg="1"/>
      <p:bldP spid="8" grpId="0" bldLvl="0" animBg="1"/>
      <p:bldP spid="9" grpId="0" bldLvl="0" animBg="1"/>
      <p:bldP spid="13" grpId="0" bldLvl="0" animBg="1"/>
      <p:bldP spid="14" grpId="0" bldLvl="0" animBg="1"/>
      <p:bldP spid="10" grpId="0" bldLvl="0" animBg="1"/>
      <p:bldP spid="1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688" y="2652717"/>
            <a:ext cx="2099072" cy="344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4770835" y="1047753"/>
            <a:ext cx="2659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用心体会写出感受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772028" y="2590804"/>
            <a:ext cx="4832747" cy="57626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这个道理告诉我们：团结起来力量大。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772028" y="1870079"/>
            <a:ext cx="4832747" cy="57626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重在参与，友谊第一，比赛第二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772028" y="3735392"/>
            <a:ext cx="4832747" cy="202723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lnSpc>
                <a:spcPct val="120000"/>
              </a:lnSpc>
            </a:pPr>
            <a:r>
              <a:rPr lang="zh-CN" altLang="en-US" sz="2000" b="1" noProof="1">
                <a:solidFill>
                  <a:srgbClr val="E222C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多么刺激的拔河比赛呀，它不仅使我们的友谊更深、更浓，更团结，还给我们带来了无比的快乐，无比的幸福。</a:t>
            </a:r>
          </a:p>
        </p:txBody>
      </p:sp>
      <p:sp>
        <p:nvSpPr>
          <p:cNvPr id="2" name="流程图: 资料带 1"/>
          <p:cNvSpPr/>
          <p:nvPr/>
        </p:nvSpPr>
        <p:spPr>
          <a:xfrm>
            <a:off x="2097885" y="809625"/>
            <a:ext cx="1251347" cy="749300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方法四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0" grpId="0" bldLvl="0" animBg="1"/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233615" y="2865442"/>
            <a:ext cx="1414463" cy="141287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36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主题</a:t>
            </a:r>
          </a:p>
        </p:txBody>
      </p:sp>
      <p:sp>
        <p:nvSpPr>
          <p:cNvPr id="18" name="椭圆 17"/>
          <p:cNvSpPr/>
          <p:nvPr/>
        </p:nvSpPr>
        <p:spPr>
          <a:xfrm>
            <a:off x="4217197" y="5300663"/>
            <a:ext cx="1079897" cy="79216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语言</a:t>
            </a:r>
          </a:p>
        </p:txBody>
      </p:sp>
      <p:sp>
        <p:nvSpPr>
          <p:cNvPr id="19" name="椭圆 18"/>
          <p:cNvSpPr/>
          <p:nvPr/>
        </p:nvSpPr>
        <p:spPr>
          <a:xfrm>
            <a:off x="4217197" y="4000504"/>
            <a:ext cx="1079897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结构</a:t>
            </a:r>
          </a:p>
        </p:txBody>
      </p:sp>
      <p:sp>
        <p:nvSpPr>
          <p:cNvPr id="20" name="椭圆 19"/>
          <p:cNvSpPr/>
          <p:nvPr/>
        </p:nvSpPr>
        <p:spPr>
          <a:xfrm>
            <a:off x="4217197" y="2468567"/>
            <a:ext cx="1079897" cy="79057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表达</a:t>
            </a:r>
          </a:p>
        </p:txBody>
      </p:sp>
      <p:sp>
        <p:nvSpPr>
          <p:cNvPr id="21" name="椭圆 20"/>
          <p:cNvSpPr/>
          <p:nvPr/>
        </p:nvSpPr>
        <p:spPr>
          <a:xfrm>
            <a:off x="4217197" y="882654"/>
            <a:ext cx="1079897" cy="7921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400" noProof="1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选材</a:t>
            </a: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2338387" y="430053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latin typeface="黑体" pitchFamily="49" charset="-122"/>
                <a:ea typeface="黑体" pitchFamily="49" charset="-122"/>
              </a:rPr>
              <a:t>明确深刻</a:t>
            </a: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5310188" y="701675"/>
            <a:ext cx="838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真实</a:t>
            </a:r>
            <a:endParaRPr lang="en-US" altLang="zh-CN" sz="20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典型</a:t>
            </a: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5351863" y="2387600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合理</a:t>
            </a:r>
            <a:endParaRPr lang="en-US" altLang="zh-CN" sz="20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出彩</a:t>
            </a:r>
          </a:p>
        </p:txBody>
      </p:sp>
      <p:sp>
        <p:nvSpPr>
          <p:cNvPr id="25609" name="TextBox 23"/>
          <p:cNvSpPr txBox="1">
            <a:spLocks noChangeArrowheads="1"/>
          </p:cNvSpPr>
          <p:nvPr/>
        </p:nvSpPr>
        <p:spPr bwMode="auto">
          <a:xfrm>
            <a:off x="5350672" y="3919539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完整</a:t>
            </a:r>
            <a:endParaRPr lang="en-US" altLang="zh-CN" sz="20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巧妙</a:t>
            </a:r>
          </a:p>
        </p:txBody>
      </p:sp>
      <p:sp>
        <p:nvSpPr>
          <p:cNvPr id="25610" name="TextBox 24"/>
          <p:cNvSpPr txBox="1">
            <a:spLocks noChangeArrowheads="1"/>
          </p:cNvSpPr>
          <p:nvPr/>
        </p:nvSpPr>
        <p:spPr bwMode="auto">
          <a:xfrm>
            <a:off x="5353054" y="5219700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生动</a:t>
            </a:r>
            <a:endParaRPr lang="en-US" altLang="zh-CN" sz="200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传神</a:t>
            </a: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3396854" y="1377950"/>
            <a:ext cx="686990" cy="14033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612356" y="2908300"/>
            <a:ext cx="471488" cy="304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612356" y="4005263"/>
            <a:ext cx="471488" cy="4254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3505203" y="4221163"/>
            <a:ext cx="657225" cy="1524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5" name="TextBox 34"/>
          <p:cNvSpPr txBox="1">
            <a:spLocks noChangeArrowheads="1"/>
          </p:cNvSpPr>
          <p:nvPr/>
        </p:nvSpPr>
        <p:spPr bwMode="auto">
          <a:xfrm>
            <a:off x="6311504" y="801689"/>
            <a:ext cx="27693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、围绕中心选取材料</a:t>
            </a:r>
            <a:endParaRPr lang="en-US" altLang="zh-CN" sz="2000" b="1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、合理安排详略</a:t>
            </a:r>
          </a:p>
        </p:txBody>
      </p:sp>
      <p:sp>
        <p:nvSpPr>
          <p:cNvPr id="25616" name="TextBox 35"/>
          <p:cNvSpPr txBox="1">
            <a:spLocks noChangeArrowheads="1"/>
          </p:cNvSpPr>
          <p:nvPr/>
        </p:nvSpPr>
        <p:spPr bwMode="auto">
          <a:xfrm>
            <a:off x="6311506" y="2171703"/>
            <a:ext cx="380404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、综合运用多种表达方式</a:t>
            </a:r>
            <a:endParaRPr lang="en-US" altLang="zh-CN" sz="2000" b="1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、写出特定的气氛</a:t>
            </a:r>
            <a:endParaRPr lang="en-US" altLang="zh-CN" sz="2000" b="1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、人物描写、环境描写相结合</a:t>
            </a:r>
          </a:p>
        </p:txBody>
      </p:sp>
      <p:sp>
        <p:nvSpPr>
          <p:cNvPr id="25617" name="TextBox 36"/>
          <p:cNvSpPr txBox="1">
            <a:spLocks noChangeArrowheads="1"/>
          </p:cNvSpPr>
          <p:nvPr/>
        </p:nvSpPr>
        <p:spPr bwMode="auto">
          <a:xfrm>
            <a:off x="6311507" y="3927475"/>
            <a:ext cx="23791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、按照一定的顺序</a:t>
            </a:r>
            <a:endParaRPr lang="en-US" altLang="zh-CN" sz="2000" b="1">
              <a:latin typeface="宋体" pitchFamily="2" charset="-122"/>
              <a:ea typeface="宋体" pitchFamily="2" charset="-122"/>
            </a:endParaRPr>
          </a:p>
          <a:p>
            <a:r>
              <a:rPr lang="en-US" altLang="zh-CN" sz="20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000" b="1">
                <a:latin typeface="宋体" pitchFamily="2" charset="-122"/>
                <a:ea typeface="宋体" pitchFamily="2" charset="-122"/>
              </a:rPr>
              <a:t>、点面结合</a:t>
            </a:r>
          </a:p>
        </p:txBody>
      </p:sp>
      <p:sp>
        <p:nvSpPr>
          <p:cNvPr id="25618" name="TextBox 37"/>
          <p:cNvSpPr txBox="1">
            <a:spLocks noChangeArrowheads="1"/>
          </p:cNvSpPr>
          <p:nvPr/>
        </p:nvSpPr>
        <p:spPr bwMode="auto">
          <a:xfrm>
            <a:off x="6311504" y="5233988"/>
            <a:ext cx="294084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宋体" pitchFamily="2" charset="-122"/>
                <a:ea typeface="宋体" pitchFamily="2" charset="-122"/>
              </a:rPr>
              <a:t>生动   质朴    清丽</a:t>
            </a:r>
            <a:endParaRPr lang="en-US" altLang="zh-CN" sz="2000" b="1">
              <a:latin typeface="宋体" pitchFamily="2" charset="-122"/>
              <a:ea typeface="宋体" pitchFamily="2" charset="-122"/>
            </a:endParaRPr>
          </a:p>
          <a:p>
            <a:r>
              <a:rPr lang="zh-CN" altLang="en-US" sz="2000" b="1">
                <a:latin typeface="宋体" pitchFamily="2" charset="-122"/>
                <a:ea typeface="宋体" pitchFamily="2" charset="-122"/>
              </a:rPr>
              <a:t>豪放   婉约</a:t>
            </a:r>
          </a:p>
        </p:txBody>
      </p:sp>
      <p:sp>
        <p:nvSpPr>
          <p:cNvPr id="39" name="左大括号 38"/>
          <p:cNvSpPr/>
          <p:nvPr/>
        </p:nvSpPr>
        <p:spPr>
          <a:xfrm>
            <a:off x="6117432" y="1009650"/>
            <a:ext cx="194072" cy="53975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40" name="左大括号 39"/>
          <p:cNvSpPr/>
          <p:nvPr/>
        </p:nvSpPr>
        <p:spPr>
          <a:xfrm>
            <a:off x="6117432" y="2332042"/>
            <a:ext cx="194072" cy="1063625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41" name="左大括号 40"/>
          <p:cNvSpPr/>
          <p:nvPr/>
        </p:nvSpPr>
        <p:spPr>
          <a:xfrm>
            <a:off x="6117432" y="4133850"/>
            <a:ext cx="194072" cy="53975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  <p:sp>
        <p:nvSpPr>
          <p:cNvPr id="43" name="左大括号 42"/>
          <p:cNvSpPr/>
          <p:nvPr/>
        </p:nvSpPr>
        <p:spPr>
          <a:xfrm>
            <a:off x="6117432" y="5440363"/>
            <a:ext cx="194072" cy="53975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/>
            <a:endParaRPr lang="zh-CN" altLang="en-US" sz="1400" noProof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云形标注 19"/>
          <p:cNvSpPr/>
          <p:nvPr/>
        </p:nvSpPr>
        <p:spPr>
          <a:xfrm>
            <a:off x="1854994" y="574679"/>
            <a:ext cx="3496866" cy="2041525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准备好了吗？动手写一写吧</a:t>
            </a:r>
          </a:p>
        </p:txBody>
      </p:sp>
      <p:sp>
        <p:nvSpPr>
          <p:cNvPr id="2" name="云形标注 1"/>
          <p:cNvSpPr/>
          <p:nvPr/>
        </p:nvSpPr>
        <p:spPr>
          <a:xfrm>
            <a:off x="1854994" y="2995617"/>
            <a:ext cx="4529138" cy="2713037"/>
          </a:xfrm>
          <a:prstGeom prst="cloudCallou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r>
              <a:rPr lang="zh-CN" altLang="en-US" sz="28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写完后读给同学听一听，根据他们的建议，修改作文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67366" y="698503"/>
            <a:ext cx="38908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作文常用修改符号</a:t>
            </a:r>
          </a:p>
        </p:txBody>
      </p:sp>
      <p:pic>
        <p:nvPicPr>
          <p:cNvPr id="4" name="图片 3" descr="C:\Users\Administrator\Desktop\19秋六上课件 陈晓梦5.16\第二单元课件\图片\图片3211.png图片321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BC7B7F"/>
              </a:clrFrom>
              <a:clrTo>
                <a:srgbClr val="BC7B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212" y="1471617"/>
            <a:ext cx="3009900" cy="517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35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8824" y="1547498"/>
            <a:ext cx="3463290" cy="3336925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lum bright="24000"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695" y="3382644"/>
            <a:ext cx="3500438" cy="3305800"/>
          </a:xfrm>
          <a:prstGeom prst="round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190878" y="5113342"/>
            <a:ext cx="204094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踢足球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0696" y="281944"/>
            <a:ext cx="3499962" cy="295719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0713" y="412750"/>
            <a:ext cx="3487103" cy="3176270"/>
          </a:xfrm>
          <a:prstGeom prst="round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68371" y="1522724"/>
            <a:ext cx="3265170" cy="3277235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663" y="3712214"/>
            <a:ext cx="3486150" cy="2865755"/>
          </a:xfrm>
          <a:prstGeom prst="round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55775" y="5076825"/>
            <a:ext cx="2512754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拔河比赛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4066" y="1641793"/>
            <a:ext cx="3463290" cy="3075940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lum bright="24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6420" y="3599815"/>
            <a:ext cx="3500438" cy="3042920"/>
          </a:xfrm>
          <a:prstGeom prst="round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783770" y="5013325"/>
            <a:ext cx="232996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5600" b="1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赛龙舟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5468" y="497195"/>
            <a:ext cx="3501390" cy="299466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8372" y="1407478"/>
            <a:ext cx="3460433" cy="3075940"/>
          </a:xfrm>
          <a:prstGeom prst="round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lum bright="6000"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9296" y="3559175"/>
            <a:ext cx="3423286" cy="3042920"/>
          </a:xfrm>
          <a:prstGeom prst="roundRect">
            <a:avLst/>
          </a:prstGeom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857382" y="4941105"/>
            <a:ext cx="37914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5600" b="1" dirty="0">
                <a:solidFill>
                  <a:srgbClr val="3333FF"/>
                </a:solidFill>
                <a:latin typeface="黑体" pitchFamily="49" charset="-122"/>
                <a:ea typeface="黑体" pitchFamily="49" charset="-122"/>
              </a:rPr>
              <a:t>诗文诵读会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9772" y="346075"/>
            <a:ext cx="3452813" cy="306959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3"/>
          <p:cNvSpPr txBox="1">
            <a:spLocks noChangeArrowheads="1"/>
          </p:cNvSpPr>
          <p:nvPr/>
        </p:nvSpPr>
        <p:spPr bwMode="auto">
          <a:xfrm>
            <a:off x="2413400" y="1755775"/>
            <a:ext cx="4223147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大家的发言都很勇跃，有热情，有体会，但都流于浅表，要把它变成习作，又该怎么做呢？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85630" y="1348744"/>
            <a:ext cx="2581275" cy="4850753"/>
          </a:xfrm>
          <a:prstGeom prst="round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08635" y="1160466"/>
            <a:ext cx="7467600" cy="531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习作内容</a:t>
            </a:r>
            <a:endParaRPr lang="en-US" altLang="zh-CN" sz="24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本次习作是写一次活动，可以写一次精彩的校园活动，如：学校运动会、“六一”儿童节演出等；也可以写一次难忘的社会公益活动，如看完孤寡老人、义卖报纸、收集废电池等；还可以写一些传统文化活动，如端午节看赛龙舟、元宵节参加猜灯谜活动等。按照一定的顺序将活动的过程写清楚，突出印象深刻的部分，描写出活动的场面，写出自己在活动中的体会。</a:t>
            </a:r>
          </a:p>
        </p:txBody>
      </p:sp>
      <p:grpSp>
        <p:nvGrpSpPr>
          <p:cNvPr id="10242" name="组合 3"/>
          <p:cNvGrpSpPr>
            <a:grpSpLocks/>
          </p:cNvGrpSpPr>
          <p:nvPr/>
        </p:nvGrpSpPr>
        <p:grpSpPr bwMode="auto">
          <a:xfrm>
            <a:off x="1955007" y="385763"/>
            <a:ext cx="1946672" cy="646112"/>
            <a:chOff x="1438698" y="982657"/>
            <a:chExt cx="2498303" cy="650389"/>
          </a:xfrm>
        </p:grpSpPr>
        <p:pic>
          <p:nvPicPr>
            <p:cNvPr id="10243" name="图片 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EFD"/>
                </a:clrFrom>
                <a:clrTo>
                  <a:srgbClr val="FFFE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7259" y="991683"/>
              <a:ext cx="2409742" cy="60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4" name="文本框 2"/>
            <p:cNvSpPr txBox="1">
              <a:spLocks noChangeArrowheads="1"/>
            </p:cNvSpPr>
            <p:nvPr/>
          </p:nvSpPr>
          <p:spPr bwMode="auto">
            <a:xfrm>
              <a:off x="1438698" y="982657"/>
              <a:ext cx="2076874" cy="6503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3600" b="1">
                  <a:solidFill>
                    <a:srgbClr val="3333FF"/>
                  </a:solidFill>
                  <a:latin typeface="黑体" pitchFamily="49" charset="-122"/>
                  <a:ea typeface="黑体" pitchFamily="49" charset="-122"/>
                </a:rPr>
                <a:t>习  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" end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5" end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文本框 99"/>
          <p:cNvSpPr txBox="1">
            <a:spLocks noChangeArrowheads="1"/>
          </p:cNvSpPr>
          <p:nvPr/>
        </p:nvSpPr>
        <p:spPr bwMode="auto">
          <a:xfrm>
            <a:off x="2396732" y="981079"/>
            <a:ext cx="26912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写作重点：</a:t>
            </a:r>
            <a:endParaRPr lang="zh-CN" altLang="en-US" sz="36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266" name="矩形 2"/>
          <p:cNvSpPr>
            <a:spLocks noChangeArrowheads="1"/>
          </p:cNvSpPr>
          <p:nvPr/>
        </p:nvSpPr>
        <p:spPr bwMode="auto">
          <a:xfrm>
            <a:off x="2855119" y="1809750"/>
            <a:ext cx="7201156" cy="388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本次习作的重点主要在于：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一是按照一定的顺序把活动过程写清楚；</a:t>
            </a:r>
          </a:p>
          <a:p>
            <a:pPr>
              <a:lnSpc>
                <a:spcPct val="110000"/>
              </a:lnSpc>
            </a:pP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二是突出印象深刻的部分，把活动的场面写具体，既要关注整个场景，也要注意同学的表现，抓住神态、动作、语言进行描写；</a:t>
            </a:r>
          </a:p>
          <a:p>
            <a:pPr>
              <a:lnSpc>
                <a:spcPct val="110000"/>
              </a:lnSpc>
            </a:pP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sym typeface="方正姚体" pitchFamily="2" charset="-122"/>
              </a:rPr>
              <a:t>三是写活动的体会，要表达自己的真情实感。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</TotalTime>
  <Words>1488</Words>
  <Application>Microsoft Office PowerPoint</Application>
  <PresentationFormat>宽屏</PresentationFormat>
  <Paragraphs>105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方正姚体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Trebuchet MS</vt:lpstr>
      <vt:lpstr>第一PPT模板网-WWW.1PPT.COM</vt:lpstr>
      <vt:lpstr>1_第一PPT模板网-WWW.1PPT.COM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161</cp:revision>
  <dcterms:created xsi:type="dcterms:W3CDTF">2018-12-26T04:37:00Z</dcterms:created>
  <dcterms:modified xsi:type="dcterms:W3CDTF">2021-11-04T03:31:28Z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2052-11.1.0.8952</vt:lpwstr>
  </property>
</Properties>
</file>