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3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4146" r:id="rId1"/>
    <p:sldMasterId id="2147484177" r:id="rId2"/>
  </p:sldMasterIdLst>
  <p:notesMasterIdLst>
    <p:notesMasterId r:id="rId23"/>
  </p:notesMasterIdLst>
  <p:sldIdLst>
    <p:sldId id="310" r:id="rId3"/>
    <p:sldId id="258" r:id="rId4"/>
    <p:sldId id="259" r:id="rId5"/>
    <p:sldId id="295" r:id="rId6"/>
    <p:sldId id="262" r:id="rId7"/>
    <p:sldId id="263" r:id="rId8"/>
    <p:sldId id="264" r:id="rId9"/>
    <p:sldId id="265" r:id="rId10"/>
    <p:sldId id="267" r:id="rId11"/>
    <p:sldId id="299" r:id="rId12"/>
    <p:sldId id="298" r:id="rId13"/>
    <p:sldId id="270" r:id="rId14"/>
    <p:sldId id="300" r:id="rId15"/>
    <p:sldId id="269" r:id="rId16"/>
    <p:sldId id="301" r:id="rId17"/>
    <p:sldId id="307" r:id="rId18"/>
    <p:sldId id="302" r:id="rId19"/>
    <p:sldId id="308" r:id="rId20"/>
    <p:sldId id="304" r:id="rId21"/>
    <p:sldId id="311" r:id="rId2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CC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5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071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268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396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56324" name="页眉占位符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</a:ln>
        </p:spPr>
        <p:txBody>
          <a:bodyPr vert="horz" wrap="square" lIns="99075" tIns="49538" rIns="99075" bIns="49538" numCol="1" anchor="t" anchorCtr="0" compatLnSpc="1"/>
          <a:lstStyle/>
          <a:p>
            <a:r>
              <a:rPr lang="zh-CN" altLang="zh-CN" smtClean="0">
                <a:solidFill>
                  <a:srgbClr val="000000"/>
                </a:solidFill>
              </a:rPr>
              <a:t>绿色圃中小学教育网</a:t>
            </a:r>
            <a:r>
              <a:rPr lang="en-US" altLang="zh-CN" smtClean="0">
                <a:solidFill>
                  <a:srgbClr val="000000"/>
                </a:solidFill>
              </a:rPr>
              <a:t>http://www.lspjy.com</a:t>
            </a:r>
          </a:p>
        </p:txBody>
      </p:sp>
      <p:sp>
        <p:nvSpPr>
          <p:cNvPr id="56325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</a:ln>
        </p:spPr>
        <p:txBody>
          <a:bodyPr vert="horz" wrap="square" lIns="99075" tIns="49538" rIns="99075" bIns="49538" numCol="1" anchorCtr="0" compatLnSpc="1"/>
          <a:lstStyle/>
          <a:p>
            <a:r>
              <a:rPr lang="zh-CN" altLang="zh-CN" smtClean="0">
                <a:solidFill>
                  <a:srgbClr val="000000"/>
                </a:solidFill>
              </a:rPr>
              <a:t>绿色圃中小学教育网</a:t>
            </a:r>
            <a:r>
              <a:rPr lang="en-US" altLang="zh-CN" smtClean="0">
                <a:solidFill>
                  <a:srgbClr val="000000"/>
                </a:solidFill>
              </a:rPr>
              <a:t>http://www.lspjy.com</a:t>
            </a:r>
          </a:p>
        </p:txBody>
      </p:sp>
      <p:sp>
        <p:nvSpPr>
          <p:cNvPr id="56326" name="灯片编号占位符 5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CF6D5071-8BBF-4881-8B2D-0D43D668DDCB}" type="slidenum">
              <a:rPr lang="zh-CN" altLang="en-US" smtClean="0">
                <a:solidFill>
                  <a:srgbClr val="000000"/>
                </a:solidFill>
              </a:rPr>
              <a:t>15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04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56324" name="页眉占位符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</a:ln>
        </p:spPr>
        <p:txBody>
          <a:bodyPr vert="horz" wrap="square" lIns="99075" tIns="49538" rIns="99075" bIns="49538" numCol="1" anchor="t" anchorCtr="0" compatLnSpc="1"/>
          <a:lstStyle/>
          <a:p>
            <a:r>
              <a:rPr lang="zh-CN" altLang="zh-CN" smtClean="0">
                <a:solidFill>
                  <a:srgbClr val="000000"/>
                </a:solidFill>
              </a:rPr>
              <a:t>绿色圃中小学教育网</a:t>
            </a:r>
            <a:r>
              <a:rPr lang="en-US" altLang="zh-CN" smtClean="0">
                <a:solidFill>
                  <a:srgbClr val="000000"/>
                </a:solidFill>
              </a:rPr>
              <a:t>http://www.lspjy.com</a:t>
            </a:r>
          </a:p>
        </p:txBody>
      </p:sp>
      <p:sp>
        <p:nvSpPr>
          <p:cNvPr id="56325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</a:ln>
        </p:spPr>
        <p:txBody>
          <a:bodyPr vert="horz" wrap="square" lIns="99075" tIns="49538" rIns="99075" bIns="49538" numCol="1" anchorCtr="0" compatLnSpc="1"/>
          <a:lstStyle/>
          <a:p>
            <a:r>
              <a:rPr lang="zh-CN" altLang="zh-CN" smtClean="0">
                <a:solidFill>
                  <a:srgbClr val="000000"/>
                </a:solidFill>
              </a:rPr>
              <a:t>绿色圃中小学教育网</a:t>
            </a:r>
            <a:r>
              <a:rPr lang="en-US" altLang="zh-CN" smtClean="0">
                <a:solidFill>
                  <a:srgbClr val="000000"/>
                </a:solidFill>
              </a:rPr>
              <a:t>http://www.lspjy.com</a:t>
            </a:r>
          </a:p>
        </p:txBody>
      </p:sp>
      <p:sp>
        <p:nvSpPr>
          <p:cNvPr id="56326" name="灯片编号占位符 5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CF6D5071-8BBF-4881-8B2D-0D43D668DDCB}" type="slidenum">
              <a:rPr lang="zh-CN" altLang="en-US" smtClean="0">
                <a:solidFill>
                  <a:srgbClr val="000000"/>
                </a:solidFill>
              </a:rPr>
              <a:t>16</a:t>
            </a:fld>
            <a:endParaRPr lang="en-US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61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noFill/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57348" name="页眉占位符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</a:ln>
        </p:spPr>
        <p:txBody>
          <a:bodyPr vert="horz" wrap="square" lIns="99075" tIns="49538" rIns="99075" bIns="49538" numCol="1" anchor="t" anchorCtr="0" compatLnSpc="1"/>
          <a:lstStyle/>
          <a:p>
            <a:r>
              <a:rPr lang="zh-CN" altLang="zh-CN" smtClean="0"/>
              <a:t>绿色圃中小学教育网</a:t>
            </a:r>
            <a:r>
              <a:rPr lang="en-US" altLang="zh-CN" smtClean="0"/>
              <a:t>http://www.lspjy.com</a:t>
            </a:r>
          </a:p>
        </p:txBody>
      </p:sp>
      <p:sp>
        <p:nvSpPr>
          <p:cNvPr id="57349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</a:ln>
        </p:spPr>
        <p:txBody>
          <a:bodyPr vert="horz" wrap="square" lIns="99075" tIns="49538" rIns="99075" bIns="49538" numCol="1" anchorCtr="0" compatLnSpc="1"/>
          <a:lstStyle/>
          <a:p>
            <a:r>
              <a:rPr lang="zh-CN" altLang="zh-CN" smtClean="0"/>
              <a:t>绿色圃中小学教育网</a:t>
            </a:r>
            <a:r>
              <a:rPr lang="en-US" altLang="zh-CN" smtClean="0"/>
              <a:t>http://www.lspjy.com</a:t>
            </a:r>
          </a:p>
        </p:txBody>
      </p:sp>
      <p:sp>
        <p:nvSpPr>
          <p:cNvPr id="57350" name="灯片编号占位符 5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DE9D521F-004E-4C55-A255-54953DB0C0DF}" type="slidenum">
              <a:rPr lang="zh-CN" altLang="en-US" smtClean="0"/>
              <a:t>17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531251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4943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13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3075" name="Picture 4" descr="xpic393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2475" y="0"/>
              <a:ext cx="45815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76" name="矩形 15"/>
            <p:cNvGrpSpPr>
              <a:grpSpLocks/>
            </p:cNvGrpSpPr>
            <p:nvPr userDrawn="1"/>
          </p:nvGrpSpPr>
          <p:grpSpPr bwMode="auto">
            <a:xfrm>
              <a:off x="0" y="0"/>
              <a:ext cx="7565136" cy="6858000"/>
              <a:chOff x="0" y="0"/>
              <a:chExt cx="7565136" cy="6858000"/>
            </a:xfrm>
          </p:grpSpPr>
          <p:pic>
            <p:nvPicPr>
              <p:cNvPr id="3077" name="矩形 15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565136" cy="685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8" name="Text Box 6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7563678" cy="685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3079" name="Text Placeholder 2"/>
          <p:cNvSpPr>
            <a:spLocks noGrp="1" noChangeArrowheads="1"/>
          </p:cNvSpPr>
          <p:nvPr>
            <p:ph type="subTitle" idx="1"/>
          </p:nvPr>
        </p:nvSpPr>
        <p:spPr>
          <a:xfrm>
            <a:off x="914401" y="3862389"/>
            <a:ext cx="5405967" cy="4286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600">
                <a:solidFill>
                  <a:srgbClr val="808080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noProof="0" smtClean="0"/>
          </a:p>
        </p:txBody>
      </p:sp>
      <p:sp>
        <p:nvSpPr>
          <p:cNvPr id="3080" name="Title Placeholder 1"/>
          <p:cNvSpPr>
            <a:spLocks noGrp="1" noChangeArrowheads="1"/>
          </p:cNvSpPr>
          <p:nvPr>
            <p:ph type="ctrTitle"/>
          </p:nvPr>
        </p:nvSpPr>
        <p:spPr>
          <a:xfrm>
            <a:off x="914400" y="2540000"/>
            <a:ext cx="5403851" cy="1276350"/>
          </a:xfrm>
        </p:spPr>
        <p:txBody>
          <a:bodyPr/>
          <a:lstStyle>
            <a:lvl1pPr algn="ctr">
              <a:defRPr>
                <a:solidFill>
                  <a:srgbClr val="BABD3D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3081" name="Date Placeholder 3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082" name="Footer Placeholder 4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083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FC313233-97C7-42EA-B2BA-D29CF2043C73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199E2-2A4F-46DC-B6F7-E2D296E45DA7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38776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490539"/>
            <a:ext cx="2628900" cy="59594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490539"/>
            <a:ext cx="7683500" cy="59594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A61CB-C926-4FA7-A386-0865E7E826F9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1731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EC92D-E2C8-4314-867F-BEB6607CFCFF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3211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7C9F8-7CC2-49A9-95A1-9D35623C8940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0974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3446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79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3836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1818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4132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462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6041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5162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4683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264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449389"/>
            <a:ext cx="51562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9389"/>
            <a:ext cx="51562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80446-4A9D-4B97-BD71-4227696F7472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3293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85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850459" y="1777459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E39FE-696C-47D5-92AD-B11470E3262C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2323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B8FDF-984E-444F-AE9A-0AEA22F43CAA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842566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ACD72-F898-4658-A30B-D2096040331B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631656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5B3097-326D-4252-B228-5B0C93BF086A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4760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2452A-F99C-447E-B086-69959111AFBF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34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Relationship Id="rId35" Type="http://schemas.openxmlformats.org/officeDocument/2006/relationships/image" Target="../media/image5.png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42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9144000" cy="6858000"/>
          </a:xfrm>
        </p:grpSpPr>
        <p:pic>
          <p:nvPicPr>
            <p:cNvPr id="2051" name="Picture 4" descr="xpic3933"/>
            <p:cNvPicPr>
              <a:picLocks noChangeAspect="1" noChangeArrowheads="1"/>
            </p:cNvPicPr>
            <p:nvPr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2475" y="0"/>
              <a:ext cx="45815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52" name="矩形 44"/>
            <p:cNvGrpSpPr>
              <a:grpSpLocks/>
            </p:cNvGrpSpPr>
            <p:nvPr userDrawn="1"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2053" name="矩形 44"/>
              <p:cNvPicPr>
                <a:picLocks noChangeArrowheads="1"/>
              </p:cNvPicPr>
              <p:nvPr/>
            </p:nvPicPr>
            <p:blipFill>
              <a:blip r:embed="rId3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685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4" name="Text Box 6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685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055" name="组合 45"/>
          <p:cNvGrpSpPr>
            <a:grpSpLocks/>
          </p:cNvGrpSpPr>
          <p:nvPr/>
        </p:nvGrpSpPr>
        <p:grpSpPr bwMode="auto">
          <a:xfrm flipH="1">
            <a:off x="0" y="1"/>
            <a:ext cx="4665133" cy="4405313"/>
            <a:chOff x="0" y="0"/>
            <a:chExt cx="5446229" cy="6857999"/>
          </a:xfrm>
        </p:grpSpPr>
        <p:pic>
          <p:nvPicPr>
            <p:cNvPr id="2056" name="Picture 4" descr="xpic3933"/>
            <p:cNvPicPr>
              <a:picLocks noChangeAspect="1" noChangeArrowheads="1"/>
            </p:cNvPicPr>
            <p:nvPr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864704" y="1"/>
              <a:ext cx="4581525" cy="3697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57" name="矩形 40"/>
            <p:cNvGrpSpPr>
              <a:grpSpLocks/>
            </p:cNvGrpSpPr>
            <p:nvPr userDrawn="1"/>
          </p:nvGrpSpPr>
          <p:grpSpPr bwMode="auto">
            <a:xfrm flipH="1">
              <a:off x="-827" y="0"/>
              <a:ext cx="3852943" cy="5295423"/>
              <a:chOff x="0" y="0"/>
              <a:chExt cx="2474976" cy="3401568"/>
            </a:xfrm>
          </p:grpSpPr>
          <p:pic>
            <p:nvPicPr>
              <p:cNvPr id="2058" name="矩形 40"/>
              <p:cNvPicPr>
                <a:picLocks noChangeArrowheads="1"/>
              </p:cNvPicPr>
              <p:nvPr/>
            </p:nvPicPr>
            <p:blipFill>
              <a:blip r:embed="rId3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474976" cy="3401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9" name="Text Box 11"/>
              <p:cNvSpPr txBox="1">
                <a:spLocks noChangeArrowheads="1"/>
              </p:cNvSpPr>
              <p:nvPr/>
            </p:nvSpPr>
            <p:spPr bwMode="auto">
              <a:xfrm>
                <a:off x="-2740" y="1"/>
                <a:ext cx="2477185" cy="34029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0" name="矩形 41"/>
            <p:cNvGrpSpPr>
              <a:grpSpLocks/>
            </p:cNvGrpSpPr>
            <p:nvPr userDrawn="1"/>
          </p:nvGrpSpPr>
          <p:grpSpPr bwMode="auto">
            <a:xfrm flipH="1">
              <a:off x="1479615" y="0"/>
              <a:ext cx="3966823" cy="6861274"/>
              <a:chOff x="0" y="0"/>
              <a:chExt cx="2548128" cy="4407408"/>
            </a:xfrm>
          </p:grpSpPr>
          <p:pic>
            <p:nvPicPr>
              <p:cNvPr id="2061" name="矩形 41"/>
              <p:cNvPicPr>
                <a:picLocks noChangeArrowheads="1"/>
              </p:cNvPicPr>
              <p:nvPr/>
            </p:nvPicPr>
            <p:blipFill>
              <a:blip r:embed="rId3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48128" cy="44074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62" name="Text Box 14"/>
              <p:cNvSpPr txBox="1">
                <a:spLocks noChangeArrowheads="1"/>
              </p:cNvSpPr>
              <p:nvPr/>
            </p:nvSpPr>
            <p:spPr bwMode="auto">
              <a:xfrm rot="16200000">
                <a:off x="-928943" y="929079"/>
                <a:ext cx="4405304" cy="2547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063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9389"/>
            <a:ext cx="1051560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</p:txBody>
      </p:sp>
      <p:sp>
        <p:nvSpPr>
          <p:cNvPr id="2064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2247901" y="490538"/>
            <a:ext cx="9105900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6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19293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206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919293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206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19293"/>
                </a:solidFill>
              </a:defRPr>
            </a:lvl1pPr>
          </a:lstStyle>
          <a:p>
            <a:fld id="{FC313233-97C7-42EA-B2BA-D29CF2043C73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  <p:sldLayoutId id="2147484159" r:id="rId12"/>
    <p:sldLayoutId id="2147484160" r:id="rId13"/>
    <p:sldLayoutId id="2147484161" r:id="rId14"/>
    <p:sldLayoutId id="2147484162" r:id="rId15"/>
    <p:sldLayoutId id="2147484163" r:id="rId16"/>
    <p:sldLayoutId id="2147484164" r:id="rId17"/>
    <p:sldLayoutId id="2147484165" r:id="rId18"/>
    <p:sldLayoutId id="2147484166" r:id="rId19"/>
    <p:sldLayoutId id="2147484167" r:id="rId20"/>
    <p:sldLayoutId id="2147484168" r:id="rId21"/>
    <p:sldLayoutId id="2147484169" r:id="rId22"/>
    <p:sldLayoutId id="2147484170" r:id="rId23"/>
    <p:sldLayoutId id="2147484171" r:id="rId24"/>
    <p:sldLayoutId id="2147484172" r:id="rId25"/>
    <p:sldLayoutId id="2147484173" r:id="rId26"/>
    <p:sldLayoutId id="2147484174" r:id="rId27"/>
    <p:sldLayoutId id="2147484175" r:id="rId28"/>
    <p:sldLayoutId id="2147484176" r:id="rId29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20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3" grpId="0" build="p" autoUpdateAnimBg="0"/>
    </p:bld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8B8E2E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8B8E2E"/>
          </a:solidFill>
          <a:latin typeface="Baskerville Old Face" pitchFamily="18" charset="0"/>
          <a:ea typeface="黑体" pitchFamily="49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8B8E2E"/>
          </a:solidFill>
          <a:latin typeface="Baskerville Old Face" pitchFamily="18" charset="0"/>
          <a:ea typeface="黑体" pitchFamily="49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8B8E2E"/>
          </a:solidFill>
          <a:latin typeface="Baskerville Old Face" pitchFamily="18" charset="0"/>
          <a:ea typeface="黑体" pitchFamily="49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8B8E2E"/>
          </a:solidFill>
          <a:latin typeface="Baskerville Old Face" pitchFamily="18" charset="0"/>
          <a:ea typeface="黑体" pitchFamily="49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8B8E2E"/>
          </a:solidFill>
          <a:latin typeface="Baskerville Old Face" pitchFamily="18" charset="0"/>
          <a:ea typeface="黑体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8B8E2E"/>
          </a:solidFill>
          <a:latin typeface="Baskerville Old Face" pitchFamily="18" charset="0"/>
          <a:ea typeface="黑体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8B8E2E"/>
          </a:solidFill>
          <a:latin typeface="Baskerville Old Face" pitchFamily="18" charset="0"/>
          <a:ea typeface="黑体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8B8E2E"/>
          </a:solidFill>
          <a:latin typeface="Baskerville Old Face" pitchFamily="18" charset="0"/>
          <a:ea typeface="黑体" pitchFamily="49" charset="-122"/>
        </a:defRPr>
      </a:lvl9pPr>
    </p:titleStyle>
    <p:bodyStyle>
      <a:lvl1pPr marL="357188" indent="-357188" algn="l" rtl="0" eaLnBrk="1" fontAlgn="base" hangingPunct="1">
        <a:lnSpc>
          <a:spcPct val="110000"/>
        </a:lnSpc>
        <a:spcBef>
          <a:spcPts val="18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"/>
        <a:defRPr sz="2000">
          <a:solidFill>
            <a:srgbClr val="8B8E2E"/>
          </a:solidFill>
          <a:latin typeface="+mn-lt"/>
          <a:ea typeface="+mn-ea"/>
          <a:cs typeface="+mn-cs"/>
        </a:defRPr>
      </a:lvl1pPr>
      <a:lvl2pPr marL="357188" indent="-357188" algn="l" rtl="0" eaLnBrk="1" fontAlgn="base" hangingPunct="1">
        <a:lnSpc>
          <a:spcPct val="120000"/>
        </a:lnSpc>
        <a:spcBef>
          <a:spcPts val="500"/>
        </a:spcBef>
        <a:spcAft>
          <a:spcPct val="0"/>
        </a:spcAft>
        <a:buFont typeface="Calibri" pitchFamily="34" charset="0"/>
        <a:buChar char=" "/>
        <a:defRPr sz="1600">
          <a:solidFill>
            <a:srgbClr val="7F7F7F"/>
          </a:solidFill>
          <a:latin typeface="+mn-lt"/>
          <a:ea typeface="+mn-ea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Calibri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793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  <p:sldLayoutId id="2147484181" r:id="rId4"/>
    <p:sldLayoutId id="2147484182" r:id="rId5"/>
    <p:sldLayoutId id="2147484183" r:id="rId6"/>
    <p:sldLayoutId id="2147484184" r:id="rId7"/>
    <p:sldLayoutId id="2147484185" r:id="rId8"/>
    <p:sldLayoutId id="2147484186" r:id="rId9"/>
    <p:sldLayoutId id="2147484187" r:id="rId10"/>
    <p:sldLayoutId id="21474841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slideLayout" Target="../slideLayouts/slideLayout22.xml"/><Relationship Id="rId4" Type="http://schemas.openxmlformats.org/officeDocument/2006/relationships/tags" Target="../tags/tag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slideLayout" Target="../slideLayouts/slideLayout24.xml"/><Relationship Id="rId4" Type="http://schemas.openxmlformats.org/officeDocument/2006/relationships/tags" Target="../tags/tag3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8.xml"/><Relationship Id="rId1" Type="http://schemas.openxmlformats.org/officeDocument/2006/relationships/tags" Target="../tags/tag3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slideLayout" Target="../slideLayouts/slideLayout16.xml"/><Relationship Id="rId4" Type="http://schemas.openxmlformats.org/officeDocument/2006/relationships/tags" Target="../tags/tag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Layout" Target="../slideLayouts/slideLayout19.xml"/><Relationship Id="rId4" Type="http://schemas.openxmlformats.org/officeDocument/2006/relationships/tags" Target="../tags/tag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>
                <a:sym typeface="+mn-ea"/>
              </a:rPr>
              <a:t>4 </a:t>
            </a:r>
            <a:r>
              <a:rPr lang="zh-CN" altLang="zh-CN" sz="7200" dirty="0">
                <a:sym typeface="+mn-ea"/>
              </a:rPr>
              <a:t>花之歌</a:t>
            </a:r>
          </a:p>
        </p:txBody>
      </p:sp>
      <p:sp>
        <p:nvSpPr>
          <p:cNvPr id="5" name="矩形 4"/>
          <p:cNvSpPr/>
          <p:nvPr/>
        </p:nvSpPr>
        <p:spPr>
          <a:xfrm>
            <a:off x="914400" y="5102207"/>
            <a:ext cx="5762625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170615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4403727" y="2987675"/>
            <a:ext cx="6950075" cy="6413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endParaRPr lang="zh-CN" altLang="zh-CN" sz="360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3108327" y="877889"/>
            <a:ext cx="5807075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endParaRPr lang="zh-CN" altLang="zh-CN"/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1524000" y="1404280"/>
            <a:ext cx="9144000" cy="304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dirty="0">
                <a:solidFill>
                  <a:srgbClr val="FF0066"/>
                </a:solidFill>
              </a:rPr>
              <a:t>   </a:t>
            </a:r>
            <a:r>
              <a:rPr lang="zh-CN" altLang="en-US" sz="3200" dirty="0"/>
              <a:t>课文是用</a:t>
            </a:r>
            <a:r>
              <a:rPr lang="zh-CN" altLang="en-US" sz="3200" dirty="0">
                <a:solidFill>
                  <a:srgbClr val="3333FF"/>
                </a:solidFill>
              </a:rPr>
              <a:t>第一人称</a:t>
            </a:r>
            <a:r>
              <a:rPr lang="zh-CN" altLang="en-US" sz="3200" dirty="0"/>
              <a:t>拟人的手法写出了花的心声，这是花在自我歌唱，作者与花融为一体了，花的理想与追求就是作者的理想与追求，因此，</a:t>
            </a:r>
            <a:r>
              <a:rPr lang="zh-CN" altLang="en-US" sz="3200" dirty="0">
                <a:solidFill>
                  <a:srgbClr val="3333FF"/>
                </a:solidFill>
              </a:rPr>
              <a:t>题目“花之歌”</a:t>
            </a:r>
            <a:r>
              <a:rPr lang="en-US" altLang="zh-CN" sz="3200" dirty="0">
                <a:solidFill>
                  <a:srgbClr val="3333FF"/>
                </a:solidFill>
              </a:rPr>
              <a:t>――“</a:t>
            </a:r>
            <a:r>
              <a:rPr lang="zh-CN" altLang="en-US" sz="3200" dirty="0">
                <a:solidFill>
                  <a:srgbClr val="3333FF"/>
                </a:solidFill>
              </a:rPr>
              <a:t>花的歌唱”是与课文内容吻合的。</a:t>
            </a:r>
            <a:endParaRPr lang="en-US" altLang="zh-CN" sz="3200" dirty="0">
              <a:solidFill>
                <a:srgbClr val="3333FF"/>
              </a:solidFill>
            </a:endParaRPr>
          </a:p>
          <a:p>
            <a:pPr eaLnBrk="1" hangingPunct="1"/>
            <a:r>
              <a:rPr lang="en-US" altLang="zh-CN" sz="3200" dirty="0">
                <a:solidFill>
                  <a:srgbClr val="3333FF"/>
                </a:solidFill>
              </a:rPr>
              <a:t>    </a:t>
            </a:r>
            <a:r>
              <a:rPr lang="zh-CN" altLang="en-US" sz="3200" dirty="0"/>
              <a:t>而题目“花”，就是作者站在旁观者的立场上客观地写花，这与课文内容是不相符的。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3"/>
          <p:cNvSpPr txBox="1">
            <a:spLocks noChangeArrowheads="1"/>
          </p:cNvSpPr>
          <p:nvPr/>
        </p:nvSpPr>
        <p:spPr bwMode="auto">
          <a:xfrm>
            <a:off x="2133600" y="1828801"/>
            <a:ext cx="7848600" cy="25853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3333FF"/>
                </a:solidFill>
                <a:latin typeface="黑体" panose="02010609060101010101" charset="-122"/>
                <a:ea typeface="黑体" panose="02010609060101010101" charset="-122"/>
              </a:rPr>
              <a:t>纪伯伦散文诗最大特色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——</a:t>
            </a: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把要写的事物用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拟人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手法隐藏起来，然后再进行比喻描画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1894047" y="3293110"/>
            <a:ext cx="8491060" cy="635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1693070" y="635637"/>
            <a:ext cx="8491061" cy="17032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lvl="0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ea"/>
              </a:rPr>
              <a:t>朗读第二部分（</a:t>
            </a:r>
            <a:r>
              <a:rPr lang="en-US" altLang="zh-CN" dirty="0">
                <a:latin typeface="+mn-lt"/>
                <a:ea typeface="+mn-ea"/>
                <a:sym typeface="+mn-ea"/>
              </a:rPr>
              <a:t>5-7</a:t>
            </a:r>
            <a:r>
              <a:rPr lang="zh-CN" altLang="en-US" dirty="0">
                <a:latin typeface="+mn-lt"/>
                <a:ea typeface="+mn-ea"/>
                <a:sym typeface="+mn-ea"/>
              </a:rPr>
              <a:t>）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1630205" y="3348992"/>
            <a:ext cx="8829675" cy="2794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zh-CN"/>
            </a:defPPr>
            <a:lvl1pPr marR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36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228600" indent="-2286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4000" b="1">
                <a:latin typeface="+mn-lt"/>
                <a:ea typeface="+mn-ea"/>
                <a:sym typeface="+mn-ea"/>
              </a:rPr>
              <a:t>边读边想象作者描写的花的形象，说一说哪一个形象最能打动自己？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zh-CN" altLang="en-US" sz="4000">
              <a:latin typeface="+mn-lt"/>
              <a:ea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1752600" y="685815"/>
            <a:ext cx="8686800" cy="55399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</a:rPr>
              <a:t>资料宝库</a:t>
            </a:r>
            <a:endParaRPr lang="en-US" altLang="zh-CN" sz="20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/>
              <a:t>      </a:t>
            </a:r>
            <a:r>
              <a:rPr lang="zh-CN" altLang="en-US" sz="2400" dirty="0"/>
              <a:t>纪伯伦出生在黎巴嫩北部山区的一个农家。十二岁因不堪忍受奥斯曼帝国的残暴统治，随母亲迁往美国波士顿，十五岁只身返国。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/>
              <a:t>     纪伯伦是位热爱祖国，热爱全人类的艺术家。</a:t>
            </a:r>
            <a:r>
              <a:rPr lang="zh-CN" altLang="en-US" sz="2400" b="1" dirty="0">
                <a:latin typeface="Times New Roman" panose="02020603050405020304" pitchFamily="18" charset="0"/>
              </a:rPr>
              <a:t>在短暂而辉煌的生命之旅中，纪伯伦饱经颠沛流离、痛失亲人、爱情波折、债务缠身与疾病煎熬之苦。</a:t>
            </a:r>
            <a:r>
              <a:rPr lang="zh-CN" altLang="en-US" sz="2400" dirty="0"/>
              <a:t>在生命的最后岁月写下了</a:t>
            </a:r>
            <a:r>
              <a:rPr lang="en-US" altLang="zh-CN" sz="2400" dirty="0"/>
              <a:t>《</a:t>
            </a:r>
            <a:r>
              <a:rPr lang="zh-CN" altLang="en-US" sz="2400" dirty="0"/>
              <a:t>朦胧中的祖国</a:t>
            </a:r>
            <a:r>
              <a:rPr lang="en-US" altLang="zh-CN" sz="2400" dirty="0"/>
              <a:t>》</a:t>
            </a:r>
            <a:r>
              <a:rPr lang="zh-CN" altLang="en-US" sz="2400" dirty="0"/>
              <a:t>，他讴歌毕生苦恋的祖国“您在我们灵魂中</a:t>
            </a:r>
            <a:r>
              <a:rPr lang="en-US" altLang="zh-CN" sz="2400" dirty="0"/>
              <a:t>——</a:t>
            </a:r>
            <a:r>
              <a:rPr lang="zh-CN" altLang="en-US" sz="2400" dirty="0"/>
              <a:t>是火，是光：您在我的胸膛里</a:t>
            </a:r>
            <a:r>
              <a:rPr lang="en-US" altLang="zh-CN" sz="2400" dirty="0"/>
              <a:t>——</a:t>
            </a:r>
            <a:r>
              <a:rPr lang="zh-CN" altLang="en-US" sz="2400" dirty="0"/>
              <a:t>是我悸动的心脏。”他反对愚昧和陈腐，热爱自由，崇尚正义。</a:t>
            </a:r>
            <a:r>
              <a:rPr lang="en-US" altLang="zh-CN" sz="2400" b="1" dirty="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1894047" y="3293110"/>
            <a:ext cx="8491060" cy="635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1655446" y="1069413"/>
            <a:ext cx="8491061" cy="17032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zh-CN"/>
            </a:defPPr>
            <a:lvl1pPr lvl="0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500"/>
              </a:lnSpc>
            </a:pPr>
            <a:r>
              <a:rPr lang="en-US" altLang="zh-CN" sz="2800" b="1" dirty="0">
                <a:solidFill>
                  <a:srgbClr val="00B050"/>
                </a:solidFill>
              </a:rPr>
              <a:t>“</a:t>
            </a:r>
            <a:r>
              <a:rPr lang="zh-CN" altLang="en-US" sz="2800" b="1" dirty="0">
                <a:solidFill>
                  <a:srgbClr val="00B050"/>
                </a:solidFill>
                <a:sym typeface="+mn-ea"/>
              </a:rPr>
              <a:t>我总是仰望高空，对光明心驰神往;我从不顾影自怜，也不孤芳自赏。</a:t>
            </a:r>
            <a:r>
              <a:rPr lang="en-US" altLang="zh-CN" sz="2800" b="1" dirty="0">
                <a:solidFill>
                  <a:srgbClr val="00B050"/>
                </a:solidFill>
              </a:rPr>
              <a:t>”</a:t>
            </a:r>
            <a:r>
              <a:rPr lang="zh-CN" altLang="en-US" sz="2800" b="1" dirty="0">
                <a:solidFill>
                  <a:srgbClr val="00B050"/>
                </a:solidFill>
              </a:rPr>
              <a:t>如何理解这句话的含义？</a:t>
            </a: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1582579" y="3469640"/>
            <a:ext cx="8942070" cy="17729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zh-CN"/>
            </a:defPPr>
            <a:lvl1pPr marR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36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+mn-lt"/>
                <a:ea typeface="+mn-ea"/>
              </a:rPr>
              <a:t>       </a:t>
            </a:r>
            <a:r>
              <a:rPr lang="zh-CN" altLang="en-US" sz="3200" b="1" dirty="0">
                <a:solidFill>
                  <a:srgbClr val="FF0000"/>
                </a:solidFill>
                <a:latin typeface="+mn-lt"/>
                <a:ea typeface="+mn-ea"/>
              </a:rPr>
              <a:t>作者以花自喻，借花来表达他坚持追求光明和理想，积极向上的人生态度。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1776413" y="981078"/>
            <a:ext cx="2374900" cy="536575"/>
          </a:xfrm>
          <a:prstGeom prst="round2SameRect">
            <a:avLst/>
          </a:prstGeom>
          <a:pattFill prst="pct5">
            <a:fgClr>
              <a:schemeClr val="accent5">
                <a:lumMod val="40000"/>
                <a:lumOff val="60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 dirty="0">
                <a:solidFill>
                  <a:prstClr val="black"/>
                </a:solidFill>
              </a:rPr>
              <a:t>思考并交流</a:t>
            </a:r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952" y="1628778"/>
            <a:ext cx="2951163" cy="6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4827" y="2860675"/>
            <a:ext cx="1114425" cy="21526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0"/>
              </a:schemeClr>
            </a:prstShdw>
          </a:effectLst>
        </p:spPr>
      </p:pic>
      <p:sp>
        <p:nvSpPr>
          <p:cNvPr id="38917" name="矩形 3"/>
          <p:cNvSpPr>
            <a:spLocks noChangeArrowheads="1"/>
          </p:cNvSpPr>
          <p:nvPr/>
        </p:nvSpPr>
        <p:spPr bwMode="auto">
          <a:xfrm>
            <a:off x="1846263" y="1770065"/>
            <a:ext cx="864076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在这首为花儿唱的赞歌里，花儿是一个什么样的形象？</a:t>
            </a:r>
          </a:p>
        </p:txBody>
      </p:sp>
      <p:sp>
        <p:nvSpPr>
          <p:cNvPr id="16390" name="矩形 4"/>
          <p:cNvSpPr>
            <a:spLocks noChangeArrowheads="1"/>
          </p:cNvSpPr>
          <p:nvPr/>
        </p:nvSpPr>
        <p:spPr bwMode="auto">
          <a:xfrm>
            <a:off x="3214689" y="2978152"/>
            <a:ext cx="6769100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chemeClr val="accent3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花儿是一个奉献者和使者，它仰望高空，向往光明，从不顾影自怜，也不孤芳自赏，与万物和谐共处。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1776413" y="981078"/>
            <a:ext cx="2374900" cy="536575"/>
          </a:xfrm>
          <a:prstGeom prst="round2SameRect">
            <a:avLst/>
          </a:prstGeom>
          <a:pattFill prst="pct5">
            <a:fgClr>
              <a:schemeClr val="accent5">
                <a:lumMod val="40000"/>
                <a:lumOff val="60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 dirty="0">
                <a:solidFill>
                  <a:prstClr val="black"/>
                </a:solidFill>
              </a:rPr>
              <a:t>思考并交流</a:t>
            </a:r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952" y="1628778"/>
            <a:ext cx="2951163" cy="6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4827" y="2860675"/>
            <a:ext cx="1114425" cy="21526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0"/>
              </a:schemeClr>
            </a:prstShdw>
          </a:effectLst>
        </p:spPr>
      </p:pic>
      <p:sp>
        <p:nvSpPr>
          <p:cNvPr id="38917" name="矩形 3"/>
          <p:cNvSpPr>
            <a:spLocks noChangeArrowheads="1"/>
          </p:cNvSpPr>
          <p:nvPr/>
        </p:nvSpPr>
        <p:spPr bwMode="auto">
          <a:xfrm>
            <a:off x="1846263" y="1770065"/>
            <a:ext cx="864076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如何理解文章最后一段话。</a:t>
            </a:r>
          </a:p>
        </p:txBody>
      </p:sp>
      <p:sp>
        <p:nvSpPr>
          <p:cNvPr id="16390" name="矩形 4"/>
          <p:cNvSpPr>
            <a:spLocks noChangeArrowheads="1"/>
          </p:cNvSpPr>
          <p:nvPr/>
        </p:nvSpPr>
        <p:spPr bwMode="auto">
          <a:xfrm>
            <a:off x="3214689" y="2978152"/>
            <a:ext cx="6769100" cy="22467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chemeClr val="accent3">
                    <a:lumMod val="1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这首散文诗表面上是写花，但真正是写人。诗人正是利用花这种大自然的语言，来寄托自己的伟大情操；同时也号召我们要“仰望高空，对光明心驰神往；不顾影自怜，也不孤芳自赏”。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0513" y="765175"/>
            <a:ext cx="2019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直线连接符 21"/>
          <p:cNvSpPr>
            <a:spLocks noChangeShapeType="1"/>
          </p:cNvSpPr>
          <p:nvPr/>
        </p:nvSpPr>
        <p:spPr bwMode="auto">
          <a:xfrm flipV="1">
            <a:off x="1487487" y="1343025"/>
            <a:ext cx="2073276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miter lim="800000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53466" y="1962150"/>
            <a:ext cx="7674795" cy="33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24489" y="1322241"/>
            <a:ext cx="89806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/>
              <a:t>        </a:t>
            </a:r>
            <a:r>
              <a:rPr lang="zh-CN" altLang="en-US" sz="2400" b="1" dirty="0"/>
              <a:t>本文是一首散文诗，诗人运用第一人称，从花的视角描画了四季更迭花开花落的景象，以及花的日常生活和品质追求，塑造了花向往光明、与万物和谐共处的鲜明形象，</a:t>
            </a:r>
            <a:r>
              <a:rPr lang="zh-CN" altLang="en-US" sz="2400" b="1" dirty="0">
                <a:solidFill>
                  <a:srgbClr val="0000CC"/>
                </a:solidFill>
              </a:rPr>
              <a:t>抒发了诗人对人生意义的独特感悟：</a:t>
            </a:r>
            <a:r>
              <a:rPr lang="zh-CN" altLang="en-US" sz="2400" b="1" dirty="0">
                <a:solidFill>
                  <a:srgbClr val="FF0000"/>
                </a:solidFill>
              </a:rPr>
              <a:t>人生要像花一样，</a:t>
            </a:r>
            <a:r>
              <a:rPr lang="zh-CN" altLang="en-US" sz="2400" b="1" u="sng" dirty="0">
                <a:solidFill>
                  <a:srgbClr val="0000CC"/>
                </a:solidFill>
              </a:rPr>
              <a:t>失意时</a:t>
            </a:r>
            <a:r>
              <a:rPr lang="zh-CN" altLang="en-US" sz="2400" b="1" dirty="0">
                <a:solidFill>
                  <a:srgbClr val="FF0000"/>
                </a:solidFill>
              </a:rPr>
              <a:t>不顾影自怜，</a:t>
            </a:r>
            <a:r>
              <a:rPr lang="zh-CN" altLang="en-US" sz="2400" b="1" u="sng" dirty="0">
                <a:solidFill>
                  <a:srgbClr val="0000CC"/>
                </a:solidFill>
              </a:rPr>
              <a:t>得意时</a:t>
            </a:r>
            <a:r>
              <a:rPr lang="zh-CN" altLang="en-US" sz="2400" b="1" dirty="0">
                <a:solidFill>
                  <a:srgbClr val="FF0000"/>
                </a:solidFill>
              </a:rPr>
              <a:t>不孤芳自赏，无论处于哪种境遇，总是积极地向往和追求光明。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/>
              <a:t>       此外，</a:t>
            </a:r>
            <a:r>
              <a:rPr lang="zh-CN" altLang="en-US" sz="2400" b="1" dirty="0">
                <a:solidFill>
                  <a:srgbClr val="FF0000"/>
                </a:solidFill>
              </a:rPr>
              <a:t>排比</a:t>
            </a:r>
            <a:r>
              <a:rPr lang="zh-CN" altLang="en-US" sz="2400" b="1" dirty="0"/>
              <a:t>句式的连续运用，</a:t>
            </a:r>
            <a:r>
              <a:rPr lang="zh-CN" altLang="en-US" sz="2400" b="1" dirty="0">
                <a:solidFill>
                  <a:srgbClr val="FF0000"/>
                </a:solidFill>
              </a:rPr>
              <a:t>使本文语言富于节奏感和音韵美，呈现出浓郁的诗情画意。</a:t>
            </a:r>
          </a:p>
        </p:txBody>
      </p:sp>
      <p:sp>
        <p:nvSpPr>
          <p:cNvPr id="4" name="标题 2"/>
          <p:cNvSpPr>
            <a:spLocks noGrp="1"/>
          </p:cNvSpPr>
          <p:nvPr/>
        </p:nvSpPr>
        <p:spPr>
          <a:xfrm>
            <a:off x="2083216" y="387100"/>
            <a:ext cx="1906583" cy="7562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solidFill>
                  <a:srgbClr val="FF0000"/>
                </a:solidFill>
              </a:rPr>
              <a:t>概括主题</a:t>
            </a:r>
            <a:r>
              <a:rPr lang="zh-CN" altLang="en-US" sz="2800" dirty="0"/>
              <a:t>：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文本框 1"/>
          <p:cNvSpPr txBox="1">
            <a:spLocks noChangeArrowheads="1"/>
          </p:cNvSpPr>
          <p:nvPr/>
        </p:nvSpPr>
        <p:spPr bwMode="auto">
          <a:xfrm>
            <a:off x="1933576" y="2086885"/>
            <a:ext cx="8231187" cy="28623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accent3">
                    <a:lumMod val="10000"/>
                  </a:schemeClr>
                </a:solidFill>
                <a:latin typeface="宋体" panose="02010600030101010101" pitchFamily="2" charset="-122"/>
              </a:rPr>
              <a:t>仿写句子：</a:t>
            </a:r>
            <a:endParaRPr lang="en-US" altLang="zh-CN" sz="2400" dirty="0">
              <a:solidFill>
                <a:schemeClr val="accent3">
                  <a:lumMod val="10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</a:rPr>
              <a:t>我是</a:t>
            </a:r>
            <a:r>
              <a:rPr lang="zh-CN" altLang="en-US" sz="2400" dirty="0">
                <a:solidFill>
                  <a:schemeClr val="accent3">
                    <a:lumMod val="10000"/>
                  </a:schemeClr>
                </a:solidFill>
                <a:latin typeface="宋体" panose="02010600030101010101" pitchFamily="2" charset="-122"/>
              </a:rPr>
              <a:t>亲友之间交往的礼品，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</a:rPr>
              <a:t>我是</a:t>
            </a:r>
            <a:r>
              <a:rPr lang="zh-CN" altLang="en-US" sz="2400" dirty="0">
                <a:solidFill>
                  <a:schemeClr val="accent3">
                    <a:lumMod val="10000"/>
                  </a:schemeClr>
                </a:solidFill>
                <a:latin typeface="宋体" panose="02010600030101010101" pitchFamily="2" charset="-122"/>
              </a:rPr>
              <a:t>婚礼的冠冕，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</a:rPr>
              <a:t>我是</a:t>
            </a:r>
            <a:r>
              <a:rPr lang="zh-CN" altLang="en-US" sz="2400" dirty="0">
                <a:solidFill>
                  <a:schemeClr val="accent3">
                    <a:lumMod val="10000"/>
                  </a:schemeClr>
                </a:solidFill>
                <a:latin typeface="宋体" panose="02010600030101010101" pitchFamily="2" charset="-122"/>
              </a:rPr>
              <a:t>生者赠予死者最后的祭献。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accent3">
                    <a:lumMod val="10000"/>
                  </a:schemeClr>
                </a:solidFill>
                <a:latin typeface="宋体" panose="02010600030101010101" pitchFamily="2" charset="-122"/>
              </a:rPr>
              <a:t>我是敬献给冠军的祝贺，我是情人心意的寄托，我是学生赠予老师的崇高敬意。 </a:t>
            </a:r>
            <a:endParaRPr lang="en-US" altLang="zh-CN" sz="2400" dirty="0">
              <a:solidFill>
                <a:schemeClr val="accent3">
                  <a:lumMod val="10000"/>
                </a:schemeClr>
              </a:solidFill>
              <a:latin typeface="宋体" panose="02010600030101010101" pitchFamily="2" charset="-122"/>
            </a:endParaRPr>
          </a:p>
        </p:txBody>
      </p:sp>
      <p:pic>
        <p:nvPicPr>
          <p:cNvPr id="4198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3575" y="836613"/>
            <a:ext cx="20193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直线连接符 21"/>
          <p:cNvSpPr>
            <a:spLocks noChangeShapeType="1"/>
          </p:cNvSpPr>
          <p:nvPr/>
        </p:nvSpPr>
        <p:spPr bwMode="auto">
          <a:xfrm flipV="1">
            <a:off x="2006602" y="1604966"/>
            <a:ext cx="2073275" cy="7937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miter lim="800000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1894047" y="2353144"/>
            <a:ext cx="8491060" cy="635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1895953" y="952334"/>
            <a:ext cx="2462689" cy="108331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defPPr>
              <a:defRPr lang="zh-CN"/>
            </a:defPPr>
            <a:lvl1pPr lvl="0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学习目标：</a:t>
            </a: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1695386" y="2489034"/>
            <a:ext cx="8878253" cy="39869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zh-CN"/>
            </a:defPPr>
            <a:lvl1pPr marR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36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40000"/>
              </a:lnSpc>
            </a:pPr>
            <a:r>
              <a:rPr lang="en-US" altLang="zh-CN" sz="2400" dirty="0">
                <a:latin typeface="+mn-lt"/>
                <a:ea typeface="+mn-ea"/>
              </a:rPr>
              <a:t>1.</a:t>
            </a:r>
            <a:r>
              <a:rPr lang="zh-CN" altLang="en-US" sz="2400" dirty="0">
                <a:latin typeface="+mn-lt"/>
                <a:ea typeface="+mn-ea"/>
              </a:rPr>
              <a:t>正确、流利、有感情地朗读诗歌，了解诗歌的主要内容。</a:t>
            </a:r>
          </a:p>
          <a:p>
            <a:pPr>
              <a:lnSpc>
                <a:spcPct val="140000"/>
              </a:lnSpc>
            </a:pPr>
            <a:r>
              <a:rPr lang="en-US" altLang="zh-CN" sz="2400" dirty="0">
                <a:latin typeface="+mn-lt"/>
                <a:ea typeface="+mn-ea"/>
              </a:rPr>
              <a:t>2.</a:t>
            </a:r>
            <a:r>
              <a:rPr lang="zh-CN" altLang="en-US" sz="2400" dirty="0">
                <a:latin typeface="+mn-lt"/>
                <a:ea typeface="+mn-ea"/>
              </a:rPr>
              <a:t>想象诗歌描绘的画面，深入理解课文内容，感受花儿的形象。（</a:t>
            </a:r>
            <a:r>
              <a:rPr lang="zh-CN" altLang="en-US" sz="2400" dirty="0">
                <a:solidFill>
                  <a:srgbClr val="FF0000"/>
                </a:solidFill>
                <a:latin typeface="+mn-lt"/>
                <a:ea typeface="+mn-ea"/>
              </a:rPr>
              <a:t>重点</a:t>
            </a:r>
            <a:r>
              <a:rPr lang="zh-CN" altLang="en-US" sz="2400" dirty="0">
                <a:latin typeface="+mn-lt"/>
                <a:ea typeface="+mn-ea"/>
              </a:rPr>
              <a:t>）</a:t>
            </a:r>
          </a:p>
          <a:p>
            <a:pPr>
              <a:lnSpc>
                <a:spcPct val="140000"/>
              </a:lnSpc>
            </a:pPr>
            <a:r>
              <a:rPr lang="en-US" altLang="zh-CN" sz="2400" dirty="0">
                <a:latin typeface="+mn-lt"/>
                <a:ea typeface="+mn-ea"/>
              </a:rPr>
              <a:t>3.</a:t>
            </a:r>
            <a:r>
              <a:rPr lang="zh-CN" altLang="en-US" sz="2400" dirty="0">
                <a:latin typeface="+mn-lt"/>
                <a:ea typeface="+mn-ea"/>
              </a:rPr>
              <a:t>学习作者第一人称的写法，感受花的精神，体会文中蕴含的哲理。（</a:t>
            </a:r>
            <a:r>
              <a:rPr lang="zh-CN" altLang="en-US" sz="2400" dirty="0">
                <a:solidFill>
                  <a:srgbClr val="FF0000"/>
                </a:solidFill>
                <a:latin typeface="+mn-lt"/>
                <a:ea typeface="+mn-ea"/>
              </a:rPr>
              <a:t>重难点</a:t>
            </a:r>
            <a:r>
              <a:rPr lang="zh-CN" altLang="en-US" sz="2400" dirty="0">
                <a:latin typeface="+mn-lt"/>
                <a:ea typeface="+mn-ea"/>
              </a:rPr>
              <a:t>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157926" y="310718"/>
            <a:ext cx="2077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361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4294967295"/>
            <p:custDataLst>
              <p:tags r:id="rId2"/>
            </p:custDataLst>
          </p:nvPr>
        </p:nvSpPr>
        <p:spPr>
          <a:xfrm>
            <a:off x="1638300" y="673100"/>
            <a:ext cx="8904288" cy="5557838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SzTx/>
              <a:buNone/>
              <a:defRPr/>
            </a:pPr>
            <a:r>
              <a:rPr lang="en-US" altLang="zh-CN" dirty="0"/>
              <a:t>     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纪伯伦（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1883—1931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），黎巴嫩诗人、作家、画家，被称为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艺术天才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”“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黎巴嫩文坛骄子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，与印度的泰戈尔齐名，被并称为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站在东西方文化桥梁上的两位巨人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。其作品多以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爱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和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美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为主题，通过大胆的想象和象征的手法，表达深沉的感情和远大的理想，并常常流露出愤世嫉俗的态度或表现某种神秘的力量，是阿拉伯近代文学史上第一个使用散文诗体的作家。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主要代表作有散文诗集《泪与笑》《先知》《沙与沫》等。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058" y="690881"/>
            <a:ext cx="218027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CC"/>
                </a:solidFill>
                <a:sym typeface="+mn-ea"/>
              </a:rPr>
              <a:t>硕大无朋：</a:t>
            </a:r>
          </a:p>
          <a:p>
            <a:endParaRPr lang="zh-CN" altLang="en-US" sz="3600" b="1" dirty="0">
              <a:solidFill>
                <a:srgbClr val="0000CC"/>
              </a:solidFill>
              <a:sym typeface="+mn-ea"/>
            </a:endParaRPr>
          </a:p>
          <a:p>
            <a:r>
              <a:rPr lang="zh-CN" altLang="en-US" sz="3600" b="1" dirty="0">
                <a:solidFill>
                  <a:srgbClr val="0000CC"/>
                </a:solidFill>
                <a:sym typeface="+mn-ea"/>
              </a:rPr>
              <a:t>心驰神往： </a:t>
            </a:r>
          </a:p>
          <a:p>
            <a:endParaRPr lang="zh-CN" altLang="en-US" sz="3600" b="1" dirty="0">
              <a:solidFill>
                <a:srgbClr val="0000CC"/>
              </a:solidFill>
              <a:sym typeface="+mn-ea"/>
            </a:endParaRPr>
          </a:p>
          <a:p>
            <a:r>
              <a:rPr lang="zh-CN" altLang="en-US" sz="3600" b="1" dirty="0">
                <a:solidFill>
                  <a:srgbClr val="0000CC"/>
                </a:solidFill>
                <a:sym typeface="+mn-ea"/>
              </a:rPr>
              <a:t>顾影自怜：</a:t>
            </a:r>
          </a:p>
          <a:p>
            <a:endParaRPr lang="zh-CN" altLang="en-US" sz="3600" b="1" dirty="0">
              <a:solidFill>
                <a:srgbClr val="0000CC"/>
              </a:solidFill>
              <a:sym typeface="+mn-ea"/>
            </a:endParaRPr>
          </a:p>
          <a:p>
            <a:r>
              <a:rPr lang="zh-CN" altLang="en-US" sz="3600" b="1" dirty="0">
                <a:solidFill>
                  <a:srgbClr val="0000CC"/>
                </a:solidFill>
                <a:sym typeface="+mn-ea"/>
              </a:rPr>
              <a:t>孤芳自赏</a:t>
            </a:r>
            <a:r>
              <a:rPr lang="zh-CN" altLang="en-US" sz="2800" b="1" dirty="0">
                <a:solidFill>
                  <a:srgbClr val="0000CC"/>
                </a:solidFill>
                <a:sym typeface="+mn-ea"/>
              </a:rPr>
              <a:t>：</a:t>
            </a:r>
          </a:p>
          <a:p>
            <a:endParaRPr lang="zh-CN" altLang="en-US" sz="1400" dirty="0"/>
          </a:p>
        </p:txBody>
      </p:sp>
      <p:sp>
        <p:nvSpPr>
          <p:cNvPr id="5" name="文本框 4"/>
          <p:cNvSpPr txBox="1"/>
          <p:nvPr/>
        </p:nvSpPr>
        <p:spPr>
          <a:xfrm>
            <a:off x="3741421" y="758604"/>
            <a:ext cx="668035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zh-CN" sz="2400" dirty="0"/>
              <a:t>形容无比的大。朋：伦比。</a:t>
            </a:r>
            <a:endParaRPr lang="zh-CN" altLang="en-US" sz="2400" b="1" dirty="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40469" y="1851628"/>
            <a:ext cx="6634639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ym typeface="+mn-ea"/>
              </a:rPr>
              <a:t>心神飞到（向往的地方），形容非常向往。神秘而迷人的九寨沟令人心驰神往。</a:t>
            </a:r>
            <a:endParaRPr lang="en-US" altLang="zh-CN" sz="2400" b="1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52851" y="2959686"/>
            <a:ext cx="6699409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ym typeface="+mn-ea"/>
              </a:rPr>
              <a:t>望着自己的影子，自己怜惜自己，形容孤独失意的样子。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14275" y="4034104"/>
            <a:ext cx="6707505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dirty="0">
                <a:sym typeface="+mn-ea"/>
              </a:rPr>
              <a:t>自命清高，自我欣赏。</a:t>
            </a:r>
          </a:p>
          <a:p>
            <a:pPr>
              <a:lnSpc>
                <a:spcPct val="110000"/>
              </a:lnSpc>
            </a:pPr>
            <a:endParaRPr lang="zh-CN" altLang="en-US" sz="2400" b="1" dirty="0"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876426" y="571500"/>
            <a:ext cx="4508183" cy="132588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zh-CN" dirty="0"/>
              <a:t>朗读课文，整体感知：</a:t>
            </a:r>
          </a:p>
        </p:txBody>
      </p:sp>
      <p:sp>
        <p:nvSpPr>
          <p:cNvPr id="8" name="内容占位符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951673" y="1943100"/>
            <a:ext cx="7886700" cy="220853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zh-CN" altLang="en-US" sz="3600" dirty="0"/>
          </a:p>
          <a:p>
            <a:pPr marL="0" indent="0" algn="just">
              <a:buNone/>
            </a:pPr>
            <a:r>
              <a:rPr lang="zh-CN" altLang="en-US" sz="4800" b="1" dirty="0">
                <a:solidFill>
                  <a:srgbClr val="0000CC"/>
                </a:solidFill>
              </a:rPr>
              <a:t>本首散文诗可以分成几部分？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1894047" y="3293110"/>
            <a:ext cx="8491060" cy="635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1669256" y="636270"/>
            <a:ext cx="3128010" cy="9499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lvl="0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zh-CN" sz="3600" dirty="0">
                <a:solidFill>
                  <a:schemeClr val="tx1"/>
                </a:solidFill>
              </a:rPr>
              <a:t>分为两部分：</a:t>
            </a: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1693435" y="1877305"/>
            <a:ext cx="8682149" cy="40786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zh-CN"/>
            </a:defPPr>
            <a:lvl1pPr marR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36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CC"/>
                </a:solidFill>
                <a:latin typeface="黑体" panose="02010609060101010101" charset="-122"/>
                <a:ea typeface="黑体" panose="02010609060101010101" charset="-122"/>
              </a:rPr>
              <a:t>1—4</a:t>
            </a:r>
            <a:r>
              <a:rPr lang="zh-CN" altLang="en-US" sz="2800" b="1" dirty="0">
                <a:solidFill>
                  <a:srgbClr val="0000CC"/>
                </a:solidFill>
                <a:latin typeface="黑体" panose="02010609060101010101" charset="-122"/>
                <a:ea typeface="黑体" panose="02010609060101010101" charset="-122"/>
              </a:rPr>
              <a:t>段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：以一系列</a:t>
            </a:r>
            <a:r>
              <a:rPr lang="en-US" altLang="zh-CN" sz="2800" b="1" dirty="0"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我是</a:t>
            </a:r>
            <a:r>
              <a:rPr lang="en-US" altLang="zh-CN" sz="2800" b="1" dirty="0">
                <a:latin typeface="黑体" panose="02010609060101010101" charset="-122"/>
                <a:ea typeface="黑体" panose="02010609060101010101" charset="-122"/>
              </a:rPr>
              <a:t>······”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的句式写花      对自己的认识。</a:t>
            </a:r>
            <a:endParaRPr lang="en-US" altLang="zh-CN" sz="2800" dirty="0">
              <a:latin typeface="+mn-lt"/>
              <a:ea typeface="+mn-ea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zh-CN" sz="2400" dirty="0">
              <a:latin typeface="+mn-lt"/>
              <a:ea typeface="+mn-ea"/>
            </a:endParaRPr>
          </a:p>
          <a:p>
            <a:r>
              <a:rPr lang="en-US" altLang="zh-CN" sz="2800" b="1" dirty="0">
                <a:solidFill>
                  <a:srgbClr val="0000CC"/>
                </a:solidFill>
                <a:latin typeface="黑体" panose="02010609060101010101" charset="-122"/>
                <a:ea typeface="黑体" panose="02010609060101010101" charset="-122"/>
              </a:rPr>
              <a:t>5—7</a:t>
            </a:r>
            <a:r>
              <a:rPr lang="zh-CN" altLang="en-US" sz="2800" b="1" dirty="0">
                <a:solidFill>
                  <a:srgbClr val="0000CC"/>
                </a:solidFill>
                <a:latin typeface="黑体" panose="02010609060101010101" charset="-122"/>
                <a:ea typeface="黑体" panose="02010609060101010101" charset="-122"/>
              </a:rPr>
              <a:t>段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：写花的品格。她与自然万物和谐相处，她向往光明，从不顾影自怜，也不孤芳自赏。</a:t>
            </a:r>
          </a:p>
          <a:p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115503" y="976630"/>
            <a:ext cx="6241256" cy="132588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/>
              <a:t>深入研读课文，思考：</a:t>
            </a:r>
          </a:p>
        </p:txBody>
      </p:sp>
      <p:sp>
        <p:nvSpPr>
          <p:cNvPr id="8" name="内容占位符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166939" y="2880360"/>
            <a:ext cx="6681311" cy="1187450"/>
          </a:xfrm>
          <a:prstGeom prst="rect">
            <a:avLst/>
          </a:prstGeom>
        </p:spPr>
        <p:txBody>
          <a:bodyPr vert="horz" lIns="90000" tIns="46800" rIns="90000" bIns="4680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zh-CN" sz="4000" b="1" dirty="0">
                <a:solidFill>
                  <a:srgbClr val="0000CC"/>
                </a:solidFill>
              </a:rPr>
              <a:t>1.</a:t>
            </a:r>
            <a:r>
              <a:rPr lang="zh-CN" altLang="en-US" sz="4000" b="1" dirty="0">
                <a:solidFill>
                  <a:srgbClr val="0000CC"/>
                </a:solidFill>
              </a:rPr>
              <a:t>从哪些地方可以看出</a:t>
            </a:r>
            <a:r>
              <a:rPr lang="en-US" altLang="zh-CN" sz="4000" b="1" dirty="0">
                <a:solidFill>
                  <a:srgbClr val="0000CC"/>
                </a:solidFill>
              </a:rPr>
              <a:t>“</a:t>
            </a:r>
            <a:r>
              <a:rPr lang="zh-CN" altLang="en-US" sz="4000" b="1" dirty="0">
                <a:solidFill>
                  <a:srgbClr val="0000CC"/>
                </a:solidFill>
              </a:rPr>
              <a:t>我</a:t>
            </a:r>
            <a:r>
              <a:rPr lang="en-US" altLang="zh-CN" sz="4000" b="1" dirty="0">
                <a:solidFill>
                  <a:srgbClr val="0000CC"/>
                </a:solidFill>
              </a:rPr>
              <a:t>”</a:t>
            </a:r>
            <a:r>
              <a:rPr lang="zh-CN" altLang="en-US" sz="4000" b="1" dirty="0">
                <a:solidFill>
                  <a:srgbClr val="0000CC"/>
                </a:solidFill>
              </a:rPr>
              <a:t>是花？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quarter" idx="4294967295"/>
            <p:custDataLst>
              <p:tags r:id="rId2"/>
            </p:custDataLst>
          </p:nvPr>
        </p:nvSpPr>
        <p:spPr>
          <a:xfrm>
            <a:off x="1524000" y="552450"/>
            <a:ext cx="8853488" cy="5557838"/>
          </a:xfrm>
        </p:spPr>
        <p:txBody>
          <a:bodyPr>
            <a:noAutofit/>
          </a:bodyPr>
          <a:lstStyle/>
          <a:p>
            <a:pPr marL="228600" indent="-228600" algn="just">
              <a:lnSpc>
                <a:spcPct val="150000"/>
              </a:lnSpc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b="1" dirty="0"/>
              <a:t>我是大自然的话语，</a:t>
            </a:r>
            <a:r>
              <a:rPr lang="zh-CN" altLang="en-US" b="1" dirty="0">
                <a:solidFill>
                  <a:schemeClr val="tx1"/>
                </a:solidFill>
              </a:rPr>
              <a:t>大自然说出来，又收回去，藏在心间，然后又说一遍……</a:t>
            </a:r>
            <a:r>
              <a:rPr lang="zh-CN" altLang="en-US" b="1" dirty="0">
                <a:solidFill>
                  <a:srgbClr val="FF0000"/>
                </a:solidFill>
              </a:rPr>
              <a:t>（这是说自然界中循环往复的花开花落。）</a:t>
            </a:r>
            <a:endParaRPr lang="zh-CN" altLang="en-US" b="1" dirty="0"/>
          </a:p>
          <a:p>
            <a:pPr marL="228600" indent="-228600" algn="just">
              <a:lnSpc>
                <a:spcPct val="150000"/>
              </a:lnSpc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b="1" dirty="0"/>
              <a:t>我是星星，从苍穹坠落在绿茵中。（</a:t>
            </a:r>
            <a:r>
              <a:rPr lang="zh-CN" altLang="en-US" b="1" dirty="0">
                <a:solidFill>
                  <a:srgbClr val="0000CC"/>
                </a:solidFill>
              </a:rPr>
              <a:t>交代花的整体形貌和生长环境，远观犹如草坪中亮丽的星星点点。</a:t>
            </a:r>
            <a:r>
              <a:rPr lang="zh-CN" altLang="en-US" b="1" dirty="0">
                <a:solidFill>
                  <a:srgbClr val="FF0000"/>
                </a:solidFill>
              </a:rPr>
              <a:t>突出花的高洁夺目。）</a:t>
            </a:r>
          </a:p>
          <a:p>
            <a:pPr marL="228600" indent="-228600" algn="just">
              <a:lnSpc>
                <a:spcPct val="150000"/>
              </a:lnSpc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b="1" dirty="0"/>
              <a:t>我是诸元素之女:冬将我孕育;春使我开放;夏让我成长;秋令我昏昏睡去。</a:t>
            </a:r>
            <a:r>
              <a:rPr lang="zh-CN" altLang="en-US" b="1" dirty="0">
                <a:solidFill>
                  <a:srgbClr val="FF0000"/>
                </a:solidFill>
              </a:rPr>
              <a:t>（</a:t>
            </a:r>
            <a:r>
              <a:rPr lang="zh-CN" altLang="en-US" b="1" dirty="0">
                <a:solidFill>
                  <a:srgbClr val="0000CC"/>
                </a:solidFill>
              </a:rPr>
              <a:t>这是说花的四季变化。</a:t>
            </a:r>
            <a:r>
              <a:rPr lang="zh-CN" altLang="en-US" b="1" dirty="0">
                <a:solidFill>
                  <a:srgbClr val="FF0000"/>
                </a:solidFill>
              </a:rPr>
              <a:t>写出花孕育、生长的过程。）</a:t>
            </a:r>
          </a:p>
          <a:p>
            <a:pPr marL="228600" indent="-228600" algn="just">
              <a:lnSpc>
                <a:spcPct val="150000"/>
              </a:lnSpc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b="1" dirty="0"/>
              <a:t>我是亲友之间交往的礼品;我是婚礼的冠冕;我是生者赠与死者最后的祭献。</a:t>
            </a:r>
            <a:r>
              <a:rPr lang="zh-CN" altLang="en-US" b="1" dirty="0">
                <a:solidFill>
                  <a:srgbClr val="FF0000"/>
                </a:solidFill>
              </a:rPr>
              <a:t>（</a:t>
            </a:r>
            <a:r>
              <a:rPr lang="zh-CN" altLang="en-US" b="1" dirty="0">
                <a:solidFill>
                  <a:srgbClr val="0000CC"/>
                </a:solidFill>
              </a:rPr>
              <a:t>这是说花的功用，可以作为表达情意的礼物，可以作为婚礼的装饰，可以作为葬礼的祭献。</a:t>
            </a:r>
            <a:r>
              <a:rPr lang="zh-CN" altLang="en-US" b="1" dirty="0">
                <a:solidFill>
                  <a:srgbClr val="FF0000"/>
                </a:solidFill>
              </a:rPr>
              <a:t>写出了花对人类无私的奉献。）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1894047" y="3293110"/>
            <a:ext cx="8491060" cy="635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1593058" y="669290"/>
            <a:ext cx="8491061" cy="15189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lvl="0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tx1"/>
                </a:solidFill>
              </a:rPr>
              <a:t>将文中的</a:t>
            </a:r>
            <a:r>
              <a:rPr lang="en-US" altLang="zh-CN" sz="3200" b="1" dirty="0">
                <a:solidFill>
                  <a:schemeClr val="tx1"/>
                </a:solidFill>
              </a:rPr>
              <a:t>“</a:t>
            </a:r>
            <a:r>
              <a:rPr lang="zh-CN" altLang="en-US" sz="3200" b="1" dirty="0">
                <a:solidFill>
                  <a:schemeClr val="tx1"/>
                </a:solidFill>
              </a:rPr>
              <a:t>我</a:t>
            </a:r>
            <a:r>
              <a:rPr lang="en-US" altLang="zh-CN" sz="3200" b="1" dirty="0">
                <a:solidFill>
                  <a:schemeClr val="tx1"/>
                </a:solidFill>
              </a:rPr>
              <a:t>”</a:t>
            </a:r>
            <a:r>
              <a:rPr lang="zh-CN" altLang="en-US" sz="3200" b="1" dirty="0">
                <a:solidFill>
                  <a:schemeClr val="tx1"/>
                </a:solidFill>
              </a:rPr>
              <a:t>改为</a:t>
            </a:r>
            <a:r>
              <a:rPr lang="en-US" altLang="zh-CN" sz="3200" b="1" dirty="0">
                <a:solidFill>
                  <a:schemeClr val="tx1"/>
                </a:solidFill>
              </a:rPr>
              <a:t>“</a:t>
            </a:r>
            <a:r>
              <a:rPr lang="zh-CN" altLang="en-US" sz="3200" b="1" dirty="0">
                <a:solidFill>
                  <a:schemeClr val="tx1"/>
                </a:solidFill>
              </a:rPr>
              <a:t>花</a:t>
            </a:r>
            <a:r>
              <a:rPr lang="en-US" altLang="zh-CN" sz="3200" b="1" dirty="0">
                <a:solidFill>
                  <a:schemeClr val="tx1"/>
                </a:solidFill>
              </a:rPr>
              <a:t>”</a:t>
            </a:r>
            <a:r>
              <a:rPr lang="zh-CN" altLang="en-US" sz="3200" b="1" dirty="0">
                <a:solidFill>
                  <a:schemeClr val="tx1"/>
                </a:solidFill>
              </a:rPr>
              <a:t>试着读一读。</a:t>
            </a: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tx1"/>
                </a:solidFill>
              </a:rPr>
              <a:t>哪样更好呢？</a:t>
            </a: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1657351" y="2784673"/>
            <a:ext cx="8917305" cy="36137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zh-CN"/>
            </a:defPPr>
            <a:lvl1pPr marR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36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228600" indent="-2286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400" b="1" dirty="0">
                <a:solidFill>
                  <a:srgbClr val="FF0000"/>
                </a:solidFill>
                <a:latin typeface="+mn-lt"/>
                <a:ea typeface="+mn-ea"/>
              </a:rPr>
              <a:t>阅读方法：</a:t>
            </a:r>
          </a:p>
          <a:p>
            <a:pPr marL="228600" indent="-2286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800" b="1" dirty="0">
                <a:latin typeface="+mn-lt"/>
                <a:ea typeface="+mn-ea"/>
              </a:rPr>
              <a:t>把要写的事物用拟人的手法隐藏起来，然后再进行比喻描写，是纪伯伦散文诗写作的一大特色；读这类散文诗，我们只要抓住这些比喻去想象画面，就能大致明白作者在写什么了。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58_1*i*2"/>
  <p:tag name="KSO_WM_TEMPLATE_CATEGORY" val="custom"/>
  <p:tag name="KSO_WM_TEMPLATE_INDEX" val="20185058"/>
  <p:tag name="KSO_WM_UNIT_INDEX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17"/>
  <p:tag name="KSO_WM_UNIT_PRESET_TEXT_INDEX" val="3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5058_2*a*1"/>
  <p:tag name="KSO_WM_UNIT_TYPE" val="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465"/>
  <p:tag name="KSO_WM_UNIT_PRESET_TEXT_INDEX" val="5"/>
  <p:tag name="KSO_WM_UNIT_CLEAR" val="0"/>
  <p:tag name="KSO_WM_UNIT_COMPATIBLE" val="0"/>
  <p:tag name="KSO_WM_UNIT_HIGHLIGHT" val="0"/>
  <p:tag name="KSO_WM_UNIT_VALUE" val="440"/>
  <p:tag name="KSO_WM_UNIT_LAYERLEVEL" val="1"/>
  <p:tag name="KSO_WM_UNIT_INDEX" val="1"/>
  <p:tag name="KSO_WM_UNIT_ID" val="custom20185058_2*f*1"/>
  <p:tag name="KSO_WM_UNIT_TYPE" val="f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SLIDE_LAYOUT_CNT" val="1_1"/>
  <p:tag name="KSO_WM_SLIDE_LAYOUT" val="a_f"/>
  <p:tag name="KSO_WM_SLIDE_SIZE" val="891*84"/>
  <p:tag name="KSO_WM_SLIDE_POSITION" val="38*269"/>
  <p:tag name="KSO_WM_BEAUTIFY_FLAG" val="#wm#"/>
  <p:tag name="KSO_WM_SLIDE_TYPE" val="text"/>
  <p:tag name="KSO_WM_SLIDE_ITEM_CNT" val="1"/>
  <p:tag name="KSO_WM_SLIDE_INDEX" val="20"/>
  <p:tag name="KSO_WM_SLIDE_ID" val="custom20185058_20"/>
  <p:tag name="KSO_WM_TAG_VERSION" val="1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58_20*i*2"/>
  <p:tag name="KSO_WM_TEMPLATE_CATEGORY" val="custom"/>
  <p:tag name="KSO_WM_TEMPLATE_INDEX" val="20185058"/>
  <p:tag name="KSO_WM_UNIT_INDEX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17"/>
  <p:tag name="KSO_WM_UNIT_PRESET_TEXT_INDEX" val="3"/>
  <p:tag name="KSO_WM_UNIT_CLEAR" val="0"/>
  <p:tag name="KSO_WM_UNIT_COMPATIBLE" val="0"/>
  <p:tag name="KSO_WM_UNIT_HIGHLIGHT" val="0"/>
  <p:tag name="KSO_WM_UNIT_ISCONTENTSTITLE" val="0"/>
  <p:tag name="KSO_WM_UNIT_VALUE" val="38"/>
  <p:tag name="KSO_WM_UNIT_LAYERLEVEL" val="1"/>
  <p:tag name="KSO_WM_UNIT_INDEX" val="1"/>
  <p:tag name="KSO_WM_UNIT_ID" val="custom20185058_20*a*1"/>
  <p:tag name="KSO_WM_UNIT_TYPE" val="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57"/>
  <p:tag name="KSO_WM_UNIT_PRESET_TEXT_INDEX" val="4"/>
  <p:tag name="KSO_WM_UNIT_CLEAR" val="0"/>
  <p:tag name="KSO_WM_UNIT_COMPATIBLE" val="0"/>
  <p:tag name="KSO_WM_UNIT_HIGHLIGHT" val="0"/>
  <p:tag name="KSO_WM_UNIT_VALUE" val="72"/>
  <p:tag name="KSO_WM_UNIT_LAYERLEVEL" val="1"/>
  <p:tag name="KSO_WM_UNIT_INDEX" val="1"/>
  <p:tag name="KSO_WM_UNIT_ID" val="custom20185058_20*f*1"/>
  <p:tag name="KSO_WM_UNIT_TYPE" val="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SLIDE_LAYOUT_CNT" val="1_1"/>
  <p:tag name="KSO_WM_SLIDE_LAYOUT" val="a_f"/>
  <p:tag name="KSO_WM_SLIDE_SIZE" val="828*343"/>
  <p:tag name="KSO_WM_SLIDE_POSITION" val="66*144"/>
  <p:tag name="KSO_WM_BEAUTIFY_FLAG" val="#wm#"/>
  <p:tag name="KSO_WM_SLIDE_TYPE" val="text"/>
  <p:tag name="KSO_WM_SLIDE_ITEM_CNT" val="1"/>
  <p:tag name="KSO_WM_SLIDE_INDEX" val="2"/>
  <p:tag name="KSO_WM_SLIDE_ID" val="custom20185058_2"/>
  <p:tag name="KSO_WM_TAG_VERSION" val="1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17"/>
  <p:tag name="KSO_WM_UNIT_PRESET_TEXT_INDEX" val="3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5058_2*a*1"/>
  <p:tag name="KSO_WM_UNIT_TYPE" val="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465"/>
  <p:tag name="KSO_WM_UNIT_PRESET_TEXT_INDEX" val="5"/>
  <p:tag name="KSO_WM_UNIT_CLEAR" val="0"/>
  <p:tag name="KSO_WM_UNIT_COMPATIBLE" val="0"/>
  <p:tag name="KSO_WM_UNIT_HIGHLIGHT" val="0"/>
  <p:tag name="KSO_WM_UNIT_VALUE" val="440"/>
  <p:tag name="KSO_WM_UNIT_LAYERLEVEL" val="1"/>
  <p:tag name="KSO_WM_UNIT_INDEX" val="1"/>
  <p:tag name="KSO_WM_UNIT_ID" val="custom20185058_2*f*1"/>
  <p:tag name="KSO_WM_UNIT_TYPE" val="f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SLIDE_SIZE" val="828*438"/>
  <p:tag name="KSO_WM_SLIDE_POSITION" val="66*43"/>
  <p:tag name="KSO_WM_SLIDE_LAYOUT_CNT" val="1"/>
  <p:tag name="KSO_WM_SLIDE_LAYOUT" val="f"/>
  <p:tag name="KSO_WM_BEAUTIFY_FLAG" val="#wm#"/>
  <p:tag name="KSO_WM_SLIDE_TYPE" val="text"/>
  <p:tag name="KSO_WM_SLIDE_ITEM_CNT" val="1"/>
  <p:tag name="KSO_WM_SLIDE_INDEX" val="21"/>
  <p:tag name="KSO_WM_SLIDE_ID" val="custom20185058_21"/>
  <p:tag name="KSO_WM_TAG_VERSION" val="1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SLIDE_LAYOUT_CNT" val="1_1"/>
  <p:tag name="KSO_WM_SLIDE_LAYOUT" val="a_f"/>
  <p:tag name="KSO_WM_SLIDE_SIZE" val="891*84"/>
  <p:tag name="KSO_WM_SLIDE_POSITION" val="38*269"/>
  <p:tag name="KSO_WM_BEAUTIFY_FLAG" val="#wm#"/>
  <p:tag name="KSO_WM_SLIDE_TYPE" val="text"/>
  <p:tag name="KSO_WM_SLIDE_ITEM_CNT" val="1"/>
  <p:tag name="KSO_WM_SLIDE_INDEX" val="20"/>
  <p:tag name="KSO_WM_SLIDE_ID" val="custom20185058_20"/>
  <p:tag name="KSO_WM_TAG_VERSION" val="1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649"/>
  <p:tag name="KSO_WM_UNIT_PRESET_TEXT_INDEX" val="5"/>
  <p:tag name="KSO_WM_UNIT_CLEAR" val="0"/>
  <p:tag name="KSO_WM_UNIT_COMPATIBLE" val="0"/>
  <p:tag name="KSO_WM_UNIT_HIGHLIGHT" val="0"/>
  <p:tag name="KSO_WM_UNIT_VALUE" val="396"/>
  <p:tag name="KSO_WM_UNIT_LAYERLEVEL" val="1"/>
  <p:tag name="KSO_WM_UNIT_INDEX" val="1"/>
  <p:tag name="KSO_WM_UNIT_ID" val="custom20185058_21*f*1"/>
  <p:tag name="KSO_WM_UNIT_TYPE" val="f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SLIDE_LAYOUT_CNT" val="1_1"/>
  <p:tag name="KSO_WM_SLIDE_LAYOUT" val="a_f"/>
  <p:tag name="KSO_WM_SLIDE_SIZE" val="891*84"/>
  <p:tag name="KSO_WM_SLIDE_POSITION" val="38*269"/>
  <p:tag name="KSO_WM_BEAUTIFY_FLAG" val="#wm#"/>
  <p:tag name="KSO_WM_SLIDE_TYPE" val="text"/>
  <p:tag name="KSO_WM_SLIDE_ITEM_CNT" val="1"/>
  <p:tag name="KSO_WM_SLIDE_INDEX" val="20"/>
  <p:tag name="KSO_WM_SLIDE_ID" val="custom20185058_20"/>
  <p:tag name="KSO_WM_TAG_VERSION" val="1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58_20*i*2"/>
  <p:tag name="KSO_WM_TEMPLATE_CATEGORY" val="custom"/>
  <p:tag name="KSO_WM_TEMPLATE_INDEX" val="20185058"/>
  <p:tag name="KSO_WM_UNIT_INDEX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17"/>
  <p:tag name="KSO_WM_UNIT_PRESET_TEXT_INDEX" val="3"/>
  <p:tag name="KSO_WM_UNIT_CLEAR" val="0"/>
  <p:tag name="KSO_WM_UNIT_COMPATIBLE" val="0"/>
  <p:tag name="KSO_WM_UNIT_HIGHLIGHT" val="0"/>
  <p:tag name="KSO_WM_UNIT_ISCONTENTSTITLE" val="0"/>
  <p:tag name="KSO_WM_UNIT_VALUE" val="38"/>
  <p:tag name="KSO_WM_UNIT_LAYERLEVEL" val="1"/>
  <p:tag name="KSO_WM_UNIT_INDEX" val="1"/>
  <p:tag name="KSO_WM_UNIT_ID" val="custom20185058_20*a*1"/>
  <p:tag name="KSO_WM_UNIT_TYPE" val="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57"/>
  <p:tag name="KSO_WM_UNIT_PRESET_TEXT_INDEX" val="4"/>
  <p:tag name="KSO_WM_UNIT_CLEAR" val="0"/>
  <p:tag name="KSO_WM_UNIT_COMPATIBLE" val="0"/>
  <p:tag name="KSO_WM_UNIT_HIGHLIGHT" val="0"/>
  <p:tag name="KSO_WM_UNIT_VALUE" val="72"/>
  <p:tag name="KSO_WM_UNIT_LAYERLEVEL" val="1"/>
  <p:tag name="KSO_WM_UNIT_INDEX" val="1"/>
  <p:tag name="KSO_WM_UNIT_ID" val="custom20185058_20*f*1"/>
  <p:tag name="KSO_WM_UNIT_TYPE" val="f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SLIDE_LAYOUT_CNT" val="1_1"/>
  <p:tag name="KSO_WM_SLIDE_LAYOUT" val="a_f"/>
  <p:tag name="KSO_WM_SLIDE_SIZE" val="891*84"/>
  <p:tag name="KSO_WM_SLIDE_POSITION" val="38*269"/>
  <p:tag name="KSO_WM_BEAUTIFY_FLAG" val="#wm#"/>
  <p:tag name="KSO_WM_SLIDE_TYPE" val="text"/>
  <p:tag name="KSO_WM_SLIDE_ITEM_CNT" val="1"/>
  <p:tag name="KSO_WM_SLIDE_INDEX" val="20"/>
  <p:tag name="KSO_WM_SLIDE_ID" val="custom20185058_20"/>
  <p:tag name="KSO_WM_TAG_VERSION" val="1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58_20*i*2"/>
  <p:tag name="KSO_WM_TEMPLATE_CATEGORY" val="custom"/>
  <p:tag name="KSO_WM_TEMPLATE_INDEX" val="20185058"/>
  <p:tag name="KSO_WM_UNIT_INDEX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17"/>
  <p:tag name="KSO_WM_UNIT_PRESET_TEXT_INDEX" val="3"/>
  <p:tag name="KSO_WM_UNIT_CLEAR" val="0"/>
  <p:tag name="KSO_WM_UNIT_COMPATIBLE" val="0"/>
  <p:tag name="KSO_WM_UNIT_HIGHLIGHT" val="0"/>
  <p:tag name="KSO_WM_UNIT_ISCONTENTSTITLE" val="0"/>
  <p:tag name="KSO_WM_UNIT_VALUE" val="38"/>
  <p:tag name="KSO_WM_UNIT_LAYERLEVEL" val="1"/>
  <p:tag name="KSO_WM_UNIT_INDEX" val="1"/>
  <p:tag name="KSO_WM_UNIT_ID" val="custom20185058_20*a*1"/>
  <p:tag name="KSO_WM_UNIT_TYPE" val="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57"/>
  <p:tag name="KSO_WM_UNIT_PRESET_TEXT_INDEX" val="4"/>
  <p:tag name="KSO_WM_UNIT_CLEAR" val="0"/>
  <p:tag name="KSO_WM_UNIT_COMPATIBLE" val="0"/>
  <p:tag name="KSO_WM_UNIT_HIGHLIGHT" val="0"/>
  <p:tag name="KSO_WM_UNIT_VALUE" val="72"/>
  <p:tag name="KSO_WM_UNIT_LAYERLEVEL" val="1"/>
  <p:tag name="KSO_WM_UNIT_INDEX" val="1"/>
  <p:tag name="KSO_WM_UNIT_ID" val="custom20185058_20*f*1"/>
  <p:tag name="KSO_WM_UNIT_TYPE" val="f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SLIDE_LAYOUT_CNT" val="1_1"/>
  <p:tag name="KSO_WM_SLIDE_LAYOUT" val="a_f"/>
  <p:tag name="KSO_WM_SLIDE_SIZE" val="891*84"/>
  <p:tag name="KSO_WM_SLIDE_POSITION" val="38*269"/>
  <p:tag name="KSO_WM_BEAUTIFY_FLAG" val="#wm#"/>
  <p:tag name="KSO_WM_SLIDE_TYPE" val="text"/>
  <p:tag name="KSO_WM_SLIDE_ITEM_CNT" val="1"/>
  <p:tag name="KSO_WM_SLIDE_INDEX" val="20"/>
  <p:tag name="KSO_WM_SLIDE_ID" val="custom20185058_20"/>
  <p:tag name="KSO_WM_TAG_VERSION" val="1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58_20*i*2"/>
  <p:tag name="KSO_WM_TEMPLATE_CATEGORY" val="custom"/>
  <p:tag name="KSO_WM_TEMPLATE_INDEX" val="20185058"/>
  <p:tag name="KSO_WM_UNIT_INDEX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58_20*i*2"/>
  <p:tag name="KSO_WM_TEMPLATE_CATEGORY" val="custom"/>
  <p:tag name="KSO_WM_TEMPLATE_INDEX" val="20185058"/>
  <p:tag name="KSO_WM_UNIT_INDEX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17"/>
  <p:tag name="KSO_WM_UNIT_PRESET_TEXT_INDEX" val="3"/>
  <p:tag name="KSO_WM_UNIT_CLEAR" val="0"/>
  <p:tag name="KSO_WM_UNIT_COMPATIBLE" val="0"/>
  <p:tag name="KSO_WM_UNIT_HIGHLIGHT" val="0"/>
  <p:tag name="KSO_WM_UNIT_ISCONTENTSTITLE" val="0"/>
  <p:tag name="KSO_WM_UNIT_VALUE" val="38"/>
  <p:tag name="KSO_WM_UNIT_LAYERLEVEL" val="1"/>
  <p:tag name="KSO_WM_UNIT_INDEX" val="1"/>
  <p:tag name="KSO_WM_UNIT_ID" val="custom20185058_20*a*1"/>
  <p:tag name="KSO_WM_UNIT_TYPE" val="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57"/>
  <p:tag name="KSO_WM_UNIT_PRESET_TEXT_INDEX" val="4"/>
  <p:tag name="KSO_WM_UNIT_CLEAR" val="0"/>
  <p:tag name="KSO_WM_UNIT_COMPATIBLE" val="0"/>
  <p:tag name="KSO_WM_UNIT_HIGHLIGHT" val="0"/>
  <p:tag name="KSO_WM_UNIT_VALUE" val="72"/>
  <p:tag name="KSO_WM_UNIT_LAYERLEVEL" val="1"/>
  <p:tag name="KSO_WM_UNIT_INDEX" val="1"/>
  <p:tag name="KSO_WM_UNIT_ID" val="custom20185058_20*f*1"/>
  <p:tag name="KSO_WM_UNIT_TYPE" val="f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505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17"/>
  <p:tag name="KSO_WM_UNIT_PRESET_TEXT_INDEX" val="3"/>
  <p:tag name="KSO_WM_UNIT_CLEAR" val="0"/>
  <p:tag name="KSO_WM_UNIT_COMPATIBLE" val="0"/>
  <p:tag name="KSO_WM_UNIT_HIGHLIGHT" val="0"/>
  <p:tag name="KSO_WM_UNIT_ISCONTENTSTITLE" val="0"/>
  <p:tag name="KSO_WM_UNIT_VALUE" val="38"/>
  <p:tag name="KSO_WM_UNIT_LAYERLEVEL" val="1"/>
  <p:tag name="KSO_WM_UNIT_INDEX" val="1"/>
  <p:tag name="KSO_WM_UNIT_ID" val="custom20185058_20*a*1"/>
  <p:tag name="KSO_WM_UNIT_TYPE" val="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57"/>
  <p:tag name="KSO_WM_UNIT_PRESET_TEXT_INDEX" val="4"/>
  <p:tag name="KSO_WM_UNIT_CLEAR" val="0"/>
  <p:tag name="KSO_WM_UNIT_COMPATIBLE" val="0"/>
  <p:tag name="KSO_WM_UNIT_HIGHLIGHT" val="0"/>
  <p:tag name="KSO_WM_UNIT_VALUE" val="72"/>
  <p:tag name="KSO_WM_UNIT_LAYERLEVEL" val="1"/>
  <p:tag name="KSO_WM_UNIT_INDEX" val="1"/>
  <p:tag name="KSO_WM_UNIT_ID" val="custom20185058_20*f*1"/>
  <p:tag name="KSO_WM_UNIT_TYPE" val="f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SLIDE_SIZE" val="828*438"/>
  <p:tag name="KSO_WM_SLIDE_POSITION" val="66*43"/>
  <p:tag name="KSO_WM_SLIDE_LAYOUT_CNT" val="1"/>
  <p:tag name="KSO_WM_SLIDE_LAYOUT" val="f"/>
  <p:tag name="KSO_WM_BEAUTIFY_FLAG" val="#wm#"/>
  <p:tag name="KSO_WM_SLIDE_TYPE" val="text"/>
  <p:tag name="KSO_WM_SLIDE_ITEM_CNT" val="1"/>
  <p:tag name="KSO_WM_SLIDE_INDEX" val="21"/>
  <p:tag name="KSO_WM_SLIDE_ID" val="custom20185058_21"/>
  <p:tag name="KSO_WM_TAG_VERSION" val="1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TAG_VERSION" val="1.0"/>
  <p:tag name="KSO_WM_BEAUTIFY_FLAG" val="#wm#"/>
  <p:tag name="KSO_WM_UNIT_PRESET_TEXT_LEN" val="649"/>
  <p:tag name="KSO_WM_UNIT_PRESET_TEXT_INDEX" val="5"/>
  <p:tag name="KSO_WM_UNIT_CLEAR" val="0"/>
  <p:tag name="KSO_WM_UNIT_COMPATIBLE" val="0"/>
  <p:tag name="KSO_WM_UNIT_HIGHLIGHT" val="0"/>
  <p:tag name="KSO_WM_UNIT_VALUE" val="396"/>
  <p:tag name="KSO_WM_UNIT_LAYERLEVEL" val="1"/>
  <p:tag name="KSO_WM_UNIT_INDEX" val="1"/>
  <p:tag name="KSO_WM_UNIT_ID" val="custom20185058_21*f*1"/>
  <p:tag name="KSO_WM_UNIT_TYPE" val="f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505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58"/>
  <p:tag name="KSO_WM_SLIDE_LAYOUT_CNT" val="1_1"/>
  <p:tag name="KSO_WM_SLIDE_LAYOUT" val="a_f"/>
  <p:tag name="KSO_WM_SLIDE_SIZE" val="828*343"/>
  <p:tag name="KSO_WM_SLIDE_POSITION" val="66*144"/>
  <p:tag name="KSO_WM_BEAUTIFY_FLAG" val="#wm#"/>
  <p:tag name="KSO_WM_SLIDE_TYPE" val="text"/>
  <p:tag name="KSO_WM_SLIDE_ITEM_CNT" val="1"/>
  <p:tag name="KSO_WM_SLIDE_INDEX" val="2"/>
  <p:tag name="KSO_WM_SLIDE_ID" val="custom20185058_2"/>
  <p:tag name="KSO_WM_TAG_VERSION" val="1.0"/>
</p:tagLst>
</file>

<file path=ppt/theme/theme1.xml><?xml version="1.0" encoding="utf-8"?>
<a:theme xmlns:a="http://schemas.openxmlformats.org/drawingml/2006/main" name="第一PPT模板网-WWW.1PPT.COM">
  <a:themeElements>
    <a:clrScheme name="A000120141119A27PWBG 1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90C413"/>
      </a:accent2>
      <a:accent3>
        <a:srgbClr val="FFFFFF"/>
      </a:accent3>
      <a:accent4>
        <a:srgbClr val="333436"/>
      </a:accent4>
      <a:accent5>
        <a:srgbClr val="D9DBAF"/>
      </a:accent5>
      <a:accent6>
        <a:srgbClr val="82B110"/>
      </a:accent6>
      <a:hlink>
        <a:srgbClr val="00B0F0"/>
      </a:hlink>
      <a:folHlink>
        <a:srgbClr val="AFB2B4"/>
      </a:folHlink>
    </a:clrScheme>
    <a:fontScheme name="A000120141119A27PWBG">
      <a:majorFont>
        <a:latin typeface="Baskerville Old Face"/>
        <a:ea typeface="黑体"/>
        <a:cs typeface=""/>
      </a:majorFont>
      <a:minorFont>
        <a:latin typeface="Calibri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A000120141119A27PWBG 1">
        <a:dk1>
          <a:srgbClr val="3D3F41"/>
        </a:dk1>
        <a:lt1>
          <a:srgbClr val="FFFFFF"/>
        </a:lt1>
        <a:dk2>
          <a:srgbClr val="3D3F41"/>
        </a:dk2>
        <a:lt2>
          <a:srgbClr val="FFFFFF"/>
        </a:lt2>
        <a:accent1>
          <a:srgbClr val="BABD3D"/>
        </a:accent1>
        <a:accent2>
          <a:srgbClr val="90C413"/>
        </a:accent2>
        <a:accent3>
          <a:srgbClr val="FFFFFF"/>
        </a:accent3>
        <a:accent4>
          <a:srgbClr val="333436"/>
        </a:accent4>
        <a:accent5>
          <a:srgbClr val="D9DBAF"/>
        </a:accent5>
        <a:accent6>
          <a:srgbClr val="82B110"/>
        </a:accent6>
        <a:hlink>
          <a:srgbClr val="00B0F0"/>
        </a:hlink>
        <a:folHlink>
          <a:srgbClr val="AFB2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主题7</Template>
  <TotalTime>10</TotalTime>
  <Words>1334</Words>
  <Application>Microsoft Office PowerPoint</Application>
  <PresentationFormat>宽屏</PresentationFormat>
  <Paragraphs>80</Paragraphs>
  <Slides>20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Baskerville Old Face</vt:lpstr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4 花之歌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153</cp:revision>
  <dcterms:created xsi:type="dcterms:W3CDTF">2017-08-03T09:01:00Z</dcterms:created>
  <dcterms:modified xsi:type="dcterms:W3CDTF">2021-11-02T00:29:17Z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