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91" r:id="rId2"/>
  </p:sldMasterIdLst>
  <p:notesMasterIdLst>
    <p:notesMasterId r:id="rId23"/>
  </p:notesMasterIdLst>
  <p:sldIdLst>
    <p:sldId id="307" r:id="rId3"/>
    <p:sldId id="257" r:id="rId4"/>
    <p:sldId id="270" r:id="rId5"/>
    <p:sldId id="301" r:id="rId6"/>
    <p:sldId id="265" r:id="rId7"/>
    <p:sldId id="290" r:id="rId8"/>
    <p:sldId id="291" r:id="rId9"/>
    <p:sldId id="302" r:id="rId10"/>
    <p:sldId id="292" r:id="rId11"/>
    <p:sldId id="293" r:id="rId12"/>
    <p:sldId id="288" r:id="rId13"/>
    <p:sldId id="287" r:id="rId14"/>
    <p:sldId id="286" r:id="rId15"/>
    <p:sldId id="267" r:id="rId16"/>
    <p:sldId id="298" r:id="rId17"/>
    <p:sldId id="299" r:id="rId18"/>
    <p:sldId id="295" r:id="rId19"/>
    <p:sldId id="296" r:id="rId20"/>
    <p:sldId id="268" r:id="rId21"/>
    <p:sldId id="308" r:id="rId22"/>
  </p:sldIdLst>
  <p:sldSz cx="12192000" cy="6858000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Medium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1C450"/>
    <a:srgbClr val="71B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52" y="114"/>
      </p:cViewPr>
      <p:guideLst>
        <p:guide orient="horz" pos="219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159C4DEC-8AE2-483D-9AAF-26C47598C519}" type="datetimeFigureOut">
              <a:rPr lang="zh-CN" altLang="en-US"/>
              <a:pPr/>
              <a:t>2021/11/1</a:t>
            </a:fld>
            <a:endParaRPr lang="zh-CN" altLang="en-US">
              <a:latin typeface="Franklin Gothic Medium" pitchFamily="34" charset="0"/>
              <a:ea typeface="微软雅黑" pitchFamily="34" charset="-122"/>
            </a:endParaRPr>
          </a:p>
        </p:txBody>
      </p:sp>
      <p:sp>
        <p:nvSpPr>
          <p:cNvPr id="1843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63276D-0FCB-40D2-9582-715A3573F0F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67144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2765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76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97A484B-1DCF-46A7-843A-34EFE82BD22A}" type="slidenum">
              <a:rPr lang="zh-CN" altLang="en-US">
                <a:latin typeface="Calibri" pitchFamily="34" charset="0"/>
                <a:ea typeface="宋体" pitchFamily="2" charset="-122"/>
              </a:rPr>
              <a:pPr/>
              <a:t>7</a:t>
            </a:fld>
            <a:endParaRPr lang="en-US" altLang="zh-CN">
              <a:latin typeface="Calibri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5775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3276D-0FCB-40D2-9582-715A3573F0F6}" type="slidenum">
              <a:rPr lang="zh-CN" altLang="en-US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1813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0085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1407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56624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42876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42876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28857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13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506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325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980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22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496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51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40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8165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255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14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12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511273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1441450"/>
            <a:ext cx="5369983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1450"/>
            <a:ext cx="5369984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0210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36758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76402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679612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170860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547864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/>
        </p:nvSpPr>
        <p:spPr bwMode="auto">
          <a:xfrm>
            <a:off x="0" y="0"/>
            <a:ext cx="12192000" cy="908050"/>
          </a:xfrm>
          <a:prstGeom prst="rect">
            <a:avLst/>
          </a:prstGeom>
          <a:gradFill rotWithShape="1">
            <a:gsLst>
              <a:gs pos="0">
                <a:srgbClr val="B7D9FF"/>
              </a:gs>
              <a:gs pos="35001">
                <a:srgbClr val="CBE3FF"/>
              </a:gs>
              <a:gs pos="100000">
                <a:srgbClr val="E8F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lIns="92199" tIns="46099" rIns="92199" bIns="46099" anchor="ctr"/>
          <a:lstStyle/>
          <a:p>
            <a:pPr algn="ctr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42875"/>
            <a:ext cx="1094316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标题文本样式：微软雅黑</a:t>
            </a:r>
            <a:r>
              <a:rPr lang="zh-CN" altLang="zh-CN" smtClean="0"/>
              <a:t>/26</a:t>
            </a:r>
            <a:r>
              <a:rPr lang="zh-CN" smtClean="0"/>
              <a:t>号  </a:t>
            </a:r>
            <a:r>
              <a:rPr lang="zh-CN" altLang="zh-CN" smtClean="0"/>
              <a:t>Arial/26pt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441450"/>
            <a:ext cx="10943167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第一级内容文本样式：微软雅黑</a:t>
            </a:r>
            <a:r>
              <a:rPr lang="zh-CN" altLang="zh-CN" smtClean="0"/>
              <a:t>/20</a:t>
            </a:r>
            <a:r>
              <a:rPr lang="zh-CN" smtClean="0"/>
              <a:t>号  </a:t>
            </a:r>
            <a:r>
              <a:rPr lang="zh-CN" altLang="zh-CN" smtClean="0"/>
              <a:t>Arial/20pt</a:t>
            </a:r>
          </a:p>
          <a:p>
            <a:pPr lvl="1"/>
            <a:r>
              <a:rPr lang="zh-CN" smtClean="0"/>
              <a:t>第二级内容文本样式：微软雅黑</a:t>
            </a:r>
            <a:r>
              <a:rPr lang="zh-CN" altLang="zh-CN" smtClean="0"/>
              <a:t>/18</a:t>
            </a:r>
            <a:r>
              <a:rPr lang="zh-CN" smtClean="0"/>
              <a:t>号  </a:t>
            </a:r>
            <a:r>
              <a:rPr lang="zh-CN" altLang="zh-CN" smtClean="0"/>
              <a:t>Arial/18pt</a:t>
            </a:r>
          </a:p>
          <a:p>
            <a:pPr lvl="2"/>
            <a:r>
              <a:rPr lang="zh-CN" smtClean="0"/>
              <a:t>第三级内容文本样式：微软雅黑</a:t>
            </a:r>
            <a:r>
              <a:rPr lang="zh-CN" altLang="zh-CN" smtClean="0"/>
              <a:t>/16</a:t>
            </a:r>
            <a:r>
              <a:rPr lang="zh-CN" smtClean="0"/>
              <a:t>号  </a:t>
            </a:r>
            <a:r>
              <a:rPr lang="zh-CN" altLang="zh-CN" smtClean="0"/>
              <a:t>Arial/16pt</a:t>
            </a:r>
          </a:p>
          <a:p>
            <a:pPr lvl="3"/>
            <a:r>
              <a:rPr lang="zh-CN" smtClean="0"/>
              <a:t>第四级内容文本样式：微软雅黑</a:t>
            </a:r>
            <a:r>
              <a:rPr lang="zh-CN" altLang="zh-CN" smtClean="0"/>
              <a:t>/14</a:t>
            </a:r>
            <a:r>
              <a:rPr lang="zh-CN" smtClean="0"/>
              <a:t>号  </a:t>
            </a:r>
            <a:r>
              <a:rPr lang="zh-CN" altLang="zh-CN" smtClean="0"/>
              <a:t>Arial/14pt</a:t>
            </a:r>
          </a:p>
          <a:p>
            <a:pPr lvl="4"/>
            <a:r>
              <a:rPr lang="zh-CN" smtClean="0"/>
              <a:t>第五级内容文本样式：微软雅黑</a:t>
            </a:r>
            <a:r>
              <a:rPr lang="zh-CN" altLang="zh-CN" smtClean="0"/>
              <a:t>/12</a:t>
            </a:r>
            <a:r>
              <a:rPr lang="zh-CN" smtClean="0"/>
              <a:t>号  </a:t>
            </a:r>
            <a:r>
              <a:rPr lang="zh-CN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>
    <p:fade/>
  </p:transition>
  <p:txStyles>
    <p:titleStyle>
      <a:lvl1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+mj-lt"/>
          <a:ea typeface="+mj-ea"/>
          <a:cs typeface="+mj-cs"/>
        </a:defRPr>
      </a:lvl1pPr>
      <a:lvl2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2pPr>
      <a:lvl3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3pPr>
      <a:lvl4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4pPr>
      <a:lvl5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5pPr>
      <a:lvl6pPr marL="4572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6pPr>
      <a:lvl7pPr marL="9144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7pPr>
      <a:lvl8pPr marL="13716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8pPr>
      <a:lvl9pPr marL="18288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9pPr>
    </p:titleStyle>
    <p:bodyStyle>
      <a:lvl1pPr marL="182563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903288" indent="-17621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</a:defRPr>
      </a:lvl3pPr>
      <a:lvl4pPr marL="1266825" indent="-184150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</a:defRPr>
      </a:lvl4pPr>
      <a:lvl5pPr marL="16319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5pPr>
      <a:lvl6pPr marL="20891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6pPr>
      <a:lvl7pPr marL="25463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7pPr>
      <a:lvl8pPr marL="30035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8pPr>
      <a:lvl9pPr marL="34607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8094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857375" y="1562102"/>
            <a:ext cx="8229600" cy="2285999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sz="8800" dirty="0">
                <a:latin typeface="微软雅黑" pitchFamily="34" charset="-122"/>
                <a:ea typeface="微软雅黑" pitchFamily="34" charset="-122"/>
              </a:rPr>
              <a:t>丁香结</a:t>
            </a:r>
            <a:endParaRPr lang="en-US" altLang="zh-CN" sz="8800" dirty="0">
              <a:latin typeface="微软雅黑" pitchFamily="34" charset="-122"/>
              <a:ea typeface="微软雅黑" pitchFamily="34" charset="-122"/>
            </a:endParaRPr>
          </a:p>
          <a:p>
            <a:pPr marL="0" indent="0" algn="ctr">
              <a:buNone/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课时</a:t>
            </a:r>
          </a:p>
        </p:txBody>
      </p:sp>
      <p:sp>
        <p:nvSpPr>
          <p:cNvPr id="3" name="矩形 2"/>
          <p:cNvSpPr/>
          <p:nvPr/>
        </p:nvSpPr>
        <p:spPr>
          <a:xfrm>
            <a:off x="1524000" y="5640046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2255045" y="1300165"/>
            <a:ext cx="1476375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4800">
                <a:solidFill>
                  <a:srgbClr val="000000"/>
                </a:solidFill>
                <a:latin typeface="Pinyin Adjust" pitchFamily="2" charset="0"/>
                <a:ea typeface="宋体" pitchFamily="2" charset="-122"/>
              </a:rPr>
              <a:t>zhuō</a:t>
            </a:r>
            <a:endParaRPr lang="zh-CN" altLang="en-US" sz="4800">
              <a:solidFill>
                <a:srgbClr val="000000"/>
              </a:solidFill>
              <a:latin typeface="Pinyin Adjust" pitchFamily="2" charset="0"/>
              <a:ea typeface="宋体" pitchFamily="2" charset="-122"/>
            </a:endParaRPr>
          </a:p>
        </p:txBody>
      </p:sp>
      <p:sp>
        <p:nvSpPr>
          <p:cNvPr id="22" name="线形标注 2 21"/>
          <p:cNvSpPr/>
          <p:nvPr/>
        </p:nvSpPr>
        <p:spPr>
          <a:xfrm>
            <a:off x="3844529" y="1146177"/>
            <a:ext cx="2697956" cy="512763"/>
          </a:xfrm>
          <a:prstGeom prst="borderCallout2">
            <a:avLst>
              <a:gd name="adj1" fmla="val 96561"/>
              <a:gd name="adj2" fmla="val 49860"/>
              <a:gd name="adj3" fmla="val 96896"/>
              <a:gd name="adj4" fmla="val 50822"/>
              <a:gd name="adj5" fmla="val 324603"/>
              <a:gd name="adj6" fmla="val -19281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0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不要写成两个“山”。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117182" y="3260726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</a:rPr>
              <a:t>笨拙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19312" y="4494214"/>
            <a:ext cx="50625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</a:rPr>
              <a:t>大熊猫那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</a:rPr>
              <a:t>笨拙</a:t>
            </a: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</a:rPr>
              <a:t>的动作又滑稽又可爱。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5244" y="1983485"/>
            <a:ext cx="3532421" cy="265881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63542"/>
              </p:ext>
            </p:extLst>
          </p:nvPr>
        </p:nvGraphicFramePr>
        <p:xfrm>
          <a:off x="2226469" y="2082802"/>
          <a:ext cx="1110854" cy="1527175"/>
        </p:xfrm>
        <a:graphic>
          <a:graphicData uri="http://schemas.openxmlformats.org/drawingml/2006/table">
            <a:tbl>
              <a:tblPr/>
              <a:tblGrid>
                <a:gridCol w="555427"/>
                <a:gridCol w="555427"/>
              </a:tblGrid>
              <a:tr h="7782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宋体" panose="02010600030101010101" pitchFamily="2" charset="-122"/>
                      </a:endParaRPr>
                    </a:p>
                  </a:txBody>
                  <a:tcPr marL="43518" marR="43518" marT="28932" marB="289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宋体" panose="02010600030101010101" pitchFamily="2" charset="-122"/>
                      </a:endParaRPr>
                    </a:p>
                  </a:txBody>
                  <a:tcPr marL="43518" marR="43518" marT="28932" marB="2893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88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宋体" panose="02010600030101010101" pitchFamily="2" charset="-122"/>
                      </a:endParaRPr>
                    </a:p>
                  </a:txBody>
                  <a:tcPr marL="43518" marR="43518" marT="28932" marB="289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宋体" panose="02010600030101010101" pitchFamily="2" charset="-122"/>
                      </a:endParaRPr>
                    </a:p>
                  </a:txBody>
                  <a:tcPr marL="43518" marR="43518" marT="28932" marB="2893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23"/>
          <p:cNvSpPr txBox="1">
            <a:spLocks noChangeArrowheads="1"/>
          </p:cNvSpPr>
          <p:nvPr/>
        </p:nvSpPr>
        <p:spPr bwMode="auto">
          <a:xfrm>
            <a:off x="2255044" y="1982789"/>
            <a:ext cx="1065610" cy="142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88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拙</a:t>
            </a:r>
          </a:p>
        </p:txBody>
      </p:sp>
      <p:sp>
        <p:nvSpPr>
          <p:cNvPr id="18" name="椭圆 17"/>
          <p:cNvSpPr/>
          <p:nvPr/>
        </p:nvSpPr>
        <p:spPr>
          <a:xfrm>
            <a:off x="2649141" y="2524127"/>
            <a:ext cx="661988" cy="1008063"/>
          </a:xfrm>
          <a:prstGeom prst="ellipse">
            <a:avLst/>
          </a:prstGeom>
          <a:grpFill/>
          <a:ln w="2857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/>
      <p:bldP spid="3" grpId="0"/>
      <p:bldP spid="14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81239" y="1898651"/>
            <a:ext cx="371594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窥着：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从小孔、缝隙或隐蔽处偷看。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本课用拟人的手法写出了丁香枝丫伸出宅院的情态。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81238" y="5003801"/>
            <a:ext cx="52304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动物园的猴子挂在树上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窥着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游客。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5899" y="2029500"/>
            <a:ext cx="3364406" cy="318497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圆角矩形 13"/>
          <p:cNvSpPr/>
          <p:nvPr/>
        </p:nvSpPr>
        <p:spPr>
          <a:xfrm>
            <a:off x="4726783" y="904877"/>
            <a:ext cx="220741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词语解释</a:t>
            </a:r>
          </a:p>
        </p:txBody>
      </p:sp>
      <p:pic>
        <p:nvPicPr>
          <p:cNvPr id="15" name="图片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39842" y="450852"/>
            <a:ext cx="778669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528887" y="1484314"/>
            <a:ext cx="33480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妩媚：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形容女子姿容美好，可爱。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本课指雨中的丁香花格外好看。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528889" y="4733926"/>
            <a:ext cx="39516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雨中的丁香花格外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妩媚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。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328" y="1603981"/>
            <a:ext cx="3562794" cy="3665141"/>
          </a:xfrm>
          <a:prstGeom prst="round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82442" y="1449388"/>
            <a:ext cx="379214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潇洒：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形容神情举止自然大方，不呆板。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本课指白丁香给人清新幽雅的感觉。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253854" y="5108576"/>
            <a:ext cx="55082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微软雅黑" pitchFamily="34" charset="-122"/>
              </a:rPr>
              <a:t> 海棠花花姿</a:t>
            </a:r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</a:rPr>
              <a:t>潇洒</a:t>
            </a:r>
            <a:r>
              <a:rPr lang="zh-CN" altLang="en-US" sz="2400" dirty="0">
                <a:latin typeface="微软雅黑" pitchFamily="34" charset="-122"/>
              </a:rPr>
              <a:t>，素有“国艳”之誉。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1400" y="1608441"/>
            <a:ext cx="3634655" cy="3473774"/>
          </a:xfrm>
          <a:prstGeom prst="round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497932" y="1601790"/>
            <a:ext cx="40945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000000"/>
                </a:solidFill>
                <a:latin typeface="微软雅黑" pitchFamily="34" charset="-122"/>
              </a:rPr>
              <a:t> 作者在文中描写了哪四幅丁香图？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497932" y="2693989"/>
            <a:ext cx="265509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</a:rPr>
              <a:t>①城里丁香花 </a:t>
            </a:r>
            <a:endParaRPr lang="en-US" altLang="zh-CN" sz="2800">
              <a:solidFill>
                <a:srgbClr val="FF0000"/>
              </a:solidFill>
              <a:latin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</a:rPr>
              <a:t>②城外丁香花 </a:t>
            </a:r>
            <a:endParaRPr lang="en-US" altLang="zh-CN" sz="2800">
              <a:solidFill>
                <a:srgbClr val="FF0000"/>
              </a:solidFill>
              <a:latin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</a:rPr>
              <a:t>③斗室外三颗白丁香</a:t>
            </a:r>
            <a:endParaRPr lang="en-US" altLang="zh-CN" sz="2800">
              <a:solidFill>
                <a:srgbClr val="FF0000"/>
              </a:solidFill>
              <a:latin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</a:rPr>
              <a:t>④雨中丁香图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7999" y="3742840"/>
            <a:ext cx="2536221" cy="225216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2151" y="1203336"/>
            <a:ext cx="2562069" cy="227511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>
            <a:spLocks noChangeArrowheads="1"/>
          </p:cNvSpPr>
          <p:nvPr/>
        </p:nvSpPr>
        <p:spPr bwMode="auto">
          <a:xfrm>
            <a:off x="2490789" y="4257895"/>
            <a:ext cx="3233737" cy="64131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</a:rPr>
              <a:t>①颜色 ②形状 ③气味 </a:t>
            </a:r>
          </a:p>
        </p:txBody>
      </p:sp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2490788" y="2030635"/>
            <a:ext cx="41810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</a:rPr>
              <a:t>作者是从哪几个方面写丁香的？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354" y="1349829"/>
            <a:ext cx="2597341" cy="238937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4794" y="3944403"/>
            <a:ext cx="2588435" cy="227066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4793456" y="2332040"/>
            <a:ext cx="4692254" cy="1876425"/>
          </a:xfrm>
          <a:prstGeom prst="wedgeRoundRectCallout">
            <a:avLst>
              <a:gd name="adj1" fmla="val -69930"/>
              <a:gd name="adj2" fmla="val 45484"/>
              <a:gd name="adj3" fmla="val 16667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noProof="1">
                <a:solidFill>
                  <a:schemeClr val="bg1"/>
                </a:solidFill>
                <a:latin typeface="微软雅黑" panose="020B0503020204020204" pitchFamily="34" charset="-122"/>
              </a:rPr>
              <a:t>思考课文分为哪几部分，根据每一部分的意思，小组讨论全文的层次划分。</a:t>
            </a:r>
          </a:p>
        </p:txBody>
      </p:sp>
      <p:pic>
        <p:nvPicPr>
          <p:cNvPr id="36866" name="图片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361" y="2509838"/>
            <a:ext cx="1115615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405062" y="1901826"/>
            <a:ext cx="452913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itchFamily="34" charset="-122"/>
              </a:rPr>
              <a:t>思考课文分为哪几部分，根据每一部分的意思，小组讨论全文的层次划分。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434828" y="3889375"/>
            <a:ext cx="423743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itchFamily="34" charset="-122"/>
              </a:rPr>
              <a:t>第一部分</a:t>
            </a:r>
            <a:r>
              <a:rPr lang="en-US" altLang="zh-CN" sz="2800" dirty="0">
                <a:latin typeface="微软雅黑" pitchFamily="34" charset="-122"/>
              </a:rPr>
              <a:t>(</a:t>
            </a:r>
            <a:r>
              <a:rPr lang="zh-CN" altLang="en-US" sz="2800" dirty="0">
                <a:latin typeface="微软雅黑" pitchFamily="34" charset="-122"/>
              </a:rPr>
              <a:t>第</a:t>
            </a:r>
            <a:r>
              <a:rPr lang="zh-CN" altLang="en-US" sz="2800" u="sng" dirty="0">
                <a:latin typeface="微软雅黑" pitchFamily="34" charset="-122"/>
              </a:rPr>
              <a:t>         </a:t>
            </a:r>
            <a:r>
              <a:rPr lang="zh-CN" altLang="en-US" sz="2800" dirty="0">
                <a:latin typeface="微软雅黑" pitchFamily="34" charset="-122"/>
              </a:rPr>
              <a:t>自然段</a:t>
            </a:r>
            <a:r>
              <a:rPr lang="en-US" altLang="zh-CN" sz="2800" dirty="0">
                <a:latin typeface="微软雅黑" pitchFamily="34" charset="-122"/>
              </a:rPr>
              <a:t>)</a:t>
            </a:r>
            <a:r>
              <a:rPr lang="zh-CN" altLang="en-US" sz="2800" dirty="0">
                <a:latin typeface="微软雅黑" pitchFamily="34" charset="-122"/>
              </a:rPr>
              <a:t>：赏花。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 pitchFamily="34" charset="-122"/>
              </a:rPr>
              <a:t>第二部分</a:t>
            </a:r>
            <a:r>
              <a:rPr lang="en-US" altLang="zh-CN" sz="2800" dirty="0">
                <a:latin typeface="微软雅黑" pitchFamily="34" charset="-122"/>
              </a:rPr>
              <a:t>(</a:t>
            </a:r>
            <a:r>
              <a:rPr lang="zh-CN" altLang="en-US" sz="2800" dirty="0">
                <a:latin typeface="微软雅黑" pitchFamily="34" charset="-122"/>
              </a:rPr>
              <a:t>第</a:t>
            </a:r>
            <a:r>
              <a:rPr lang="zh-CN" altLang="en-US" sz="2800" u="sng" dirty="0">
                <a:latin typeface="微软雅黑" pitchFamily="34" charset="-122"/>
              </a:rPr>
              <a:t>     </a:t>
            </a:r>
            <a:r>
              <a:rPr lang="en-US" altLang="zh-CN" sz="2800" u="sng" dirty="0">
                <a:latin typeface="微软雅黑" pitchFamily="34" charset="-122"/>
              </a:rPr>
              <a:t>    </a:t>
            </a:r>
            <a:r>
              <a:rPr lang="zh-CN" altLang="en-US" sz="2800" dirty="0">
                <a:latin typeface="微软雅黑" pitchFamily="34" charset="-122"/>
              </a:rPr>
              <a:t>自然段</a:t>
            </a:r>
            <a:r>
              <a:rPr lang="en-US" altLang="zh-CN" sz="2800" dirty="0">
                <a:latin typeface="微软雅黑" pitchFamily="34" charset="-122"/>
              </a:rPr>
              <a:t>)</a:t>
            </a:r>
            <a:r>
              <a:rPr lang="zh-CN" altLang="en-US" sz="2800" dirty="0">
                <a:latin typeface="微软雅黑" pitchFamily="34" charset="-122"/>
              </a:rPr>
              <a:t>：悟花。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460083" y="4029075"/>
            <a:ext cx="8953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</a:rPr>
              <a:t>1</a:t>
            </a: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</a:rPr>
              <a:t>-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</a:rPr>
              <a:t>3</a:t>
            </a:r>
            <a:endParaRPr lang="zh-CN" altLang="en-US" sz="2800" dirty="0"/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352926" y="5174595"/>
            <a:ext cx="89654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</a:rPr>
              <a:t>4-6</a:t>
            </a:r>
            <a:endParaRPr lang="zh-CN" altLang="en-US" sz="28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518" y="2232260"/>
            <a:ext cx="2795932" cy="280682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圆角矩形 11"/>
          <p:cNvSpPr/>
          <p:nvPr/>
        </p:nvSpPr>
        <p:spPr>
          <a:xfrm>
            <a:off x="4726783" y="904877"/>
            <a:ext cx="220741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写一写</a:t>
            </a:r>
            <a:endParaRPr lang="en-US" altLang="zh-CN" sz="2800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39842" y="450852"/>
            <a:ext cx="778669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4" grpId="0"/>
      <p:bldP spid="20" grpId="0"/>
      <p:bldP spid="21" grpId="0"/>
      <p:bldP spid="1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矩形 12"/>
          <p:cNvSpPr>
            <a:spLocks noChangeArrowheads="1"/>
          </p:cNvSpPr>
          <p:nvPr/>
        </p:nvSpPr>
        <p:spPr bwMode="auto">
          <a:xfrm>
            <a:off x="1815704" y="1885951"/>
            <a:ext cx="565070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在细雨迷蒙中，着了水滴的丁香</a:t>
            </a:r>
            <a:r>
              <a:rPr lang="zh-CN" altLang="en-US" sz="2800" u="sng" dirty="0">
                <a:latin typeface="楷体" pitchFamily="49" charset="-122"/>
                <a:ea typeface="楷体" pitchFamily="49" charset="-122"/>
              </a:rPr>
              <a:t>         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。花墙边两株紫色的，如同</a:t>
            </a:r>
            <a:r>
              <a:rPr lang="zh-CN" altLang="en-US" sz="2800" u="sng" dirty="0">
                <a:latin typeface="楷体" pitchFamily="49" charset="-122"/>
                <a:ea typeface="楷体" pitchFamily="49" charset="-122"/>
              </a:rPr>
              <a:t>                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，线条模糊了，</a:t>
            </a:r>
            <a:r>
              <a:rPr lang="zh-CN" altLang="en-US" sz="2800" u="sng" dirty="0">
                <a:latin typeface="楷体" pitchFamily="49" charset="-122"/>
                <a:ea typeface="楷体" pitchFamily="49" charset="-122"/>
              </a:rPr>
              <a:t>               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渗过来。让人觉得，丁香确实该和微雨连在一起。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242014" y="2347222"/>
            <a:ext cx="162736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格外妩媚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875361" y="3031433"/>
            <a:ext cx="198804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印象派的画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600325" y="3675064"/>
            <a:ext cx="285631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直向窗外的莹白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932" y="2105374"/>
            <a:ext cx="2838071" cy="259078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任意多边形 9"/>
          <p:cNvSpPr/>
          <p:nvPr/>
        </p:nvSpPr>
        <p:spPr>
          <a:xfrm>
            <a:off x="1613298" y="712789"/>
            <a:ext cx="404813" cy="592137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>
                <a:solidFill>
                  <a:prstClr val="white"/>
                </a:solidFill>
                <a:latin typeface="微软雅黑" panose="020B0503020204020204" pitchFamily="34" charset="-122"/>
              </a:rPr>
              <a:t>1</a:t>
            </a:r>
          </a:p>
        </p:txBody>
      </p:sp>
      <p:sp>
        <p:nvSpPr>
          <p:cNvPr id="38919" name="Rectangle 1"/>
          <p:cNvSpPr>
            <a:spLocks noChangeArrowheads="1"/>
          </p:cNvSpPr>
          <p:nvPr/>
        </p:nvSpPr>
        <p:spPr bwMode="auto">
          <a:xfrm>
            <a:off x="1978819" y="715964"/>
            <a:ext cx="498991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/>
            <a:r>
              <a:rPr lang="zh-CN" altLang="en-US" sz="3200" dirty="0">
                <a:solidFill>
                  <a:srgbClr val="000000"/>
                </a:solidFill>
                <a:latin typeface="微软雅黑" pitchFamily="34" charset="-122"/>
              </a:rPr>
              <a:t>按原文填空。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20"/>
          <p:cNvSpPr>
            <a:spLocks noChangeArrowheads="1"/>
          </p:cNvSpPr>
          <p:nvPr/>
        </p:nvSpPr>
        <p:spPr bwMode="auto">
          <a:xfrm>
            <a:off x="4067176" y="2376489"/>
            <a:ext cx="104536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latin typeface="微软雅黑" pitchFamily="34" charset="-122"/>
              </a:rPr>
              <a:t>淡淡的</a:t>
            </a:r>
          </a:p>
        </p:txBody>
      </p:sp>
      <p:sp>
        <p:nvSpPr>
          <p:cNvPr id="17" name="矩形 20"/>
          <p:cNvSpPr>
            <a:spLocks noChangeArrowheads="1"/>
          </p:cNvSpPr>
          <p:nvPr/>
        </p:nvSpPr>
        <p:spPr bwMode="auto">
          <a:xfrm>
            <a:off x="4086225" y="3898900"/>
            <a:ext cx="113466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微软雅黑" pitchFamily="34" charset="-122"/>
              </a:rPr>
              <a:t>鼓鼓的</a:t>
            </a:r>
          </a:p>
        </p:txBody>
      </p:sp>
      <p:sp>
        <p:nvSpPr>
          <p:cNvPr id="19" name="矩形 20"/>
          <p:cNvSpPr>
            <a:spLocks noChangeArrowheads="1"/>
          </p:cNvSpPr>
          <p:nvPr/>
        </p:nvSpPr>
        <p:spPr bwMode="auto">
          <a:xfrm>
            <a:off x="6586538" y="2376489"/>
            <a:ext cx="917972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微软雅黑" pitchFamily="34" charset="-122"/>
              </a:rPr>
              <a:t>花苞</a:t>
            </a:r>
          </a:p>
        </p:txBody>
      </p:sp>
      <p:sp>
        <p:nvSpPr>
          <p:cNvPr id="20" name="矩形 20"/>
          <p:cNvSpPr>
            <a:spLocks noChangeArrowheads="1"/>
          </p:cNvSpPr>
          <p:nvPr/>
        </p:nvSpPr>
        <p:spPr bwMode="auto">
          <a:xfrm>
            <a:off x="6586539" y="3121026"/>
            <a:ext cx="80962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微软雅黑" pitchFamily="34" charset="-122"/>
              </a:rPr>
              <a:t>甜香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586539" y="3898900"/>
            <a:ext cx="75604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latin typeface="微软雅黑" pitchFamily="34" charset="-122"/>
              </a:rPr>
              <a:t>绿 </a:t>
            </a:r>
          </a:p>
        </p:txBody>
      </p:sp>
      <p:cxnSp>
        <p:nvCxnSpPr>
          <p:cNvPr id="22" name="直接连接符 21"/>
          <p:cNvCxnSpPr>
            <a:endCxn id="19" idx="1"/>
          </p:cNvCxnSpPr>
          <p:nvPr/>
        </p:nvCxnSpPr>
        <p:spPr>
          <a:xfrm flipV="1">
            <a:off x="4953000" y="2595781"/>
            <a:ext cx="1633538" cy="15952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25" idx="3"/>
            <a:endCxn id="21" idx="1"/>
          </p:cNvCxnSpPr>
          <p:nvPr/>
        </p:nvCxnSpPr>
        <p:spPr>
          <a:xfrm>
            <a:off x="5039916" y="3394105"/>
            <a:ext cx="1546622" cy="7240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25" idx="3"/>
            <a:endCxn id="20" idx="1"/>
          </p:cNvCxnSpPr>
          <p:nvPr/>
        </p:nvCxnSpPr>
        <p:spPr>
          <a:xfrm flipV="1">
            <a:off x="5039916" y="3340317"/>
            <a:ext cx="1546622" cy="537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67176" y="3194050"/>
            <a:ext cx="972741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5800" fontAlgn="auto">
              <a:spcAft>
                <a:spcPts val="0"/>
              </a:spcAft>
            </a:pPr>
            <a:r>
              <a:rPr lang="zh-CN" altLang="en-US" sz="2000" dirty="0">
                <a:latin typeface="微软雅黑" panose="020B0503020204020204" pitchFamily="34" charset="-122"/>
                <a:cs typeface="+mj-cs"/>
              </a:rPr>
              <a:t>参差的</a:t>
            </a:r>
          </a:p>
        </p:txBody>
      </p:sp>
      <p:sp>
        <p:nvSpPr>
          <p:cNvPr id="27" name="任意多边形 26"/>
          <p:cNvSpPr/>
          <p:nvPr/>
        </p:nvSpPr>
        <p:spPr>
          <a:xfrm>
            <a:off x="1613298" y="712789"/>
            <a:ext cx="404813" cy="592137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kern="0" dirty="0">
                <a:solidFill>
                  <a:prstClr val="white"/>
                </a:solidFill>
                <a:latin typeface="微软雅黑" panose="020B0503020204020204" pitchFamily="34" charset="-122"/>
              </a:rPr>
              <a:t>2</a:t>
            </a:r>
          </a:p>
        </p:txBody>
      </p:sp>
      <p:sp>
        <p:nvSpPr>
          <p:cNvPr id="39947" name="Rectangle 1"/>
          <p:cNvSpPr>
            <a:spLocks noChangeArrowheads="1"/>
          </p:cNvSpPr>
          <p:nvPr/>
        </p:nvSpPr>
        <p:spPr bwMode="auto">
          <a:xfrm>
            <a:off x="1978819" y="747246"/>
            <a:ext cx="72425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indent="266700"/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</a:rPr>
              <a:t>将下列搭配恰当的词语用线连起来。</a:t>
            </a:r>
          </a:p>
        </p:txBody>
      </p:sp>
      <p:pic>
        <p:nvPicPr>
          <p:cNvPr id="29" name="图片 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354617" y="3898902"/>
            <a:ext cx="86677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2166151" y="1627188"/>
            <a:ext cx="7889869" cy="3652064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18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准确、流畅地朗读课文，感受丁香的特点。 </a:t>
            </a: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重点</a:t>
            </a: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</a:p>
          <a:p>
            <a:pPr marL="457200" indent="-457200">
              <a:lnSpc>
                <a:spcPct val="150000"/>
              </a:lnSpc>
              <a:spcBef>
                <a:spcPts val="18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联系自身的生活经验来理解、感悟丁香结的象征意义和作者</a:t>
            </a:r>
            <a:endParaRPr lang="en-US" altLang="zh-CN" sz="2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marL="457200" indent="-457200">
              <a:lnSpc>
                <a:spcPct val="150000"/>
              </a:lnSpc>
              <a:spcBef>
                <a:spcPts val="18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情感。 </a:t>
            </a: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重点</a:t>
            </a: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</a:p>
          <a:p>
            <a:pPr marL="457200" indent="-457200">
              <a:lnSpc>
                <a:spcPct val="150000"/>
              </a:lnSpc>
              <a:spcBef>
                <a:spcPts val="1800"/>
              </a:spcBef>
            </a:pPr>
            <a:r>
              <a:rPr lang="en-US" altLang="zh-CN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深入理解课文内容，领会作者由事物引发联想，抒发自己独</a:t>
            </a:r>
            <a:endParaRPr lang="en-US" altLang="zh-CN" sz="20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marL="457200" indent="-457200">
              <a:lnSpc>
                <a:spcPct val="150000"/>
              </a:lnSpc>
              <a:spcBef>
                <a:spcPts val="18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特感受的写法。</a:t>
            </a: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难点</a:t>
            </a:r>
            <a:r>
              <a:rPr lang="en-US" altLang="zh-CN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970861" y="955677"/>
            <a:ext cx="220860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en-US" altLang="zh-CN" sz="2800" noProof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85110" y="442915"/>
            <a:ext cx="777478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615736" y="5770485"/>
            <a:ext cx="2521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</a:rPr>
              <a:t>https://www.ypppt.com/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234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715818" y="3802063"/>
            <a:ext cx="6898481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</a:rPr>
              <a:t>作家宗璞窗外的三颗白丁香与她朝夕相伴，它诱发了作者怎样的情思？给我们带来了怎样的人生启示呢？今天，我们带着这个问题，一同走进宗璞的</a:t>
            </a:r>
            <a:r>
              <a:rPr lang="en-US" altLang="zh-CN" sz="2800" dirty="0">
                <a:solidFill>
                  <a:srgbClr val="000000"/>
                </a:solidFill>
                <a:latin typeface="微软雅黑" pitchFamily="34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</a:rPr>
              <a:t>丁香结</a:t>
            </a:r>
            <a:r>
              <a:rPr lang="en-US" altLang="zh-CN" sz="2800" dirty="0">
                <a:solidFill>
                  <a:srgbClr val="000000"/>
                </a:solidFill>
                <a:latin typeface="微软雅黑" pitchFamily="34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</a:rPr>
              <a:t>。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9845" y="976245"/>
            <a:ext cx="2937925" cy="256902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84844" y="976245"/>
            <a:ext cx="3015342" cy="256902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76862" y="1235150"/>
            <a:ext cx="3124200" cy="399293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996678" y="1042989"/>
            <a:ext cx="528042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</a:rPr>
              <a:t>宗璞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原名冯钟璞，女，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1928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年出生，当代作家，常用笔名宗璞。中共党员，生于北京，著名哲学家冯友兰之女。代表作品有短篇小说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红豆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弦上的梦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，系列长篇小说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野葫芦引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和散文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紫藤萝瀑布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</a:rPr>
              <a:t>等。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59782" y="1820863"/>
            <a:ext cx="473630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</a:rPr>
              <a:t>是落叶灌木或小乔木，原产中国华北地区，在中国已有</a:t>
            </a:r>
            <a:r>
              <a:rPr lang="en-US" altLang="zh-CN" sz="2800" dirty="0">
                <a:solidFill>
                  <a:srgbClr val="000000"/>
                </a:solidFill>
                <a:latin typeface="微软雅黑" pitchFamily="34" charset="-122"/>
              </a:rPr>
              <a:t>1000</a:t>
            </a: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</a:rPr>
              <a:t>多年的栽培历史，是中国的名贵花卉。生长习性喜阳，喜土壤湿润而排水良好，适庭院栽培。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059781" y="1109664"/>
            <a:ext cx="14454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</a:rPr>
              <a:t>丁香花</a:t>
            </a:r>
          </a:p>
        </p:txBody>
      </p:sp>
      <p:pic>
        <p:nvPicPr>
          <p:cNvPr id="17" name="Picture 2" descr="C:\Documents and Settings\Administrator\桌面\6c224f4a20a44623cec2fa979222720e0cf3d73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298" y="2117727"/>
            <a:ext cx="2500313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298" y="2090738"/>
            <a:ext cx="2680097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298" y="2100265"/>
            <a:ext cx="2680097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8298" y="2068515"/>
            <a:ext cx="2703909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圆角矩形 32"/>
          <p:cNvSpPr/>
          <p:nvPr/>
        </p:nvSpPr>
        <p:spPr>
          <a:xfrm>
            <a:off x="2940844" y="2393950"/>
            <a:ext cx="921544" cy="1023938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3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薄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2914652" y="4216400"/>
            <a:ext cx="1041797" cy="91440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36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糊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8314135" y="2432051"/>
            <a:ext cx="517922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Pinyin Adjust" pitchFamily="2" charset="0"/>
              </a:rPr>
              <a:t>báo</a:t>
            </a:r>
            <a:endParaRPr lang="zh-CN" altLang="en-US" sz="2000" b="1">
              <a:solidFill>
                <a:srgbClr val="FF0000"/>
              </a:solidFill>
              <a:latin typeface="Pinyin Adjust" pitchFamily="2" charset="0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110039" y="2655890"/>
            <a:ext cx="31337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微软雅黑" pitchFamily="34" charset="-122"/>
              </a:rPr>
              <a:t>那样小，却不显得单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</a:rPr>
              <a:t>薄</a:t>
            </a:r>
            <a:r>
              <a:rPr lang="zh-CN" altLang="en-US" dirty="0">
                <a:solidFill>
                  <a:srgbClr val="000000"/>
                </a:solidFill>
                <a:latin typeface="微软雅黑" pitchFamily="34" charset="-122"/>
              </a:rPr>
              <a:t>。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193770" y="2442646"/>
            <a:ext cx="378950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en-US" sz="2000" b="1" dirty="0" err="1">
                <a:solidFill>
                  <a:srgbClr val="FF0000"/>
                </a:solidFill>
                <a:latin typeface="Pinyin Adjust" pitchFamily="2" charset="0"/>
              </a:rPr>
              <a:t>bó</a:t>
            </a:r>
            <a:endParaRPr lang="en-US" altLang="en-US" sz="2000" b="1" dirty="0">
              <a:solidFill>
                <a:srgbClr val="FF0000"/>
              </a:solidFill>
              <a:latin typeface="Pinyin Adjust" pitchFamily="2" charset="0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110039" y="4414840"/>
            <a:ext cx="38195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微软雅黑" pitchFamily="34" charset="-122"/>
              </a:rPr>
              <a:t>如同印象派的画，线条模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</a:rPr>
              <a:t>糊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</a:rPr>
              <a:t>了。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655453" y="4222843"/>
            <a:ext cx="340478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000" b="1" dirty="0" err="1">
                <a:solidFill>
                  <a:srgbClr val="FF0000"/>
                </a:solidFill>
                <a:latin typeface="Pinyin Adjust" pitchFamily="2" charset="0"/>
              </a:rPr>
              <a:t>hu</a:t>
            </a:r>
            <a:endParaRPr lang="zh-CN" altLang="en-US" sz="2000" b="1" dirty="0">
              <a:solidFill>
                <a:srgbClr val="FF0000"/>
              </a:solidFill>
              <a:latin typeface="Pinyin Adjust" pitchFamily="2" charset="0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8089106" y="4459290"/>
            <a:ext cx="69175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微软雅黑" pitchFamily="34" charset="-122"/>
              </a:rPr>
              <a:t>糊</a:t>
            </a:r>
            <a:r>
              <a:rPr lang="zh-CN" altLang="en-US">
                <a:solidFill>
                  <a:srgbClr val="000000"/>
                </a:solidFill>
                <a:latin typeface="微软雅黑" pitchFamily="34" charset="-122"/>
              </a:rPr>
              <a:t>涂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8104585" y="4202113"/>
            <a:ext cx="340478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  <a:latin typeface="Pinyin Adjust" pitchFamily="2" charset="0"/>
              </a:rPr>
              <a:t>hú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8104586" y="2697165"/>
            <a:ext cx="67746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微软雅黑" pitchFamily="34" charset="-122"/>
              </a:rPr>
              <a:t>厚</a:t>
            </a:r>
            <a:r>
              <a:rPr lang="zh-CN" altLang="en-US">
                <a:solidFill>
                  <a:srgbClr val="FF0000"/>
                </a:solidFill>
                <a:latin typeface="微软雅黑" pitchFamily="34" charset="-122"/>
              </a:rPr>
              <a:t>薄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726783" y="904877"/>
            <a:ext cx="220741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多音字</a:t>
            </a:r>
          </a:p>
        </p:txBody>
      </p:sp>
      <p:pic>
        <p:nvPicPr>
          <p:cNvPr id="23" name="图片 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39842" y="450852"/>
            <a:ext cx="778669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19" grpId="0"/>
      <p:bldP spid="20" grpId="0"/>
      <p:bldP spid="21" grpId="0"/>
      <p:bldP spid="26" grpId="0"/>
      <p:bldP spid="27" grpId="0"/>
      <p:bldP spid="28" grpId="0" animBg="1"/>
      <p:bldP spid="35" grpId="0"/>
      <p:bldP spid="36" grpId="0" animBg="1"/>
      <p:bldP spid="2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64"/>
          <p:cNvSpPr txBox="1">
            <a:spLocks noChangeArrowheads="1"/>
          </p:cNvSpPr>
          <p:nvPr/>
        </p:nvSpPr>
        <p:spPr bwMode="auto">
          <a:xfrm>
            <a:off x="3294461" y="2687638"/>
            <a:ext cx="456009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缀</a:t>
            </a:r>
            <a:endParaRPr lang="en-US" altLang="zh-CN" sz="66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6" name="文本框 64"/>
          <p:cNvSpPr txBox="1">
            <a:spLocks noChangeArrowheads="1"/>
          </p:cNvSpPr>
          <p:nvPr/>
        </p:nvSpPr>
        <p:spPr bwMode="auto">
          <a:xfrm>
            <a:off x="4944667" y="2674938"/>
            <a:ext cx="748903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幽</a:t>
            </a:r>
          </a:p>
        </p:txBody>
      </p:sp>
      <p:sp>
        <p:nvSpPr>
          <p:cNvPr id="57" name="文本框 64"/>
          <p:cNvSpPr txBox="1">
            <a:spLocks noChangeArrowheads="1"/>
          </p:cNvSpPr>
          <p:nvPr/>
        </p:nvSpPr>
        <p:spPr bwMode="auto">
          <a:xfrm>
            <a:off x="6541294" y="2674938"/>
            <a:ext cx="708422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雅</a:t>
            </a:r>
          </a:p>
        </p:txBody>
      </p:sp>
      <p:sp>
        <p:nvSpPr>
          <p:cNvPr id="58" name="文本框 64"/>
          <p:cNvSpPr txBox="1">
            <a:spLocks noChangeArrowheads="1"/>
          </p:cNvSpPr>
          <p:nvPr/>
        </p:nvSpPr>
        <p:spPr bwMode="auto">
          <a:xfrm>
            <a:off x="8084344" y="2674938"/>
            <a:ext cx="708422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案</a:t>
            </a:r>
          </a:p>
        </p:txBody>
      </p:sp>
      <p:sp>
        <p:nvSpPr>
          <p:cNvPr id="59" name="文本框 64"/>
          <p:cNvSpPr txBox="1">
            <a:spLocks noChangeArrowheads="1"/>
          </p:cNvSpPr>
          <p:nvPr/>
        </p:nvSpPr>
        <p:spPr bwMode="auto">
          <a:xfrm>
            <a:off x="3288507" y="4700588"/>
            <a:ext cx="701279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拙</a:t>
            </a:r>
          </a:p>
        </p:txBody>
      </p:sp>
      <p:sp>
        <p:nvSpPr>
          <p:cNvPr id="60" name="文本框 64"/>
          <p:cNvSpPr txBox="1">
            <a:spLocks noChangeArrowheads="1"/>
          </p:cNvSpPr>
          <p:nvPr/>
        </p:nvSpPr>
        <p:spPr bwMode="auto">
          <a:xfrm>
            <a:off x="4938714" y="4686300"/>
            <a:ext cx="626269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薄</a:t>
            </a:r>
          </a:p>
        </p:txBody>
      </p:sp>
      <p:sp>
        <p:nvSpPr>
          <p:cNvPr id="61" name="文本框 64"/>
          <p:cNvSpPr txBox="1">
            <a:spLocks noChangeArrowheads="1"/>
          </p:cNvSpPr>
          <p:nvPr/>
        </p:nvSpPr>
        <p:spPr bwMode="auto">
          <a:xfrm>
            <a:off x="6513910" y="4721227"/>
            <a:ext cx="682228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糊</a:t>
            </a:r>
          </a:p>
        </p:txBody>
      </p:sp>
      <p:sp>
        <p:nvSpPr>
          <p:cNvPr id="62" name="文本框 64"/>
          <p:cNvSpPr txBox="1">
            <a:spLocks noChangeArrowheads="1"/>
          </p:cNvSpPr>
          <p:nvPr/>
        </p:nvSpPr>
        <p:spPr bwMode="auto">
          <a:xfrm>
            <a:off x="8130780" y="4721225"/>
            <a:ext cx="425053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恍</a:t>
            </a:r>
          </a:p>
        </p:txBody>
      </p:sp>
      <p:grpSp>
        <p:nvGrpSpPr>
          <p:cNvPr id="63" name="组合 7"/>
          <p:cNvGrpSpPr>
            <a:grpSpLocks/>
          </p:cNvGrpSpPr>
          <p:nvPr/>
        </p:nvGrpSpPr>
        <p:grpSpPr bwMode="auto">
          <a:xfrm>
            <a:off x="4938714" y="4686300"/>
            <a:ext cx="771525" cy="1085850"/>
            <a:chOff x="2437" y="2032"/>
            <a:chExt cx="1244" cy="1264"/>
          </a:xfrm>
        </p:grpSpPr>
        <p:sp>
          <p:nvSpPr>
            <p:cNvPr id="2663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6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2663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3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7" name="组合 7"/>
          <p:cNvGrpSpPr>
            <a:grpSpLocks/>
          </p:cNvGrpSpPr>
          <p:nvPr/>
        </p:nvGrpSpPr>
        <p:grpSpPr bwMode="auto">
          <a:xfrm>
            <a:off x="6481764" y="4716463"/>
            <a:ext cx="771525" cy="1085850"/>
            <a:chOff x="2437" y="2032"/>
            <a:chExt cx="1244" cy="1264"/>
          </a:xfrm>
        </p:grpSpPr>
        <p:sp>
          <p:nvSpPr>
            <p:cNvPr id="2663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6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2663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4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71" name="组合 7"/>
          <p:cNvGrpSpPr>
            <a:grpSpLocks/>
          </p:cNvGrpSpPr>
          <p:nvPr/>
        </p:nvGrpSpPr>
        <p:grpSpPr bwMode="auto">
          <a:xfrm>
            <a:off x="8077201" y="4721225"/>
            <a:ext cx="771525" cy="1085850"/>
            <a:chOff x="2437" y="2032"/>
            <a:chExt cx="1244" cy="1264"/>
          </a:xfrm>
        </p:grpSpPr>
        <p:sp>
          <p:nvSpPr>
            <p:cNvPr id="26642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6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26643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4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3" name="组合 92"/>
          <p:cNvGrpSpPr>
            <a:grpSpLocks/>
          </p:cNvGrpSpPr>
          <p:nvPr/>
        </p:nvGrpSpPr>
        <p:grpSpPr bwMode="auto">
          <a:xfrm>
            <a:off x="3288507" y="4700588"/>
            <a:ext cx="771525" cy="1085850"/>
            <a:chOff x="2437" y="2032"/>
            <a:chExt cx="1244" cy="1264"/>
          </a:xfrm>
        </p:grpSpPr>
        <p:sp>
          <p:nvSpPr>
            <p:cNvPr id="2664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6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26647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4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7" name="组合 7"/>
          <p:cNvGrpSpPr>
            <a:grpSpLocks/>
          </p:cNvGrpSpPr>
          <p:nvPr/>
        </p:nvGrpSpPr>
        <p:grpSpPr bwMode="auto">
          <a:xfrm>
            <a:off x="8081963" y="2667000"/>
            <a:ext cx="772716" cy="1085850"/>
            <a:chOff x="2437" y="2032"/>
            <a:chExt cx="1244" cy="1264"/>
          </a:xfrm>
        </p:grpSpPr>
        <p:sp>
          <p:nvSpPr>
            <p:cNvPr id="26650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6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26651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52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1" name="组合 7"/>
          <p:cNvGrpSpPr>
            <a:grpSpLocks/>
          </p:cNvGrpSpPr>
          <p:nvPr/>
        </p:nvGrpSpPr>
        <p:grpSpPr bwMode="auto">
          <a:xfrm>
            <a:off x="6487717" y="2668588"/>
            <a:ext cx="771525" cy="1085850"/>
            <a:chOff x="2437" y="2032"/>
            <a:chExt cx="1244" cy="1264"/>
          </a:xfrm>
        </p:grpSpPr>
        <p:sp>
          <p:nvSpPr>
            <p:cNvPr id="2665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6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2665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5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06" name="组合 7"/>
          <p:cNvGrpSpPr>
            <a:grpSpLocks/>
          </p:cNvGrpSpPr>
          <p:nvPr/>
        </p:nvGrpSpPr>
        <p:grpSpPr bwMode="auto">
          <a:xfrm>
            <a:off x="4944667" y="2668588"/>
            <a:ext cx="771525" cy="1085850"/>
            <a:chOff x="2437" y="2032"/>
            <a:chExt cx="1244" cy="1264"/>
          </a:xfrm>
        </p:grpSpPr>
        <p:sp>
          <p:nvSpPr>
            <p:cNvPr id="2665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6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2665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6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10" name="组合 7"/>
          <p:cNvGrpSpPr>
            <a:grpSpLocks/>
          </p:cNvGrpSpPr>
          <p:nvPr/>
        </p:nvGrpSpPr>
        <p:grpSpPr bwMode="auto">
          <a:xfrm>
            <a:off x="3314700" y="2679700"/>
            <a:ext cx="772716" cy="1085850"/>
            <a:chOff x="2437" y="2032"/>
            <a:chExt cx="1245" cy="1265"/>
          </a:xfrm>
        </p:grpSpPr>
        <p:sp>
          <p:nvSpPr>
            <p:cNvPr id="26662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660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26663" name="直接连接符 4"/>
            <p:cNvCxnSpPr>
              <a:cxnSpLocks noChangeShapeType="1"/>
            </p:cNvCxnSpPr>
            <p:nvPr/>
          </p:nvCxnSpPr>
          <p:spPr bwMode="auto">
            <a:xfrm>
              <a:off x="2437" y="2697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6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3368279" y="2174877"/>
            <a:ext cx="663178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200" b="1">
                <a:latin typeface="Pinyin Adjust" pitchFamily="2" charset="0"/>
                <a:ea typeface="黑体" pitchFamily="49" charset="-122"/>
              </a:rPr>
              <a:t>zhuì</a:t>
            </a:r>
            <a:endParaRPr lang="en-US" altLang="en-US" sz="3200" b="1">
              <a:latin typeface="Pinyin Adjust" pitchFamily="2" charset="0"/>
              <a:ea typeface="黑体" pitchFamily="49" charset="-122"/>
            </a:endParaRPr>
          </a:p>
        </p:txBody>
      </p:sp>
      <p:sp>
        <p:nvSpPr>
          <p:cNvPr id="116" name="矩形 115"/>
          <p:cNvSpPr>
            <a:spLocks noChangeArrowheads="1"/>
          </p:cNvSpPr>
          <p:nvPr/>
        </p:nvSpPr>
        <p:spPr bwMode="auto">
          <a:xfrm>
            <a:off x="6703219" y="2176465"/>
            <a:ext cx="844154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200" b="1">
                <a:latin typeface="Pinyin Adjust" pitchFamily="2" charset="0"/>
                <a:ea typeface="黑体" pitchFamily="49" charset="-122"/>
              </a:rPr>
              <a:t>yǎ</a:t>
            </a:r>
            <a:endParaRPr lang="en-US" altLang="en-US" sz="3200" b="1">
              <a:latin typeface="Pinyin Adjust" pitchFamily="2" charset="0"/>
              <a:ea typeface="黑体" pitchFamily="49" charset="-122"/>
            </a:endParaRPr>
          </a:p>
        </p:txBody>
      </p:sp>
      <p:sp>
        <p:nvSpPr>
          <p:cNvPr id="118" name="矩形 117"/>
          <p:cNvSpPr>
            <a:spLocks noChangeArrowheads="1"/>
          </p:cNvSpPr>
          <p:nvPr/>
        </p:nvSpPr>
        <p:spPr bwMode="auto">
          <a:xfrm>
            <a:off x="8040291" y="4206877"/>
            <a:ext cx="845344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200" b="1">
                <a:latin typeface="Pinyin Adjust" pitchFamily="2" charset="0"/>
                <a:ea typeface="黑体" pitchFamily="49" charset="-122"/>
              </a:rPr>
              <a:t>huǎng</a:t>
            </a:r>
            <a:endParaRPr lang="en-US" altLang="en-US" sz="3200" b="1">
              <a:latin typeface="Pinyin Adjust" pitchFamily="2" charset="0"/>
              <a:ea typeface="黑体" pitchFamily="49" charset="-122"/>
            </a:endParaRPr>
          </a:p>
        </p:txBody>
      </p:sp>
      <p:sp>
        <p:nvSpPr>
          <p:cNvPr id="119" name="矩形 118"/>
          <p:cNvSpPr>
            <a:spLocks noChangeArrowheads="1"/>
          </p:cNvSpPr>
          <p:nvPr/>
        </p:nvSpPr>
        <p:spPr bwMode="auto">
          <a:xfrm>
            <a:off x="6643688" y="4184652"/>
            <a:ext cx="422672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200" b="1">
                <a:latin typeface="Pinyin Adjust" pitchFamily="2" charset="0"/>
                <a:ea typeface="黑体" pitchFamily="49" charset="-122"/>
              </a:rPr>
              <a:t>hu</a:t>
            </a:r>
            <a:endParaRPr lang="en-US" altLang="en-US" sz="3200" b="1">
              <a:latin typeface="Pinyin Adjust" pitchFamily="2" charset="0"/>
              <a:ea typeface="黑体" pitchFamily="49" charset="-122"/>
            </a:endParaRPr>
          </a:p>
        </p:txBody>
      </p:sp>
      <p:sp>
        <p:nvSpPr>
          <p:cNvPr id="120" name="矩形 119"/>
          <p:cNvSpPr>
            <a:spLocks noChangeArrowheads="1"/>
          </p:cNvSpPr>
          <p:nvPr/>
        </p:nvSpPr>
        <p:spPr bwMode="auto">
          <a:xfrm>
            <a:off x="5064919" y="2176465"/>
            <a:ext cx="844154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200" b="1">
                <a:latin typeface="Pinyin Adjust" pitchFamily="2" charset="0"/>
                <a:ea typeface="黑体" pitchFamily="49" charset="-122"/>
              </a:rPr>
              <a:t>yōu</a:t>
            </a:r>
            <a:endParaRPr lang="en-US" altLang="en-US" sz="3200" b="1">
              <a:latin typeface="Pinyin Adjust" pitchFamily="2" charset="0"/>
              <a:ea typeface="黑体" pitchFamily="49" charset="-122"/>
            </a:endParaRPr>
          </a:p>
        </p:txBody>
      </p:sp>
      <p:sp>
        <p:nvSpPr>
          <p:cNvPr id="121" name="矩形 120"/>
          <p:cNvSpPr>
            <a:spLocks noChangeArrowheads="1"/>
          </p:cNvSpPr>
          <p:nvPr/>
        </p:nvSpPr>
        <p:spPr bwMode="auto">
          <a:xfrm>
            <a:off x="5142311" y="4162427"/>
            <a:ext cx="84415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200" b="1">
                <a:latin typeface="Pinyin Adjust" pitchFamily="2" charset="0"/>
                <a:ea typeface="黑体" pitchFamily="49" charset="-122"/>
              </a:rPr>
              <a:t>bó</a:t>
            </a:r>
            <a:endParaRPr lang="en-US" altLang="en-US" sz="3200" b="1">
              <a:latin typeface="Pinyin Adjust" pitchFamily="2" charset="0"/>
              <a:ea typeface="黑体" pitchFamily="49" charset="-122"/>
            </a:endParaRPr>
          </a:p>
        </p:txBody>
      </p:sp>
      <p:sp>
        <p:nvSpPr>
          <p:cNvPr id="122" name="矩形 121"/>
          <p:cNvSpPr>
            <a:spLocks noChangeArrowheads="1"/>
          </p:cNvSpPr>
          <p:nvPr/>
        </p:nvSpPr>
        <p:spPr bwMode="auto">
          <a:xfrm>
            <a:off x="3326606" y="4175127"/>
            <a:ext cx="844154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200" b="1">
                <a:latin typeface="Pinyin Adjust" pitchFamily="2" charset="0"/>
                <a:ea typeface="黑体" pitchFamily="49" charset="-122"/>
              </a:rPr>
              <a:t>zhuō</a:t>
            </a:r>
            <a:endParaRPr lang="en-US" altLang="en-US" sz="3200" b="1">
              <a:latin typeface="Pinyin Adjust" pitchFamily="2" charset="0"/>
              <a:ea typeface="黑体" pitchFamily="49" charset="-122"/>
            </a:endParaRPr>
          </a:p>
        </p:txBody>
      </p:sp>
      <p:sp>
        <p:nvSpPr>
          <p:cNvPr id="123" name="矩形 122"/>
          <p:cNvSpPr>
            <a:spLocks noChangeArrowheads="1"/>
          </p:cNvSpPr>
          <p:nvPr/>
        </p:nvSpPr>
        <p:spPr bwMode="auto">
          <a:xfrm>
            <a:off x="8246269" y="2176465"/>
            <a:ext cx="844154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200" b="1">
                <a:latin typeface="Pinyin Adjust" pitchFamily="2" charset="0"/>
                <a:ea typeface="黑体" pitchFamily="49" charset="-122"/>
              </a:rPr>
              <a:t>àn</a:t>
            </a:r>
            <a:endParaRPr lang="en-US" altLang="en-US" sz="3200" b="1">
              <a:latin typeface="Pinyin Adjust" pitchFamily="2" charset="0"/>
              <a:ea typeface="黑体" pitchFamily="49" charset="-122"/>
            </a:endParaRPr>
          </a:p>
        </p:txBody>
      </p:sp>
      <p:sp>
        <p:nvSpPr>
          <p:cNvPr id="124" name="圆角矩形 123"/>
          <p:cNvSpPr/>
          <p:nvPr/>
        </p:nvSpPr>
        <p:spPr>
          <a:xfrm>
            <a:off x="4726783" y="904877"/>
            <a:ext cx="220741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 会 写</a:t>
            </a:r>
          </a:p>
        </p:txBody>
      </p:sp>
      <p:pic>
        <p:nvPicPr>
          <p:cNvPr id="125" name="图片 1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39842" y="450852"/>
            <a:ext cx="778669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75" name="文本框 1"/>
          <p:cNvSpPr txBox="1">
            <a:spLocks noChangeArrowheads="1"/>
          </p:cNvSpPr>
          <p:nvPr/>
        </p:nvSpPr>
        <p:spPr bwMode="auto">
          <a:xfrm>
            <a:off x="5855495" y="6061076"/>
            <a:ext cx="28357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/>
              <a:t>注：为本文“模糊”读音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115" grpId="0"/>
      <p:bldP spid="116" grpId="0"/>
      <p:bldP spid="118" grpId="0"/>
      <p:bldP spid="119" grpId="0"/>
      <p:bldP spid="120" grpId="0"/>
      <p:bldP spid="121" grpId="0"/>
      <p:bldP spid="122" grpId="0"/>
      <p:bldP spid="123" grpId="0"/>
      <p:bldP spid="12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64645" y="2028827"/>
            <a:ext cx="109418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itchFamily="34" charset="-122"/>
              </a:rPr>
              <a:t>换偏旁：</a:t>
            </a:r>
            <a:endParaRPr lang="en-US" altLang="zh-CN" sz="2000" b="1">
              <a:latin typeface="微软雅黑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864645" y="3451227"/>
            <a:ext cx="132278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itchFamily="34" charset="-122"/>
              </a:rPr>
              <a:t>字理识字：</a:t>
            </a:r>
            <a:r>
              <a:rPr lang="en-US" altLang="zh-CN" sz="2000">
                <a:latin typeface="微软雅黑" pitchFamily="34" charset="-122"/>
              </a:rPr>
              <a:t>      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23161" y="3451226"/>
            <a:ext cx="48577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itchFamily="34" charset="-122"/>
              </a:rPr>
              <a:t>缀</a:t>
            </a:r>
            <a:endParaRPr lang="en-US" altLang="zh-CN" sz="2400">
              <a:latin typeface="微软雅黑" pitchFamily="34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02731" y="4954589"/>
            <a:ext cx="509230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微软雅黑" pitchFamily="34" charset="-122"/>
              </a:rPr>
              <a:t>会意字。指缝合，连缀，也指系结，连接。</a:t>
            </a:r>
            <a:endParaRPr lang="en-US" altLang="zh-CN" sz="2000">
              <a:solidFill>
                <a:srgbClr val="000000"/>
              </a:solidFill>
              <a:latin typeface="微软雅黑" pitchFamily="34" charset="-122"/>
            </a:endParaRPr>
          </a:p>
        </p:txBody>
      </p:sp>
      <p:sp>
        <p:nvSpPr>
          <p:cNvPr id="14" name="等腰三角形 13"/>
          <p:cNvSpPr/>
          <p:nvPr/>
        </p:nvSpPr>
        <p:spPr>
          <a:xfrm rot="5400000">
            <a:off x="5083970" y="3806827"/>
            <a:ext cx="214313" cy="214313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b="1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323160" y="2160589"/>
            <a:ext cx="15656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</a:rPr>
              <a:t>准</a:t>
            </a:r>
            <a:r>
              <a:rPr lang="en-US" altLang="zh-CN" sz="2400">
                <a:latin typeface="微软雅黑" pitchFamily="34" charset="-122"/>
              </a:rPr>
              <a:t>——</a:t>
            </a:r>
            <a:r>
              <a:rPr lang="zh-CN" altLang="en-US" sz="2400">
                <a:latin typeface="微软雅黑" pitchFamily="34" charset="-122"/>
              </a:rPr>
              <a:t>雅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3729" y="2108317"/>
            <a:ext cx="2681342" cy="297926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8313" y="3530602"/>
            <a:ext cx="47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圆角矩形 17"/>
          <p:cNvSpPr/>
          <p:nvPr/>
        </p:nvSpPr>
        <p:spPr>
          <a:xfrm>
            <a:off x="4726783" y="904877"/>
            <a:ext cx="2207419" cy="67151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识字方法</a:t>
            </a:r>
          </a:p>
        </p:txBody>
      </p:sp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39842" y="450852"/>
            <a:ext cx="778669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 animBg="1"/>
      <p:bldP spid="15" grpId="0"/>
      <p:bldP spid="1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2824162" y="1263651"/>
            <a:ext cx="863204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4800">
                <a:solidFill>
                  <a:srgbClr val="000000"/>
                </a:solidFill>
                <a:latin typeface="Pinyin Adjust" pitchFamily="2" charset="0"/>
                <a:ea typeface="宋体" pitchFamily="2" charset="-122"/>
              </a:rPr>
              <a:t>bó</a:t>
            </a:r>
            <a:endParaRPr lang="zh-CN" altLang="en-US" sz="4800">
              <a:solidFill>
                <a:srgbClr val="000000"/>
              </a:solidFill>
              <a:latin typeface="Pinyin Adjust" pitchFamily="2" charset="0"/>
              <a:ea typeface="宋体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596755" y="5095876"/>
            <a:ext cx="50577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</a:rPr>
              <a:t> 那个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</a:rPr>
              <a:t>单薄</a:t>
            </a:r>
            <a:r>
              <a:rPr lang="zh-CN" altLang="en-US" sz="2400">
                <a:latin typeface="微软雅黑" pitchFamily="34" charset="-122"/>
              </a:rPr>
              <a:t>的女孩</a:t>
            </a:r>
            <a:r>
              <a:rPr lang="en-US" altLang="zh-CN" sz="2400">
                <a:latin typeface="微软雅黑" pitchFamily="34" charset="-122"/>
              </a:rPr>
              <a:t>,</a:t>
            </a:r>
            <a:r>
              <a:rPr lang="zh-CN" altLang="en-US" sz="2400">
                <a:latin typeface="微软雅黑" pitchFamily="34" charset="-122"/>
              </a:rPr>
              <a:t>站在风中直哆嗦。 </a:t>
            </a:r>
            <a:endParaRPr lang="en-US" altLang="zh-CN" sz="2400">
              <a:latin typeface="微软雅黑" pitchFamily="34" charset="-122"/>
            </a:endParaRPr>
          </a:p>
        </p:txBody>
      </p:sp>
      <p:sp>
        <p:nvSpPr>
          <p:cNvPr id="22" name="线形标注 2 21"/>
          <p:cNvSpPr/>
          <p:nvPr/>
        </p:nvSpPr>
        <p:spPr>
          <a:xfrm>
            <a:off x="4560094" y="1682751"/>
            <a:ext cx="2483644" cy="688975"/>
          </a:xfrm>
          <a:prstGeom prst="borderCallout2">
            <a:avLst>
              <a:gd name="adj1" fmla="val 44404"/>
              <a:gd name="adj2" fmla="val -1182"/>
              <a:gd name="adj3" fmla="val 44404"/>
              <a:gd name="adj4" fmla="val -15112"/>
              <a:gd name="adj5" fmla="val 146533"/>
              <a:gd name="adj6" fmla="val -38451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000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不要写成左右结构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583907" y="3552826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</a:rPr>
              <a:t>单薄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593" y="1683197"/>
            <a:ext cx="2318657" cy="382285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105821"/>
              </p:ext>
            </p:extLst>
          </p:nvPr>
        </p:nvGraphicFramePr>
        <p:xfrm>
          <a:off x="2615803" y="2198688"/>
          <a:ext cx="1110854" cy="1528762"/>
        </p:xfrm>
        <a:graphic>
          <a:graphicData uri="http://schemas.openxmlformats.org/drawingml/2006/table">
            <a:tbl>
              <a:tblPr/>
              <a:tblGrid>
                <a:gridCol w="555427"/>
                <a:gridCol w="555427"/>
              </a:tblGrid>
              <a:tr h="7790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宋体" panose="02010600030101010101" pitchFamily="2" charset="-122"/>
                      </a:endParaRPr>
                    </a:p>
                  </a:txBody>
                  <a:tcPr marL="43518" marR="43518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宋体" panose="02010600030101010101" pitchFamily="2" charset="-122"/>
                      </a:endParaRPr>
                    </a:p>
                  </a:txBody>
                  <a:tcPr marL="43518" marR="43518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宋体" panose="02010600030101010101" pitchFamily="2" charset="-122"/>
                      </a:endParaRPr>
                    </a:p>
                  </a:txBody>
                  <a:tcPr marL="43518" marR="43518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宋体" panose="02010600030101010101" pitchFamily="2" charset="-122"/>
                      </a:endParaRPr>
                    </a:p>
                  </a:txBody>
                  <a:tcPr marL="43518" marR="43518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23"/>
          <p:cNvSpPr txBox="1">
            <a:spLocks noChangeArrowheads="1"/>
          </p:cNvSpPr>
          <p:nvPr/>
        </p:nvSpPr>
        <p:spPr bwMode="auto">
          <a:xfrm>
            <a:off x="2643188" y="2100264"/>
            <a:ext cx="1065610" cy="142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880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薄</a:t>
            </a:r>
          </a:p>
        </p:txBody>
      </p:sp>
      <p:sp>
        <p:nvSpPr>
          <p:cNvPr id="18" name="椭圆 17"/>
          <p:cNvSpPr/>
          <p:nvPr/>
        </p:nvSpPr>
        <p:spPr>
          <a:xfrm>
            <a:off x="2596754" y="2371727"/>
            <a:ext cx="1090613" cy="133032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2000" noProof="1">
              <a:solidFill>
                <a:schemeClr val="accent3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/>
      <p:bldP spid="2" grpId="0"/>
      <p:bldP spid="14" grpId="0"/>
      <p:bldP spid="1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4641974-dcd1-477f-9f28-6d5419e37239}"/>
</p:tagLst>
</file>

<file path=ppt/theme/theme1.xml><?xml version="1.0" encoding="utf-8"?>
<a:theme xmlns:a="http://schemas.openxmlformats.org/drawingml/2006/main" name="第一PPT模板网-WWW.1PPT.COM">
  <a:themeElements>
    <a:clrScheme name="让PPT飞起来丨pptshare.qzone.qq.com 4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3399FF"/>
      </a:accent1>
      <a:accent2>
        <a:srgbClr val="0875F8"/>
      </a:accent2>
      <a:accent3>
        <a:srgbClr val="FFFFFF"/>
      </a:accent3>
      <a:accent4>
        <a:srgbClr val="000000"/>
      </a:accent4>
      <a:accent5>
        <a:srgbClr val="ADCAFF"/>
      </a:accent5>
      <a:accent6>
        <a:srgbClr val="0669E1"/>
      </a:accent6>
      <a:hlink>
        <a:srgbClr val="0E58C4"/>
      </a:hlink>
      <a:folHlink>
        <a:srgbClr val="B2B2B2"/>
      </a:folHlink>
    </a:clrScheme>
    <a:fontScheme name="让PPT飞起来丨pptshare.qzone.qq.co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让PPT飞起来丨pptshare.qzone.qq.com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2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3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B2B2B2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4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0E58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703</Words>
  <Application>Microsoft Office PowerPoint</Application>
  <PresentationFormat>宽屏</PresentationFormat>
  <Paragraphs>110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Franklin Gothic Medium</vt:lpstr>
      <vt:lpstr>Pinyin Adjust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94</cp:revision>
  <dcterms:created xsi:type="dcterms:W3CDTF">2019-01-28T06:44:00Z</dcterms:created>
  <dcterms:modified xsi:type="dcterms:W3CDTF">2021-11-01T02:26:06Z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