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5"/>
  </p:notesMasterIdLst>
  <p:sldIdLst>
    <p:sldId id="478" r:id="rId3"/>
    <p:sldId id="479" r:id="rId4"/>
    <p:sldId id="892" r:id="rId5"/>
    <p:sldId id="599" r:id="rId6"/>
    <p:sldId id="714" r:id="rId7"/>
    <p:sldId id="715" r:id="rId8"/>
    <p:sldId id="413" r:id="rId9"/>
    <p:sldId id="893" r:id="rId10"/>
    <p:sldId id="633" r:id="rId11"/>
    <p:sldId id="717" r:id="rId12"/>
    <p:sldId id="718" r:id="rId13"/>
    <p:sldId id="720" r:id="rId14"/>
    <p:sldId id="721" r:id="rId15"/>
    <p:sldId id="723" r:id="rId16"/>
    <p:sldId id="725" r:id="rId17"/>
    <p:sldId id="726" r:id="rId18"/>
    <p:sldId id="645" r:id="rId19"/>
    <p:sldId id="646" r:id="rId20"/>
    <p:sldId id="647" r:id="rId21"/>
    <p:sldId id="648" r:id="rId22"/>
    <p:sldId id="650" r:id="rId23"/>
    <p:sldId id="729" r:id="rId24"/>
    <p:sldId id="730" r:id="rId25"/>
    <p:sldId id="731" r:id="rId26"/>
    <p:sldId id="741" r:id="rId27"/>
    <p:sldId id="743" r:id="rId28"/>
    <p:sldId id="744" r:id="rId29"/>
    <p:sldId id="747" r:id="rId30"/>
    <p:sldId id="359" r:id="rId31"/>
    <p:sldId id="657" r:id="rId32"/>
    <p:sldId id="894" r:id="rId33"/>
    <p:sldId id="895" r:id="rId34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l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99"/>
    <a:srgbClr val="660066"/>
    <a:srgbClr val="D4AB94"/>
    <a:srgbClr val="AC592F"/>
    <a:srgbClr val="E9C5AB"/>
    <a:srgbClr val="1D2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9" autoAdjust="0"/>
    <p:restoredTop sz="96314" autoAdjust="0"/>
  </p:normalViewPr>
  <p:slideViewPr>
    <p:cSldViewPr snapToGrid="0">
      <p:cViewPr varScale="1">
        <p:scale>
          <a:sx n="140" d="100"/>
          <a:sy n="140" d="100"/>
        </p:scale>
        <p:origin x="168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259D1CA-E78F-4994-ABFE-01E2B28B230B}" type="datetimeFigureOut">
              <a:rPr lang="zh-CN" altLang="en-US" smtClean="0"/>
              <a:t>2021/10/30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BFFFFCB-D24B-4BF6-904B-0F93C65682FA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589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7029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182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605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185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625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159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513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286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128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990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62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4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9877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802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858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942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0891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0009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8043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2060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3722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46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4048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129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170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81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160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81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970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59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导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课前导读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0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68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809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3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09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9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08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32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字词揭秘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精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课文精讲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课堂小结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课堂练习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6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77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1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 userDrawn="1"/>
        </p:nvSpPr>
        <p:spPr>
          <a:xfrm>
            <a:off x="280035" y="431482"/>
            <a:ext cx="190500" cy="204311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8194876" y="4770116"/>
            <a:ext cx="949124" cy="202582"/>
            <a:chOff x="10926501" y="6235700"/>
            <a:chExt cx="1265499" cy="270109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0926501" y="6235700"/>
              <a:ext cx="1265499" cy="0"/>
            </a:xfrm>
            <a:prstGeom prst="line">
              <a:avLst/>
            </a:prstGeom>
            <a:ln w="34925">
              <a:solidFill>
                <a:schemeClr val="accent5">
                  <a:lumMod val="75000"/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1366339" y="6370755"/>
              <a:ext cx="825661" cy="0"/>
            </a:xfrm>
            <a:prstGeom prst="line">
              <a:avLst/>
            </a:prstGeom>
            <a:ln w="349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771453" y="6505809"/>
              <a:ext cx="420547" cy="0"/>
            </a:xfrm>
            <a:prstGeom prst="line">
              <a:avLst/>
            </a:prstGeom>
            <a:ln w="349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平行四边形 13"/>
          <p:cNvSpPr/>
          <p:nvPr userDrawn="1"/>
        </p:nvSpPr>
        <p:spPr>
          <a:xfrm>
            <a:off x="114300" y="431482"/>
            <a:ext cx="268605" cy="204311"/>
          </a:xfrm>
          <a:prstGeom prst="parallelogram">
            <a:avLst/>
          </a:prstGeom>
          <a:solidFill>
            <a:srgbClr val="00B0F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5" name="平行四边形 14"/>
          <p:cNvSpPr/>
          <p:nvPr userDrawn="1"/>
        </p:nvSpPr>
        <p:spPr>
          <a:xfrm>
            <a:off x="445770" y="431482"/>
            <a:ext cx="190500" cy="20431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OPPOSans L" panose="00020600040101010101" pitchFamily="18" charset="-122"/>
          <a:ea typeface="OPPOSans L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平行四边形 14"/>
          <p:cNvSpPr/>
          <p:nvPr/>
        </p:nvSpPr>
        <p:spPr>
          <a:xfrm>
            <a:off x="-1139191" y="971550"/>
            <a:ext cx="8961122" cy="3246120"/>
          </a:xfrm>
          <a:prstGeom prst="parallelogram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4612" y="2133375"/>
            <a:ext cx="453727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100" dirty="0">
                <a:solidFill>
                  <a:schemeClr val="accent4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13</a:t>
            </a:r>
            <a:r>
              <a:rPr lang="en-US" altLang="zh-CN" sz="4100" dirty="0">
                <a:solidFill>
                  <a:schemeClr val="bg1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  </a:t>
            </a:r>
            <a:r>
              <a:rPr lang="zh-CN" altLang="en-US" sz="4500" dirty="0">
                <a:solidFill>
                  <a:schemeClr val="bg1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人物描写一组</a:t>
            </a:r>
            <a:endParaRPr lang="zh-CN" altLang="en-US" sz="3600" dirty="0">
              <a:solidFill>
                <a:schemeClr val="bg1"/>
              </a:solidFill>
              <a:effectLst>
                <a:outerShdw blurRad="63500" dist="635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69770" y="3164545"/>
            <a:ext cx="2926081" cy="300083"/>
          </a:xfrm>
          <a:prstGeom prst="homePlate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alpha val="0"/>
                </a:srgbClr>
              </a:gs>
            </a:gsLst>
            <a:lin ang="10800000" scaled="0"/>
          </a:gradFill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spc="225" dirty="0">
                <a:solidFill>
                  <a:schemeClr val="bg1"/>
                </a:solidFill>
                <a:cs typeface="+mn-ea"/>
                <a:sym typeface="+mn-lt"/>
              </a:rPr>
              <a:t>五年级下</a:t>
            </a:r>
            <a:r>
              <a:rPr lang="zh-CN" altLang="en-US" sz="1500" b="1" spc="225" dirty="0" smtClean="0">
                <a:solidFill>
                  <a:schemeClr val="bg1"/>
                </a:solidFill>
                <a:cs typeface="+mn-ea"/>
                <a:sym typeface="+mn-lt"/>
              </a:rPr>
              <a:t>册</a:t>
            </a:r>
            <a:endParaRPr lang="zh-CN" altLang="en-US" sz="1500" b="1" spc="2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62747" y="1434465"/>
            <a:ext cx="254012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b="1" spc="225" dirty="0" smtClean="0">
                <a:solidFill>
                  <a:schemeClr val="bg1"/>
                </a:solidFill>
                <a:cs typeface="+mn-ea"/>
                <a:sym typeface="+mn-lt"/>
              </a:rPr>
              <a:t>部编版语文</a:t>
            </a:r>
            <a:endParaRPr lang="zh-CN" altLang="en-US" sz="2100" b="1" spc="2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38250" y="2965460"/>
            <a:ext cx="4373639" cy="0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平行四边形 13"/>
          <p:cNvSpPr/>
          <p:nvPr/>
        </p:nvSpPr>
        <p:spPr>
          <a:xfrm>
            <a:off x="1903" y="277975"/>
            <a:ext cx="8961122" cy="1003243"/>
          </a:xfrm>
          <a:prstGeom prst="parallelogram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4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-1931958" y="4055809"/>
            <a:ext cx="8961122" cy="372875"/>
          </a:xfrm>
          <a:prstGeom prst="parallelogram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4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38250" y="4434895"/>
            <a:ext cx="4537277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6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"/>
          <p:cNvGraphicFramePr>
            <a:graphicFrameLocks noGrp="1"/>
          </p:cNvGraphicFramePr>
          <p:nvPr/>
        </p:nvGraphicFramePr>
        <p:xfrm>
          <a:off x="3510554" y="2084261"/>
          <a:ext cx="1110902" cy="1146478"/>
        </p:xfrm>
        <a:graphic>
          <a:graphicData uri="http://schemas.openxmlformats.org/drawingml/2006/table">
            <a:tbl>
              <a:tblPr/>
              <a:tblGrid>
                <a:gridCol w="555451"/>
                <a:gridCol w="555451"/>
              </a:tblGrid>
              <a:tr h="584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22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3"/>
          <p:cNvSpPr txBox="1"/>
          <p:nvPr/>
        </p:nvSpPr>
        <p:spPr>
          <a:xfrm>
            <a:off x="3830709" y="2225743"/>
            <a:ext cx="1065388" cy="74443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500" dirty="0">
                <a:cs typeface="+mn-ea"/>
                <a:sym typeface="+mn-lt"/>
              </a:rPr>
              <a:t>扳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3923988" y="1496922"/>
            <a:ext cx="648012" cy="28277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>
                <a:solidFill>
                  <a:srgbClr val="C00000"/>
                </a:solidFill>
                <a:cs typeface="+mn-ea"/>
                <a:sym typeface="+mn-lt"/>
              </a:rPr>
              <a:t>bān</a:t>
            </a:r>
            <a:endParaRPr lang="en-US" altLang="en-US" sz="15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68800" y="3914991"/>
            <a:ext cx="3406400" cy="28277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1500" dirty="0">
                <a:cs typeface="+mn-ea"/>
                <a:sym typeface="+mn-lt"/>
              </a:rPr>
              <a:t>  巧记：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一只小手（扌）要造“反”。</a:t>
            </a:r>
          </a:p>
        </p:txBody>
      </p:sp>
      <p:sp>
        <p:nvSpPr>
          <p:cNvPr id="48" name="线形标注 2 47"/>
          <p:cNvSpPr/>
          <p:nvPr/>
        </p:nvSpPr>
        <p:spPr>
          <a:xfrm>
            <a:off x="5337896" y="1992401"/>
            <a:ext cx="1655597" cy="331797"/>
          </a:xfrm>
          <a:prstGeom prst="borderCallout2">
            <a:avLst>
              <a:gd name="adj1" fmla="val 106111"/>
              <a:gd name="adj2" fmla="val 19033"/>
              <a:gd name="adj3" fmla="val 138232"/>
              <a:gd name="adj4" fmla="val -16559"/>
              <a:gd name="adj5" fmla="val 187612"/>
              <a:gd name="adj6" fmla="val -56656"/>
            </a:avLst>
          </a:prstGeom>
          <a:solidFill>
            <a:schemeClr val="accent2"/>
          </a:solidFill>
          <a:ln w="15875" cmpd="sng">
            <a:solidFill>
              <a:srgbClr val="C0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r>
              <a:rPr lang="zh-CN" altLang="en-US" sz="1500" dirty="0">
                <a:solidFill>
                  <a:schemeClr val="tx1"/>
                </a:solidFill>
                <a:cs typeface="+mn-ea"/>
                <a:sym typeface="+mn-lt"/>
              </a:rPr>
              <a:t>这一笔为撇。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"/>
          <p:cNvGraphicFramePr>
            <a:graphicFrameLocks noGrp="1"/>
          </p:cNvGraphicFramePr>
          <p:nvPr/>
        </p:nvGraphicFramePr>
        <p:xfrm>
          <a:off x="2457706" y="2267634"/>
          <a:ext cx="1110902" cy="1146478"/>
        </p:xfrm>
        <a:graphic>
          <a:graphicData uri="http://schemas.openxmlformats.org/drawingml/2006/table">
            <a:tbl>
              <a:tblPr/>
              <a:tblGrid>
                <a:gridCol w="555451"/>
                <a:gridCol w="555451"/>
              </a:tblGrid>
              <a:tr h="584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22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3520" marR="43520" marT="21720" marB="2172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3"/>
          <p:cNvSpPr txBox="1"/>
          <p:nvPr/>
        </p:nvSpPr>
        <p:spPr>
          <a:xfrm>
            <a:off x="2634006" y="2468656"/>
            <a:ext cx="1065388" cy="74443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500" dirty="0">
                <a:cs typeface="+mn-ea"/>
                <a:sym typeface="+mn-lt"/>
              </a:rPr>
              <a:t>喉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2684775" y="1680824"/>
            <a:ext cx="963851" cy="28277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dirty="0" err="1">
                <a:solidFill>
                  <a:srgbClr val="C00000"/>
                </a:solidFill>
                <a:cs typeface="+mn-ea"/>
                <a:sym typeface="+mn-lt"/>
              </a:rPr>
              <a:t>hóu</a:t>
            </a:r>
          </a:p>
        </p:txBody>
      </p:sp>
      <p:sp>
        <p:nvSpPr>
          <p:cNvPr id="4" name="TextBox 15"/>
          <p:cNvSpPr txBox="1"/>
          <p:nvPr/>
        </p:nvSpPr>
        <p:spPr>
          <a:xfrm>
            <a:off x="3809177" y="3414112"/>
            <a:ext cx="3430689" cy="513602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巧记：张“口”说姓“侯”，藏在脖里头。</a:t>
            </a:r>
          </a:p>
        </p:txBody>
      </p:sp>
      <p:sp>
        <p:nvSpPr>
          <p:cNvPr id="9" name="线形标注 2 8"/>
          <p:cNvSpPr/>
          <p:nvPr/>
        </p:nvSpPr>
        <p:spPr>
          <a:xfrm>
            <a:off x="4206017" y="1453384"/>
            <a:ext cx="3091944" cy="396623"/>
          </a:xfrm>
          <a:prstGeom prst="borderCallout2">
            <a:avLst>
              <a:gd name="adj1" fmla="val 106111"/>
              <a:gd name="adj2" fmla="val 19033"/>
              <a:gd name="adj3" fmla="val 189210"/>
              <a:gd name="adj4" fmla="val -4849"/>
              <a:gd name="adj5" fmla="val 316054"/>
              <a:gd name="adj6" fmla="val -24891"/>
            </a:avLst>
          </a:prstGeom>
          <a:solidFill>
            <a:schemeClr val="accent2"/>
          </a:solidFill>
          <a:ln w="15875" cmpd="sng">
            <a:solidFill>
              <a:srgbClr val="C0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r>
              <a:rPr lang="zh-CN" altLang="en-US" sz="1500" dirty="0">
                <a:solidFill>
                  <a:schemeClr val="tx1"/>
                </a:solidFill>
                <a:cs typeface="+mn-ea"/>
                <a:sym typeface="+mn-lt"/>
              </a:rPr>
              <a:t>右侧注意与“候”的区别。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60070" y="1526761"/>
            <a:ext cx="5284470" cy="9225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精神抖擞：</a:t>
            </a:r>
            <a:r>
              <a:rPr lang="zh-CN" altLang="en-US" sz="1500" dirty="0">
                <a:cs typeface="+mn-ea"/>
                <a:sym typeface="+mn-lt"/>
              </a:rPr>
              <a:t>表现出旺盛的活力。文中指小嘎子活力旺盛地与小胖墩儿摔跤。</a:t>
            </a:r>
          </a:p>
        </p:txBody>
      </p:sp>
      <p:sp>
        <p:nvSpPr>
          <p:cNvPr id="3" name="矩形 2"/>
          <p:cNvSpPr/>
          <p:nvPr/>
        </p:nvSpPr>
        <p:spPr>
          <a:xfrm>
            <a:off x="622935" y="2693338"/>
            <a:ext cx="5284470" cy="46089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造句：</a:t>
            </a:r>
            <a:r>
              <a:rPr lang="zh-CN" altLang="en-US" sz="1500" dirty="0">
                <a:cs typeface="+mn-ea"/>
                <a:sym typeface="+mn-lt"/>
              </a:rPr>
              <a:t>体育健儿个个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精神抖擞</a:t>
            </a:r>
            <a:r>
              <a:rPr lang="zh-CN" altLang="en-US" sz="1500" dirty="0">
                <a:cs typeface="+mn-ea"/>
                <a:sym typeface="+mn-lt"/>
              </a:rPr>
              <a:t>，斗志昂扬。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412" y="1280446"/>
            <a:ext cx="1801126" cy="307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300" y="3349466"/>
            <a:ext cx="4425315" cy="720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造句：</a:t>
            </a:r>
            <a:r>
              <a:rPr lang="zh-CN" altLang="en-US" sz="1500" dirty="0">
                <a:cs typeface="+mn-ea"/>
                <a:sym typeface="+mn-lt"/>
              </a:rPr>
              <a:t>魔术师的表演动作纯熟，一点儿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破绽</a:t>
            </a:r>
            <a:r>
              <a:rPr lang="zh-CN" altLang="en-US" sz="1500" dirty="0">
                <a:cs typeface="+mn-ea"/>
                <a:sym typeface="+mn-lt"/>
              </a:rPr>
              <a:t>也看不出来。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95300" y="1632108"/>
            <a:ext cx="4902518" cy="720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破绽：</a:t>
            </a:r>
            <a:r>
              <a:rPr lang="zh-CN" altLang="en-US" sz="1500" dirty="0">
                <a:cs typeface="+mn-ea"/>
                <a:sym typeface="+mn-lt"/>
              </a:rPr>
              <a:t>指衣物的裂口，比喻说话做事时露出的漏洞。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本文指小胖墩儿跟小嘎子摔跤时没有露出一点儿漏洞。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716" y="1632109"/>
            <a:ext cx="1767840" cy="2623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300" y="1412755"/>
            <a:ext cx="7538778" cy="2377574"/>
          </a:xfrm>
          <a:prstGeom prst="rect">
            <a:avLst/>
          </a:prstGeom>
          <a:noFill/>
          <a:ln w="25400"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indent="534829">
              <a:lnSpc>
                <a:spcPct val="20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语言描写是塑造人物形象的重要手段。</a:t>
            </a:r>
          </a:p>
          <a:p>
            <a:pPr indent="534829">
              <a:lnSpc>
                <a:spcPct val="20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a.</a:t>
            </a:r>
            <a:r>
              <a:rPr lang="zh-CN" altLang="en-US" sz="1500" dirty="0">
                <a:cs typeface="+mn-ea"/>
                <a:sym typeface="+mn-lt"/>
              </a:rPr>
              <a:t>语言描写能反映出人物的精神面貌，思想品质，这样有利于表现文章的中心思想。</a:t>
            </a:r>
          </a:p>
          <a:p>
            <a:pPr indent="534829">
              <a:lnSpc>
                <a:spcPct val="20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b.</a:t>
            </a:r>
            <a:r>
              <a:rPr lang="zh-CN" altLang="en-US" sz="1500" dirty="0">
                <a:cs typeface="+mn-ea"/>
                <a:sym typeface="+mn-lt"/>
              </a:rPr>
              <a:t>语言的描写与动作、神态结合起来，可以更好地刻画人物的品德、性格。</a:t>
            </a:r>
          </a:p>
          <a:p>
            <a:pPr indent="534829">
              <a:lnSpc>
                <a:spcPct val="20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c.</a:t>
            </a:r>
            <a:r>
              <a:rPr lang="zh-CN" altLang="en-US" sz="1500" dirty="0">
                <a:cs typeface="+mn-ea"/>
                <a:sym typeface="+mn-lt"/>
              </a:rPr>
              <a:t>语言描写要反映人物的个性特点，要符合人物的年龄、身份、经历等方面的特点，这样才能使人物形象鲜明。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88733" y="1383506"/>
            <a:ext cx="6296025" cy="720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小嘎子在家里跟人摔跤，一向仗着手疾眼快，从不单凭力气，自然不跟他一叉一搂。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78416" y="2230279"/>
            <a:ext cx="1854994" cy="456798"/>
          </a:xfrm>
          <a:prstGeom prst="cloudCallout">
            <a:avLst>
              <a:gd name="adj1" fmla="val -64539"/>
              <a:gd name="adj2" fmla="val -69849"/>
            </a:avLst>
          </a:prstGeom>
          <a:solidFill>
            <a:srgbClr val="00B0F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bg1"/>
                </a:solidFill>
                <a:cs typeface="+mn-ea"/>
                <a:sym typeface="+mn-lt"/>
              </a:rPr>
              <a:t>心理描写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2067" y="2554194"/>
            <a:ext cx="3023905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dirty="0">
                <a:cs typeface="+mn-ea"/>
                <a:sym typeface="+mn-lt"/>
              </a:rPr>
              <a:t>这段话是从哪些方面描写小嘎子？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35698" y="3293947"/>
            <a:ext cx="4072604" cy="398756"/>
          </a:xfrm>
          <a:prstGeom prst="bevel">
            <a:avLst/>
          </a:prstGeom>
          <a:solidFill>
            <a:srgbClr val="00B0F0"/>
          </a:solidFill>
        </p:spPr>
        <p:txBody>
          <a:bodyPr wrap="none" lIns="68580" tIns="34290" rIns="68580" bIns="34290" rtlCol="0">
            <a:spAutoFit/>
          </a:bodyPr>
          <a:lstStyle/>
          <a:p>
            <a:pPr indent="200025"/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你从这些描写中感受到小嘎子的什么特点？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1165" y="3939988"/>
            <a:ext cx="7821671" cy="37433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从“一向”“手疾眼快”“从不单凭力气”等词语感受到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小嘎子机智、灵活的特点。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88733" y="1383506"/>
            <a:ext cx="6296025" cy="720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小嘎子在家里跟人摔跤，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一向</a:t>
            </a:r>
            <a:r>
              <a:rPr lang="zh-CN" altLang="en-US" sz="1500" dirty="0">
                <a:cs typeface="+mn-ea"/>
                <a:sym typeface="+mn-lt"/>
              </a:rPr>
              <a:t>仗着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手疾眼快，从不单凭力气</a:t>
            </a:r>
            <a:r>
              <a:rPr lang="zh-CN" altLang="en-US" sz="1500" dirty="0">
                <a:cs typeface="+mn-ea"/>
                <a:sym typeface="+mn-lt"/>
              </a:rPr>
              <a:t>，自然不跟他一叉一搂。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/>
      <p:bldP spid="8" grpId="0" bldLvl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76" y="1759529"/>
            <a:ext cx="2215861" cy="2215861"/>
          </a:xfrm>
          <a:prstGeom prst="rect">
            <a:avLst/>
          </a:prstGeom>
        </p:spPr>
      </p:pic>
      <p:sp>
        <p:nvSpPr>
          <p:cNvPr id="3" name="文本框 16"/>
          <p:cNvSpPr txBox="1"/>
          <p:nvPr/>
        </p:nvSpPr>
        <p:spPr>
          <a:xfrm>
            <a:off x="2318945" y="1369068"/>
            <a:ext cx="6378893" cy="2430304"/>
          </a:xfrm>
          <a:prstGeom prst="plaqu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 小结：</a:t>
            </a:r>
          </a:p>
          <a:p>
            <a:pPr fontAlgn="auto"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  <a:r>
              <a:rPr sz="1500" dirty="0">
                <a:solidFill>
                  <a:schemeClr val="bg1"/>
                </a:solidFill>
                <a:cs typeface="+mn-ea"/>
                <a:sym typeface="+mn-lt"/>
              </a:rPr>
              <a:t>摔跤是由小嘎子提出来的，自然是他自认为能胜过胖墩儿的法宝，但他清楚两人在体形上的差距，认识到“单凭力气”是无法胜过“膀大腰粗、一身牛劲儿”的胖墩儿。于是，当胖墩儿提出“是一叉一搂的，还是随便摔”的问题时，小嘎子很自然地选择了“随便摔”。表现了小嘎子的聪明而富有心计的性格特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2700" y="1870710"/>
            <a:ext cx="7858601" cy="1800493"/>
          </a:xfrm>
          <a:prstGeom prst="rect">
            <a:avLst/>
          </a:prstGeom>
          <a:noFill/>
          <a:ln w="25400"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小嘎子在和胖墩儿摔跤时有自己的战术，他认为对手“傻大黑粗，动转不灵”，认为自己在身体的灵活程度上胜过胖墩儿，想巧胜对手，结果在围着胖墩儿“猴儿似的蹦来蹦去”过程中，消耗了大量的体力，从“仿佛”一词不难看出他“很占了上风”只是暂时的、表面的，实际上这也是他摔跤失败的原因之一。但是，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从小嘎子摔跤时的“总想使巧招，下冷绊子……”又分明可以看出小嘎子的争强好胜、机敏、富有心计的个性特点。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2537937" y="1279208"/>
            <a:ext cx="4991576" cy="3462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你从这些描写中感受到小嘎子的什么？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92244" y="3433311"/>
            <a:ext cx="8559512" cy="37433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从“塌、合、鼓”这些动作描写中感受到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小胖墩儿的沉着稳重，也能感受到他经验丰富。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4488" y="1453991"/>
            <a:ext cx="8054687" cy="3743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可是小胖墩儿也是个摔跤的惯手，塌着腰，合了裆，鼓着眼珠子，不露一点儿破绽。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11295" y="2267352"/>
            <a:ext cx="1863566" cy="456798"/>
          </a:xfrm>
          <a:prstGeom prst="cloudCallout">
            <a:avLst>
              <a:gd name="adj1" fmla="val -38192"/>
              <a:gd name="adj2" fmla="val -79051"/>
            </a:avLst>
          </a:prstGeom>
          <a:solidFill>
            <a:schemeClr val="accent5">
              <a:lumMod val="75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动作描写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4488" y="2582187"/>
            <a:ext cx="3600986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你从这些描写中感受到小胖墩儿的什么？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6" grpId="0" bldLvl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217275" y="2239745"/>
            <a:ext cx="2344103" cy="526669"/>
          </a:xfrm>
          <a:prstGeom prst="wedgeRoundRectCallout">
            <a:avLst>
              <a:gd name="adj1" fmla="val -31166"/>
              <a:gd name="adj2" fmla="val -79814"/>
              <a:gd name="adj3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动作、心理活动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5738" y="1748749"/>
            <a:ext cx="51398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两个人走马灯似的转了三四圈</a:t>
            </a:r>
            <a:r>
              <a:rPr lang="en-US" altLang="zh-CN" sz="1500">
                <a:solidFill>
                  <a:srgbClr val="C00000"/>
                </a:solidFill>
                <a:cs typeface="+mn-ea"/>
                <a:sym typeface="+mn-lt"/>
              </a:rPr>
              <a:t>……</a:t>
            </a:r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小嘎子摔了个仰面朝天。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5300" y="1142092"/>
            <a:ext cx="4178067" cy="93769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这段话是从哪些方面描写小嘎子和小胖墩儿的？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5738" y="3378330"/>
            <a:ext cx="7367242" cy="414156"/>
          </a:xfrm>
          <a:prstGeom prst="round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小嘎子的机灵、敏捷、有智谋；小胖墩儿的沉稳、憨厚老实、以实力胜对手。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95300" y="2856359"/>
            <a:ext cx="4755148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cs typeface="+mn-ea"/>
                <a:sym typeface="+mn-lt"/>
              </a:rPr>
              <a:t>你从这些描写中感受到小嘎子和小胖墩儿的什么特点？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  <p:bldP spid="8" grpId="0" animBg="1"/>
      <p:bldP spid="9" grpId="0" bldLvl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5417"/>
          <a:stretch>
            <a:fillRect/>
          </a:stretch>
        </p:blipFill>
        <p:spPr>
          <a:xfrm>
            <a:off x="4837804" y="1"/>
            <a:ext cx="3439715" cy="51434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16200000" flipH="1" flipV="1">
            <a:off x="2289557" y="2393637"/>
            <a:ext cx="5143502" cy="35623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rot="5400000" flipH="1">
            <a:off x="5705767" y="2393636"/>
            <a:ext cx="5143502" cy="356234"/>
          </a:xfrm>
          <a:prstGeom prst="rect">
            <a:avLst/>
          </a:prstGeom>
          <a:gradFill>
            <a:gsLst>
              <a:gs pos="6000">
                <a:schemeClr val="accent5">
                  <a:lumMod val="75000"/>
                </a:schemeClr>
              </a:gs>
              <a:gs pos="100000">
                <a:schemeClr val="accent5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43191" y="1521463"/>
            <a:ext cx="1590594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00B050"/>
                </a:solidFill>
                <a:latin typeface="包图小白体" panose="02010601030101010101" pitchFamily="2" charset="-122"/>
                <a:ea typeface="包图小白体" panose="02010601030101010101" pitchFamily="2" charset="-122"/>
              </a:defRPr>
            </a:lvl1pPr>
          </a:lstStyle>
          <a:p>
            <a:r>
              <a:rPr lang="zh-CN" altLang="en-US" sz="66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918858" y="2176557"/>
            <a:ext cx="30483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 spc="225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r>
              <a:rPr lang="en-US" altLang="zh-CN" sz="3000" spc="225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000" spc="225" dirty="0">
                <a:latin typeface="+mn-lt"/>
                <a:ea typeface="+mn-ea"/>
                <a:cs typeface="+mn-ea"/>
                <a:sym typeface="+mn-lt"/>
              </a:rPr>
              <a:t>课文精讲</a:t>
            </a:r>
          </a:p>
        </p:txBody>
      </p:sp>
      <p:sp>
        <p:nvSpPr>
          <p:cNvPr id="9" name="文本框 66"/>
          <p:cNvSpPr txBox="1">
            <a:spLocks noChangeArrowheads="1"/>
          </p:cNvSpPr>
          <p:nvPr/>
        </p:nvSpPr>
        <p:spPr bwMode="auto">
          <a:xfrm>
            <a:off x="918858" y="1318229"/>
            <a:ext cx="30483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 spc="225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r>
              <a:rPr lang="en-US" altLang="zh-CN" sz="4100" b="1" spc="225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000" spc="225" dirty="0">
                <a:latin typeface="+mn-lt"/>
                <a:ea typeface="+mn-ea"/>
                <a:cs typeface="+mn-ea"/>
                <a:sym typeface="+mn-lt"/>
              </a:rPr>
              <a:t>字词揭秘</a:t>
            </a:r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918858" y="459901"/>
            <a:ext cx="30483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 spc="225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en-US" altLang="zh-CN" sz="3000" spc="225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000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课前导读</a:t>
            </a: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918858" y="3034884"/>
            <a:ext cx="30483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 spc="225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r>
              <a:rPr lang="en-US" altLang="zh-CN" sz="3000" spc="225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000" spc="225" dirty="0"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918858" y="3893211"/>
            <a:ext cx="30483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 spc="225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  <a:r>
              <a:rPr lang="en-US" altLang="zh-CN" sz="3000" spc="225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000" spc="225" dirty="0">
                <a:latin typeface="+mn-lt"/>
                <a:ea typeface="+mn-ea"/>
                <a:cs typeface="+mn-ea"/>
                <a:sym typeface="+mn-lt"/>
              </a:rPr>
              <a:t>课堂练习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694044" y="2327910"/>
            <a:ext cx="208889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117273" y="1909547"/>
            <a:ext cx="5521902" cy="1800493"/>
          </a:xfrm>
          <a:prstGeom prst="rect">
            <a:avLst/>
          </a:prstGeom>
          <a:noFill/>
          <a:ln w="25400"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sz="1500" dirty="0">
                <a:cs typeface="+mn-ea"/>
                <a:sym typeface="+mn-lt"/>
              </a:rPr>
              <a:t>描写人物富有特征性的动作，以表现人物的性格、品质、身份等的写作手法，叫做</a:t>
            </a:r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动作描写</a:t>
            </a:r>
            <a:r>
              <a:rPr sz="1500" dirty="0">
                <a:cs typeface="+mn-ea"/>
                <a:sym typeface="+mn-lt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sz="1500" dirty="0">
                <a:cs typeface="+mn-ea"/>
                <a:sym typeface="+mn-lt"/>
              </a:rPr>
              <a:t>       </a:t>
            </a:r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动作描写</a:t>
            </a:r>
            <a:r>
              <a:rPr sz="1500" dirty="0">
                <a:cs typeface="+mn-ea"/>
                <a:sym typeface="+mn-lt"/>
              </a:rPr>
              <a:t>同样要求生动、具体、细致。要完整地描绘每一动作的前因和后果，表现动作发生、发展乃至结束的过程，使读者获得如临其境，如见其人的印象。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128" y="950119"/>
            <a:ext cx="1261110" cy="7839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5562713" y="1279727"/>
            <a:ext cx="927177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 b="1" dirty="0">
                <a:solidFill>
                  <a:schemeClr val="bg1"/>
                </a:solidFill>
                <a:cs typeface="+mn-ea"/>
                <a:sym typeface="+mn-lt"/>
              </a:rPr>
              <a:t>动作描写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89" y="1821786"/>
            <a:ext cx="1945284" cy="19452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95300" y="1795987"/>
            <a:ext cx="4778866" cy="191590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小嘎子在家里跟人摔跤，一向仗着手疾眼快，从不单凭力气，自然不跟他一叉一搂。</a:t>
            </a:r>
            <a:r>
              <a:rPr lang="en-US" altLang="zh-CN" sz="1500" dirty="0">
                <a:cs typeface="+mn-ea"/>
                <a:sym typeface="+mn-lt"/>
              </a:rPr>
              <a:t>……</a:t>
            </a:r>
            <a:r>
              <a:rPr lang="zh-CN" altLang="en-US" sz="1500" dirty="0">
                <a:cs typeface="+mn-ea"/>
                <a:sym typeface="+mn-lt"/>
              </a:rPr>
              <a:t>起初，小嘎子抖擞精神，欺负对手傻大黑粗，动转不灵</a:t>
            </a:r>
            <a:r>
              <a:rPr lang="en-US" altLang="zh-CN" sz="1500" dirty="0">
                <a:cs typeface="+mn-ea"/>
                <a:sym typeface="+mn-lt"/>
              </a:rPr>
              <a:t>……</a:t>
            </a:r>
            <a:r>
              <a:rPr lang="zh-CN" altLang="en-US" sz="1500" dirty="0">
                <a:cs typeface="+mn-ea"/>
                <a:sym typeface="+mn-lt"/>
              </a:rPr>
              <a:t>小嘎子已有些沉不住气，刚想用脚腕子去钩他的腿</a:t>
            </a:r>
            <a:r>
              <a:rPr lang="en-US" altLang="zh-CN" sz="1500" dirty="0">
                <a:cs typeface="+mn-ea"/>
                <a:sym typeface="+mn-lt"/>
              </a:rPr>
              <a:t>……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08815" y="1012575"/>
            <a:ext cx="2575961" cy="1246025"/>
          </a:xfrm>
          <a:prstGeom prst="horizontalScroll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动作中穿插心理活动描写：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4736" y="1352550"/>
            <a:ext cx="2438400" cy="2438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38436" y="2081256"/>
            <a:ext cx="7313771" cy="9225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……</a:t>
            </a:r>
            <a:r>
              <a:rPr lang="zh-CN" altLang="en-US" sz="1500" dirty="0">
                <a:cs typeface="+mn-ea"/>
                <a:sym typeface="+mn-lt"/>
              </a:rPr>
              <a:t>各自虎势儿一站，公鸡鹐架似的对起阵来。起初，小嘎子精神抖擞，围着胖墩儿猴儿似的蹦来蹦去。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8435" y="1176889"/>
            <a:ext cx="1630979" cy="1246025"/>
          </a:xfrm>
          <a:prstGeom prst="horizontalScroll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巧用修辞方法：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823774" y="3407329"/>
            <a:ext cx="3793346" cy="37433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比喻词形容动作，使动作更加生动、形象。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"/>
          <p:cNvSpPr txBox="1"/>
          <p:nvPr/>
        </p:nvSpPr>
        <p:spPr>
          <a:xfrm>
            <a:off x="1000643" y="2017485"/>
            <a:ext cx="648299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cs typeface="+mn-ea"/>
                <a:sym typeface="+mn-lt"/>
              </a:rPr>
              <a:t>  （    ）的小嘎子</a:t>
            </a:r>
          </a:p>
        </p:txBody>
      </p:sp>
      <p:sp>
        <p:nvSpPr>
          <p:cNvPr id="14" name="TextBox 3"/>
          <p:cNvSpPr txBox="1"/>
          <p:nvPr/>
        </p:nvSpPr>
        <p:spPr>
          <a:xfrm>
            <a:off x="1000643" y="2525851"/>
            <a:ext cx="648299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cs typeface="+mn-ea"/>
                <a:sym typeface="+mn-lt"/>
              </a:rPr>
              <a:t>小嘎子：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聪明、活泼、顽皮、灵活</a:t>
            </a:r>
            <a:r>
              <a:rPr lang="zh-CN" altLang="en-US" sz="1500" dirty="0">
                <a:cs typeface="+mn-ea"/>
                <a:sym typeface="+mn-lt"/>
              </a:rPr>
              <a:t>等等</a:t>
            </a:r>
          </a:p>
        </p:txBody>
      </p:sp>
      <p:sp>
        <p:nvSpPr>
          <p:cNvPr id="15" name="TextBox 4"/>
          <p:cNvSpPr txBox="1"/>
          <p:nvPr/>
        </p:nvSpPr>
        <p:spPr>
          <a:xfrm>
            <a:off x="1000643" y="3628029"/>
            <a:ext cx="507587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cs typeface="+mn-ea"/>
                <a:sym typeface="+mn-lt"/>
              </a:rPr>
              <a:t>小胖墩儿：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沉稳、憨厚、老实</a:t>
            </a:r>
            <a:r>
              <a:rPr lang="zh-CN" altLang="en-US" sz="1500" dirty="0">
                <a:cs typeface="+mn-ea"/>
                <a:sym typeface="+mn-lt"/>
              </a:rPr>
              <a:t>等等</a:t>
            </a:r>
          </a:p>
        </p:txBody>
      </p:sp>
      <p:sp>
        <p:nvSpPr>
          <p:cNvPr id="2" name="TextBox 5"/>
          <p:cNvSpPr txBox="1"/>
          <p:nvPr/>
        </p:nvSpPr>
        <p:spPr>
          <a:xfrm>
            <a:off x="1000643" y="3041740"/>
            <a:ext cx="648299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cs typeface="+mn-ea"/>
                <a:sym typeface="+mn-lt"/>
              </a:rPr>
              <a:t>（    ）的小胖墩儿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5481" y="1104901"/>
            <a:ext cx="4229533" cy="1246025"/>
          </a:xfrm>
          <a:prstGeom prst="bevel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小嘎子和小胖墩儿到底是怎样的一个人呢？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65836" y="1791154"/>
            <a:ext cx="7313771" cy="9225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sz="1500" dirty="0">
                <a:cs typeface="+mn-ea"/>
                <a:sym typeface="+mn-lt"/>
              </a:rPr>
              <a:t>在课文中作者塑造了两个特点鲜明、天真可爱的人物。小嘎子活泼，调皮，小胖墩儿沉稳，憨厚。谁能回忆一下，作者刻画这两个人物形象是用了什么方法呢？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18030" y="1073733"/>
            <a:ext cx="907941" cy="93769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629974" y="3298243"/>
            <a:ext cx="3103721" cy="526669"/>
          </a:xfrm>
          <a:prstGeom prst="wedgeRoundRectCallout">
            <a:avLst>
              <a:gd name="adj1" fmla="val -25269"/>
              <a:gd name="adj2" fmla="val -97991"/>
              <a:gd name="adj3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>
                <a:latin typeface="+mn-lt"/>
                <a:ea typeface="+mn-ea"/>
                <a:cs typeface="+mn-ea"/>
                <a:sym typeface="+mn-lt"/>
              </a:rPr>
              <a:t>语言、动作、神态描写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301" y="1462086"/>
            <a:ext cx="5521037" cy="93769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这是作者对严监生咽气前的一段描写。这段话主要描写了什么？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9768" y="2319757"/>
            <a:ext cx="4786355" cy="1882643"/>
          </a:xfrm>
          <a:prstGeom prst="round2DiagRect">
            <a:avLst/>
          </a:prstGeom>
          <a:noFill/>
          <a:ln w="38100">
            <a:solidFill>
              <a:srgbClr val="FF8D41"/>
            </a:solidFill>
            <a:prstDash val="lgDashDot"/>
          </a:ln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2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严监生的病一天比一天重，一连三天不能说话，但是总不得断气，还把手从被单里拿出来，伸着两个指头。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2328" y="1972814"/>
            <a:ext cx="2751905" cy="224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3915" y="1279207"/>
            <a:ext cx="6740843" cy="720582"/>
          </a:xfrm>
          <a:prstGeom prst="rect">
            <a:avLst/>
          </a:prstGeom>
          <a:noFill/>
          <a:ln w="25400"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       就是在这种情况下，严监生“还把手从被单里拿出来，伸着两个指头”，联系下文说一说为的是什么？</a:t>
            </a:r>
          </a:p>
        </p:txBody>
      </p:sp>
      <p:sp>
        <p:nvSpPr>
          <p:cNvPr id="49" name="文本框 16"/>
          <p:cNvSpPr txBox="1"/>
          <p:nvPr/>
        </p:nvSpPr>
        <p:spPr>
          <a:xfrm>
            <a:off x="2257901" y="2255044"/>
            <a:ext cx="4628198" cy="486561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为的是灯盏里有两茎灯草，恐怕浪费了油。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43916" y="3654266"/>
            <a:ext cx="7769066" cy="720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>
                <a:cs typeface="+mn-ea"/>
                <a:sym typeface="+mn-lt"/>
              </a:rPr>
              <a:t>       </a:t>
            </a:r>
            <a:r>
              <a:rPr lang="zh-CN" altLang="en-US" sz="1500">
                <a:cs typeface="+mn-ea"/>
                <a:sym typeface="+mn-lt"/>
              </a:rPr>
              <a:t>两根灯芯草，竟然让临死前的严监生把手从被单里拿出来，伸出两个指头，两根灯芯草在他的心中是这么的重要，可见他是多么</a:t>
            </a:r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吝啬。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3915" y="3111817"/>
            <a:ext cx="3216265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从文中的动作描写中你体会到什么？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/>
      <p:bldP spid="100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1344" y="2338648"/>
            <a:ext cx="5912168" cy="110799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二侄子走上前来问道：“二叔，莫不是还有两笔银子在那里，不曾吩咐明白？”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他把两眼睁的的溜圆，把头又狠狠摇了几摇，越发指得紧了。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11345" y="1216126"/>
            <a:ext cx="5947886" cy="720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cs typeface="+mn-ea"/>
                <a:sym typeface="+mn-lt"/>
              </a:rPr>
              <a:t>大侄子走上前来问道：“二叔，你莫不是还有两个亲人不曾见面</a:t>
            </a:r>
            <a:r>
              <a:rPr lang="en-US" altLang="zh-CN" sz="1500" dirty="0">
                <a:cs typeface="+mn-ea"/>
                <a:sym typeface="+mn-lt"/>
              </a:rPr>
              <a:t>?”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他就把头摇了两三摇。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827521" y="1353236"/>
            <a:ext cx="973931" cy="456798"/>
          </a:xfrm>
          <a:prstGeom prst="cloudCallout">
            <a:avLst>
              <a:gd name="adj1" fmla="val -68146"/>
              <a:gd name="adj2" fmla="val 12501"/>
            </a:avLst>
          </a:prstGeom>
          <a:solidFill>
            <a:schemeClr val="accent5">
              <a:lumMod val="75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动作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16118" y="3386316"/>
            <a:ext cx="2043113" cy="526383"/>
          </a:xfrm>
          <a:prstGeom prst="wedgeEllipseCallout">
            <a:avLst>
              <a:gd name="adj1" fmla="val -33799"/>
              <a:gd name="adj2" fmla="val -79299"/>
            </a:avLst>
          </a:prstGeom>
          <a:solidFill>
            <a:schemeClr val="accent5">
              <a:lumMod val="75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神态、动作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60187" y="2847142"/>
            <a:ext cx="1882529" cy="18825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bldLvl="0" animBg="1"/>
      <p:bldP spid="11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23454" y="2004263"/>
            <a:ext cx="8073736" cy="11245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50000"/>
              </a:lnSpc>
            </a:pPr>
            <a:r>
              <a:rPr lang="en-US" altLang="zh-CN" sz="1500" dirty="0">
                <a:cs typeface="+mn-ea"/>
                <a:sym typeface="+mn-lt"/>
              </a:rPr>
              <a:t>      </a:t>
            </a:r>
            <a:r>
              <a:rPr sz="1500" dirty="0">
                <a:cs typeface="+mn-ea"/>
                <a:sym typeface="+mn-lt"/>
              </a:rPr>
              <a:t>课文记叙了严监生临终前因灯盏点了两茎灯草，伸着两根指头不断气，直到赵氏挑掉了一茎，才一命呜呼的故事，刻画了</a:t>
            </a:r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爱财胜过生命的守财奴的形象。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06351" y="1345233"/>
            <a:ext cx="907941" cy="93769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7224" y="954386"/>
            <a:ext cx="6456521" cy="30700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把词语和词语的意思用直线连起来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cs typeface="+mn-ea"/>
                <a:sym typeface="+mn-lt"/>
              </a:rPr>
              <a:t>诸亲六眷                          </a:t>
            </a:r>
            <a:r>
              <a:rPr lang="en-US" altLang="zh-CN" sz="1500" dirty="0">
                <a:cs typeface="+mn-ea"/>
                <a:sym typeface="+mn-lt"/>
              </a:rPr>
              <a:t>           </a:t>
            </a:r>
            <a:r>
              <a:rPr lang="zh-CN" altLang="en-US" sz="1500" dirty="0">
                <a:cs typeface="+mn-ea"/>
                <a:sym typeface="+mn-lt"/>
              </a:rPr>
              <a:t>泛指许多亲戚。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cs typeface="+mn-ea"/>
                <a:sym typeface="+mn-lt"/>
              </a:rPr>
              <a:t>一声不倒一声                   </a:t>
            </a:r>
            <a:r>
              <a:rPr lang="en-US" altLang="zh-CN" sz="1500" dirty="0">
                <a:cs typeface="+mn-ea"/>
                <a:sym typeface="+mn-lt"/>
              </a:rPr>
              <a:t>          </a:t>
            </a:r>
            <a:r>
              <a:rPr lang="zh-CN" altLang="en-US" sz="1500" dirty="0">
                <a:cs typeface="+mn-ea"/>
                <a:sym typeface="+mn-lt"/>
              </a:rPr>
              <a:t>一声连着一声。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cs typeface="+mn-ea"/>
                <a:sym typeface="+mn-lt"/>
              </a:rPr>
              <a:t>登时                                 </a:t>
            </a:r>
            <a:r>
              <a:rPr lang="en-US" altLang="zh-CN" sz="1500" dirty="0">
                <a:cs typeface="+mn-ea"/>
                <a:sym typeface="+mn-lt"/>
              </a:rPr>
              <a:t>         </a:t>
            </a:r>
            <a:r>
              <a:rPr lang="zh-CN" altLang="en-US" sz="1500" dirty="0">
                <a:cs typeface="+mn-ea"/>
                <a:sym typeface="+mn-lt"/>
              </a:rPr>
              <a:t>互相关连或牵涉。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cs typeface="+mn-ea"/>
                <a:sym typeface="+mn-lt"/>
              </a:rPr>
              <a:t>相干                                 </a:t>
            </a:r>
            <a:r>
              <a:rPr lang="en-US" altLang="zh-CN" sz="1500" dirty="0">
                <a:cs typeface="+mn-ea"/>
                <a:sym typeface="+mn-lt"/>
              </a:rPr>
              <a:t>          </a:t>
            </a:r>
            <a:r>
              <a:rPr lang="zh-CN" altLang="en-US" sz="1500" dirty="0">
                <a:cs typeface="+mn-ea"/>
                <a:sym typeface="+mn-lt"/>
              </a:rPr>
              <a:t>立刻。</a:t>
            </a: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1541577" y="2077056"/>
            <a:ext cx="1879630" cy="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920715" y="2580684"/>
            <a:ext cx="1422560" cy="899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63782" y="3235510"/>
            <a:ext cx="2267426" cy="47047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163782" y="3235510"/>
            <a:ext cx="2257425" cy="45100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74643" y="1695144"/>
            <a:ext cx="2981632" cy="29816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549968" y="1360296"/>
            <a:ext cx="5238274" cy="2375118"/>
          </a:xfrm>
          <a:prstGeom prst="wedgeRoundRectCallout">
            <a:avLst>
              <a:gd name="adj1" fmla="val -58046"/>
              <a:gd name="adj2" fmla="val 24283"/>
              <a:gd name="adj3" fmla="val 16667"/>
            </a:avLst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500">
                <a:solidFill>
                  <a:schemeClr val="bg1"/>
                </a:solidFill>
                <a:cs typeface="+mn-ea"/>
                <a:sym typeface="+mn-lt"/>
              </a:rPr>
              <a:t>你身边有没有有个性的朋友呢？今天，我们来一起认识几位个性鲜明的人物：和小伙伴摔跤的小嘎子，刚进城里拉人力车的骆驼祥子，临死前的严监生。他们有着怎样的性格特点？作者是如何描绘他们的？让我们一起去看看吧！同学们今天我们一起学习的课文是——《人物描写一组》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93" y="1166238"/>
            <a:ext cx="2502094" cy="2060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384" y="2604302"/>
            <a:ext cx="1620203" cy="194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785582" y="200234"/>
            <a:ext cx="1708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701387" y="2418849"/>
            <a:ext cx="1689318" cy="8508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defRPr sz="20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b="1" noProof="1">
                <a:latin typeface="+mn-lt"/>
                <a:ea typeface="+mn-ea"/>
                <a:cs typeface="+mn-ea"/>
                <a:sym typeface="+mn-lt"/>
              </a:rPr>
              <a:t>人物描</a:t>
            </a:r>
            <a:endParaRPr lang="en-US" altLang="zh-CN" sz="1800" b="1" noProof="1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800" b="1" noProof="1">
                <a:latin typeface="+mn-lt"/>
                <a:ea typeface="+mn-ea"/>
                <a:cs typeface="+mn-ea"/>
                <a:sym typeface="+mn-lt"/>
              </a:rPr>
              <a:t>写一组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628164" y="1770568"/>
            <a:ext cx="384334" cy="2016919"/>
          </a:xfrm>
          <a:prstGeom prst="leftBrace">
            <a:avLst>
              <a:gd name="adj1" fmla="val 65103"/>
              <a:gd name="adj2" fmla="val 50000"/>
            </a:avLst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753454" y="1682937"/>
            <a:ext cx="3273524" cy="383858"/>
            <a:chOff x="960563" y="1089777"/>
            <a:chExt cx="3397244" cy="461665"/>
          </a:xfrm>
          <a:solidFill>
            <a:srgbClr val="00B0F0"/>
          </a:solidFill>
        </p:grpSpPr>
        <p:sp>
          <p:nvSpPr>
            <p:cNvPr id="24" name="圆角矩形 23"/>
            <p:cNvSpPr/>
            <p:nvPr/>
          </p:nvSpPr>
          <p:spPr>
            <a:xfrm>
              <a:off x="960563" y="1089777"/>
              <a:ext cx="3262433" cy="461665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60564" y="1089777"/>
              <a:ext cx="3397243" cy="3886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语言描写、动作描写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3169522" y="1639554"/>
            <a:ext cx="523220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dirty="0">
                <a:cs typeface="+mn-ea"/>
                <a:sym typeface="+mn-lt"/>
              </a:rPr>
              <a:t>摔跤</a:t>
            </a:r>
          </a:p>
        </p:txBody>
      </p:sp>
      <p:sp>
        <p:nvSpPr>
          <p:cNvPr id="25" name="矩形 24"/>
          <p:cNvSpPr/>
          <p:nvPr/>
        </p:nvSpPr>
        <p:spPr>
          <a:xfrm>
            <a:off x="2852117" y="2634316"/>
            <a:ext cx="1677383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dirty="0">
                <a:cs typeface="+mn-ea"/>
                <a:sym typeface="+mn-lt"/>
              </a:rPr>
              <a:t>他像一棵挺脱的树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4753454" y="2582803"/>
            <a:ext cx="3273524" cy="383858"/>
            <a:chOff x="960564" y="1089777"/>
            <a:chExt cx="907919" cy="461665"/>
          </a:xfrm>
          <a:solidFill>
            <a:srgbClr val="00B0F0"/>
          </a:solidFill>
        </p:grpSpPr>
        <p:sp>
          <p:nvSpPr>
            <p:cNvPr id="48" name="圆角矩形 47"/>
            <p:cNvSpPr/>
            <p:nvPr/>
          </p:nvSpPr>
          <p:spPr>
            <a:xfrm>
              <a:off x="960564" y="1089777"/>
              <a:ext cx="875921" cy="461665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92562" y="1089777"/>
              <a:ext cx="875921" cy="3886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外貌描写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3085837" y="3547675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dirty="0">
                <a:cs typeface="+mn-ea"/>
                <a:sym typeface="+mn-lt"/>
              </a:rPr>
              <a:t>两茎灯草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4753454" y="3482670"/>
            <a:ext cx="3273524" cy="383858"/>
            <a:chOff x="960563" y="1039612"/>
            <a:chExt cx="4637027" cy="511810"/>
          </a:xfrm>
          <a:solidFill>
            <a:srgbClr val="00B0F0"/>
          </a:solidFill>
        </p:grpSpPr>
        <p:sp>
          <p:nvSpPr>
            <p:cNvPr id="51" name="圆角矩形 50"/>
            <p:cNvSpPr/>
            <p:nvPr/>
          </p:nvSpPr>
          <p:spPr>
            <a:xfrm>
              <a:off x="960563" y="1089777"/>
              <a:ext cx="4637027" cy="461645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52892" y="1039612"/>
              <a:ext cx="4452369" cy="430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具体事例、动作、神态描写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ldLvl="0" animBg="1"/>
      <p:bldP spid="12" grpId="0"/>
      <p:bldP spid="25" grpId="0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平行四边形 14"/>
          <p:cNvSpPr/>
          <p:nvPr/>
        </p:nvSpPr>
        <p:spPr>
          <a:xfrm>
            <a:off x="-1463041" y="971550"/>
            <a:ext cx="8961122" cy="3246120"/>
          </a:xfrm>
          <a:prstGeom prst="parallelogram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6800" y="1944812"/>
            <a:ext cx="310520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5000" dirty="0">
                <a:solidFill>
                  <a:schemeClr val="accent4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谢谢</a:t>
            </a:r>
            <a:r>
              <a:rPr lang="zh-CN" altLang="en-US" sz="5000" dirty="0">
                <a:solidFill>
                  <a:schemeClr val="bg1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观看</a:t>
            </a:r>
            <a:endParaRPr lang="zh-CN" altLang="en-US" sz="4500" dirty="0">
              <a:solidFill>
                <a:schemeClr val="bg1"/>
              </a:solidFill>
              <a:effectLst>
                <a:outerShdw blurRad="63500" dist="63500" dir="2700000" algn="tl">
                  <a:srgbClr val="000000">
                    <a:alpha val="20000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14400" y="2965460"/>
            <a:ext cx="4373639" cy="0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平行四边形 13"/>
          <p:cNvSpPr/>
          <p:nvPr/>
        </p:nvSpPr>
        <p:spPr>
          <a:xfrm>
            <a:off x="-321947" y="277975"/>
            <a:ext cx="8961122" cy="1003243"/>
          </a:xfrm>
          <a:prstGeom prst="parallelogram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4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-2255808" y="4055809"/>
            <a:ext cx="8961122" cy="372875"/>
          </a:xfrm>
          <a:prstGeom prst="parallelogram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4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94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4060987" y="1876683"/>
            <a:ext cx="4578188" cy="19159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   徐光耀：</a:t>
            </a:r>
            <a:r>
              <a:rPr lang="zh-CN" altLang="en-US" sz="1500" dirty="0">
                <a:cs typeface="+mn-ea"/>
                <a:sym typeface="+mn-lt"/>
              </a:rPr>
              <a:t>生于</a:t>
            </a:r>
            <a:r>
              <a:rPr lang="en-US" altLang="zh-CN" sz="1500" dirty="0">
                <a:cs typeface="+mn-ea"/>
                <a:sym typeface="+mn-lt"/>
              </a:rPr>
              <a:t>1925</a:t>
            </a:r>
            <a:r>
              <a:rPr lang="zh-CN" altLang="en-US" sz="1500" dirty="0">
                <a:cs typeface="+mn-ea"/>
                <a:sym typeface="+mn-lt"/>
              </a:rPr>
              <a:t>年，河北雄县人。历任河北省文联主席、党组书记。</a:t>
            </a:r>
            <a:endParaRPr lang="en-US" altLang="zh-CN" sz="1500" dirty="0">
              <a:cs typeface="+mn-ea"/>
              <a:sym typeface="+mn-lt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 代表作品</a:t>
            </a:r>
            <a:r>
              <a:rPr lang="en-US" altLang="zh-CN" sz="1500" dirty="0">
                <a:solidFill>
                  <a:srgbClr val="C00000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cs typeface="+mn-ea"/>
                <a:sym typeface="+mn-lt"/>
              </a:rPr>
              <a:t>长篇小说</a:t>
            </a:r>
            <a:r>
              <a:rPr lang="en-US" altLang="zh-CN" sz="1500" dirty="0">
                <a:cs typeface="+mn-ea"/>
                <a:sym typeface="+mn-lt"/>
              </a:rPr>
              <a:t>《</a:t>
            </a:r>
            <a:r>
              <a:rPr lang="zh-CN" altLang="en-US" sz="1500" dirty="0">
                <a:cs typeface="+mn-ea"/>
                <a:sym typeface="+mn-lt"/>
              </a:rPr>
              <a:t>平原烈火</a:t>
            </a:r>
            <a:r>
              <a:rPr lang="en-US" altLang="zh-CN" sz="1500" dirty="0">
                <a:cs typeface="+mn-ea"/>
                <a:sym typeface="+mn-lt"/>
              </a:rPr>
              <a:t>》</a:t>
            </a:r>
            <a:r>
              <a:rPr lang="zh-CN" altLang="en-US" sz="1500" dirty="0">
                <a:cs typeface="+mn-ea"/>
                <a:sym typeface="+mn-lt"/>
              </a:rPr>
              <a:t>、中篇小说和电影剧本</a:t>
            </a:r>
            <a:r>
              <a:rPr lang="en-US" altLang="zh-CN" sz="1500" dirty="0">
                <a:cs typeface="+mn-ea"/>
                <a:sym typeface="+mn-lt"/>
              </a:rPr>
              <a:t>(</a:t>
            </a:r>
            <a:r>
              <a:rPr lang="zh-CN" altLang="en-US" sz="1500" dirty="0">
                <a:cs typeface="+mn-ea"/>
                <a:sym typeface="+mn-lt"/>
              </a:rPr>
              <a:t>小兵张嘎</a:t>
            </a:r>
            <a:r>
              <a:rPr lang="en-US" altLang="zh-CN" sz="1500" dirty="0">
                <a:cs typeface="+mn-ea"/>
                <a:sym typeface="+mn-lt"/>
              </a:rPr>
              <a:t>》</a:t>
            </a:r>
            <a:r>
              <a:rPr lang="zh-CN" altLang="en-US" sz="1500" dirty="0">
                <a:cs typeface="+mn-ea"/>
                <a:sym typeface="+mn-lt"/>
              </a:rPr>
              <a:t>等。</a:t>
            </a:r>
          </a:p>
        </p:txBody>
      </p:sp>
      <p:sp>
        <p:nvSpPr>
          <p:cNvPr id="6" name="矩形 5"/>
          <p:cNvSpPr/>
          <p:nvPr/>
        </p:nvSpPr>
        <p:spPr>
          <a:xfrm>
            <a:off x="1000550" y="1498223"/>
            <a:ext cx="2908489" cy="346249"/>
          </a:xfrm>
          <a:prstGeom prst="rect">
            <a:avLst/>
          </a:prstGeom>
          <a:solidFill>
            <a:srgbClr val="00B0F0"/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摔跤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选自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小兵张嘎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3" t="13593" r="16590"/>
          <a:stretch>
            <a:fillRect/>
          </a:stretch>
        </p:blipFill>
        <p:spPr>
          <a:xfrm>
            <a:off x="1267341" y="2054045"/>
            <a:ext cx="2266536" cy="2227307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3793560" y="1537675"/>
            <a:ext cx="4581525" cy="19159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老舍：</a:t>
            </a:r>
            <a:r>
              <a:rPr lang="zh-CN" altLang="en-US" sz="1500" dirty="0">
                <a:cs typeface="+mn-ea"/>
                <a:sym typeface="+mn-lt"/>
              </a:rPr>
              <a:t>原名舒庆春，字舍予。中国现代小说家、作家，新中国第一位获得“人民艺术家”称号的作家。</a:t>
            </a:r>
            <a:endParaRPr lang="en-US" altLang="zh-CN" sz="1500" dirty="0">
              <a:cs typeface="+mn-ea"/>
              <a:sym typeface="+mn-lt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  文学成就</a:t>
            </a:r>
            <a:r>
              <a:rPr lang="en-US" altLang="zh-CN" sz="1500" dirty="0">
                <a:solidFill>
                  <a:srgbClr val="C00000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cs typeface="+mn-ea"/>
                <a:sym typeface="+mn-lt"/>
              </a:rPr>
              <a:t>代表作有</a:t>
            </a:r>
            <a:r>
              <a:rPr lang="en-US" altLang="zh-CN" sz="1500" dirty="0">
                <a:cs typeface="+mn-ea"/>
                <a:sym typeface="+mn-lt"/>
              </a:rPr>
              <a:t>《</a:t>
            </a:r>
            <a:r>
              <a:rPr lang="zh-CN" altLang="en-US" sz="1500" dirty="0">
                <a:cs typeface="+mn-ea"/>
                <a:sym typeface="+mn-lt"/>
              </a:rPr>
              <a:t>骆驼祥子</a:t>
            </a:r>
            <a:r>
              <a:rPr lang="en-US" altLang="zh-CN" sz="1500" dirty="0">
                <a:cs typeface="+mn-ea"/>
                <a:sym typeface="+mn-lt"/>
              </a:rPr>
              <a:t>》</a:t>
            </a:r>
            <a:r>
              <a:rPr lang="zh-CN" altLang="en-US" sz="1500" dirty="0">
                <a:cs typeface="+mn-ea"/>
                <a:sym typeface="+mn-lt"/>
              </a:rPr>
              <a:t>，</a:t>
            </a:r>
            <a:r>
              <a:rPr lang="en-US" altLang="zh-CN" sz="1500" dirty="0">
                <a:cs typeface="+mn-ea"/>
                <a:sym typeface="+mn-lt"/>
              </a:rPr>
              <a:t>《</a:t>
            </a:r>
            <a:r>
              <a:rPr lang="zh-CN" altLang="en-US" sz="1500" dirty="0">
                <a:cs typeface="+mn-ea"/>
                <a:sym typeface="+mn-lt"/>
              </a:rPr>
              <a:t>四世同堂</a:t>
            </a:r>
            <a:r>
              <a:rPr lang="en-US" altLang="zh-CN" sz="1500" dirty="0">
                <a:cs typeface="+mn-ea"/>
                <a:sym typeface="+mn-lt"/>
              </a:rPr>
              <a:t>》</a:t>
            </a:r>
            <a:r>
              <a:rPr lang="zh-CN" altLang="en-US" sz="1500" dirty="0">
                <a:cs typeface="+mn-ea"/>
                <a:sym typeface="+mn-lt"/>
              </a:rPr>
              <a:t>，剧本</a:t>
            </a:r>
            <a:r>
              <a:rPr lang="en-US" altLang="zh-CN" sz="1500" dirty="0">
                <a:cs typeface="+mn-ea"/>
                <a:sym typeface="+mn-lt"/>
              </a:rPr>
              <a:t>《</a:t>
            </a:r>
            <a:r>
              <a:rPr lang="zh-CN" altLang="en-US" sz="1500" dirty="0">
                <a:cs typeface="+mn-ea"/>
                <a:sym typeface="+mn-lt"/>
              </a:rPr>
              <a:t>茶馆</a:t>
            </a:r>
            <a:r>
              <a:rPr lang="en-US" altLang="zh-CN" sz="1500" dirty="0">
                <a:cs typeface="+mn-ea"/>
                <a:sym typeface="+mn-lt"/>
              </a:rPr>
              <a:t>》</a:t>
            </a:r>
            <a:r>
              <a:rPr lang="zh-CN" altLang="en-US" sz="1500" dirty="0">
                <a:cs typeface="+mn-ea"/>
                <a:sym typeface="+mn-lt"/>
              </a:rPr>
              <a:t>等。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68915" y="1333820"/>
            <a:ext cx="2446824" cy="623248"/>
          </a:xfrm>
          <a:prstGeom prst="rect">
            <a:avLst/>
          </a:prstGeom>
          <a:solidFill>
            <a:srgbClr val="00B0F0"/>
          </a:solidFill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sz="1800">
                <a:solidFill>
                  <a:schemeClr val="bg1"/>
                </a:solidFill>
                <a:cs typeface="+mn-ea"/>
                <a:sym typeface="+mn-lt"/>
              </a:rPr>
              <a:t>他像一棵挺脱的树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zh-CN" altLang="en-US" sz="1800">
                <a:solidFill>
                  <a:schemeClr val="bg1"/>
                </a:solidFill>
                <a:cs typeface="+mn-ea"/>
                <a:sym typeface="+mn-lt"/>
              </a:rPr>
              <a:t>选自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骆驼</a:t>
            </a:r>
            <a:r>
              <a:rPr lang="zh-CN" altLang="en-US" sz="1800">
                <a:solidFill>
                  <a:schemeClr val="bg1"/>
                </a:solidFill>
                <a:cs typeface="+mn-ea"/>
                <a:sym typeface="+mn-lt"/>
              </a:rPr>
              <a:t>祥子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079" y="2167314"/>
            <a:ext cx="1658498" cy="2001637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3243671" y="1199333"/>
            <a:ext cx="5184244" cy="23775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    吴敬梓：</a:t>
            </a:r>
            <a:r>
              <a:rPr lang="en-US" altLang="zh-CN" sz="1500" dirty="0">
                <a:cs typeface="+mn-ea"/>
                <a:sym typeface="+mn-lt"/>
              </a:rPr>
              <a:t>(1701—1754)</a:t>
            </a:r>
            <a:r>
              <a:rPr lang="zh-CN" altLang="en-US" sz="1500" dirty="0">
                <a:cs typeface="+mn-ea"/>
                <a:sym typeface="+mn-lt"/>
              </a:rPr>
              <a:t>，字敏轩</a:t>
            </a:r>
            <a:r>
              <a:rPr lang="en-US" altLang="zh-CN" sz="1500" dirty="0">
                <a:cs typeface="+mn-ea"/>
                <a:sym typeface="+mn-lt"/>
              </a:rPr>
              <a:t>,</a:t>
            </a:r>
            <a:r>
              <a:rPr lang="zh-CN" altLang="en-US" sz="1500" dirty="0">
                <a:cs typeface="+mn-ea"/>
                <a:sym typeface="+mn-lt"/>
              </a:rPr>
              <a:t>清代小说家</a:t>
            </a:r>
            <a:r>
              <a:rPr lang="en-US" altLang="zh-CN" sz="1500" dirty="0">
                <a:cs typeface="+mn-ea"/>
                <a:sym typeface="+mn-lt"/>
              </a:rPr>
              <a:t>,</a:t>
            </a:r>
            <a:r>
              <a:rPr lang="zh-CN" altLang="en-US" sz="1500" dirty="0">
                <a:cs typeface="+mn-ea"/>
                <a:sym typeface="+mn-lt"/>
              </a:rPr>
              <a:t>安徽全椒人。他出身于仕宦名门，小时候受到良好教育，对文学创作表现出特别的天赋。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文学成就</a:t>
            </a:r>
            <a:r>
              <a:rPr lang="en-US" altLang="zh-CN" sz="1500" dirty="0">
                <a:solidFill>
                  <a:srgbClr val="C00000"/>
                </a:solidFill>
                <a:cs typeface="+mn-ea"/>
                <a:sym typeface="+mn-lt"/>
              </a:rPr>
              <a:t>:</a:t>
            </a:r>
            <a:r>
              <a:rPr lang="zh-CN" altLang="en-US" sz="1500" dirty="0">
                <a:cs typeface="+mn-ea"/>
                <a:sym typeface="+mn-lt"/>
              </a:rPr>
              <a:t>善诗赋，尤以小说著称。所作</a:t>
            </a:r>
            <a:r>
              <a:rPr lang="en-US" altLang="zh-CN" sz="1500" dirty="0">
                <a:cs typeface="+mn-ea"/>
                <a:sym typeface="+mn-lt"/>
              </a:rPr>
              <a:t>《</a:t>
            </a:r>
            <a:r>
              <a:rPr lang="zh-CN" altLang="en-US" sz="1500" dirty="0">
                <a:cs typeface="+mn-ea"/>
                <a:sym typeface="+mn-lt"/>
              </a:rPr>
              <a:t>儒林外史</a:t>
            </a:r>
            <a:r>
              <a:rPr lang="en-US" altLang="zh-CN" sz="1500" dirty="0">
                <a:cs typeface="+mn-ea"/>
                <a:sym typeface="+mn-lt"/>
              </a:rPr>
              <a:t>》</a:t>
            </a:r>
            <a:r>
              <a:rPr lang="zh-CN" altLang="en-US" sz="1500" dirty="0">
                <a:cs typeface="+mn-ea"/>
                <a:sym typeface="+mn-lt"/>
              </a:rPr>
              <a:t>是我国古典讽刺小说中的杰出作品。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16086" y="1274452"/>
            <a:ext cx="1985159" cy="623248"/>
          </a:xfrm>
          <a:prstGeom prst="rect">
            <a:avLst/>
          </a:prstGeom>
          <a:solidFill>
            <a:srgbClr val="00B0F0"/>
          </a:solidFill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sz="1800">
                <a:solidFill>
                  <a:schemeClr val="bg1"/>
                </a:solidFill>
                <a:cs typeface="+mn-ea"/>
                <a:sym typeface="+mn-lt"/>
              </a:rPr>
              <a:t>两茎灯草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zh-CN" altLang="en-US" sz="1800">
                <a:solidFill>
                  <a:schemeClr val="bg1"/>
                </a:solidFill>
                <a:cs typeface="+mn-ea"/>
                <a:sym typeface="+mn-lt"/>
              </a:rPr>
              <a:t>选自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sz="1800">
                <a:solidFill>
                  <a:schemeClr val="bg1"/>
                </a:solidFill>
                <a:cs typeface="+mn-ea"/>
                <a:sym typeface="+mn-lt"/>
              </a:rPr>
              <a:t>儒林外史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6" y="1977010"/>
            <a:ext cx="2052161" cy="2018824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7895" y="1412755"/>
            <a:ext cx="6732270" cy="23775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（1）不认识的字可以看拼音，或者请教老师和同学。</a:t>
            </a:r>
          </a:p>
          <a:p>
            <a:pPr algn="l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（2）读准每一个字的字音，圈出生字词；</a:t>
            </a:r>
          </a:p>
          <a:p>
            <a:pPr algn="l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（3）读通每个句子，读不通顺的多读几遍；</a:t>
            </a:r>
          </a:p>
          <a:p>
            <a:pPr algn="l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（4）给每个自然段写上序号。                            </a:t>
            </a:r>
          </a:p>
          <a:p>
            <a:pPr algn="l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                 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009" y="1651623"/>
            <a:ext cx="2200582" cy="2079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5844540" y="769143"/>
            <a:ext cx="1818323" cy="527075"/>
          </a:xfrm>
          <a:prstGeom prst="cloudCallout">
            <a:avLst>
              <a:gd name="adj1" fmla="val 45903"/>
              <a:gd name="adj2" fmla="val 117507"/>
            </a:avLst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我会认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45636" y="2208835"/>
            <a:ext cx="7433786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1800" dirty="0" err="1">
                <a:cs typeface="+mn-ea"/>
                <a:sym typeface="+mn-lt"/>
              </a:rPr>
              <a:t>小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嘎</a:t>
            </a:r>
            <a:r>
              <a:rPr sz="1800" dirty="0" err="1">
                <a:cs typeface="+mn-ea"/>
                <a:sym typeface="+mn-lt"/>
              </a:rPr>
              <a:t>子</a:t>
            </a:r>
            <a:r>
              <a:rPr sz="1800" dirty="0">
                <a:cs typeface="+mn-ea"/>
                <a:sym typeface="+mn-lt"/>
              </a:rPr>
              <a:t>  </a:t>
            </a:r>
            <a:r>
              <a:rPr sz="18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绊</a:t>
            </a:r>
            <a:r>
              <a:rPr sz="1800" dirty="0" err="1">
                <a:cs typeface="+mn-ea"/>
                <a:sym typeface="+mn-lt"/>
              </a:rPr>
              <a:t>住</a:t>
            </a:r>
            <a:r>
              <a:rPr sz="1800" dirty="0">
                <a:cs typeface="+mn-ea"/>
                <a:sym typeface="+mn-lt"/>
              </a:rPr>
              <a:t>  </a:t>
            </a:r>
            <a:r>
              <a:rPr sz="18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揪</a:t>
            </a:r>
            <a:r>
              <a:rPr sz="1800" dirty="0" err="1">
                <a:cs typeface="+mn-ea"/>
                <a:sym typeface="+mn-lt"/>
              </a:rPr>
              <a:t>耳朵</a:t>
            </a:r>
            <a:r>
              <a:rPr sz="1800" dirty="0">
                <a:cs typeface="+mn-ea"/>
                <a:sym typeface="+mn-lt"/>
              </a:rPr>
              <a:t>  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扳</a:t>
            </a:r>
            <a:r>
              <a:rPr sz="1800" dirty="0" err="1">
                <a:cs typeface="+mn-ea"/>
                <a:sym typeface="+mn-lt"/>
              </a:rPr>
              <a:t>倒</a:t>
            </a:r>
            <a:r>
              <a:rPr sz="1800" dirty="0">
                <a:cs typeface="+mn-ea"/>
                <a:sym typeface="+mn-lt"/>
              </a:rPr>
              <a:t>   </a:t>
            </a:r>
            <a:r>
              <a:rPr sz="1800" dirty="0" err="1">
                <a:cs typeface="+mn-ea"/>
                <a:sym typeface="+mn-lt"/>
              </a:rPr>
              <a:t>手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腕</a:t>
            </a:r>
            <a:endParaRPr sz="18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sz="1800" dirty="0">
                <a:cs typeface="+mn-ea"/>
                <a:sym typeface="+mn-lt"/>
              </a:rPr>
              <a:t>                     </a:t>
            </a:r>
          </a:p>
          <a:p>
            <a:pPr>
              <a:lnSpc>
                <a:spcPct val="150000"/>
              </a:lnSpc>
            </a:pP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铸</a:t>
            </a:r>
            <a:r>
              <a:rPr sz="1800" dirty="0" err="1">
                <a:cs typeface="+mn-ea"/>
                <a:sym typeface="+mn-lt"/>
              </a:rPr>
              <a:t>造</a:t>
            </a:r>
            <a:r>
              <a:rPr sz="1800" dirty="0">
                <a:cs typeface="+mn-ea"/>
                <a:sym typeface="+mn-lt"/>
              </a:rPr>
              <a:t>  </a:t>
            </a:r>
            <a:r>
              <a:rPr lang="en-US" sz="1800" dirty="0">
                <a:cs typeface="+mn-ea"/>
                <a:sym typeface="+mn-lt"/>
              </a:rPr>
              <a:t>     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颧</a:t>
            </a:r>
            <a:r>
              <a:rPr sz="1800" dirty="0" err="1">
                <a:cs typeface="+mn-ea"/>
                <a:sym typeface="+mn-lt"/>
              </a:rPr>
              <a:t>骨</a:t>
            </a:r>
            <a:r>
              <a:rPr sz="1800" dirty="0">
                <a:cs typeface="+mn-ea"/>
                <a:sym typeface="+mn-lt"/>
              </a:rPr>
              <a:t>   </a:t>
            </a:r>
            <a:r>
              <a:rPr lang="en-US" sz="1800" dirty="0">
                <a:cs typeface="+mn-ea"/>
                <a:sym typeface="+mn-lt"/>
              </a:rPr>
              <a:t>   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疤</a:t>
            </a:r>
            <a:r>
              <a:rPr sz="1800" dirty="0" err="1">
                <a:cs typeface="+mn-ea"/>
                <a:sym typeface="+mn-lt"/>
              </a:rPr>
              <a:t>痕</a:t>
            </a:r>
            <a:r>
              <a:rPr sz="1800" dirty="0">
                <a:cs typeface="+mn-ea"/>
                <a:sym typeface="+mn-lt"/>
              </a:rPr>
              <a:t>   </a:t>
            </a:r>
            <a:r>
              <a:rPr sz="1800" dirty="0" err="1">
                <a:cs typeface="+mn-ea"/>
                <a:sym typeface="+mn-lt"/>
              </a:rPr>
              <a:t>严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监</a:t>
            </a:r>
            <a:r>
              <a:rPr sz="1800" dirty="0" err="1">
                <a:cs typeface="+mn-ea"/>
                <a:sym typeface="+mn-lt"/>
              </a:rPr>
              <a:t>生</a:t>
            </a:r>
            <a:r>
              <a:rPr sz="1800" dirty="0">
                <a:cs typeface="+mn-ea"/>
                <a:sym typeface="+mn-lt"/>
              </a:rPr>
              <a:t>   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侄子</a:t>
            </a:r>
            <a:r>
              <a:rPr sz="1800" dirty="0">
                <a:cs typeface="+mn-ea"/>
                <a:sym typeface="+mn-lt"/>
              </a:rPr>
              <a:t>   </a:t>
            </a:r>
            <a:r>
              <a:rPr sz="1800" dirty="0" err="1">
                <a:cs typeface="+mn-ea"/>
                <a:sym typeface="+mn-lt"/>
              </a:rPr>
              <a:t>吐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痰</a:t>
            </a:r>
            <a:r>
              <a:rPr sz="1800" dirty="0">
                <a:solidFill>
                  <a:srgbClr val="C00000"/>
                </a:solidFill>
                <a:cs typeface="+mn-ea"/>
                <a:sym typeface="+mn-lt"/>
              </a:rPr>
              <a:t>  </a:t>
            </a:r>
            <a:r>
              <a:rPr sz="1800" dirty="0" err="1">
                <a:solidFill>
                  <a:srgbClr val="C00000"/>
                </a:solidFill>
                <a:cs typeface="+mn-ea"/>
                <a:sym typeface="+mn-lt"/>
              </a:rPr>
              <a:t>揩</a:t>
            </a:r>
            <a:r>
              <a:rPr sz="1800" dirty="0" err="1">
                <a:cs typeface="+mn-ea"/>
                <a:sym typeface="+mn-lt"/>
              </a:rPr>
              <a:t>眼泪</a:t>
            </a:r>
            <a:endParaRPr sz="1800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12255" y="1982191"/>
            <a:ext cx="483659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 dirty="0" err="1">
                <a:solidFill>
                  <a:srgbClr val="C00000"/>
                </a:solidFill>
                <a:cs typeface="+mn-ea"/>
                <a:sym typeface="+mn-lt"/>
              </a:rPr>
              <a:t>bàn</a:t>
            </a:r>
            <a:endParaRPr lang="zh-CN" altLang="en-US" sz="15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95191" y="1982191"/>
            <a:ext cx="48635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>
                <a:solidFill>
                  <a:srgbClr val="C00000"/>
                </a:solidFill>
                <a:cs typeface="+mn-ea"/>
                <a:sym typeface="+mn-lt"/>
              </a:rPr>
              <a:t>bān</a:t>
            </a:r>
            <a:endParaRPr lang="zh-CN" altLang="en-US" sz="15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38075" y="1982191"/>
            <a:ext cx="515206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 dirty="0" err="1">
                <a:solidFill>
                  <a:srgbClr val="C00000"/>
                </a:solidFill>
                <a:cs typeface="+mn-ea"/>
                <a:sym typeface="+mn-lt"/>
              </a:rPr>
              <a:t>wàn</a:t>
            </a:r>
            <a:endParaRPr lang="zh-CN" altLang="en-US" sz="15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45636" y="2870162"/>
            <a:ext cx="47032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sz="1500">
                <a:solidFill>
                  <a:srgbClr val="C00000"/>
                </a:solidFill>
                <a:cs typeface="+mn-ea"/>
                <a:sym typeface="+mn-lt"/>
              </a:rPr>
              <a:t>z</a:t>
            </a:r>
            <a:r>
              <a:rPr sz="1500">
                <a:solidFill>
                  <a:srgbClr val="C00000"/>
                </a:solidFill>
                <a:cs typeface="+mn-ea"/>
                <a:sym typeface="+mn-lt"/>
              </a:rPr>
              <a:t>hù</a:t>
            </a:r>
            <a:endParaRPr lang="zh-CN" altLang="en-US" sz="15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66691" y="2870162"/>
            <a:ext cx="604974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>
                <a:solidFill>
                  <a:srgbClr val="C00000"/>
                </a:solidFill>
                <a:cs typeface="+mn-ea"/>
                <a:sym typeface="+mn-lt"/>
              </a:rPr>
              <a:t>quán</a:t>
            </a:r>
            <a:endParaRPr lang="zh-CN" altLang="en-US" sz="15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28642" y="2870162"/>
            <a:ext cx="523220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sz="1500" dirty="0" err="1">
                <a:solidFill>
                  <a:srgbClr val="C00000"/>
                </a:solidFill>
                <a:cs typeface="+mn-ea"/>
                <a:sym typeface="+mn-lt"/>
              </a:rPr>
              <a:t>jiàn</a:t>
            </a:r>
            <a:endParaRPr lang="zh-CN" altLang="en-US" sz="15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03782" y="2870162"/>
            <a:ext cx="576120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   </a:t>
            </a:r>
            <a:r>
              <a:rPr sz="1500" dirty="0" err="1">
                <a:solidFill>
                  <a:srgbClr val="C00000"/>
                </a:solidFill>
                <a:cs typeface="+mn-ea"/>
                <a:sym typeface="+mn-lt"/>
              </a:rPr>
              <a:t>zhí</a:t>
            </a:r>
            <a:endParaRPr lang="zh-CN" altLang="en-US" sz="15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061457" y="2870162"/>
            <a:ext cx="55047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sz="1500" dirty="0" err="1">
                <a:solidFill>
                  <a:srgbClr val="C00000"/>
                </a:solidFill>
                <a:cs typeface="+mn-ea"/>
                <a:sym typeface="+mn-lt"/>
              </a:rPr>
              <a:t>tán</a:t>
            </a:r>
            <a:r>
              <a:rPr sz="15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endParaRPr lang="zh-CN" altLang="en-US" sz="15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549446" y="2870162"/>
            <a:ext cx="399789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sz="1500">
                <a:solidFill>
                  <a:srgbClr val="C00000"/>
                </a:solidFill>
                <a:cs typeface="+mn-ea"/>
                <a:sym typeface="+mn-lt"/>
              </a:rPr>
              <a:t>kāi</a:t>
            </a:r>
            <a:endParaRPr lang="zh-CN" altLang="en-US" sz="150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702" y="1532189"/>
            <a:ext cx="2200582" cy="20791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30" grpId="0"/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79072" y="1272974"/>
            <a:ext cx="7385858" cy="346249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txBody>
          <a:bodyPr wrap="square" lIns="68580" tIns="34290" rIns="68580" bIns="34290">
            <a:spAutoFit/>
          </a:bodyPr>
          <a:lstStyle/>
          <a:p>
            <a:pPr indent="200025" algn="ctr"/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跤   搂   仗   鞭   欺   挠   扳  腕  剃   腮  疤   监   侄  喉  咙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82393" y="1930776"/>
            <a:ext cx="2542699" cy="13842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>
                <a:cs typeface="+mn-ea"/>
                <a:sym typeface="+mn-lt"/>
              </a:rPr>
              <a:t>左右结构：</a:t>
            </a:r>
          </a:p>
          <a:p>
            <a:pPr>
              <a:lnSpc>
                <a:spcPct val="200000"/>
              </a:lnSpc>
            </a:pPr>
            <a:r>
              <a:rPr lang="zh-CN" altLang="en-US" sz="1500">
                <a:cs typeface="+mn-ea"/>
                <a:sym typeface="+mn-lt"/>
              </a:rPr>
              <a:t>半包围结构：</a:t>
            </a:r>
          </a:p>
          <a:p>
            <a:pPr>
              <a:lnSpc>
                <a:spcPct val="200000"/>
              </a:lnSpc>
            </a:pPr>
            <a:r>
              <a:rPr lang="zh-CN" altLang="en-US" sz="1500">
                <a:cs typeface="+mn-ea"/>
                <a:sym typeface="+mn-lt"/>
              </a:rPr>
              <a:t>上下结构：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93137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跤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57497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821858" y="2104521"/>
            <a:ext cx="446276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仗 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99230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鞭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63591" y="2104521"/>
            <a:ext cx="387366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 欺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384457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挠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848817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扳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313177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腕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777536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剃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241896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腮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893137" y="2621581"/>
            <a:ext cx="387366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疤 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706255" y="2104521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170615" y="2104521"/>
            <a:ext cx="387366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 喉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691482" y="2104521"/>
            <a:ext cx="532838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indent="200025"/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咙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888312" y="3025354"/>
            <a:ext cx="33086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C00000"/>
                </a:solidFill>
                <a:cs typeface="+mn-ea"/>
                <a:sym typeface="+mn-lt"/>
              </a:rPr>
              <a:t>监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037" y="2460915"/>
            <a:ext cx="2215861" cy="22158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8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nlywqu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1688</Words>
  <Application>Microsoft Office PowerPoint</Application>
  <PresentationFormat>全屏显示(16:9)</PresentationFormat>
  <Paragraphs>177</Paragraphs>
  <Slides>32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Meiryo</vt:lpstr>
      <vt:lpstr>OPPOSans B</vt:lpstr>
      <vt:lpstr>OPPOSans L</vt:lpstr>
      <vt:lpstr>OPPOSans 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2020-08-10T06:32:00Z</dcterms:created>
  <dcterms:modified xsi:type="dcterms:W3CDTF">2021-10-30T04:52:22Z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