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37"/>
  </p:notesMasterIdLst>
  <p:handoutMasterIdLst>
    <p:handoutMasterId r:id="rId38"/>
  </p:handoutMasterIdLst>
  <p:sldIdLst>
    <p:sldId id="732" r:id="rId3"/>
    <p:sldId id="838" r:id="rId4"/>
    <p:sldId id="397" r:id="rId5"/>
    <p:sldId id="586" r:id="rId6"/>
    <p:sldId id="795" r:id="rId7"/>
    <p:sldId id="736" r:id="rId8"/>
    <p:sldId id="798" r:id="rId9"/>
    <p:sldId id="738" r:id="rId10"/>
    <p:sldId id="739" r:id="rId11"/>
    <p:sldId id="594" r:id="rId12"/>
    <p:sldId id="456" r:id="rId13"/>
    <p:sldId id="799" r:id="rId14"/>
    <p:sldId id="595" r:id="rId15"/>
    <p:sldId id="457" r:id="rId16"/>
    <p:sldId id="800" r:id="rId17"/>
    <p:sldId id="839" r:id="rId18"/>
    <p:sldId id="640" r:id="rId19"/>
    <p:sldId id="802" r:id="rId20"/>
    <p:sldId id="803" r:id="rId21"/>
    <p:sldId id="804" r:id="rId22"/>
    <p:sldId id="805" r:id="rId23"/>
    <p:sldId id="840" r:id="rId24"/>
    <p:sldId id="746" r:id="rId25"/>
    <p:sldId id="807" r:id="rId26"/>
    <p:sldId id="745" r:id="rId27"/>
    <p:sldId id="643" r:id="rId28"/>
    <p:sldId id="645" r:id="rId29"/>
    <p:sldId id="346" r:id="rId30"/>
    <p:sldId id="270" r:id="rId31"/>
    <p:sldId id="667" r:id="rId32"/>
    <p:sldId id="782" r:id="rId33"/>
    <p:sldId id="454" r:id="rId34"/>
    <p:sldId id="556" r:id="rId35"/>
    <p:sldId id="841" r:id="rId3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6">
          <p15:clr>
            <a:srgbClr val="A4A3A4"/>
          </p15:clr>
        </p15:guide>
        <p15:guide id="2" pos="272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9">
          <p15:clr>
            <a:srgbClr val="A4A3A4"/>
          </p15:clr>
        </p15:guide>
        <p15:guide id="2" pos="20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FF"/>
    <a:srgbClr val="FFF4E5"/>
    <a:srgbClr val="FAF7D4"/>
    <a:srgbClr val="F4FDFE"/>
    <a:srgbClr val="D5F8FD"/>
    <a:srgbClr val="D7E8F8"/>
    <a:srgbClr val="F7FD9D"/>
    <a:srgbClr val="FF00FF"/>
    <a:srgbClr val="D5F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816"/>
        <p:guide pos="2722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3229"/>
        <p:guide pos="20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630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6463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345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76194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34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6932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8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29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936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319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085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88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2021/10/28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580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354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7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40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936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24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5657" y="1790395"/>
            <a:ext cx="52597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4E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23</a:t>
            </a:r>
            <a:r>
              <a:rPr lang="en-US" altLang="zh-CN" sz="5400" b="1" baseline="300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4E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*</a:t>
            </a:r>
            <a:r>
              <a:rPr lang="en-US" altLang="zh-CN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4E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r>
              <a:rPr lang="zh-CN" altLang="en-US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4E5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童年的发现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67544" y="771550"/>
            <a:ext cx="4643471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EBD2">
                    <a:alpha val="53000"/>
                  </a:srgb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部</a:t>
            </a:r>
            <a:r>
              <a:rPr lang="zh-CN" altLang="en-US" sz="2000" b="1" dirty="0" smtClean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编</a:t>
            </a:r>
            <a:r>
              <a:rPr lang="zh-CN" altLang="en-US" sz="20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版•五年级下册</a:t>
            </a:r>
          </a:p>
        </p:txBody>
      </p:sp>
      <p:pic>
        <p:nvPicPr>
          <p:cNvPr id="5" name="图片 4" descr="23童年的发现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491630"/>
            <a:ext cx="3206115" cy="349758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6" name="矩形 5"/>
          <p:cNvSpPr/>
          <p:nvPr/>
        </p:nvSpPr>
        <p:spPr>
          <a:xfrm>
            <a:off x="2258524" y="3867894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57480" y="1089660"/>
            <a:ext cx="8829040" cy="3322955"/>
          </a:xfrm>
          <a:prstGeom prst="rect">
            <a:avLst/>
          </a:prstGeom>
          <a:solidFill>
            <a:srgbClr val="F4FDFE"/>
          </a:solidFill>
          <a:ln>
            <a:solidFill>
              <a:srgbClr val="FFC000"/>
            </a:solidFill>
          </a:ln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sym typeface="微软雅黑"/>
              </a:rPr>
              <a:t>◎</a:t>
            </a:r>
            <a:r>
              <a:rPr lang="zh-CN" altLang="en-US" sz="2800" spc="-100">
                <a:solidFill>
                  <a:schemeClr val="tx1"/>
                </a:solidFill>
                <a:uFillTx/>
                <a:latin typeface="微软雅黑"/>
                <a:ea typeface="微软雅黑"/>
                <a:cs typeface="+mn-ea"/>
                <a:sym typeface="微软雅黑"/>
              </a:rPr>
              <a:t>（轻盈  轻巧）的雪花漫天飞舞，宛如白色的精灵。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cs typeface="+mn-ea"/>
                <a:sym typeface="微软雅黑"/>
              </a:rPr>
              <a:t>◎这件事说起来（</a:t>
            </a:r>
            <a:r>
              <a:rPr lang="zh-CN" altLang="en-US" sz="2800" spc="-100">
                <a:uFillTx/>
                <a:latin typeface="微软雅黑"/>
                <a:ea typeface="微软雅黑"/>
                <a:cs typeface="+mn-ea"/>
                <a:sym typeface="微软雅黑"/>
              </a:rPr>
              <a:t>轻盈  轻巧</a:t>
            </a:r>
            <a:r>
              <a:rPr lang="zh-CN" altLang="en-US" sz="2800">
                <a:latin typeface="微软雅黑"/>
                <a:ea typeface="微软雅黑"/>
                <a:cs typeface="+mn-ea"/>
                <a:sym typeface="微软雅黑"/>
              </a:rPr>
              <a:t>），做起来可不容易。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cs typeface="+mn-ea"/>
                <a:sym typeface="微软雅黑"/>
              </a:rPr>
              <a:t>◎请你不要大声说话，以免（妨碍 阻碍）别人学习。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latin typeface="微软雅黑"/>
                <a:ea typeface="微软雅黑"/>
                <a:cs typeface="+mn-ea"/>
                <a:sym typeface="微软雅黑"/>
              </a:rPr>
              <a:t>◎我们不能因为一点小小的困难（妨碍 阻碍）就停滞不前。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01370" y="1089660"/>
            <a:ext cx="842645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50970" y="1768475"/>
            <a:ext cx="842645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793615" y="2386965"/>
            <a:ext cx="842645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310630" y="3058160"/>
            <a:ext cx="842645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8100" y="1210945"/>
            <a:ext cx="9088120" cy="111197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1</a:t>
            </a: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. 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想想本篇课文中</a:t>
            </a: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“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我”的童年的发现指的是什么？作者围绕“童年的发现”先讲了什么？再讲了什么？最后讲了什么？</a:t>
            </a: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" y="719455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29260" y="777240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15745" y="2816225"/>
            <a:ext cx="5854065" cy="130888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sz="2800" b="1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800" b="1" dirty="0">
                <a:solidFill>
                  <a:srgbClr val="7030A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</a:t>
            </a:r>
            <a:r>
              <a:rPr lang="zh-CN" altLang="en-US" sz="28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“我”的童年的发现指的是“我”发现了有关胚胎发育的规律。</a:t>
            </a:r>
            <a:endParaRPr sz="2800" b="1" dirty="0">
              <a:solidFill>
                <a:srgbClr val="7030A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74445" y="2571750"/>
            <a:ext cx="6973570" cy="2616835"/>
            <a:chOff x="2526" y="596"/>
            <a:chExt cx="10673" cy="4121"/>
          </a:xfrm>
        </p:grpSpPr>
        <p:sp>
          <p:nvSpPr>
            <p:cNvPr id="4" name="流程图: 可选过程 3"/>
            <p:cNvSpPr/>
            <p:nvPr/>
          </p:nvSpPr>
          <p:spPr>
            <a:xfrm>
              <a:off x="2526" y="596"/>
              <a:ext cx="10124" cy="3297"/>
            </a:xfrm>
            <a:prstGeom prst="flowChartAlternateProcess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  <a:alpha val="28000"/>
                    </a:schemeClr>
                  </a:solidFill>
                </a14:hiddenFill>
              </a:ext>
            </a:ex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  <p:pic>
          <p:nvPicPr>
            <p:cNvPr id="7" name="图片 6" descr="思路全攻略t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56" y="2999"/>
              <a:ext cx="2443" cy="171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492250" y="1288415"/>
            <a:ext cx="6373495" cy="3557905"/>
            <a:chOff x="2350" y="2029"/>
            <a:chExt cx="10037" cy="5603"/>
          </a:xfrm>
        </p:grpSpPr>
        <p:sp>
          <p:nvSpPr>
            <p:cNvPr id="3" name="流程图: 可选过程 2"/>
            <p:cNvSpPr/>
            <p:nvPr/>
          </p:nvSpPr>
          <p:spPr>
            <a:xfrm>
              <a:off x="2350" y="2029"/>
              <a:ext cx="9260" cy="5200"/>
            </a:xfrm>
            <a:prstGeom prst="flowChartAlternate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indent="720090" algn="l" fontAlgn="auto">
                <a:lnSpc>
                  <a:spcPct val="130000"/>
                </a:lnSpc>
              </a:pPr>
              <a:r>
                <a:rPr lang="en-US" altLang="zh-CN" sz="2800" b="1" dirty="0">
                  <a:solidFill>
                    <a:srgbClr val="7030A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 </a:t>
              </a:r>
              <a:r>
                <a:rPr lang="zh-CN" altLang="en-US" sz="2800" b="1" dirty="0">
                  <a:solidFill>
                    <a:srgbClr val="7030A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作者先概述了自己童年时的发现，然后具体叙述这项发现的经过，最后写这个发现在几年后老师讲课时得到证实。</a:t>
              </a:r>
            </a:p>
          </p:txBody>
        </p:sp>
        <p:pic>
          <p:nvPicPr>
            <p:cNvPr id="2" name="图片 1" descr="思路全攻略t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45" y="5914"/>
              <a:ext cx="2443" cy="1718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13995" y="774700"/>
            <a:ext cx="7998460" cy="63947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 fontAlgn="auto">
              <a:lnSpc>
                <a:spcPct val="150000"/>
              </a:lnSpc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2.</a:t>
            </a:r>
            <a:r>
              <a:rPr lang="zh-CN" altLang="en-US" sz="28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课文可以分为几部分？每一部分主要讲了什么？</a:t>
            </a:r>
            <a:endParaRPr lang="zh-CN" altLang="en-US" sz="2800" dirty="0">
              <a:solidFill>
                <a:srgbClr val="3333FF"/>
              </a:solidFill>
              <a:latin typeface="微软雅黑"/>
              <a:ea typeface="微软雅黑"/>
              <a:cs typeface="微软雅黑" panose="020B0503020204020204" charset="-122"/>
              <a:sym typeface="微软雅黑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27990" y="1563370"/>
            <a:ext cx="8597900" cy="861060"/>
            <a:chOff x="561" y="2236"/>
            <a:chExt cx="13262" cy="1356"/>
          </a:xfrm>
        </p:grpSpPr>
        <p:grpSp>
          <p:nvGrpSpPr>
            <p:cNvPr id="8" name="组合 7"/>
            <p:cNvGrpSpPr/>
            <p:nvPr/>
          </p:nvGrpSpPr>
          <p:grpSpPr>
            <a:xfrm>
              <a:off x="561" y="2236"/>
              <a:ext cx="4027" cy="774"/>
              <a:chOff x="450" y="3133"/>
              <a:chExt cx="3674" cy="774"/>
            </a:xfrm>
          </p:grpSpPr>
          <p:sp>
            <p:nvSpPr>
              <p:cNvPr id="6" name="燕尾形 5"/>
              <p:cNvSpPr/>
              <p:nvPr>
                <p:custDataLst>
                  <p:tags r:id="rId5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" name="文本框 1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719" y="3133"/>
                <a:ext cx="3183" cy="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第一部分（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1</a:t>
                </a:r>
                <a:r>
                  <a:rPr lang="en-US" altLang="zh-CN" sz="2000" dirty="0"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-2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4588" y="2285"/>
              <a:ext cx="9235" cy="130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讲“我”在九岁时发现了有关胚胎发育的规律，却后来因此受到惩罚。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3773" y="2513965"/>
            <a:ext cx="8661990" cy="978535"/>
            <a:chOff x="462" y="3281"/>
            <a:chExt cx="13307" cy="1541"/>
          </a:xfrm>
        </p:grpSpPr>
        <p:sp>
          <p:nvSpPr>
            <p:cNvPr id="12" name="文本框 11"/>
            <p:cNvSpPr txBox="1"/>
            <p:nvPr/>
          </p:nvSpPr>
          <p:spPr>
            <a:xfrm>
              <a:off x="4489" y="3281"/>
              <a:ext cx="9280" cy="15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讲“我”发现有关胚胎发育规律的前后经过。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62" y="3314"/>
              <a:ext cx="4308" cy="774"/>
              <a:chOff x="360" y="2784"/>
              <a:chExt cx="3930" cy="774"/>
            </a:xfrm>
          </p:grpSpPr>
          <p:sp>
            <p:nvSpPr>
              <p:cNvPr id="18" name="燕尾形 17"/>
              <p:cNvSpPr/>
              <p:nvPr>
                <p:custDataLst>
                  <p:tags r:id="rId3"/>
                </p:custDataLst>
              </p:nvPr>
            </p:nvSpPr>
            <p:spPr>
              <a:xfrm>
                <a:off x="360" y="2935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668" y="2784"/>
                <a:ext cx="3622" cy="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第二部分（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3-13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36550" y="3146425"/>
            <a:ext cx="8689340" cy="1863725"/>
            <a:chOff x="519" y="5185"/>
            <a:chExt cx="12948" cy="3158"/>
          </a:xfrm>
        </p:grpSpPr>
        <p:sp>
          <p:nvSpPr>
            <p:cNvPr id="16" name="文本框 15"/>
            <p:cNvSpPr txBox="1"/>
            <p:nvPr/>
          </p:nvSpPr>
          <p:spPr>
            <a:xfrm>
              <a:off x="4589" y="5185"/>
              <a:ext cx="8878" cy="31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讲“我”在课堂上得知自己的发现居然与科学家的观点完全一致，因此笑出了声，结果被老师误解并受到处罚，但“我”从中也深有感悟。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19" y="5621"/>
              <a:ext cx="4307" cy="768"/>
              <a:chOff x="412" y="3140"/>
              <a:chExt cx="3928" cy="768"/>
            </a:xfrm>
          </p:grpSpPr>
          <p:sp>
            <p:nvSpPr>
              <p:cNvPr id="21" name="燕尾形 20"/>
              <p:cNvSpPr/>
              <p:nvPr>
                <p:custDataLst>
                  <p:tags r:id="rId1"/>
                </p:custDataLst>
              </p:nvPr>
            </p:nvSpPr>
            <p:spPr>
              <a:xfrm>
                <a:off x="412" y="324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2" name="文本框 2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93" y="3140"/>
                <a:ext cx="3547" cy="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第三部分（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14-19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2875" y="1019175"/>
            <a:ext cx="8724900" cy="4979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读课文的第一部分， 分析文章前两段在全文中有何表达效果？</a:t>
            </a:r>
            <a:endParaRPr lang="zh-CN" altLang="en-US" sz="2800" b="1" dirty="0">
              <a:latin typeface="微软雅黑"/>
              <a:ea typeface="微软雅黑"/>
              <a:cs typeface="微软雅黑" panose="020B0503020204020204" charset="-122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1040" y="1776730"/>
            <a:ext cx="744664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20090" fontAlgn="auto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/>
                <a:ea typeface="微软雅黑"/>
                <a:cs typeface="+mn-ea"/>
                <a:sym typeface="微软雅黑"/>
              </a:rPr>
              <a:t>第一段：课文开篇点明“我”童年的发现。“九岁”“完全”“独立”等词，显示了“我”这个发现的不同凡响和“我”对这个发现抑制不住的自豪。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82015" y="1181100"/>
            <a:ext cx="6800850" cy="3322955"/>
          </a:xfrm>
          <a:prstGeom prst="rect">
            <a:avLst/>
          </a:prstGeom>
          <a:noFill/>
          <a:ln>
            <a:solidFill>
              <a:srgbClr val="D5F8FD"/>
            </a:solidFill>
          </a:ln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 b="1" dirty="0">
                <a:solidFill>
                  <a:srgbClr val="7030A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微软雅黑"/>
                <a:ea typeface="微软雅黑"/>
                <a:cs typeface="+mn-ea"/>
                <a:sym typeface="微软雅黑"/>
              </a:rPr>
              <a:t>第二段：写“我”在九岁时发现了有关胚胎发育的规律，后却因此受到了惩罚。这样的写法，巧妙地利用了读者的阅读期待，制造了悬念，足以激发起读者的阅读兴趣，这是作者写故事的高明之处。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27990" y="1066800"/>
            <a:ext cx="8539480" cy="861060"/>
            <a:chOff x="561" y="2236"/>
            <a:chExt cx="13262" cy="1356"/>
          </a:xfrm>
        </p:grpSpPr>
        <p:grpSp>
          <p:nvGrpSpPr>
            <p:cNvPr id="8" name="组合 7"/>
            <p:cNvGrpSpPr/>
            <p:nvPr/>
          </p:nvGrpSpPr>
          <p:grpSpPr>
            <a:xfrm>
              <a:off x="561" y="2236"/>
              <a:ext cx="4027" cy="774"/>
              <a:chOff x="450" y="3133"/>
              <a:chExt cx="3674" cy="774"/>
            </a:xfrm>
          </p:grpSpPr>
          <p:sp>
            <p:nvSpPr>
              <p:cNvPr id="6" name="燕尾形 5"/>
              <p:cNvSpPr/>
              <p:nvPr>
                <p:custDataLst>
                  <p:tags r:id="rId5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" name="文本框 1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719" y="3133"/>
                <a:ext cx="3183" cy="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第一部分（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1</a:t>
                </a:r>
                <a:r>
                  <a:rPr lang="en-US" altLang="zh-CN" sz="2000" dirty="0"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-2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4588" y="2285"/>
              <a:ext cx="9235" cy="130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讲“我”在九岁时发现了有关胚胎发育的规律，却后来因此受到惩罚。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3773" y="2107565"/>
            <a:ext cx="8603406" cy="978535"/>
            <a:chOff x="462" y="3281"/>
            <a:chExt cx="13217" cy="1541"/>
          </a:xfrm>
        </p:grpSpPr>
        <p:sp>
          <p:nvSpPr>
            <p:cNvPr id="12" name="文本框 11"/>
            <p:cNvSpPr txBox="1"/>
            <p:nvPr/>
          </p:nvSpPr>
          <p:spPr>
            <a:xfrm>
              <a:off x="4489" y="3281"/>
              <a:ext cx="9190" cy="15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讲“我”发现有关胚胎发育规律的前后经过。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62" y="3314"/>
              <a:ext cx="4308" cy="774"/>
              <a:chOff x="360" y="2784"/>
              <a:chExt cx="3930" cy="774"/>
            </a:xfrm>
          </p:grpSpPr>
          <p:sp>
            <p:nvSpPr>
              <p:cNvPr id="18" name="燕尾形 17"/>
              <p:cNvSpPr/>
              <p:nvPr>
                <p:custDataLst>
                  <p:tags r:id="rId3"/>
                </p:custDataLst>
              </p:nvPr>
            </p:nvSpPr>
            <p:spPr>
              <a:xfrm>
                <a:off x="360" y="2935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668" y="2784"/>
                <a:ext cx="3622" cy="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第二部分（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3-13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63855" y="2873375"/>
            <a:ext cx="8604250" cy="1863725"/>
            <a:chOff x="561" y="5185"/>
            <a:chExt cx="12906" cy="3158"/>
          </a:xfrm>
        </p:grpSpPr>
        <p:sp>
          <p:nvSpPr>
            <p:cNvPr id="16" name="文本框 15"/>
            <p:cNvSpPr txBox="1"/>
            <p:nvPr/>
          </p:nvSpPr>
          <p:spPr>
            <a:xfrm>
              <a:off x="4557" y="5185"/>
              <a:ext cx="8910" cy="31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讲“我”在课堂上得知自己的发现居然与科学家的观点完全一致，因此笑出了声，结果被老师误解并受到处罚，但“我”从中也深有感悟。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61" y="5614"/>
              <a:ext cx="4266" cy="774"/>
              <a:chOff x="450" y="3133"/>
              <a:chExt cx="3891" cy="774"/>
            </a:xfrm>
          </p:grpSpPr>
          <p:sp>
            <p:nvSpPr>
              <p:cNvPr id="21" name="燕尾形 20"/>
              <p:cNvSpPr/>
              <p:nvPr>
                <p:custDataLst>
                  <p:tags r:id="rId1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2" name="文本框 2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19" y="3133"/>
                <a:ext cx="3622" cy="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第三部分（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14-19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1480" y="1014095"/>
            <a:ext cx="8321675" cy="14204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  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读课文第二部分，思考为了弄清楚人为什么会在梦中飞行？人究竟是从哪里来的？这些问题，</a:t>
            </a: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“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我”经历了一个怎样的探究过程？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49275" y="2434590"/>
            <a:ext cx="8331200" cy="662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en-US" altLang="zh-CN" sz="2800" b="1">
                <a:solidFill>
                  <a:srgbClr val="7030A0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endParaRPr lang="zh-CN" altLang="en-US" sz="2800" b="1">
              <a:solidFill>
                <a:srgbClr val="7030A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3610" y="2649855"/>
            <a:ext cx="1807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梦中飞行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296285" y="2649855"/>
            <a:ext cx="1623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产生疑惑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602605" y="2649855"/>
            <a:ext cx="18751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请教老师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43610" y="3178810"/>
            <a:ext cx="1746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老师解释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296285" y="3171825"/>
            <a:ext cx="20218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继续追问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43610" y="3777615"/>
            <a:ext cx="18510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痴迷思索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296285" y="3821430"/>
            <a:ext cx="1725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大胆猜想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659120" y="3821430"/>
            <a:ext cx="161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发现规律</a:t>
            </a: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2555875" y="2931795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919345" y="2931795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7120255" y="2910840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2555875" y="3483610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919345" y="3432810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4919345" y="4082415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2555875" y="4082415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7120255" y="3516630"/>
            <a:ext cx="5041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5602605" y="3255645"/>
            <a:ext cx="17259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/>
                <a:ea typeface="微软雅黑"/>
                <a:sym typeface="微软雅黑"/>
              </a:rPr>
              <a:t>引出问题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1" grpId="0"/>
      <p:bldP spid="12" grpId="0"/>
      <p:bldP spid="14" grpId="0"/>
      <p:bldP spid="15" grpId="0"/>
      <p:bldP spid="17" grpId="0"/>
      <p:bldP spid="18" grpId="0"/>
      <p:bldP spid="19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4205" y="734695"/>
            <a:ext cx="56762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b="1" dirty="0">
              <a:latin typeface="微软雅黑"/>
              <a:ea typeface="微软雅黑"/>
              <a:cs typeface="微软雅黑" panose="020B0503020204020204" charset="-122"/>
              <a:sym typeface="微软雅黑"/>
            </a:endParaRPr>
          </a:p>
          <a:p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4205" y="824230"/>
            <a:ext cx="8724900" cy="100880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找出能反映作者性格特点的句子，并分析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。</a:t>
            </a:r>
          </a:p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zh-CN" altLang="en-US" sz="2800" b="1" dirty="0">
              <a:latin typeface="微软雅黑"/>
              <a:ea typeface="微软雅黑"/>
              <a:cs typeface="微软雅黑" panose="020B0503020204020204" charset="-122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4205" y="1379855"/>
            <a:ext cx="7537450" cy="3322955"/>
          </a:xfrm>
          <a:prstGeom prst="rect">
            <a:avLst/>
          </a:prstGeom>
          <a:solidFill>
            <a:srgbClr val="FAF7D4"/>
          </a:solidFill>
          <a:ln>
            <a:solidFill>
              <a:srgbClr val="FFF4E5"/>
            </a:solidFill>
          </a:ln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800" dirty="0">
                <a:ln>
                  <a:noFill/>
                </a:ln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示例</a:t>
            </a:r>
            <a:r>
              <a:rPr lang="en-US" altLang="zh-CN" sz="2800" dirty="0">
                <a:ln>
                  <a:noFill/>
                </a:ln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1 </a:t>
            </a:r>
            <a:r>
              <a:rPr lang="zh-CN" altLang="en-US" sz="2800" dirty="0">
                <a:ln>
                  <a:noFill/>
                </a:ln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我以为在同学中间只有我一个人具有飞行的天赋，可是，有一天我终于弄明白了，每到夜晚，我的小伙伴们也都会在梦中飞腾。</a:t>
            </a:r>
            <a:endParaRPr lang="zh-CN" altLang="en-US" sz="2800" dirty="0">
              <a:latin typeface="微软雅黑"/>
              <a:ea typeface="微软雅黑"/>
              <a:cs typeface="楷体_GB2312" panose="02010609030101010101" charset="-122"/>
              <a:sym typeface="微软雅黑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 </a:t>
            </a:r>
            <a:r>
              <a:rPr lang="zh-CN" altLang="en-US" sz="28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“终于弄明白了”表现了</a:t>
            </a:r>
            <a:r>
              <a:rPr lang="en-US" altLang="zh-CN" sz="28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“</a:t>
            </a:r>
            <a:r>
              <a:rPr lang="zh-CN" altLang="en-US" sz="28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我</a:t>
            </a:r>
            <a:r>
              <a:rPr lang="en-US" altLang="zh-CN" sz="28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”</a:t>
            </a:r>
            <a:r>
              <a:rPr lang="zh-CN" altLang="en-US" sz="28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对不明白的事情善于追根究底的性格特点</a:t>
            </a:r>
            <a:r>
              <a:rPr lang="zh-CN" altLang="en-US" sz="2800" dirty="0">
                <a:latin typeface="微软雅黑"/>
                <a:ea typeface="微软雅黑"/>
                <a:cs typeface="+mn-ea"/>
                <a:sym typeface="微软雅黑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13740" y="794385"/>
            <a:ext cx="7573010" cy="1158074"/>
          </a:xfrm>
          <a:prstGeom prst="rect">
            <a:avLst/>
          </a:prstGeom>
          <a:solidFill>
            <a:schemeClr val="accent6">
              <a:lumMod val="20000"/>
              <a:lumOff val="80000"/>
              <a:alpha val="59000"/>
            </a:schemeClr>
          </a:solidFill>
        </p:spPr>
        <p:txBody>
          <a:bodyPr wrap="square" rtlCol="0">
            <a:spAutoFit/>
          </a:bodyPr>
          <a:lstStyle/>
          <a:p>
            <a:pPr indent="711200" fontAlgn="auto">
              <a:lnSpc>
                <a:spcPct val="130000"/>
              </a:lnSpc>
              <a:extLst>
                <a:ext uri="{35155182-B16C-46BC-9424-99874614C6A1}">
                  <wpsdc:indentchars xmlns="" xmlns:wpsdc="http://www.wps.cn/officeDocument/2017/drawingmlCustomData" val="200" checksum="3773799597"/>
                </a:ext>
              </a:extLst>
            </a:pPr>
            <a:r>
              <a:rPr lang="zh-CN" altLang="en-US" sz="2800">
                <a:ln>
                  <a:noFill/>
                </a:ln>
                <a:latin typeface="微软雅黑"/>
                <a:ea typeface="微软雅黑"/>
                <a:sym typeface="微软雅黑"/>
              </a:rPr>
              <a:t>示例2</a:t>
            </a:r>
            <a:r>
              <a:rPr lang="en-US" altLang="zh-CN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那天，我们几个人决定去见我们的老师，让他来解答这个奇妙的问题。</a:t>
            </a:r>
            <a:endParaRPr lang="en-US" altLang="zh-CN" sz="2800" dirty="0">
              <a:latin typeface="微软雅黑"/>
              <a:ea typeface="微软雅黑"/>
              <a:cs typeface="楷体_GB2312" panose="02010609030101010101" charset="-122"/>
              <a:sym typeface="微软雅黑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080895" y="2096135"/>
            <a:ext cx="6601460" cy="2913380"/>
            <a:chOff x="3277" y="3301"/>
            <a:chExt cx="10396" cy="4588"/>
          </a:xfrm>
        </p:grpSpPr>
        <p:sp>
          <p:nvSpPr>
            <p:cNvPr id="8" name="云形标注 7"/>
            <p:cNvSpPr/>
            <p:nvPr/>
          </p:nvSpPr>
          <p:spPr>
            <a:xfrm>
              <a:off x="3277" y="3301"/>
              <a:ext cx="10396" cy="4588"/>
            </a:xfrm>
            <a:prstGeom prst="cloudCallout">
              <a:avLst>
                <a:gd name="adj1" fmla="val -60350"/>
                <a:gd name="adj2" fmla="val -54733"/>
              </a:avLst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 fontAlgn="auto">
                <a:lnSpc>
                  <a:spcPct val="130000"/>
                </a:lnSpc>
              </a:pPr>
              <a:r>
                <a:rPr lang="zh-CN" altLang="en-US" sz="2000">
                  <a:solidFill>
                    <a:schemeClr val="tx1"/>
                  </a:solidFill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en-US" sz="2400" b="1">
                  <a:gradFill>
                    <a:gsLst>
                      <a:gs pos="0">
                        <a:srgbClr val="7B32B2"/>
                      </a:gs>
                      <a:gs pos="100000">
                        <a:srgbClr val="401A5D"/>
                      </a:gs>
                    </a:gsLst>
                    <a:lin scaled="0"/>
                  </a:gradFill>
                  <a:latin typeface="微软雅黑"/>
                  <a:ea typeface="微软雅黑"/>
                  <a:cs typeface="宋体" panose="02010600030101010101" pitchFamily="2" charset="-122"/>
                  <a:sym typeface="微软雅黑"/>
                </a:rPr>
                <a:t>  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314" y="4166"/>
              <a:ext cx="8940" cy="2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720090" algn="l" fontAlgn="auto">
                <a:lnSpc>
                  <a:spcPct val="100000"/>
                </a:lnSpc>
                <a:buClrTx/>
                <a:buSzTx/>
                <a:buFontTx/>
              </a:pPr>
              <a:r>
                <a:rPr lang="zh-CN" altLang="en-US" sz="2800" b="1">
                  <a:solidFill>
                    <a:srgbClr val="7030A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“我们”找老师解答问题说明“我们”敢于提出问题，善于提出问题，这也是“我”能发现科学规律的原因之一。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7745" y="1024890"/>
            <a:ext cx="6491605" cy="3599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fontAlgn="auto">
              <a:lnSpc>
                <a:spcPct val="150000"/>
              </a:lnSpc>
              <a:extLst>
                <a:ext uri="{35155182-B16C-46BC-9424-99874614C6A1}">
                  <wpsdc:indentchars xmlns="" xmlns:wpsdc="http://www.wps.cn/officeDocument/2017/drawingmlCustomData" val="200" checksum="3773799597"/>
                </a:ext>
              </a:extLst>
            </a:pPr>
            <a:r>
              <a:rPr sz="2800" b="1" dirty="0" err="1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你能相信吗？一个才九岁的孩子竟然</a:t>
            </a:r>
            <a:r>
              <a:rPr lang="zh-CN"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通过独立的思考</a:t>
            </a:r>
            <a:r>
              <a:rPr sz="2800" b="1" dirty="0" err="1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发现</a:t>
            </a:r>
            <a:r>
              <a:rPr lang="zh-CN"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了</a:t>
            </a:r>
            <a:r>
              <a:rPr sz="2800" b="1" dirty="0" err="1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胚胎发育</a:t>
            </a:r>
            <a:r>
              <a:rPr lang="zh-CN"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的</a:t>
            </a:r>
            <a:r>
              <a:rPr sz="2800" b="1" dirty="0" err="1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规律。多么不可思议啊！本文</a:t>
            </a:r>
            <a:r>
              <a:rPr lang="zh-CN"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就向我们讲述了这样一件事</a:t>
            </a:r>
            <a:r>
              <a:rPr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，</a:t>
            </a:r>
            <a:r>
              <a:rPr lang="zh-CN"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让我们跟随作者的脚步一起去课文中</a:t>
            </a:r>
            <a:r>
              <a:rPr sz="2800" b="1" dirty="0" err="1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了解一下吧</a:t>
            </a:r>
            <a:r>
              <a:rPr sz="2800" b="1" dirty="0">
                <a:solidFill>
                  <a:schemeClr val="tx1"/>
                </a:solidFill>
                <a:effectLst/>
                <a:uFillTx/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。</a:t>
            </a:r>
            <a:endParaRPr b="1" dirty="0">
              <a:solidFill>
                <a:srgbClr val="7CB683"/>
              </a:solidFill>
              <a:effectLst/>
              <a:uFillTx/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  <a:p>
            <a:endParaRPr lang="zh-CN" altLang="en-US" dirty="0"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79712" y="267494"/>
            <a:ext cx="16561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295" y="694055"/>
            <a:ext cx="8965565" cy="4225925"/>
          </a:xfrm>
          <a:prstGeom prst="rect">
            <a:avLst/>
          </a:prstGeom>
          <a:solidFill>
            <a:schemeClr val="accent6">
              <a:lumMod val="20000"/>
              <a:lumOff val="80000"/>
              <a:alpha val="63000"/>
            </a:schemeClr>
          </a:solidFill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800">
                <a:latin typeface="微软雅黑"/>
                <a:ea typeface="微软雅黑"/>
                <a:sym typeface="微软雅黑"/>
              </a:rPr>
              <a:t>     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示例</a:t>
            </a:r>
            <a:r>
              <a:rPr lang="en-US" altLang="zh-CN" sz="2800">
                <a:latin typeface="微软雅黑"/>
                <a:ea typeface="微软雅黑"/>
                <a:sym typeface="微软雅黑"/>
              </a:rPr>
              <a:t>3  </a:t>
            </a:r>
            <a:r>
              <a:rPr lang="zh-CN" altLang="en-US" sz="2800">
                <a:latin typeface="微软雅黑"/>
                <a:ea typeface="微软雅黑"/>
                <a:sym typeface="微软雅黑"/>
              </a:rPr>
              <a:t>乡村的孩子从小就知道母亲怀胎九个月才生下婴儿。“为什么是九个月呢？”我绞尽脑汁思考这个问题的答案。想啊想啊，嘿！终于想出了眉目：“哈！这就跟画地图差不多。地上的距离很远很远，在地图上画出来只不过几厘米。人是由细胞构成的……从细胞变成小鱼，经过了很长时间。现在，这一段时间就折合成一个月。从小鱼变成青蛙又得经过很长时间，又折合成一个月。这样推算下来，到变化成人，正好是九个月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折角形 7"/>
          <p:cNvSpPr/>
          <p:nvPr/>
        </p:nvSpPr>
        <p:spPr>
          <a:xfrm>
            <a:off x="544830" y="988695"/>
            <a:ext cx="7685405" cy="3166745"/>
          </a:xfrm>
          <a:prstGeom prst="foldedCorner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lnSpc>
                <a:spcPct val="120000"/>
              </a:lnSpc>
            </a:pPr>
            <a:r>
              <a:rPr lang="en-US" altLang="zh-CN" sz="24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 </a:t>
            </a:r>
            <a:r>
              <a:rPr sz="24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 </a:t>
            </a:r>
          </a:p>
          <a:p>
            <a:pPr algn="l" fontAlgn="auto">
              <a:lnSpc>
                <a:spcPct val="120000"/>
              </a:lnSpc>
            </a:pPr>
            <a:r>
              <a:rPr sz="24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/>
                <a:ea typeface="微软雅黑"/>
                <a:sym typeface="微软雅黑"/>
              </a:rPr>
              <a:t>       </a:t>
            </a:r>
            <a:r>
              <a:rPr sz="240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微软雅黑"/>
                <a:ea typeface="微软雅黑"/>
                <a:cs typeface="+mn-ea"/>
                <a:sym typeface="微软雅黑"/>
              </a:rPr>
              <a:t>   </a:t>
            </a:r>
            <a:r>
              <a:rPr lang="zh-CN" altLang="en-US" sz="2800" b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从为什么母亲怀胎九个月才生下婴儿入手，思考人究竟是怎样来的；从画地图时的几厘米代表地上很远的距离，联想到细胞变成人的过程，并把变化的每一阶段都折合成时间，正好是九个月。表现了</a:t>
            </a:r>
            <a:r>
              <a:rPr lang="en-US" altLang="zh-CN" sz="2800" b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“</a:t>
            </a:r>
            <a:r>
              <a:rPr lang="zh-CN" altLang="en-US" sz="2800" b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我</a:t>
            </a:r>
            <a:r>
              <a:rPr lang="en-US" altLang="zh-CN" sz="2800" b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”</a:t>
            </a:r>
            <a:r>
              <a:rPr lang="zh-CN" altLang="en-US" sz="2800" b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善于想象、喜欢钻研的特点。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93065" y="1066165"/>
            <a:ext cx="8611870" cy="861060"/>
            <a:chOff x="561" y="2236"/>
            <a:chExt cx="13562" cy="1356"/>
          </a:xfrm>
        </p:grpSpPr>
        <p:grpSp>
          <p:nvGrpSpPr>
            <p:cNvPr id="8" name="组合 7"/>
            <p:cNvGrpSpPr/>
            <p:nvPr/>
          </p:nvGrpSpPr>
          <p:grpSpPr>
            <a:xfrm>
              <a:off x="561" y="2236"/>
              <a:ext cx="4027" cy="774"/>
              <a:chOff x="450" y="3133"/>
              <a:chExt cx="3674" cy="774"/>
            </a:xfrm>
          </p:grpSpPr>
          <p:sp>
            <p:nvSpPr>
              <p:cNvPr id="6" name="燕尾形 5"/>
              <p:cNvSpPr/>
              <p:nvPr>
                <p:custDataLst>
                  <p:tags r:id="rId5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" name="文本框 1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719" y="3133"/>
                <a:ext cx="3183" cy="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第一部分（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1</a:t>
                </a:r>
                <a:r>
                  <a:rPr lang="en-US" altLang="zh-CN" sz="2000" dirty="0"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-2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4588" y="2285"/>
              <a:ext cx="9535" cy="130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讲“我”在九岁时发现了有关胚胎发育的规律，却后来因此受到惩罚。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29565" y="2023745"/>
            <a:ext cx="8674735" cy="978535"/>
            <a:chOff x="462" y="3281"/>
            <a:chExt cx="13036" cy="1541"/>
          </a:xfrm>
        </p:grpSpPr>
        <p:sp>
          <p:nvSpPr>
            <p:cNvPr id="12" name="文本框 11"/>
            <p:cNvSpPr txBox="1"/>
            <p:nvPr/>
          </p:nvSpPr>
          <p:spPr>
            <a:xfrm>
              <a:off x="4489" y="3281"/>
              <a:ext cx="9009" cy="154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讲“我”发现有关胚胎发育规律的前后经过。</a:t>
              </a: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62" y="3314"/>
              <a:ext cx="4308" cy="774"/>
              <a:chOff x="360" y="2784"/>
              <a:chExt cx="3930" cy="774"/>
            </a:xfrm>
          </p:grpSpPr>
          <p:sp>
            <p:nvSpPr>
              <p:cNvPr id="18" name="燕尾形 17"/>
              <p:cNvSpPr/>
              <p:nvPr>
                <p:custDataLst>
                  <p:tags r:id="rId3"/>
                </p:custDataLst>
              </p:nvPr>
            </p:nvSpPr>
            <p:spPr>
              <a:xfrm>
                <a:off x="360" y="2935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668" y="2784"/>
                <a:ext cx="3622" cy="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第二部分（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3-13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328930" y="2749550"/>
            <a:ext cx="8675370" cy="1863725"/>
            <a:chOff x="561" y="5185"/>
            <a:chExt cx="12906" cy="3158"/>
          </a:xfrm>
        </p:grpSpPr>
        <p:sp>
          <p:nvSpPr>
            <p:cNvPr id="16" name="文本框 15"/>
            <p:cNvSpPr txBox="1"/>
            <p:nvPr/>
          </p:nvSpPr>
          <p:spPr>
            <a:xfrm>
              <a:off x="4557" y="5185"/>
              <a:ext cx="8910" cy="315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fontAlgn="auto">
                <a:lnSpc>
                  <a:spcPct val="120000"/>
                </a:lnSpc>
              </a:pPr>
              <a:r>
                <a:rPr sz="2400" dirty="0">
                  <a:solidFill>
                    <a:srgbClr val="0000FF"/>
                  </a:solidFill>
                  <a:latin typeface="微软雅黑"/>
                  <a:ea typeface="微软雅黑"/>
                  <a:cs typeface="微软雅黑" panose="020B0503020204020204" charset="-122"/>
                  <a:sym typeface="微软雅黑"/>
                </a:rPr>
                <a:t>讲“我”在课堂上得知自己的发现居然与科学家的观点完全一致，因此笑出了声，结果被老师误解并受到处罚，但“我”从中也深有感悟。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61" y="5614"/>
              <a:ext cx="4266" cy="774"/>
              <a:chOff x="450" y="3133"/>
              <a:chExt cx="3891" cy="774"/>
            </a:xfrm>
          </p:grpSpPr>
          <p:sp>
            <p:nvSpPr>
              <p:cNvPr id="21" name="燕尾形 20"/>
              <p:cNvSpPr/>
              <p:nvPr>
                <p:custDataLst>
                  <p:tags r:id="rId1"/>
                </p:custDataLst>
              </p:nvPr>
            </p:nvSpPr>
            <p:spPr>
              <a:xfrm>
                <a:off x="450" y="3284"/>
                <a:ext cx="3674" cy="623"/>
              </a:xfrm>
              <a:prstGeom prst="chevr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sym typeface="微软雅黑"/>
                </a:endParaRPr>
              </a:p>
            </p:txBody>
          </p:sp>
          <p:sp>
            <p:nvSpPr>
              <p:cNvPr id="22" name="文本框 2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719" y="3133"/>
                <a:ext cx="3622" cy="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  <a:defRPr/>
                </a:pPr>
                <a:r>
                  <a:rPr 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第三部分（</a:t>
                </a:r>
                <a:r>
                  <a:rPr lang="en-US" altLang="zh-CN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14-19</a:t>
                </a:r>
                <a:r>
                  <a:rPr lang="zh-CN" altLang="en-US" sz="2000" dirty="0">
                    <a:solidFill>
                      <a:schemeClr val="tx1"/>
                    </a:solidFill>
                    <a:latin typeface="微软雅黑"/>
                    <a:ea typeface="微软雅黑"/>
                    <a:cs typeface="微软雅黑" panose="020B0503020204020204" charset="-122"/>
                    <a:sym typeface="微软雅黑"/>
                  </a:rPr>
                  <a:t>）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文框 7"/>
          <p:cNvSpPr/>
          <p:nvPr/>
        </p:nvSpPr>
        <p:spPr>
          <a:xfrm>
            <a:off x="788670" y="1362075"/>
            <a:ext cx="7597140" cy="945515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zh-CN" altLang="en-US" sz="28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5455" y="485775"/>
            <a:ext cx="8321675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阅读课文第三部分，</a:t>
            </a: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找出你觉得有趣的部分，说说自己</a:t>
            </a:r>
          </a:p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的感受。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46785" y="1574165"/>
            <a:ext cx="73596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老师误解了我的笑声，以为我的笑不怀好意。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12190" y="2522855"/>
            <a:ext cx="7294245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       </a:t>
            </a: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+mn-ea"/>
                <a:sym typeface="微软雅黑"/>
              </a:rPr>
              <a:t>当老师讲到“母腹中的胎儿再现了从简单生命进化成人的过程”时，“我”想到自己的发现居然跟科学家的观点一致，这的确是了不起的事情，因此笑出了声音。这里丝毫没有恶意。老师却以为“我”不怀好意，这是因为这位老师是一位“年轻的女教师”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0865" y="1309370"/>
            <a:ext cx="4798695" cy="3192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>
                <a:solidFill>
                  <a:srgbClr val="0000FF"/>
                </a:solidFill>
                <a:latin typeface="微软雅黑"/>
                <a:ea typeface="微软雅黑"/>
                <a:cs typeface="+mn-ea"/>
                <a:sym typeface="微软雅黑"/>
              </a:rPr>
              <a:t>讲的又是“人的发育和进化”，很容易让人联想到婚姻和性，可能这位老师对这类问题非常敏感，所以讲课时“一本正经板着面孔”，想用这种表情控制学生不胡思乱想。可就在这时，“我”笑出了声音，所以老师认为我“不怀好意”。</a:t>
            </a:r>
            <a:endParaRPr lang="zh-CN" altLang="en-US" sz="240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" name="图片 2" descr="23童年的发现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5730" y="1019175"/>
            <a:ext cx="3599815" cy="3599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文框 7"/>
          <p:cNvSpPr/>
          <p:nvPr/>
        </p:nvSpPr>
        <p:spPr>
          <a:xfrm>
            <a:off x="788670" y="946150"/>
            <a:ext cx="7885430" cy="1137920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endParaRPr lang="zh-CN" altLang="en-US" sz="280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7580" y="1038225"/>
            <a:ext cx="77171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/>
                <a:ea typeface="微软雅黑"/>
                <a:sym typeface="微软雅黑"/>
              </a:rPr>
              <a:t>             </a:t>
            </a:r>
            <a:r>
              <a:rPr lang="zh-CN" altLang="en-US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我明白了</a:t>
            </a:r>
            <a:r>
              <a:rPr lang="en-US" altLang="zh-CN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——</a:t>
            </a:r>
            <a:r>
              <a:rPr lang="zh-CN" altLang="en-US" sz="2800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世界上重大的发明与发现，有时还面临着受到驱逐和迫害的风险。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29590" y="2391410"/>
            <a:ext cx="8084185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b="1">
                <a:solidFill>
                  <a:srgbClr val="7030A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   </a:t>
            </a:r>
            <a:r>
              <a:rPr lang="zh-CN" altLang="en-US" sz="2800" b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这句话一语双关。其一，它讲出了科学事业发展过程中的真实情况；其二，是“我”在用幽默与自嘲的方式，表达对此事的看法，将自己与那些伟人们相提并论，在安慰自己的同时表达愤懑之情。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5950" y="697865"/>
            <a:ext cx="7738110" cy="9772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altLang="zh-CN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        </a:t>
            </a:r>
            <a:r>
              <a:rPr lang="zh-CN" altLang="en-US"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总结全文，从“我”的探究和发现过程，可以看出“我”是一个怎样的孩子？结合具体的例子，说一说。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44220" y="1748790"/>
            <a:ext cx="7481570" cy="29686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sz="2400" b="1" dirty="0">
                <a:solidFill>
                  <a:srgbClr val="7030A0"/>
                </a:solidFill>
                <a:latin typeface="微软雅黑"/>
                <a:ea typeface="微软雅黑"/>
                <a:cs typeface="方正楷体_GBK" panose="03000509000000000000" charset="-122"/>
                <a:sym typeface="微软雅黑"/>
              </a:rPr>
              <a:t>“我”是一个天真无邪、求知若渴、执着探究并能够大胆想象的孩子。</a:t>
            </a:r>
          </a:p>
          <a:p>
            <a:pPr indent="0" fontAlgn="auto">
              <a:lnSpc>
                <a:spcPct val="130000"/>
              </a:lnSpc>
            </a:pPr>
            <a:r>
              <a:rPr lang="zh-CN" altLang="en-US" sz="24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（ 1 ）从“我”通过常做飞行的梦就认为自己具有飞行的天赋，可以感受到“我”的天真无邪。</a:t>
            </a:r>
          </a:p>
          <a:p>
            <a:pPr indent="0" fontAlgn="auto">
              <a:lnSpc>
                <a:spcPct val="130000"/>
              </a:lnSpc>
            </a:pPr>
            <a:r>
              <a:rPr lang="zh-CN" altLang="en-US" sz="24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（ 2 ）从“我”问老师人为什么会在梦中飞行这件事能够看出“我”求知若渴的精神。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44855" y="1327150"/>
            <a:ext cx="7481570" cy="2489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（ 3 ）</a:t>
            </a:r>
            <a:r>
              <a:rPr sz="2400" b="1" dirty="0" err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从“我”痴迷于弄清人是怎么来的，可以看出“我”执着探究的精神</a:t>
            </a:r>
            <a:r>
              <a:rPr sz="24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。</a:t>
            </a:r>
          </a:p>
          <a:p>
            <a:pPr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sz="24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（ 4 ）</a:t>
            </a:r>
            <a:r>
              <a:rPr sz="2400" b="1" dirty="0" err="1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从“我”从画地图联想到人的变化过程，并且把每个阶段分了时间进行推算，可以看出“我”能够大胆想象的特点</a:t>
            </a:r>
            <a:r>
              <a:rPr sz="2400" b="1" dirty="0">
                <a:solidFill>
                  <a:srgbClr val="7030A0"/>
                </a:solidFill>
                <a:latin typeface="微软雅黑"/>
                <a:ea typeface="微软雅黑"/>
                <a:cs typeface="+mn-ea"/>
                <a:sym typeface="微软雅黑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245" y="73787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46735" y="79565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微软雅黑"/>
                <a:ea typeface="微软雅黑"/>
                <a:sym typeface="微软雅黑"/>
              </a:rPr>
              <a:t>文章结构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95605" y="1491615"/>
            <a:ext cx="8837295" cy="2016125"/>
            <a:chOff x="623" y="2349"/>
            <a:chExt cx="13917" cy="3175"/>
          </a:xfrm>
        </p:grpSpPr>
        <p:pic>
          <p:nvPicPr>
            <p:cNvPr id="2" name="图片 1" descr="截图2019112008531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6" y="2810"/>
              <a:ext cx="13755" cy="2714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623" y="2349"/>
              <a:ext cx="2722" cy="7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sym typeface="微软雅黑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45" y="642620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8655" y="700405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主题归纳</a:t>
            </a:r>
          </a:p>
        </p:txBody>
      </p:sp>
      <p:sp>
        <p:nvSpPr>
          <p:cNvPr id="3" name="云形标注 2"/>
          <p:cNvSpPr/>
          <p:nvPr/>
        </p:nvSpPr>
        <p:spPr>
          <a:xfrm rot="10140000" flipH="1">
            <a:off x="980440" y="1184275"/>
            <a:ext cx="6050280" cy="3853180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27810" y="2184400"/>
            <a:ext cx="575056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algn="l" fontAlgn="auto">
              <a:lnSpc>
                <a:spcPct val="150000"/>
              </a:lnSpc>
            </a:pPr>
            <a:r>
              <a:rPr sz="2800" b="1" dirty="0" err="1">
                <a:latin typeface="微软雅黑"/>
                <a:ea typeface="微软雅黑"/>
                <a:sym typeface="微软雅黑"/>
              </a:rPr>
              <a:t>本文讲的是作者童年时的一个发现，反映了儿童求知若渴的特点和惊人的想象力</a:t>
            </a:r>
            <a:r>
              <a:rPr sz="2800" b="1" dirty="0">
                <a:latin typeface="微软雅黑"/>
                <a:ea typeface="微软雅黑"/>
                <a:sym typeface="微软雅黑"/>
              </a:rPr>
              <a:t>。</a:t>
            </a:r>
            <a:endParaRPr lang="zh-CN" altLang="en-US" sz="2800" b="1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0" name="图片 9" descr="Lt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6250" y="1563370"/>
            <a:ext cx="1813560" cy="3450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50" y="617855"/>
            <a:ext cx="1724660" cy="5822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1476" y="678656"/>
            <a:ext cx="151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学习目标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443230" y="1289685"/>
            <a:ext cx="8233226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1. </a:t>
            </a:r>
            <a:r>
              <a:rPr sz="24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认识“胚、祸”等生字</a:t>
            </a: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2. </a:t>
            </a:r>
            <a:r>
              <a:rPr sz="24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默读课文，了解“我”的探究过程以及结果</a:t>
            </a: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3. </a:t>
            </a:r>
            <a:r>
              <a:rPr sz="24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能用具体事例说明课文中有关句子的含义，体会课文幽默活泼的语言风格</a:t>
            </a: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。</a:t>
            </a:r>
          </a:p>
          <a:p>
            <a:pPr fontAlgn="auto">
              <a:lnSpc>
                <a:spcPct val="150000"/>
              </a:lnSpc>
            </a:pP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4. </a:t>
            </a:r>
            <a:r>
              <a:rPr sz="2400" dirty="0" err="1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感受作者童年时求知若渴、寻根究底和大胆想象的精神，培养发现、创新的意识和积极关注生活的态度</a:t>
            </a:r>
            <a:r>
              <a:rPr sz="2400" dirty="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。</a:t>
            </a:r>
            <a:endParaRPr sz="2400" dirty="0">
              <a:solidFill>
                <a:schemeClr val="tx1"/>
              </a:solidFill>
              <a:latin typeface="微软雅黑"/>
              <a:ea typeface="微软雅黑"/>
              <a:cs typeface="微软雅黑" panose="020B0503020204020204" charset="-122"/>
              <a:sym typeface="微软雅黑"/>
            </a:endParaRPr>
          </a:p>
        </p:txBody>
      </p:sp>
      <p:pic>
        <p:nvPicPr>
          <p:cNvPr id="2" name="图片 1" descr="1课白鹭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315" y="-26670"/>
            <a:ext cx="1958340" cy="131635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720725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84835" y="778510"/>
            <a:ext cx="1624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随堂练习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4835" y="1472565"/>
            <a:ext cx="75533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一、给下列加点的字选择正确的读音打“</a:t>
            </a: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√</a:t>
            </a:r>
            <a:r>
              <a:rPr lang="zh-CN" altLang="en-US" sz="2800"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”。</a:t>
            </a:r>
          </a:p>
        </p:txBody>
      </p:sp>
      <p:sp>
        <p:nvSpPr>
          <p:cNvPr id="9" name="文本框 8"/>
          <p:cNvSpPr txBox="1"/>
          <p:nvPr/>
        </p:nvSpPr>
        <p:spPr>
          <a:xfrm flipV="1">
            <a:off x="4291965" y="2646680"/>
            <a:ext cx="668020" cy="4589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10" name="文本框 9"/>
          <p:cNvSpPr txBox="1"/>
          <p:nvPr/>
        </p:nvSpPr>
        <p:spPr>
          <a:xfrm rot="660000">
            <a:off x="7124700" y="3384966"/>
            <a:ext cx="668020" cy="4589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•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35265" y="3153410"/>
            <a:ext cx="793115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555615" y="2231390"/>
            <a:ext cx="793750" cy="8254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78510" y="2115887"/>
            <a:ext cx="8257986" cy="24191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8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（1）我九岁时就发现了胚胎（</a:t>
            </a:r>
            <a:r>
              <a:rPr lang="en-US" altLang="zh-CN" sz="2800" dirty="0" err="1">
                <a:latin typeface="微软雅黑"/>
                <a:ea typeface="微软雅黑"/>
                <a:sym typeface="微软雅黑"/>
              </a:rPr>
              <a:t>pēi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2800" dirty="0" err="1">
                <a:latin typeface="微软雅黑"/>
                <a:ea typeface="微软雅黑"/>
                <a:sym typeface="微软雅黑"/>
              </a:rPr>
              <a:t>pī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）发育的规律。</a:t>
            </a:r>
          </a:p>
          <a:p>
            <a:pPr fontAlgn="auto">
              <a:lnSpc>
                <a:spcPct val="180000"/>
              </a:lnSpc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（2）小红和妈妈相依为命，家里过得很窘（</a:t>
            </a:r>
            <a:r>
              <a:rPr lang="en-US" altLang="zh-CN" sz="2800" dirty="0" err="1">
                <a:latin typeface="微软雅黑"/>
                <a:ea typeface="微软雅黑"/>
                <a:sym typeface="微软雅黑"/>
              </a:rPr>
              <a:t>jiǒng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800" dirty="0" err="1">
                <a:latin typeface="微软雅黑"/>
                <a:ea typeface="微软雅黑"/>
                <a:sym typeface="微软雅黑"/>
              </a:rPr>
              <a:t>jiōng</a:t>
            </a:r>
            <a:r>
              <a:rPr lang="en-US" altLang="zh-CN" sz="2800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）迫。</a:t>
            </a:r>
            <a:endParaRPr lang="en-US" altLang="zh-CN" sz="28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4150" y="751205"/>
            <a:ext cx="661543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微软雅黑"/>
                <a:ea typeface="微软雅黑"/>
                <a:sym typeface="微软雅黑"/>
              </a:rPr>
              <a:t>二、看拼音，写词语。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926465" y="1967230"/>
            <a:ext cx="1497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痴  情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26465" y="1445260"/>
            <a:ext cx="188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chī  qíng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79470" y="1445260"/>
            <a:ext cx="188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yōu   huàn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984875" y="1445260"/>
            <a:ext cx="188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chē   huò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01390" y="1967230"/>
            <a:ext cx="1522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忧 患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984875" y="1967230"/>
            <a:ext cx="140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车   祸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48055" y="2954020"/>
            <a:ext cx="1497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胚</a:t>
            </a:r>
            <a:r>
              <a:rPr lang="zh-CN" altLang="en-US" sz="3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芽</a:t>
            </a:r>
            <a:endParaRPr lang="zh-CN" altLang="en-US" sz="36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26465" y="2534920"/>
            <a:ext cx="188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pēi   yá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79800" y="2534920"/>
            <a:ext cx="218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ān   nà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984875" y="2534920"/>
            <a:ext cx="206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jiǒng  kuàng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479800" y="3056890"/>
            <a:ext cx="140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安 娜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045200" y="3056890"/>
            <a:ext cx="1607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窘   况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040130" y="4285615"/>
            <a:ext cx="140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赋  税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19175" y="3763645"/>
            <a:ext cx="188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fù   shuì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501390" y="3763645"/>
            <a:ext cx="218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yī   rén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078220" y="3763645"/>
            <a:ext cx="1883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hēi  hēi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501390" y="4285615"/>
            <a:ext cx="140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伊 人</a:t>
            </a:r>
            <a:endParaRPr lang="zh-CN" altLang="en-US" sz="36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77585" y="4164330"/>
            <a:ext cx="131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嘿</a:t>
            </a:r>
            <a:r>
              <a:rPr lang="zh-CN" altLang="en-US" sz="36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嘿</a:t>
            </a:r>
            <a:endParaRPr lang="zh-CN" altLang="en-US" sz="360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7" grpId="0"/>
      <p:bldP spid="8" grpId="0"/>
      <p:bldP spid="9" grpId="0"/>
      <p:bldP spid="13" grpId="0"/>
      <p:bldP spid="14" grpId="0"/>
      <p:bldP spid="17" grpId="0"/>
      <p:bldP spid="21" grpId="0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" y="51054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5605" y="56832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拓展空间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57705" y="1086485"/>
            <a:ext cx="42849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微软雅黑"/>
                <a:ea typeface="微软雅黑"/>
                <a:cs typeface="微软雅黑" panose="020B0503020204020204" charset="-122"/>
                <a:sym typeface="微软雅黑"/>
              </a:rPr>
              <a:t>有关求知、质疑的名言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20395" y="1608455"/>
            <a:ext cx="7654290" cy="34486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fontAlgn="auto">
              <a:lnSpc>
                <a:spcPct val="130000"/>
              </a:lnSpc>
            </a:pPr>
            <a:r>
              <a:rPr lang="zh-CN" altLang="en-US" sz="2400" b="1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◎疑是思之始，学之端。                 —— 孔子</a:t>
            </a:r>
          </a:p>
          <a:p>
            <a:pPr indent="0" algn="l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◎</a:t>
            </a:r>
            <a:r>
              <a:rPr lang="zh-CN" altLang="en-US" sz="2400" b="1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学者先要会疑。                       —— 程颐</a:t>
            </a:r>
          </a:p>
          <a:p>
            <a:pPr indent="0" algn="l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◎在可疑而不疑者，不曾学；学则须疑。   —— 张载</a:t>
            </a:r>
          </a:p>
          <a:p>
            <a:pPr indent="0" algn="l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◎学贵有疑，小疑则小进，大疑则大进。疑者，觉悟之机也。一番觉悟，一番长进。           —— 陈献章</a:t>
            </a:r>
          </a:p>
          <a:p>
            <a:pPr indent="0" algn="l" fontAlgn="auto">
              <a:lnSpc>
                <a:spcPct val="130000"/>
              </a:lnSpc>
            </a:pPr>
            <a:r>
              <a:rPr lang="zh-CN" altLang="en-US" sz="2400" b="1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◎读书无疑者，须教有疑，有疑者却要无疑，到这里方是长进。                               —— 朱熹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98170" y="1757045"/>
            <a:ext cx="7948295" cy="13102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熟读课文，会认课文中的生字词。</a:t>
            </a:r>
          </a:p>
          <a:p>
            <a:pPr marL="514350" indent="-514350" eaLnBrk="1" hangingPunct="1">
              <a:lnSpc>
                <a:spcPct val="13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学习主人公乐于探索、求知若渴的精神。</a:t>
            </a:r>
          </a:p>
        </p:txBody>
      </p:sp>
      <p:grpSp>
        <p:nvGrpSpPr>
          <p:cNvPr id="55298" name="组合 2"/>
          <p:cNvGrpSpPr/>
          <p:nvPr/>
        </p:nvGrpSpPr>
        <p:grpSpPr>
          <a:xfrm>
            <a:off x="543243" y="1016318"/>
            <a:ext cx="2637155" cy="645160"/>
            <a:chOff x="1357529" y="484071"/>
            <a:chExt cx="2636400" cy="645160"/>
          </a:xfrm>
        </p:grpSpPr>
        <p:sp>
          <p:nvSpPr>
            <p:cNvPr id="6" name="AutoShape 59"/>
            <p:cNvSpPr/>
            <p:nvPr/>
          </p:nvSpPr>
          <p:spPr bwMode="auto">
            <a:xfrm>
              <a:off x="1357529" y="596783"/>
              <a:ext cx="360259" cy="35877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109" name="文本框 36"/>
            <p:cNvSpPr txBox="1">
              <a:spLocks noChangeArrowheads="1"/>
            </p:cNvSpPr>
            <p:nvPr/>
          </p:nvSpPr>
          <p:spPr bwMode="auto">
            <a:xfrm>
              <a:off x="1789625" y="484071"/>
              <a:ext cx="2204304" cy="645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solidFill>
                    <a:schemeClr val="tx1"/>
                  </a:solidFill>
                  <a:effectLst/>
                  <a:uLnTx/>
                  <a:uFillTx/>
                  <a:latin typeface="微软雅黑"/>
                  <a:ea typeface="微软雅黑"/>
                  <a:sym typeface="微软雅黑"/>
                </a:rPr>
                <a:t>课后作业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460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5" y="739775"/>
            <a:ext cx="1724660" cy="5822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10845" y="800735"/>
            <a:ext cx="1411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整体感知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84200" y="1687830"/>
            <a:ext cx="7975600" cy="2306955"/>
          </a:xfrm>
          <a:prstGeom prst="rect">
            <a:avLst/>
          </a:prstGeom>
          <a:solidFill>
            <a:srgbClr val="FFE1CC">
              <a:alpha val="5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66725" indent="-46672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66725" marR="0" lvl="0" indent="-466725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自由阅读课文，圈出本课生字、生词。</a:t>
            </a:r>
          </a:p>
          <a:p>
            <a:pPr marL="466725" marR="0" lvl="0" indent="-466725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AutoNum type="arabicPeriod"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说说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“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童年的发现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”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指的是什么，主人公是怎样一步步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“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发现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”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83335" y="1614170"/>
            <a:ext cx="7313295" cy="262591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2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胚</a:t>
            </a:r>
            <a:r>
              <a:rPr lang="zh-CN" altLang="en-US" sz="36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胎   </a:t>
            </a: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祸患   </a:t>
            </a:r>
            <a:r>
              <a:rPr lang="zh-CN" altLang="en-US" sz="36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天</a:t>
            </a: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赋   痴</a:t>
            </a:r>
            <a:r>
              <a:rPr lang="zh-CN" altLang="en-US" sz="36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迷        </a:t>
            </a:r>
          </a:p>
          <a:p>
            <a:pPr fontAlgn="auto">
              <a:lnSpc>
                <a:spcPct val="25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嘿</a:t>
            </a:r>
            <a:r>
              <a:rPr lang="zh-CN" altLang="en-US" sz="3600" b="1" dirty="0">
                <a:solidFill>
                  <a:schemeClr val="tx1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嘿   </a:t>
            </a: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伊</a:t>
            </a:r>
            <a:r>
              <a:rPr lang="zh-CN" altLang="en-US" sz="36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始   安</a:t>
            </a: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娜   </a:t>
            </a:r>
            <a:r>
              <a:rPr lang="zh-CN" altLang="en-US" sz="3600" b="1" dirty="0">
                <a:solidFill>
                  <a:schemeClr val="tx1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困</a:t>
            </a:r>
            <a:r>
              <a:rPr lang="zh-CN" altLang="en-US" sz="3600" b="1" dirty="0">
                <a:solidFill>
                  <a:srgbClr val="FF0000"/>
                </a:solidFill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窘</a:t>
            </a:r>
            <a:r>
              <a:rPr lang="zh-CN" altLang="en-US" sz="3600" b="1" dirty="0">
                <a:latin typeface="微软雅黑"/>
                <a:ea typeface="微软雅黑"/>
                <a:cs typeface="楷体_GB2312" panose="02010609030101010101" charset="-122"/>
                <a:sym typeface="微软雅黑"/>
              </a:rPr>
              <a:t> 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122680" y="1997075"/>
            <a:ext cx="113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pēi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2005" y="1982470"/>
            <a:ext cx="1057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huàn</a:t>
            </a:r>
            <a:endParaRPr lang="en-US" altLang="zh-CN" sz="2000" dirty="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57812" y="1974396"/>
            <a:ext cx="973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fù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844540" y="1997075"/>
            <a:ext cx="12249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chī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89330" y="3314065"/>
            <a:ext cx="11525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2000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hēi</a:t>
            </a:r>
            <a:r>
              <a:rPr lang="en-US" altLang="zh-CN" sz="20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31160" y="3314065"/>
            <a:ext cx="93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yī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44115" y="1997075"/>
            <a:ext cx="10775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   </a:t>
            </a:r>
            <a:r>
              <a:rPr lang="en-US" altLang="zh-CN" sz="2000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huò</a:t>
            </a:r>
            <a:endParaRPr lang="en-US" altLang="zh-CN" sz="2000" dirty="0">
              <a:solidFill>
                <a:srgbClr val="0000FF"/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6365" y="537845"/>
            <a:ext cx="2476500" cy="652145"/>
            <a:chOff x="199" y="847"/>
            <a:chExt cx="3900" cy="1027"/>
          </a:xfrm>
        </p:grpSpPr>
        <p:pic>
          <p:nvPicPr>
            <p:cNvPr id="6" name="图片 5" descr="通用的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9" y="847"/>
              <a:ext cx="3306" cy="1027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70" y="901"/>
              <a:ext cx="3829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zh-CN" altLang="en-US" sz="3200" b="1" dirty="0">
                  <a:latin typeface="微软雅黑"/>
                  <a:ea typeface="微软雅黑"/>
                  <a:sym typeface="微软雅黑"/>
                </a:rPr>
                <a:t>字词学习</a:t>
              </a:r>
              <a:endParaRPr lang="zh-CN" altLang="en-US" sz="3200" dirty="0">
                <a:latin typeface="微软雅黑"/>
                <a:ea typeface="微软雅黑"/>
                <a:sym typeface="微软雅黑"/>
              </a:endParaRPr>
            </a:p>
          </p:txBody>
        </p:sp>
      </p:grpSp>
      <p:pic>
        <p:nvPicPr>
          <p:cNvPr id="10" name="图片 9" descr="我会认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25" y="1323975"/>
            <a:ext cx="1993265" cy="5384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434364" y="3314065"/>
            <a:ext cx="659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200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nà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652120" y="3314065"/>
            <a:ext cx="1225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err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jiǒng</a:t>
            </a:r>
            <a:endParaRPr lang="zh-CN" altLang="en-US" sz="14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7" grpId="0"/>
      <p:bldP spid="8" grpId="0"/>
      <p:bldP spid="11" grpId="0"/>
      <p:bldP spid="12" grpId="0"/>
      <p:bldP spid="2" grpId="0"/>
      <p:bldP spid="14" grpId="0"/>
      <p:bldP spid="4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435" y="653415"/>
            <a:ext cx="2249805" cy="850265"/>
          </a:xfrm>
          <a:prstGeom prst="rect">
            <a:avLst/>
          </a:prstGeom>
        </p:spPr>
      </p:pic>
      <p:pic>
        <p:nvPicPr>
          <p:cNvPr id="10242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" y="1881505"/>
            <a:ext cx="1399540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676910" y="2026920"/>
            <a:ext cx="648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/>
                <a:ea typeface="微软雅黑"/>
                <a:sym typeface="微软雅黑"/>
              </a:rPr>
              <a:t>旋</a:t>
            </a:r>
          </a:p>
        </p:txBody>
      </p:sp>
      <p:sp>
        <p:nvSpPr>
          <p:cNvPr id="13" name="矩形 12"/>
          <p:cNvSpPr/>
          <p:nvPr/>
        </p:nvSpPr>
        <p:spPr>
          <a:xfrm>
            <a:off x="1703070" y="1504950"/>
            <a:ext cx="29444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旋转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1428750" y="1727835"/>
            <a:ext cx="299720" cy="127190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34160" y="2477770"/>
            <a:ext cx="3282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旋风</a:t>
            </a:r>
          </a:p>
        </p:txBody>
      </p:sp>
      <p:sp>
        <p:nvSpPr>
          <p:cNvPr id="17" name="矩形 16"/>
          <p:cNvSpPr/>
          <p:nvPr/>
        </p:nvSpPr>
        <p:spPr>
          <a:xfrm>
            <a:off x="1859598" y="2416493"/>
            <a:ext cx="1008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xuàn</a:t>
            </a:r>
          </a:p>
        </p:txBody>
      </p:sp>
      <p:sp>
        <p:nvSpPr>
          <p:cNvPr id="18" name="矩形 17"/>
          <p:cNvSpPr/>
          <p:nvPr/>
        </p:nvSpPr>
        <p:spPr>
          <a:xfrm>
            <a:off x="1844993" y="1440815"/>
            <a:ext cx="10086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xuán</a:t>
            </a:r>
          </a:p>
        </p:txBody>
      </p:sp>
      <p:pic>
        <p:nvPicPr>
          <p:cNvPr id="21" name="图片 1" descr="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1510" y="1864995"/>
            <a:ext cx="1399540" cy="930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文本框 21"/>
          <p:cNvSpPr txBox="1"/>
          <p:nvPr/>
        </p:nvSpPr>
        <p:spPr>
          <a:xfrm>
            <a:off x="5109210" y="2010410"/>
            <a:ext cx="6483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latin typeface="微软雅黑"/>
                <a:ea typeface="微软雅黑"/>
                <a:sym typeface="微软雅黑"/>
              </a:rPr>
              <a:t>涨</a:t>
            </a:r>
          </a:p>
        </p:txBody>
      </p:sp>
      <p:sp>
        <p:nvSpPr>
          <p:cNvPr id="23" name="矩形 22"/>
          <p:cNvSpPr/>
          <p:nvPr/>
        </p:nvSpPr>
        <p:spPr>
          <a:xfrm>
            <a:off x="6092825" y="1488440"/>
            <a:ext cx="33096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头昏脑涨</a:t>
            </a:r>
          </a:p>
        </p:txBody>
      </p:sp>
      <p:sp>
        <p:nvSpPr>
          <p:cNvPr id="24" name="左大括号 23"/>
          <p:cNvSpPr/>
          <p:nvPr/>
        </p:nvSpPr>
        <p:spPr>
          <a:xfrm>
            <a:off x="5861050" y="1711325"/>
            <a:ext cx="299720" cy="1271905"/>
          </a:xfrm>
          <a:prstGeom prst="leftBrace">
            <a:avLst>
              <a:gd name="adj1" fmla="val 3314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/>
              <a:ea typeface="微软雅黑"/>
              <a:sym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966460" y="2461260"/>
            <a:ext cx="32829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1" hangingPunct="1">
              <a:buClrTx/>
              <a:buSzTx/>
              <a:buFontTx/>
            </a:pPr>
            <a:r>
              <a:rPr lang="en-US" altLang="zh-CN" sz="2800" b="1" dirty="0">
                <a:latin typeface="微软雅黑"/>
                <a:ea typeface="微软雅黑"/>
                <a:sym typeface="微软雅黑"/>
              </a:rPr>
              <a:t> ______ </a:t>
            </a:r>
            <a:r>
              <a:rPr lang="zh-CN" altLang="en-US" sz="3200" b="1" dirty="0">
                <a:latin typeface="微软雅黑"/>
                <a:ea typeface="微软雅黑"/>
                <a:sym typeface="微软雅黑"/>
              </a:rPr>
              <a:t>上涨</a:t>
            </a:r>
          </a:p>
        </p:txBody>
      </p:sp>
      <p:sp>
        <p:nvSpPr>
          <p:cNvPr id="26" name="矩形 25"/>
          <p:cNvSpPr/>
          <p:nvPr/>
        </p:nvSpPr>
        <p:spPr>
          <a:xfrm>
            <a:off x="6291898" y="2344738"/>
            <a:ext cx="1231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zhǎng</a:t>
            </a:r>
          </a:p>
        </p:txBody>
      </p:sp>
      <p:sp>
        <p:nvSpPr>
          <p:cNvPr id="27" name="矩形 26"/>
          <p:cNvSpPr/>
          <p:nvPr/>
        </p:nvSpPr>
        <p:spPr>
          <a:xfrm>
            <a:off x="6216968" y="1359535"/>
            <a:ext cx="1231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zhàng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76555" y="3366770"/>
            <a:ext cx="8622030" cy="11988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indent="60960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sz="2400">
                <a:latin typeface="微软雅黑"/>
                <a:ea typeface="微软雅黑"/>
                <a:sym typeface="微软雅黑"/>
              </a:rPr>
              <a:t>旋（</a:t>
            </a:r>
            <a:r>
              <a:rPr lang="en-US" altLang="zh-CN" sz="24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xuàn</a:t>
            </a:r>
            <a:r>
              <a:rPr sz="2400">
                <a:latin typeface="微软雅黑"/>
                <a:ea typeface="微软雅黑"/>
                <a:sym typeface="微软雅黑"/>
              </a:rPr>
              <a:t>）风裹挟着落叶在广场上旋（</a:t>
            </a:r>
            <a:r>
              <a:rPr lang="en-US" altLang="zh-CN" sz="24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xuán</a:t>
            </a:r>
            <a:r>
              <a:rPr sz="2400">
                <a:latin typeface="微软雅黑"/>
                <a:ea typeface="微软雅黑"/>
                <a:sym typeface="微软雅黑"/>
              </a:rPr>
              <a:t>）转起来。</a:t>
            </a:r>
          </a:p>
          <a:p>
            <a:pPr indent="609600"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extLst>
                <a:ext uri="{35155182-B16C-46BC-9424-99874614C6A1}">
                  <wpsdc:indentchars xmlns="" xmlns:wpsdc="http://www.wps.cn/officeDocument/2017/drawingmlCustomData" val="200" checksum="4158780845"/>
                </a:ext>
              </a:extLst>
            </a:pPr>
            <a:r>
              <a:rPr lang="zh-CN" sz="2400">
                <a:latin typeface="微软雅黑"/>
                <a:ea typeface="微软雅黑"/>
                <a:sym typeface="微软雅黑"/>
              </a:rPr>
              <a:t>随着海拔的不断上涨（</a:t>
            </a:r>
            <a:r>
              <a:rPr lang="en-US" altLang="zh-CN" sz="24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zhǎng</a:t>
            </a:r>
            <a:r>
              <a:rPr lang="zh-CN" sz="2400">
                <a:latin typeface="微软雅黑"/>
                <a:ea typeface="微软雅黑"/>
                <a:sym typeface="微软雅黑"/>
              </a:rPr>
              <a:t>），他开始头昏脑涨（</a:t>
            </a:r>
            <a:r>
              <a:rPr lang="en-US" altLang="zh-CN" sz="24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/>
                <a:ea typeface="微软雅黑"/>
                <a:sym typeface="微软雅黑"/>
              </a:rPr>
              <a:t>zhàng</a:t>
            </a:r>
            <a:r>
              <a:rPr lang="zh-CN" sz="2400">
                <a:latin typeface="微软雅黑"/>
                <a:ea typeface="微软雅黑"/>
                <a:sym typeface="微软雅黑"/>
              </a:rPr>
              <a:t>） 起来。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 bldLvl="0" animBg="1"/>
      <p:bldP spid="16" grpId="0"/>
      <p:bldP spid="17" grpId="0"/>
      <p:bldP spid="18" grpId="0"/>
      <p:bldP spid="22" grpId="0"/>
      <p:bldP spid="23" grpId="0"/>
      <p:bldP spid="24" grpId="0" bldLvl="0" animBg="1"/>
      <p:bldP spid="25" grpId="0"/>
      <p:bldP spid="26" grpId="0"/>
      <p:bldP spid="27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2620" y="1777365"/>
            <a:ext cx="167195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情不自禁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2779" y="3291840"/>
            <a:ext cx="2400776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妨碍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42779" y="2566353"/>
            <a:ext cx="1585913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运转自如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977005" y="1508125"/>
            <a:ext cx="5010785" cy="3207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◎形容很规矩，很庄重。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◎抑制不住自己的感情。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◎指活动不受阻碍，运动得非常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熟练自然。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700">
                <a:latin typeface="微软雅黑"/>
                <a:ea typeface="微软雅黑"/>
                <a:sym typeface="微软雅黑"/>
              </a:rPr>
              <a:t>◎使事情不能顺利进行；阻碍。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42461" y="4037330"/>
            <a:ext cx="2144078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700">
                <a:latin typeface="微软雅黑"/>
                <a:ea typeface="微软雅黑"/>
                <a:sym typeface="微软雅黑"/>
              </a:rPr>
              <a:t>一本正经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124075" y="1995805"/>
            <a:ext cx="1943735" cy="5759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124075" y="2787650"/>
            <a:ext cx="1943735" cy="3600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475740" y="3580130"/>
            <a:ext cx="2592070" cy="7918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123440" y="1923415"/>
            <a:ext cx="1944370" cy="241681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25425" y="794385"/>
            <a:ext cx="5092065" cy="497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6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indent="0" fontAlgn="auto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zh-CN" altLang="en-US" sz="24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微软雅黑"/>
                <a:ea typeface="微软雅黑"/>
                <a:sym typeface="微软雅黑"/>
              </a:rPr>
              <a:t>选择意思相对应的词语并连线。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46748" y="1419384"/>
            <a:ext cx="8645366" cy="1628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独立</a:t>
            </a:r>
            <a:r>
              <a:rPr lang="en-US" altLang="zh-CN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——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</a:t>
            </a:r>
            <a:r>
              <a:rPr lang="zh-CN" altLang="en-US" sz="2700" b="1" dirty="0">
                <a:solidFill>
                  <a:srgbClr val="0000FF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迷恋</a:t>
            </a:r>
            <a:r>
              <a:rPr lang="en-US" altLang="zh-CN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——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</a:t>
            </a:r>
          </a:p>
          <a:p>
            <a:pPr fontAlgn="auto">
              <a:lnSpc>
                <a:spcPct val="200000"/>
              </a:lnSpc>
            </a:pP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澄澈</a:t>
            </a:r>
            <a:r>
              <a:rPr lang="en-US" altLang="zh-CN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——      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轻盈</a:t>
            </a:r>
            <a:r>
              <a:rPr lang="en-US" altLang="zh-CN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——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</a:t>
            </a:r>
            <a:endParaRPr lang="en-US" altLang="zh-CN" sz="2700" b="1" dirty="0">
              <a:solidFill>
                <a:srgbClr val="0000FF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024" y="756603"/>
            <a:ext cx="2183130" cy="5905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092166" y="1716564"/>
            <a:ext cx="119014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依赖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14570" y="1788319"/>
            <a:ext cx="111204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厌恶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092166" y="2578259"/>
            <a:ext cx="119014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污浊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814411" y="2578259"/>
            <a:ext cx="1190149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笨重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6865" y="3430905"/>
            <a:ext cx="700532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fontAlgn="auto">
              <a:extLst>
                <a:ext uri="{35155182-B16C-46BC-9424-99874614C6A1}">
                  <wpsdc:indentchars xmlns="" xmlns:wpsdc="http://www.wps.cn/officeDocument/2017/drawingmlCustomData" val="200" checksum="3773799597"/>
                </a:ext>
              </a:extLst>
            </a:pP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环境污染越来越严重，村子里原本</a:t>
            </a:r>
            <a:r>
              <a:rPr lang="zh-CN" altLang="en-US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澄澈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的小溪慢慢变</a:t>
            </a:r>
            <a:r>
              <a:rPr lang="zh-CN" altLang="en-US" sz="2800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污浊</a:t>
            </a:r>
            <a:r>
              <a:rPr lang="zh-CN" altLang="en-US" sz="2800" dirty="0">
                <a:latin typeface="微软雅黑"/>
                <a:ea typeface="微软雅黑"/>
                <a:sym typeface="微软雅黑"/>
              </a:rPr>
              <a:t>了。</a:t>
            </a:r>
          </a:p>
        </p:txBody>
      </p:sp>
      <p:pic>
        <p:nvPicPr>
          <p:cNvPr id="3" name="图片 2" descr="36童年的发现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560" y="882650"/>
            <a:ext cx="2548255" cy="254825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3" grpId="0"/>
      <p:bldP spid="14" grpId="0"/>
      <p:bldP spid="1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61804" y="1523206"/>
            <a:ext cx="7924800" cy="245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惩罚 ≈        迷恋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r>
              <a:rPr lang="en-US" altLang="zh-CN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澄澈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 轻盈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r>
              <a:rPr lang="en-US" altLang="zh-CN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妨碍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r>
              <a:rPr lang="en-US" altLang="zh-CN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困窘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endParaRPr lang="en-US" altLang="zh-CN" sz="2700" b="1" dirty="0">
              <a:solidFill>
                <a:schemeClr val="tx1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  <a:p>
            <a:pPr fontAlgn="auto">
              <a:lnSpc>
                <a:spcPct val="200000"/>
              </a:lnSpc>
            </a:pP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羞愧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r>
              <a:rPr lang="zh-CN" altLang="en-US" sz="2700" b="1" dirty="0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  </a:t>
            </a:r>
            <a:r>
              <a:rPr lang="zh-CN" altLang="en-US" sz="2700" b="1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驱逐</a:t>
            </a:r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    </a:t>
            </a:r>
            <a:r>
              <a:rPr lang="zh-CN" altLang="en-US" sz="2700" b="1">
                <a:solidFill>
                  <a:schemeClr val="tx1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情不自禁 </a:t>
            </a:r>
            <a:r>
              <a:rPr lang="zh-CN" altLang="en-US" sz="2700" b="1" dirty="0"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≈</a:t>
            </a:r>
            <a:endParaRPr lang="zh-CN" altLang="en-US" sz="2700" b="1">
              <a:solidFill>
                <a:srgbClr val="0000FF"/>
              </a:solidFill>
              <a:latin typeface="微软雅黑"/>
              <a:ea typeface="微软雅黑"/>
              <a:cs typeface="宋体" panose="02010600030101010101" pitchFamily="2" charset="-122"/>
              <a:sym typeface="微软雅黑"/>
            </a:endParaRPr>
          </a:p>
        </p:txBody>
      </p:sp>
      <p:pic>
        <p:nvPicPr>
          <p:cNvPr id="3" name="图片 2" descr="近义词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20" y="999808"/>
            <a:ext cx="1935004" cy="52339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548765" y="1842294"/>
            <a:ext cx="1261586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处罚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38930" y="1842135"/>
            <a:ext cx="106489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痴迷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87830" y="2678271"/>
            <a:ext cx="983933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轻巧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18960" y="1842294"/>
            <a:ext cx="1169194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清澈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138930" y="2678589"/>
            <a:ext cx="1261586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阻碍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18960" y="2678430"/>
            <a:ext cx="163195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窘迫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308735" y="3494405"/>
            <a:ext cx="150177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cs typeface="宋体" panose="02010600030101010101" pitchFamily="2" charset="-122"/>
                <a:sym typeface="微软雅黑"/>
              </a:rPr>
              <a:t>  惭愧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217670" y="3494405"/>
            <a:ext cx="98615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驱赶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283450" y="3494405"/>
            <a:ext cx="1645920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700" b="1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不由自主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7" grpId="0"/>
      <p:bldP spid="9" grpId="0"/>
      <p:bldP spid="18" grpId="0"/>
      <p:bldP spid="4" grpId="0"/>
      <p:bldP spid="5" grpId="0"/>
      <p:bldP spid="16" grpId="0"/>
      <p:bldP spid="8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DIAGRAM_MODELTYPE" val="dynamicNum"/>
  <p:tag name="KSO_WM_BEAUTIFY_FLAG" val="#wm#"/>
  <p:tag name="KSO_WM_UNIT_TYPE" val="ζ_h_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665348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97006724"/>
</p:tagLst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1810</Words>
  <Application>Microsoft Office PowerPoint</Application>
  <PresentationFormat>全屏显示(16:9)</PresentationFormat>
  <Paragraphs>182</Paragraphs>
  <Slides>34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Meiryo</vt:lpstr>
      <vt:lpstr>方正楷体_GBK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575</cp:revision>
  <dcterms:created xsi:type="dcterms:W3CDTF">2016-03-25T01:23:00Z</dcterms:created>
  <dcterms:modified xsi:type="dcterms:W3CDTF">2021-10-28T11:51:40Z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