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29"/>
  </p:notesMasterIdLst>
  <p:sldIdLst>
    <p:sldId id="927" r:id="rId3"/>
    <p:sldId id="926" r:id="rId4"/>
    <p:sldId id="556" r:id="rId5"/>
    <p:sldId id="557" r:id="rId6"/>
    <p:sldId id="558" r:id="rId7"/>
    <p:sldId id="559" r:id="rId8"/>
    <p:sldId id="560" r:id="rId9"/>
    <p:sldId id="566" r:id="rId10"/>
    <p:sldId id="567" r:id="rId11"/>
    <p:sldId id="568" r:id="rId12"/>
    <p:sldId id="569" r:id="rId13"/>
    <p:sldId id="570" r:id="rId14"/>
    <p:sldId id="571" r:id="rId15"/>
    <p:sldId id="572" r:id="rId16"/>
    <p:sldId id="573" r:id="rId17"/>
    <p:sldId id="575" r:id="rId18"/>
    <p:sldId id="576" r:id="rId19"/>
    <p:sldId id="578" r:id="rId20"/>
    <p:sldId id="579" r:id="rId21"/>
    <p:sldId id="584" r:id="rId22"/>
    <p:sldId id="585" r:id="rId23"/>
    <p:sldId id="593" r:id="rId24"/>
    <p:sldId id="594" r:id="rId25"/>
    <p:sldId id="595" r:id="rId26"/>
    <p:sldId id="596" r:id="rId27"/>
    <p:sldId id="928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l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1A070"/>
    <a:srgbClr val="AC592F"/>
    <a:srgbClr val="C0AF9A"/>
    <a:srgbClr val="4F9F70"/>
    <a:srgbClr val="B4815F"/>
    <a:srgbClr val="800C0E"/>
    <a:srgbClr val="F1C077"/>
    <a:srgbClr val="D4AB94"/>
    <a:srgbClr val="E9C5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5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E259D1CA-E78F-4994-ABFE-01E2B28B230B}" type="datetimeFigureOut">
              <a:rPr lang="zh-CN" altLang="en-US" smtClean="0"/>
              <a:t>2021/10/28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</a:lstStyle>
          <a:p>
            <a:fld id="{EBFFFFCB-D24B-4BF6-904B-0F93C65682FA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68816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OPPOSans R" panose="00020600040101010101" pitchFamily="18" charset="-122"/>
        <a:ea typeface="OPPOSans R" panose="00020600040101010101" pitchFamily="18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FFFCB-D24B-4BF6-904B-0F93C65682FA}" type="slidenum">
              <a:rPr lang="zh-CN" altLang="en-US" smtClean="0"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93967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4820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019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199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4206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4425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1903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9483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5295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2380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810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FFFCB-D24B-4BF6-904B-0F93C65682FA}" type="slidenum">
              <a:rPr lang="zh-CN" altLang="en-US" smtClean="0"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118559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353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1151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4055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3093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64127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2386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6990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81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711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707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077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701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501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C6B7E2-0617-4AC1-993F-2E58B2FF18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754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导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285548" y="197425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课前导读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476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705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912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153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0435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72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697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24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字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285548" y="197425"/>
            <a:ext cx="1908334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200" b="0" spc="30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</a:defRPr>
            </a:lvl1pPr>
            <a:lvl2pPr marL="742950" indent="-285750" eaLnBrk="0" hangingPunct="0"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dirty="0">
                <a:sym typeface="OPPOSans B" panose="00020600040101010101" pitchFamily="18" charset="-122"/>
              </a:rPr>
              <a:t>字词揭秘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精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285548" y="164823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课文精讲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348249" y="163135"/>
            <a:ext cx="190833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课堂小结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1" y="4302663"/>
            <a:ext cx="2479430" cy="43521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 flipH="1">
            <a:off x="6664570" y="738922"/>
            <a:ext cx="2479430" cy="217605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OPPOSans R" panose="00020600040101010101" pitchFamily="18" charset="-122"/>
              <a:ea typeface="OPPOSans R" panose="00020600040101010101" pitchFamily="18" charset="-122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 userDrawn="1"/>
        </p:nvSpPr>
        <p:spPr bwMode="auto">
          <a:xfrm>
            <a:off x="362279" y="153393"/>
            <a:ext cx="1869172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0" spc="225" dirty="0">
                <a:solidFill>
                  <a:schemeClr val="bg1"/>
                </a:solidFill>
                <a:latin typeface="OPPOSans B" panose="00020600040101010101" pitchFamily="18" charset="-122"/>
                <a:ea typeface="OPPOSans B" panose="00020600040101010101" pitchFamily="18" charset="-122"/>
                <a:cs typeface="Arial" panose="020B0604020202020204" pitchFamily="34" charset="0"/>
                <a:sym typeface="OPPOSans B" panose="00020600040101010101" pitchFamily="18" charset="-122"/>
              </a:rPr>
              <a:t>课堂练习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736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424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1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/>
        </p:nvGrpSpPr>
        <p:grpSpPr>
          <a:xfrm>
            <a:off x="8194876" y="4770116"/>
            <a:ext cx="949124" cy="202582"/>
            <a:chOff x="10926501" y="6235700"/>
            <a:chExt cx="1265499" cy="270109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0926501" y="6235700"/>
              <a:ext cx="1265499" cy="0"/>
            </a:xfrm>
            <a:prstGeom prst="line">
              <a:avLst/>
            </a:prstGeom>
            <a:ln w="34925">
              <a:solidFill>
                <a:srgbClr val="00B0F0">
                  <a:alpha val="2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11366339" y="6370755"/>
              <a:ext cx="825661" cy="0"/>
            </a:xfrm>
            <a:prstGeom prst="line">
              <a:avLst/>
            </a:prstGeom>
            <a:ln w="349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11771453" y="6505809"/>
              <a:ext cx="420547" cy="0"/>
            </a:xfrm>
            <a:prstGeom prst="line">
              <a:avLst/>
            </a:prstGeom>
            <a:ln w="34925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矩形 2"/>
          <p:cNvSpPr/>
          <p:nvPr userDrawn="1"/>
        </p:nvSpPr>
        <p:spPr>
          <a:xfrm>
            <a:off x="0" y="272092"/>
            <a:ext cx="9144000" cy="575629"/>
          </a:xfrm>
          <a:prstGeom prst="rect">
            <a:avLst/>
          </a:prstGeom>
          <a:gradFill>
            <a:gsLst>
              <a:gs pos="0">
                <a:srgbClr val="0070C0"/>
              </a:gs>
              <a:gs pos="100000">
                <a:srgbClr val="00B0F0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sp>
        <p:nvSpPr>
          <p:cNvPr id="16" name="平行四边形 15"/>
          <p:cNvSpPr/>
          <p:nvPr userDrawn="1"/>
        </p:nvSpPr>
        <p:spPr>
          <a:xfrm flipH="1" flipV="1">
            <a:off x="1673662" y="462944"/>
            <a:ext cx="1552088" cy="59264"/>
          </a:xfrm>
          <a:prstGeom prst="parallelogram">
            <a:avLst>
              <a:gd name="adj" fmla="val 51418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sp>
        <p:nvSpPr>
          <p:cNvPr id="17" name="平行四边形 16"/>
          <p:cNvSpPr/>
          <p:nvPr userDrawn="1"/>
        </p:nvSpPr>
        <p:spPr>
          <a:xfrm flipH="1" flipV="1">
            <a:off x="1661160" y="552241"/>
            <a:ext cx="852001" cy="59264"/>
          </a:xfrm>
          <a:prstGeom prst="parallelogram">
            <a:avLst>
              <a:gd name="adj" fmla="val 51418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OPPOSans L" panose="00020600040101010101" pitchFamily="18" charset="-122"/>
          <a:ea typeface="OPPOSans L" panose="00020600040101010101" pitchFamily="18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OPPOSans R" panose="00020600040101010101" pitchFamily="18" charset="-122"/>
          <a:ea typeface="OPPOSans R" panose="00020600040101010101" pitchFamily="18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385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9" name="矩形 8"/>
          <p:cNvSpPr/>
          <p:nvPr/>
        </p:nvSpPr>
        <p:spPr>
          <a:xfrm>
            <a:off x="1" y="770440"/>
            <a:ext cx="6363182" cy="3602621"/>
          </a:xfrm>
          <a:prstGeom prst="rect">
            <a:avLst/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rgbClr val="00B0F0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250" y="1775844"/>
            <a:ext cx="5516880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童</a:t>
            </a:r>
            <a:r>
              <a:rPr lang="zh-CN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年的发现</a:t>
            </a:r>
          </a:p>
        </p:txBody>
      </p:sp>
      <p:sp>
        <p:nvSpPr>
          <p:cNvPr id="7" name="文本框 6"/>
          <p:cNvSpPr txBox="1"/>
          <p:nvPr/>
        </p:nvSpPr>
        <p:spPr>
          <a:xfrm flipH="1">
            <a:off x="1025128" y="3298370"/>
            <a:ext cx="3657125" cy="42197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>
                  <a:lumMod val="75000"/>
                </a:schemeClr>
              </a:gs>
              <a:gs pos="100000">
                <a:srgbClr val="00B0F0"/>
              </a:gs>
            </a:gsLst>
            <a:lin ang="0" scaled="0"/>
          </a:gradFill>
        </p:spPr>
        <p:txBody>
          <a:bodyPr wrap="square" lIns="68580" tIns="34290" rIns="68580" bIns="34290">
            <a:spAutoFit/>
          </a:bodyPr>
          <a:lstStyle/>
          <a:p>
            <a:pPr algn="ctr" eaLnBrk="1" hangingPunct="1"/>
            <a:r>
              <a:rPr lang="zh-CN" altLang="en-US" sz="1500" b="1" spc="225" dirty="0">
                <a:solidFill>
                  <a:schemeClr val="bg1"/>
                </a:solidFill>
                <a:cs typeface="+mn-ea"/>
                <a:sym typeface="+mn-lt"/>
              </a:rPr>
              <a:t>五年级下</a:t>
            </a:r>
            <a:r>
              <a:rPr lang="zh-CN" altLang="en-US" sz="1500" b="1" spc="225" dirty="0" smtClean="0">
                <a:solidFill>
                  <a:schemeClr val="bg1"/>
                </a:solidFill>
                <a:cs typeface="+mn-ea"/>
                <a:sym typeface="+mn-lt"/>
              </a:rPr>
              <a:t>册</a:t>
            </a:r>
            <a:endParaRPr lang="zh-CN" altLang="en-US" sz="1500" b="1" spc="22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22934" y="4373061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5301" y="1524416"/>
            <a:ext cx="4510016" cy="623248"/>
          </a:xfrm>
          <a:prstGeom prst="rect">
            <a:avLst/>
          </a:prstGeom>
          <a:ln w="25400">
            <a:solidFill>
              <a:srgbClr val="0070C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随心所欲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：</a:t>
            </a:r>
            <a:r>
              <a:rPr lang="zh-CN" altLang="en-US" sz="1500" b="1" dirty="0">
                <a:cs typeface="+mn-ea"/>
                <a:sym typeface="+mn-lt"/>
              </a:rPr>
              <a:t>指随着自己的心意，想怎样就怎样。</a:t>
            </a:r>
            <a:r>
              <a:rPr lang="zh-CN" altLang="en-US" sz="1500" b="1" dirty="0">
                <a:solidFill>
                  <a:srgbClr val="0070C0"/>
                </a:solidFill>
                <a:cs typeface="+mn-ea"/>
                <a:sym typeface="+mn-lt"/>
              </a:rPr>
              <a:t>文中指我在梦中想怎飞就怎么飞。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90608" y="2724150"/>
            <a:ext cx="4614709" cy="1335567"/>
            <a:chOff x="1731962" y="4539834"/>
            <a:chExt cx="6613752" cy="1310103"/>
          </a:xfrm>
        </p:grpSpPr>
        <p:sp>
          <p:nvSpPr>
            <p:cNvPr id="4" name="矩形 3"/>
            <p:cNvSpPr/>
            <p:nvPr/>
          </p:nvSpPr>
          <p:spPr>
            <a:xfrm>
              <a:off x="1982442" y="4895784"/>
              <a:ext cx="6112792" cy="6340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500" dirty="0">
                  <a:cs typeface="+mn-ea"/>
                  <a:sym typeface="+mn-lt"/>
                </a:rPr>
                <a:t>造句：今天，爸妈带我去郊游，我可以</a:t>
              </a:r>
              <a:r>
                <a:rPr lang="zh-CN" altLang="en-US" sz="1500" dirty="0">
                  <a:solidFill>
                    <a:srgbClr val="FF0000"/>
                  </a:solidFill>
                  <a:cs typeface="+mn-ea"/>
                  <a:sym typeface="+mn-lt"/>
                </a:rPr>
                <a:t>随心所欲</a:t>
              </a:r>
              <a:r>
                <a:rPr lang="zh-CN" altLang="en-US" sz="1500" dirty="0">
                  <a:cs typeface="+mn-ea"/>
                  <a:sym typeface="+mn-lt"/>
                </a:rPr>
                <a:t>，想怎么玩儿就怎么玩儿。</a:t>
              </a: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731962" y="4539834"/>
              <a:ext cx="6613752" cy="1310103"/>
            </a:xfrm>
            <a:prstGeom prst="roundRect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8919" y="1574530"/>
            <a:ext cx="3449781" cy="2299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1175" y="1638754"/>
            <a:ext cx="4244579" cy="922560"/>
          </a:xfrm>
          <a:prstGeom prst="rect">
            <a:avLst/>
          </a:prstGeom>
          <a:ln w="44450">
            <a:solidFill>
              <a:srgbClr val="0070C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绞尽脑汁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：</a:t>
            </a:r>
            <a:r>
              <a:rPr lang="zh-CN" altLang="en-US" sz="1500" b="1" dirty="0">
                <a:cs typeface="+mn-ea"/>
                <a:sym typeface="+mn-lt"/>
              </a:rPr>
              <a:t>形容费尽心思。</a:t>
            </a:r>
            <a:r>
              <a:rPr lang="zh-CN" altLang="en-US" sz="1500" b="1" dirty="0">
                <a:solidFill>
                  <a:srgbClr val="0070C0"/>
                </a:solidFill>
                <a:cs typeface="+mn-ea"/>
                <a:sym typeface="+mn-lt"/>
              </a:rPr>
              <a:t>文中指我认真思考 “人为什么是九个月才出生？”这个问题的答案。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51175" y="2878132"/>
            <a:ext cx="4244579" cy="982577"/>
            <a:chOff x="1731962" y="4539834"/>
            <a:chExt cx="6613752" cy="1310103"/>
          </a:xfrm>
        </p:grpSpPr>
        <p:sp>
          <p:nvSpPr>
            <p:cNvPr id="4" name="矩形 3"/>
            <p:cNvSpPr/>
            <p:nvPr/>
          </p:nvSpPr>
          <p:spPr>
            <a:xfrm>
              <a:off x="1778821" y="4972997"/>
              <a:ext cx="6062431" cy="4606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500" dirty="0">
                  <a:cs typeface="+mn-ea"/>
                  <a:sym typeface="+mn-lt"/>
                </a:rPr>
                <a:t>       造句：他</a:t>
              </a:r>
              <a:r>
                <a:rPr lang="zh-CN" altLang="en-US" sz="1500" dirty="0">
                  <a:solidFill>
                    <a:srgbClr val="FF0000"/>
                  </a:solidFill>
                  <a:cs typeface="+mn-ea"/>
                  <a:sym typeface="+mn-lt"/>
                </a:rPr>
                <a:t>绞尽脑汁</a:t>
              </a:r>
              <a:r>
                <a:rPr lang="en-US" altLang="zh-CN" sz="1500" dirty="0">
                  <a:cs typeface="+mn-ea"/>
                  <a:sym typeface="+mn-lt"/>
                </a:rPr>
                <a:t>,</a:t>
              </a:r>
              <a:r>
                <a:rPr lang="zh-CN" altLang="en-US" sz="1500" dirty="0">
                  <a:cs typeface="+mn-ea"/>
                  <a:sym typeface="+mn-lt"/>
                </a:rPr>
                <a:t>终于想出了一条妙计。</a:t>
              </a: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731962" y="4539834"/>
              <a:ext cx="6613752" cy="1310103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3490" y="1634662"/>
            <a:ext cx="3269335" cy="217897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9654" y="1791154"/>
            <a:ext cx="4445898" cy="922560"/>
          </a:xfrm>
          <a:prstGeom prst="rect">
            <a:avLst/>
          </a:prstGeom>
          <a:ln w="25400">
            <a:solidFill>
              <a:srgbClr val="0070C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困窘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：</a:t>
            </a:r>
            <a:r>
              <a:rPr lang="zh-CN" altLang="en-US" sz="1500" b="1" dirty="0">
                <a:cs typeface="+mn-ea"/>
                <a:sym typeface="+mn-lt"/>
              </a:rPr>
              <a:t>形容为难，感到难办。</a:t>
            </a:r>
            <a:r>
              <a:rPr lang="zh-CN" altLang="en-US" sz="1500" b="1" dirty="0">
                <a:solidFill>
                  <a:srgbClr val="0070C0"/>
                </a:solidFill>
                <a:cs typeface="+mn-ea"/>
                <a:sym typeface="+mn-lt"/>
              </a:rPr>
              <a:t>文中指我面对老的误解和同学们的嘲笑，不知道怎么办好。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69654" y="3039232"/>
            <a:ext cx="4244579" cy="982577"/>
            <a:chOff x="1731962" y="4539834"/>
            <a:chExt cx="6613752" cy="1310103"/>
          </a:xfrm>
        </p:grpSpPr>
        <p:sp>
          <p:nvSpPr>
            <p:cNvPr id="4" name="矩形 3"/>
            <p:cNvSpPr/>
            <p:nvPr/>
          </p:nvSpPr>
          <p:spPr>
            <a:xfrm>
              <a:off x="1799145" y="4874354"/>
              <a:ext cx="6479384" cy="4606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500" dirty="0">
                  <a:cs typeface="+mn-ea"/>
                  <a:sym typeface="+mn-lt"/>
                </a:rPr>
                <a:t>造句：他</a:t>
              </a:r>
              <a:r>
                <a:rPr lang="zh-CN" altLang="en-US" sz="1500" dirty="0">
                  <a:solidFill>
                    <a:srgbClr val="FF0000"/>
                  </a:solidFill>
                  <a:cs typeface="+mn-ea"/>
                  <a:sym typeface="+mn-lt"/>
                </a:rPr>
                <a:t>困窘</a:t>
              </a:r>
              <a:r>
                <a:rPr lang="zh-CN" altLang="en-US" sz="1500" dirty="0">
                  <a:cs typeface="+mn-ea"/>
                  <a:sym typeface="+mn-lt"/>
                </a:rPr>
                <a:t>地站在那里，一句话也说不出来。</a:t>
              </a: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731962" y="4539834"/>
              <a:ext cx="6613752" cy="1310103"/>
            </a:xfrm>
            <a:prstGeom prst="roundRect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0348" y="1866550"/>
            <a:ext cx="3063998" cy="20426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1702241" y="1414706"/>
            <a:ext cx="6556363" cy="32239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35781">
              <a:lnSpc>
                <a:spcPct val="120000"/>
              </a:lnSpc>
              <a:defRPr/>
            </a:pPr>
            <a:r>
              <a:rPr lang="zh-CN" altLang="en-US" sz="1500" b="1" kern="0" dirty="0">
                <a:solidFill>
                  <a:srgbClr val="0070C0"/>
                </a:solidFill>
                <a:cs typeface="+mn-ea"/>
                <a:sym typeface="+mn-lt"/>
              </a:rPr>
              <a:t>自由读课文，说一说课文围绕发现写了哪几件事？</a:t>
            </a:r>
            <a:endParaRPr lang="zh-CN" altLang="en-US" sz="1500" b="1" dirty="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58" name="任意多边形 17"/>
          <p:cNvSpPr/>
          <p:nvPr/>
        </p:nvSpPr>
        <p:spPr>
          <a:xfrm>
            <a:off x="1704478" y="2407398"/>
            <a:ext cx="1808310" cy="737736"/>
          </a:xfrm>
          <a:custGeom>
            <a:avLst/>
            <a:gdLst>
              <a:gd name="connsiteX0" fmla="*/ 0 w 1992628"/>
              <a:gd name="connsiteY0" fmla="*/ 158418 h 1584175"/>
              <a:gd name="connsiteX1" fmla="*/ 158418 w 1992628"/>
              <a:gd name="connsiteY1" fmla="*/ 0 h 1584175"/>
              <a:gd name="connsiteX2" fmla="*/ 1834211 w 1992628"/>
              <a:gd name="connsiteY2" fmla="*/ 0 h 1584175"/>
              <a:gd name="connsiteX3" fmla="*/ 1992629 w 1992628"/>
              <a:gd name="connsiteY3" fmla="*/ 158418 h 1584175"/>
              <a:gd name="connsiteX4" fmla="*/ 1992628 w 1992628"/>
              <a:gd name="connsiteY4" fmla="*/ 1425758 h 1584175"/>
              <a:gd name="connsiteX5" fmla="*/ 1834210 w 1992628"/>
              <a:gd name="connsiteY5" fmla="*/ 1584176 h 1584175"/>
              <a:gd name="connsiteX6" fmla="*/ 158418 w 1992628"/>
              <a:gd name="connsiteY6" fmla="*/ 1584175 h 1584175"/>
              <a:gd name="connsiteX7" fmla="*/ 0 w 1992628"/>
              <a:gd name="connsiteY7" fmla="*/ 1425757 h 1584175"/>
              <a:gd name="connsiteX8" fmla="*/ 0 w 1992628"/>
              <a:gd name="connsiteY8" fmla="*/ 158418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2628" h="1584175">
                <a:moveTo>
                  <a:pt x="0" y="158418"/>
                </a:moveTo>
                <a:cubicBezTo>
                  <a:pt x="0" y="70926"/>
                  <a:pt x="70926" y="0"/>
                  <a:pt x="158418" y="0"/>
                </a:cubicBezTo>
                <a:lnTo>
                  <a:pt x="1834211" y="0"/>
                </a:lnTo>
                <a:cubicBezTo>
                  <a:pt x="1921703" y="0"/>
                  <a:pt x="1992629" y="70926"/>
                  <a:pt x="1992629" y="158418"/>
                </a:cubicBezTo>
                <a:cubicBezTo>
                  <a:pt x="1992629" y="580865"/>
                  <a:pt x="1992628" y="1003311"/>
                  <a:pt x="1992628" y="1425758"/>
                </a:cubicBezTo>
                <a:cubicBezTo>
                  <a:pt x="1992628" y="1513250"/>
                  <a:pt x="1921702" y="1584176"/>
                  <a:pt x="1834210" y="1584176"/>
                </a:cubicBezTo>
                <a:lnTo>
                  <a:pt x="158418" y="1584175"/>
                </a:lnTo>
                <a:cubicBezTo>
                  <a:pt x="70926" y="1584175"/>
                  <a:pt x="0" y="1513249"/>
                  <a:pt x="0" y="1425757"/>
                </a:cubicBezTo>
                <a:lnTo>
                  <a:pt x="0" y="158418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379" tIns="103379" rIns="103379" bIns="103379" numCol="1" spcCol="953" anchor="ctr" anchorCtr="0">
            <a:noAutofit/>
          </a:bodyPr>
          <a:lstStyle/>
          <a:p>
            <a:pPr defTabSz="800100">
              <a:spcBef>
                <a:spcPct val="0"/>
              </a:spcBef>
              <a:spcAft>
                <a:spcPct val="35000"/>
              </a:spcAft>
            </a:pPr>
            <a:r>
              <a:rPr lang="en-US" sz="1500" b="1" dirty="0">
                <a:cs typeface="+mn-ea"/>
                <a:sym typeface="+mn-lt"/>
              </a:rPr>
              <a:t>1.</a:t>
            </a:r>
            <a:r>
              <a:rPr lang="zh-CN" altLang="en-US" sz="1500" b="1" dirty="0">
                <a:cs typeface="+mn-ea"/>
                <a:sym typeface="+mn-lt"/>
              </a:rPr>
              <a:t>我常常做梦，老师告诉我人是由飞鸟进化来的。</a:t>
            </a:r>
          </a:p>
        </p:txBody>
      </p:sp>
      <p:sp>
        <p:nvSpPr>
          <p:cNvPr id="62" name="任意多边形 19"/>
          <p:cNvSpPr/>
          <p:nvPr/>
        </p:nvSpPr>
        <p:spPr>
          <a:xfrm>
            <a:off x="3603369" y="2407398"/>
            <a:ext cx="1956455" cy="737736"/>
          </a:xfrm>
          <a:custGeom>
            <a:avLst/>
            <a:gdLst>
              <a:gd name="connsiteX0" fmla="*/ 0 w 1992628"/>
              <a:gd name="connsiteY0" fmla="*/ 158418 h 1584175"/>
              <a:gd name="connsiteX1" fmla="*/ 158418 w 1992628"/>
              <a:gd name="connsiteY1" fmla="*/ 0 h 1584175"/>
              <a:gd name="connsiteX2" fmla="*/ 1834211 w 1992628"/>
              <a:gd name="connsiteY2" fmla="*/ 0 h 1584175"/>
              <a:gd name="connsiteX3" fmla="*/ 1992629 w 1992628"/>
              <a:gd name="connsiteY3" fmla="*/ 158418 h 1584175"/>
              <a:gd name="connsiteX4" fmla="*/ 1992628 w 1992628"/>
              <a:gd name="connsiteY4" fmla="*/ 1425758 h 1584175"/>
              <a:gd name="connsiteX5" fmla="*/ 1834210 w 1992628"/>
              <a:gd name="connsiteY5" fmla="*/ 1584176 h 1584175"/>
              <a:gd name="connsiteX6" fmla="*/ 158418 w 1992628"/>
              <a:gd name="connsiteY6" fmla="*/ 1584175 h 1584175"/>
              <a:gd name="connsiteX7" fmla="*/ 0 w 1992628"/>
              <a:gd name="connsiteY7" fmla="*/ 1425757 h 1584175"/>
              <a:gd name="connsiteX8" fmla="*/ 0 w 1992628"/>
              <a:gd name="connsiteY8" fmla="*/ 158418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2628" h="1584175">
                <a:moveTo>
                  <a:pt x="0" y="158418"/>
                </a:moveTo>
                <a:cubicBezTo>
                  <a:pt x="0" y="70926"/>
                  <a:pt x="70926" y="0"/>
                  <a:pt x="158418" y="0"/>
                </a:cubicBezTo>
                <a:lnTo>
                  <a:pt x="1834211" y="0"/>
                </a:lnTo>
                <a:cubicBezTo>
                  <a:pt x="1921703" y="0"/>
                  <a:pt x="1992629" y="70926"/>
                  <a:pt x="1992629" y="158418"/>
                </a:cubicBezTo>
                <a:cubicBezTo>
                  <a:pt x="1992629" y="580865"/>
                  <a:pt x="1992628" y="1003311"/>
                  <a:pt x="1992628" y="1425758"/>
                </a:cubicBezTo>
                <a:cubicBezTo>
                  <a:pt x="1992628" y="1513250"/>
                  <a:pt x="1921702" y="1584176"/>
                  <a:pt x="1834210" y="1584176"/>
                </a:cubicBezTo>
                <a:lnTo>
                  <a:pt x="158418" y="1584175"/>
                </a:lnTo>
                <a:cubicBezTo>
                  <a:pt x="70926" y="1584175"/>
                  <a:pt x="0" y="1513249"/>
                  <a:pt x="0" y="1425757"/>
                </a:cubicBezTo>
                <a:lnTo>
                  <a:pt x="0" y="158418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379" tIns="103379" rIns="103379" bIns="103379" numCol="1" spcCol="953" anchor="ctr" anchorCtr="0">
            <a:noAutofit/>
          </a:bodyPr>
          <a:lstStyle/>
          <a:p>
            <a:pPr defTabSz="800100">
              <a:spcBef>
                <a:spcPct val="0"/>
              </a:spcBef>
              <a:spcAft>
                <a:spcPct val="35000"/>
              </a:spcAft>
            </a:pPr>
            <a:r>
              <a:rPr lang="en-US" sz="1500" b="1" dirty="0">
                <a:cs typeface="+mn-ea"/>
                <a:sym typeface="+mn-lt"/>
              </a:rPr>
              <a:t>2.</a:t>
            </a:r>
            <a:r>
              <a:rPr lang="zh-CN" altLang="en-US" sz="1500" b="1" dirty="0">
                <a:cs typeface="+mn-ea"/>
                <a:sym typeface="+mn-lt"/>
              </a:rPr>
              <a:t>我得出结论，人如何由细胞变化成人的。</a:t>
            </a:r>
          </a:p>
        </p:txBody>
      </p:sp>
      <p:sp>
        <p:nvSpPr>
          <p:cNvPr id="63" name="任意多边形 21"/>
          <p:cNvSpPr/>
          <p:nvPr/>
        </p:nvSpPr>
        <p:spPr>
          <a:xfrm>
            <a:off x="5648453" y="2407398"/>
            <a:ext cx="1772365" cy="737736"/>
          </a:xfrm>
          <a:custGeom>
            <a:avLst/>
            <a:gdLst>
              <a:gd name="connsiteX0" fmla="*/ 0 w 1992628"/>
              <a:gd name="connsiteY0" fmla="*/ 158418 h 1584175"/>
              <a:gd name="connsiteX1" fmla="*/ 158418 w 1992628"/>
              <a:gd name="connsiteY1" fmla="*/ 0 h 1584175"/>
              <a:gd name="connsiteX2" fmla="*/ 1834211 w 1992628"/>
              <a:gd name="connsiteY2" fmla="*/ 0 h 1584175"/>
              <a:gd name="connsiteX3" fmla="*/ 1992629 w 1992628"/>
              <a:gd name="connsiteY3" fmla="*/ 158418 h 1584175"/>
              <a:gd name="connsiteX4" fmla="*/ 1992628 w 1992628"/>
              <a:gd name="connsiteY4" fmla="*/ 1425758 h 1584175"/>
              <a:gd name="connsiteX5" fmla="*/ 1834210 w 1992628"/>
              <a:gd name="connsiteY5" fmla="*/ 1584176 h 1584175"/>
              <a:gd name="connsiteX6" fmla="*/ 158418 w 1992628"/>
              <a:gd name="connsiteY6" fmla="*/ 1584175 h 1584175"/>
              <a:gd name="connsiteX7" fmla="*/ 0 w 1992628"/>
              <a:gd name="connsiteY7" fmla="*/ 1425757 h 1584175"/>
              <a:gd name="connsiteX8" fmla="*/ 0 w 1992628"/>
              <a:gd name="connsiteY8" fmla="*/ 158418 h 1584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92628" h="1584175">
                <a:moveTo>
                  <a:pt x="0" y="158418"/>
                </a:moveTo>
                <a:cubicBezTo>
                  <a:pt x="0" y="70926"/>
                  <a:pt x="70926" y="0"/>
                  <a:pt x="158418" y="0"/>
                </a:cubicBezTo>
                <a:lnTo>
                  <a:pt x="1834211" y="0"/>
                </a:lnTo>
                <a:cubicBezTo>
                  <a:pt x="1921703" y="0"/>
                  <a:pt x="1992629" y="70926"/>
                  <a:pt x="1992629" y="158418"/>
                </a:cubicBezTo>
                <a:cubicBezTo>
                  <a:pt x="1992629" y="580865"/>
                  <a:pt x="1992628" y="1003311"/>
                  <a:pt x="1992628" y="1425758"/>
                </a:cubicBezTo>
                <a:cubicBezTo>
                  <a:pt x="1992628" y="1513250"/>
                  <a:pt x="1921702" y="1584176"/>
                  <a:pt x="1834210" y="1584176"/>
                </a:cubicBezTo>
                <a:lnTo>
                  <a:pt x="158418" y="1584175"/>
                </a:lnTo>
                <a:cubicBezTo>
                  <a:pt x="70926" y="1584175"/>
                  <a:pt x="0" y="1513249"/>
                  <a:pt x="0" y="1425757"/>
                </a:cubicBezTo>
                <a:lnTo>
                  <a:pt x="0" y="158418"/>
                </a:lnTo>
                <a:close/>
              </a:path>
            </a:pathLst>
          </a:cu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379" tIns="103379" rIns="103379" bIns="103379" numCol="1" spcCol="953" anchor="ctr" anchorCtr="0">
            <a:noAutofit/>
          </a:bodyPr>
          <a:lstStyle/>
          <a:p>
            <a:pPr defTabSz="800100">
              <a:spcBef>
                <a:spcPct val="0"/>
              </a:spcBef>
              <a:spcAft>
                <a:spcPct val="35000"/>
              </a:spcAft>
            </a:pPr>
            <a:r>
              <a:rPr lang="en-US" sz="1500" b="1" dirty="0">
                <a:cs typeface="+mn-ea"/>
                <a:sym typeface="+mn-lt"/>
              </a:rPr>
              <a:t>3.</a:t>
            </a:r>
            <a:r>
              <a:rPr lang="zh-CN" altLang="en-US" sz="1500" b="1" dirty="0">
                <a:cs typeface="+mn-ea"/>
                <a:sym typeface="+mn-lt"/>
              </a:rPr>
              <a:t>在生物课上被老师罚出教室。</a:t>
            </a:r>
          </a:p>
        </p:txBody>
      </p:sp>
      <p:sp>
        <p:nvSpPr>
          <p:cNvPr id="71" name="TextBox 11"/>
          <p:cNvSpPr txBox="1">
            <a:spLocks noChangeArrowheads="1"/>
          </p:cNvSpPr>
          <p:nvPr/>
        </p:nvSpPr>
        <p:spPr bwMode="auto">
          <a:xfrm>
            <a:off x="2519772" y="3395963"/>
            <a:ext cx="4104456" cy="596102"/>
          </a:xfrm>
          <a:prstGeom prst="stripedRightArrow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tx1"/>
                </a:solidFill>
                <a:cs typeface="+mn-ea"/>
                <a:sym typeface="+mn-lt"/>
              </a:rPr>
              <a:t>按事情发展顺序记叙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2" grpId="0" animBg="1"/>
      <p:bldP spid="63" grpId="0" animBg="1"/>
      <p:bldP spid="7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文本框 6"/>
          <p:cNvSpPr txBox="1"/>
          <p:nvPr/>
        </p:nvSpPr>
        <p:spPr>
          <a:xfrm>
            <a:off x="616428" y="1760688"/>
            <a:ext cx="3955572" cy="4385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课文重点写了什么内容？</a:t>
            </a:r>
          </a:p>
        </p:txBody>
      </p:sp>
      <p:sp>
        <p:nvSpPr>
          <p:cNvPr id="63" name="矩形 62"/>
          <p:cNvSpPr/>
          <p:nvPr/>
        </p:nvSpPr>
        <p:spPr>
          <a:xfrm>
            <a:off x="118110" y="2724150"/>
            <a:ext cx="6911340" cy="54745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250000"/>
              </a:lnSpc>
            </a:pPr>
            <a:r>
              <a:rPr lang="zh-CN" altLang="en-US" sz="1500" b="1" dirty="0">
                <a:cs typeface="+mn-ea"/>
                <a:sym typeface="+mn-lt"/>
              </a:rPr>
              <a:t>    课文重点写了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作者童年时发现胚胎发育规律的过程。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632906" y="1668105"/>
            <a:ext cx="2429111" cy="24291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544524" y="1964476"/>
            <a:ext cx="8094652" cy="92256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500" b="1" kern="0" dirty="0">
                <a:cs typeface="+mn-ea"/>
                <a:sym typeface="+mn-lt"/>
              </a:rPr>
              <a:t>    人为什么会在梦中飞行？人究竟是从哪里来的？为了弄清楚这问题，“我”经历了一个怎样的探究过程？结果怎样？</a:t>
            </a:r>
            <a:endParaRPr lang="en-US" altLang="zh-CN" sz="1500" b="1" kern="0" dirty="0"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37495" y="1401241"/>
            <a:ext cx="4034505" cy="34624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Aft>
                <a:spcPct val="0"/>
              </a:spcAft>
            </a:pPr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默读课文，</a:t>
            </a:r>
            <a:r>
              <a:rPr lang="zh-CN" altLang="zh-CN" sz="1800" b="1" dirty="0">
                <a:solidFill>
                  <a:schemeClr val="bg1"/>
                </a:solidFill>
                <a:cs typeface="+mn-ea"/>
                <a:sym typeface="+mn-lt"/>
              </a:rPr>
              <a:t>同桌互相交流</a:t>
            </a:r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70366" y="2430973"/>
            <a:ext cx="2429111" cy="24291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 descr="http://files.eduuu.com/img/2017/07/12/135021_5965b89d3329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40000" contrast="4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6891" y="2436451"/>
            <a:ext cx="2193829" cy="224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文本框 3"/>
          <p:cNvSpPr txBox="1"/>
          <p:nvPr/>
        </p:nvSpPr>
        <p:spPr>
          <a:xfrm>
            <a:off x="1109242" y="1589722"/>
            <a:ext cx="6925517" cy="357022"/>
          </a:xfrm>
          <a:prstGeom prst="rect">
            <a:avLst/>
          </a:prstGeom>
          <a:noFill/>
          <a:ln>
            <a:noFill/>
          </a:ln>
        </p:spPr>
        <p:txBody>
          <a:bodyPr wrap="square" lIns="51435" tIns="25718" rIns="51435" bIns="25718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500" b="1" dirty="0">
                <a:cs typeface="+mn-ea"/>
                <a:sym typeface="+mn-lt"/>
              </a:rPr>
              <a:t>    我在九岁的时候就发现了有关胚胎发育的规律，这完全是我独立思考的结果。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468022" y="1427859"/>
            <a:ext cx="7464398" cy="34624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    胚胎发育的规律具体是什么内容？找出有关的句子，并试着画一画。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974270" y="1889493"/>
            <a:ext cx="7195460" cy="2711082"/>
            <a:chOff x="679376" y="1682790"/>
            <a:chExt cx="7632848" cy="2803584"/>
          </a:xfrm>
        </p:grpSpPr>
        <p:grpSp>
          <p:nvGrpSpPr>
            <p:cNvPr id="59" name="组合 58"/>
            <p:cNvGrpSpPr/>
            <p:nvPr/>
          </p:nvGrpSpPr>
          <p:grpSpPr>
            <a:xfrm>
              <a:off x="679376" y="1682790"/>
              <a:ext cx="7632848" cy="2803584"/>
              <a:chOff x="1234252" y="1802830"/>
              <a:chExt cx="7632848" cy="2803584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1407616" y="2162501"/>
                <a:ext cx="5704062" cy="20051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5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    人是由细胞构成的</a:t>
                </a:r>
                <a:r>
                  <a:rPr lang="en-US" altLang="zh-CN" sz="15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……</a:t>
                </a:r>
                <a:r>
                  <a:rPr lang="zh-CN" altLang="en-US" sz="15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从细胞变成小鱼，经过了很长时间。现在，这一段时间就折合成一个月。从小鱼变成青蛙又得经过很长时间，又折合成一个月。这样推算下来，到变化成人，正好是九个月。</a:t>
                </a:r>
              </a:p>
            </p:txBody>
          </p:sp>
          <p:sp>
            <p:nvSpPr>
              <p:cNvPr id="63" name="圆角矩形 5"/>
              <p:cNvSpPr/>
              <p:nvPr/>
            </p:nvSpPr>
            <p:spPr>
              <a:xfrm>
                <a:off x="1234252" y="1802830"/>
                <a:ext cx="7632848" cy="2803584"/>
              </a:xfrm>
              <a:prstGeom prst="roundRect">
                <a:avLst>
                  <a:gd name="adj" fmla="val 7147"/>
                </a:avLst>
              </a:prstGeom>
              <a:grpFill/>
              <a:ln>
                <a:solidFill>
                  <a:schemeClr val="accent5">
                    <a:lumMod val="20000"/>
                    <a:lumOff val="8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61" name="Picture 2" descr="http://files.eduuu.com/img/2017/07/12/135021_5965b89d3329d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40000" contrast="40000"/>
                      </a14:imgEffect>
                      <a14:imgEffect>
                        <a14:colorTemperature colorTemp="59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6440" y="2178650"/>
              <a:ext cx="1892568" cy="1892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1237060" y="1540605"/>
            <a:ext cx="6669880" cy="32239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500" kern="0" dirty="0">
                <a:cs typeface="+mn-ea"/>
                <a:sym typeface="+mn-lt"/>
              </a:rPr>
              <a:t>       </a:t>
            </a:r>
            <a:r>
              <a:rPr lang="zh-CN" altLang="en-US" sz="1500" kern="0" dirty="0">
                <a:solidFill>
                  <a:srgbClr val="0070C0"/>
                </a:solidFill>
                <a:cs typeface="+mn-ea"/>
                <a:sym typeface="+mn-lt"/>
              </a:rPr>
              <a:t>“我”是怎样发现的？仔细阅读</a:t>
            </a:r>
            <a:r>
              <a:rPr lang="en-US" altLang="zh-CN" sz="1500" kern="0" dirty="0">
                <a:solidFill>
                  <a:srgbClr val="0070C0"/>
                </a:solidFill>
                <a:cs typeface="+mn-ea"/>
                <a:sym typeface="+mn-lt"/>
              </a:rPr>
              <a:t>3-13</a:t>
            </a:r>
            <a:r>
              <a:rPr lang="zh-CN" altLang="en-US" sz="1500" kern="0" dirty="0">
                <a:solidFill>
                  <a:srgbClr val="0070C0"/>
                </a:solidFill>
                <a:cs typeface="+mn-ea"/>
                <a:sym typeface="+mn-lt"/>
              </a:rPr>
              <a:t>自然段，找有关句子读一读。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18356" y="2055508"/>
            <a:ext cx="2429111" cy="24291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文本框 3"/>
          <p:cNvSpPr txBox="1"/>
          <p:nvPr/>
        </p:nvSpPr>
        <p:spPr>
          <a:xfrm>
            <a:off x="519286" y="1335889"/>
            <a:ext cx="5344304" cy="1366914"/>
          </a:xfrm>
          <a:prstGeom prst="rect">
            <a:avLst/>
          </a:prstGeom>
          <a:noFill/>
          <a:ln>
            <a:noFill/>
          </a:ln>
        </p:spPr>
        <p:txBody>
          <a:bodyPr wrap="square" lIns="51435" tIns="25718" rIns="51435" bIns="25718" rtlCol="0" anchor="t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500" b="1" dirty="0">
                <a:cs typeface="+mn-ea"/>
                <a:sym typeface="+mn-lt"/>
              </a:rPr>
              <a:t>    我的发现起始于梦中飞行。每天夜里做梦我都飞，我对飞行是那样迷恋，只要双脚一点，轻轻跃起，就能离开地面飞向空中。</a:t>
            </a:r>
            <a:endParaRPr lang="zh-CN" altLang="en-US" sz="1500" b="1" u="sng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8" name="TextBox 4"/>
          <p:cNvSpPr txBox="1"/>
          <p:nvPr/>
        </p:nvSpPr>
        <p:spPr>
          <a:xfrm>
            <a:off x="1840057" y="1701301"/>
            <a:ext cx="3726414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b="1" spc="-375" dirty="0">
                <a:solidFill>
                  <a:srgbClr val="FF0000"/>
                </a:solidFill>
                <a:cs typeface="+mn-ea"/>
                <a:sym typeface="+mn-lt"/>
              </a:rPr>
              <a:t>~~~~~~~~~~~~~~</a:t>
            </a:r>
            <a:endParaRPr lang="zh-CN" altLang="en-US" sz="1500" b="1" spc="-375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9" name="文本框 3"/>
          <p:cNvSpPr txBox="1"/>
          <p:nvPr/>
        </p:nvSpPr>
        <p:spPr>
          <a:xfrm>
            <a:off x="162083" y="2981829"/>
            <a:ext cx="6129991" cy="282770"/>
          </a:xfrm>
          <a:prstGeom prst="rect">
            <a:avLst/>
          </a:prstGeom>
          <a:noFill/>
          <a:ln>
            <a:noFill/>
          </a:ln>
        </p:spPr>
        <p:txBody>
          <a:bodyPr wrap="square" lIns="51435" tIns="25718" rIns="51435" bIns="25718" rtlCol="0" anchor="t">
            <a:spAutoFit/>
          </a:bodyPr>
          <a:lstStyle/>
          <a:p>
            <a:pPr indent="538163" algn="just"/>
            <a:r>
              <a:rPr lang="zh-CN" altLang="en-US" sz="1500" b="1" dirty="0">
                <a:cs typeface="+mn-ea"/>
                <a:sym typeface="+mn-lt"/>
              </a:rPr>
              <a:t>每到夜晚，我的小伙伴们也就会在梦中飞腾。</a:t>
            </a:r>
            <a:endParaRPr lang="zh-CN" altLang="en-US" sz="1500" b="1" u="sng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1" name="文本框 3"/>
          <p:cNvSpPr txBox="1"/>
          <p:nvPr/>
        </p:nvSpPr>
        <p:spPr>
          <a:xfrm>
            <a:off x="519286" y="3533190"/>
            <a:ext cx="5641233" cy="80791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“我”发现自己和其他同学都具有“梦中飞行”的天赋，想解决这个奇妙的问题。</a:t>
            </a:r>
          </a:p>
        </p:txBody>
      </p:sp>
      <p:pic>
        <p:nvPicPr>
          <p:cNvPr id="62" name="Picture 3" descr="D:\蒋长青\20春工作项目\五年级\五年级光盘\课件\音、视频\课文朗读\语文\32.t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6949" y="1610310"/>
            <a:ext cx="2721467" cy="167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flipH="1">
            <a:off x="0" y="434340"/>
            <a:ext cx="9143999" cy="4274820"/>
          </a:xfrm>
          <a:prstGeom prst="rect">
            <a:avLst/>
          </a:prstGeom>
          <a:gradFill>
            <a:gsLst>
              <a:gs pos="36000">
                <a:schemeClr val="accent5">
                  <a:lumMod val="75000"/>
                </a:schemeClr>
              </a:gs>
              <a:gs pos="100000">
                <a:srgbClr val="00B0F0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5300" y="0"/>
            <a:ext cx="3443348" cy="5143500"/>
          </a:xfrm>
          <a:prstGeom prst="rect">
            <a:avLst/>
          </a:prstGeom>
        </p:spPr>
      </p:pic>
      <p:sp>
        <p:nvSpPr>
          <p:cNvPr id="5" name="文本框 66"/>
          <p:cNvSpPr txBox="1">
            <a:spLocks noChangeArrowheads="1"/>
          </p:cNvSpPr>
          <p:nvPr/>
        </p:nvSpPr>
        <p:spPr bwMode="auto">
          <a:xfrm>
            <a:off x="5120887" y="2386199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03</a:t>
            </a:r>
            <a:r>
              <a:rPr lang="en-US" altLang="zh-CN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课文精讲</a:t>
            </a:r>
          </a:p>
        </p:txBody>
      </p:sp>
      <p:sp>
        <p:nvSpPr>
          <p:cNvPr id="6" name="文本框 66"/>
          <p:cNvSpPr txBox="1">
            <a:spLocks noChangeArrowheads="1"/>
          </p:cNvSpPr>
          <p:nvPr/>
        </p:nvSpPr>
        <p:spPr bwMode="auto">
          <a:xfrm>
            <a:off x="5120887" y="1616962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02 </a:t>
            </a:r>
            <a:r>
              <a:rPr lang="zh-CN" altLang="en-US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字词揭秘</a:t>
            </a:r>
          </a:p>
        </p:txBody>
      </p:sp>
      <p:sp>
        <p:nvSpPr>
          <p:cNvPr id="7" name="文本框 66"/>
          <p:cNvSpPr txBox="1">
            <a:spLocks noChangeArrowheads="1"/>
          </p:cNvSpPr>
          <p:nvPr/>
        </p:nvSpPr>
        <p:spPr bwMode="auto">
          <a:xfrm>
            <a:off x="5120887" y="847725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01</a:t>
            </a:r>
            <a:r>
              <a:rPr lang="en-US" altLang="zh-CN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课前导读</a:t>
            </a:r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5120887" y="3155435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04</a:t>
            </a:r>
            <a:r>
              <a:rPr lang="en-US" altLang="zh-CN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课堂小结</a:t>
            </a:r>
          </a:p>
        </p:txBody>
      </p:sp>
      <p:sp>
        <p:nvSpPr>
          <p:cNvPr id="9" name="文本框 66"/>
          <p:cNvSpPr txBox="1">
            <a:spLocks noChangeArrowheads="1"/>
          </p:cNvSpPr>
          <p:nvPr/>
        </p:nvSpPr>
        <p:spPr bwMode="auto">
          <a:xfrm>
            <a:off x="5120887" y="3924671"/>
            <a:ext cx="30483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600" b="1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05</a:t>
            </a:r>
            <a:r>
              <a:rPr lang="en-US" altLang="zh-CN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700" spc="225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课堂练习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320790" y="1431846"/>
            <a:ext cx="2045970" cy="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320790" y="2277666"/>
            <a:ext cx="2045970" cy="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320790" y="3123486"/>
            <a:ext cx="2045970" cy="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320790" y="3969306"/>
            <a:ext cx="2045970" cy="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320790" y="4600575"/>
            <a:ext cx="2045970" cy="0"/>
          </a:xfrm>
          <a:prstGeom prst="line">
            <a:avLst/>
          </a:prstGeom>
          <a:ln w="127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平行四边形 14"/>
          <p:cNvSpPr/>
          <p:nvPr/>
        </p:nvSpPr>
        <p:spPr>
          <a:xfrm>
            <a:off x="3616786" y="769534"/>
            <a:ext cx="1058578" cy="156381"/>
          </a:xfrm>
          <a:prstGeom prst="parallelogram">
            <a:avLst>
              <a:gd name="adj" fmla="val 34026"/>
            </a:avLst>
          </a:prstGeom>
          <a:gradFill>
            <a:gsLst>
              <a:gs pos="0">
                <a:schemeClr val="bg1"/>
              </a:gs>
              <a:gs pos="100000">
                <a:srgbClr val="00B0F0">
                  <a:alpha val="14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平行四边形 15"/>
          <p:cNvSpPr/>
          <p:nvPr/>
        </p:nvSpPr>
        <p:spPr>
          <a:xfrm>
            <a:off x="3467904" y="1009585"/>
            <a:ext cx="923434" cy="140863"/>
          </a:xfrm>
          <a:prstGeom prst="parallelogram">
            <a:avLst/>
          </a:prstGeom>
          <a:gradFill>
            <a:gsLst>
              <a:gs pos="0">
                <a:schemeClr val="bg1"/>
              </a:gs>
              <a:gs pos="100000">
                <a:srgbClr val="00B0F0">
                  <a:alpha val="1400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153951" y="4388632"/>
            <a:ext cx="807711" cy="254806"/>
            <a:chOff x="10627372" y="5579094"/>
            <a:chExt cx="1609946" cy="507884"/>
          </a:xfrm>
        </p:grpSpPr>
        <p:sp>
          <p:nvSpPr>
            <p:cNvPr id="17" name="平行四边形 16"/>
            <p:cNvSpPr/>
            <p:nvPr/>
          </p:nvSpPr>
          <p:spPr>
            <a:xfrm>
              <a:off x="10825881" y="5579094"/>
              <a:ext cx="1411437" cy="208508"/>
            </a:xfrm>
            <a:prstGeom prst="parallelogram">
              <a:avLst>
                <a:gd name="adj" fmla="val 34026"/>
              </a:avLst>
            </a:prstGeom>
            <a:gradFill>
              <a:gsLst>
                <a:gs pos="0">
                  <a:schemeClr val="bg1">
                    <a:alpha val="46000"/>
                  </a:schemeClr>
                </a:gs>
                <a:gs pos="100000">
                  <a:srgbClr val="00B0F0">
                    <a:alpha val="14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" name="平行四边形 17"/>
            <p:cNvSpPr/>
            <p:nvPr/>
          </p:nvSpPr>
          <p:spPr>
            <a:xfrm>
              <a:off x="10627372" y="5899161"/>
              <a:ext cx="1231245" cy="187817"/>
            </a:xfrm>
            <a:prstGeom prst="parallelogram">
              <a:avLst/>
            </a:prstGeom>
            <a:gradFill>
              <a:gsLst>
                <a:gs pos="0">
                  <a:schemeClr val="bg1">
                    <a:alpha val="6000"/>
                  </a:schemeClr>
                </a:gs>
                <a:gs pos="100000">
                  <a:srgbClr val="00B0F0">
                    <a:alpha val="14000"/>
                  </a:srgb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495301" y="1556898"/>
            <a:ext cx="6032126" cy="2675240"/>
            <a:chOff x="1234252" y="1338837"/>
            <a:chExt cx="7632848" cy="3731570"/>
          </a:xfrm>
        </p:grpSpPr>
        <p:sp>
          <p:nvSpPr>
            <p:cNvPr id="58" name="矩形 57"/>
            <p:cNvSpPr/>
            <p:nvPr/>
          </p:nvSpPr>
          <p:spPr>
            <a:xfrm>
              <a:off x="1347908" y="1974186"/>
              <a:ext cx="7366323" cy="206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71488">
                <a:lnSpc>
                  <a:spcPct val="150000"/>
                </a:lnSpc>
              </a:pPr>
              <a:r>
                <a:rPr lang="zh-CN" altLang="en-US" sz="1500" b="1" dirty="0">
                  <a:solidFill>
                    <a:srgbClr val="0070C0"/>
                  </a:solidFill>
                  <a:cs typeface="+mn-ea"/>
                  <a:sym typeface="+mn-lt"/>
                </a:rPr>
                <a:t>这时候，我清清楚楚听见老师说，有的科学家认为，母腹中的胎儿再现了从简单生命进化成人的过程。当时教室里安静得出奇，大家都默不作声。我忽然想起了自己的发现，情不自禁地笑出了声音。老师狠狠地瞪了我一眼。</a:t>
              </a:r>
            </a:p>
          </p:txBody>
        </p:sp>
        <p:sp>
          <p:nvSpPr>
            <p:cNvPr id="59" name="圆角矩形 15"/>
            <p:cNvSpPr/>
            <p:nvPr/>
          </p:nvSpPr>
          <p:spPr>
            <a:xfrm>
              <a:off x="1234252" y="1338837"/>
              <a:ext cx="7632848" cy="3731570"/>
            </a:xfrm>
            <a:prstGeom prst="roundRect">
              <a:avLst>
                <a:gd name="adj" fmla="val 7147"/>
              </a:avLst>
            </a:prstGeom>
            <a:grpFill/>
            <a:ln>
              <a:solidFill>
                <a:schemeClr val="accent5">
                  <a:lumMod val="20000"/>
                  <a:lumOff val="8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06617" y="1679962"/>
            <a:ext cx="2429111" cy="24291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2" descr="http://d10.paixin.com/thumbs/4481647/154009948/staff_1024.jpg?watermark/1/image/aHR0cDovL2QwMC5wYWl4aW4uY29tL3dtX2RwXzM2MF9iaWdnZXIucG5n/dissolve/100/gravity/SouthWest/dx/0/dy/0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461" y="1418491"/>
            <a:ext cx="3375899" cy="2945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矩形 60"/>
          <p:cNvSpPr/>
          <p:nvPr/>
        </p:nvSpPr>
        <p:spPr>
          <a:xfrm>
            <a:off x="4572000" y="2171282"/>
            <a:ext cx="3924539" cy="109324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fontAlgn="base">
              <a:lnSpc>
                <a:spcPct val="200000"/>
              </a:lnSpc>
              <a:spcAft>
                <a:spcPct val="0"/>
              </a:spcAft>
            </a:pPr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母腹中的胎儿再现了从简单生命进化成人的过程。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矩形 56"/>
          <p:cNvSpPr/>
          <p:nvPr/>
        </p:nvSpPr>
        <p:spPr>
          <a:xfrm>
            <a:off x="284984" y="1804643"/>
            <a:ext cx="4386525" cy="1898598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     尽管童年的发现有时会令人觉得可笑，甚至会招来麻烦，可是希望你们每个人都用一双好奇的眼睛去发现，去享受发现的快乐，拥有自己美妙的童年的发现。也许，这就是你创造、研究的开始。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354" y="1696946"/>
            <a:ext cx="2967320" cy="2208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矩形 58"/>
          <p:cNvSpPr/>
          <p:nvPr/>
        </p:nvSpPr>
        <p:spPr>
          <a:xfrm>
            <a:off x="1224182" y="1884900"/>
            <a:ext cx="6107949" cy="2839661"/>
          </a:xfrm>
          <a:prstGeom prst="rect">
            <a:avLst/>
          </a:prstGeom>
          <a:no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/>
          <a:p>
            <a:pPr algn="ctr"/>
            <a:endParaRPr lang="zh-CN" altLang="en-US" b="1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0994" y="2058260"/>
            <a:ext cx="369332" cy="14545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eaVert" wrap="square" lIns="68580" tIns="34290" rIns="68580" bIns="34290" rtlCol="0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板书设计</a:t>
            </a:r>
          </a:p>
        </p:txBody>
      </p:sp>
      <p:sp>
        <p:nvSpPr>
          <p:cNvPr id="80" name="文本框 9"/>
          <p:cNvSpPr txBox="1">
            <a:spLocks noChangeArrowheads="1"/>
          </p:cNvSpPr>
          <p:nvPr/>
        </p:nvSpPr>
        <p:spPr bwMode="auto">
          <a:xfrm>
            <a:off x="2135546" y="1617208"/>
            <a:ext cx="4878833" cy="300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rgbClr val="0070C0"/>
                </a:solidFill>
                <a:cs typeface="+mn-ea"/>
                <a:sym typeface="+mn-lt"/>
              </a:rPr>
              <a:t>起因</a:t>
            </a:r>
            <a:r>
              <a:rPr lang="en-US" altLang="zh-CN" sz="1500" dirty="0">
                <a:cs typeface="+mn-ea"/>
                <a:sym typeface="+mn-lt"/>
              </a:rPr>
              <a:t>——</a:t>
            </a:r>
            <a:r>
              <a:rPr lang="zh-CN" altLang="en-US" sz="1500" dirty="0">
                <a:cs typeface="+mn-ea"/>
                <a:sym typeface="+mn-lt"/>
              </a:rPr>
              <a:t>童年发现</a:t>
            </a:r>
            <a:r>
              <a:rPr lang="en-US" altLang="zh-CN" sz="1500" dirty="0">
                <a:cs typeface="+mn-ea"/>
                <a:sym typeface="+mn-lt"/>
              </a:rPr>
              <a:t>——</a:t>
            </a:r>
            <a:r>
              <a:rPr lang="zh-CN" altLang="en-US" sz="1500" dirty="0">
                <a:cs typeface="+mn-ea"/>
                <a:sym typeface="+mn-lt"/>
              </a:rPr>
              <a:t>胚胎发育规律</a:t>
            </a:r>
          </a:p>
        </p:txBody>
      </p:sp>
      <p:sp>
        <p:nvSpPr>
          <p:cNvPr id="81" name="文本框 10"/>
          <p:cNvSpPr txBox="1">
            <a:spLocks noChangeArrowheads="1"/>
          </p:cNvSpPr>
          <p:nvPr/>
        </p:nvSpPr>
        <p:spPr bwMode="auto">
          <a:xfrm>
            <a:off x="6454867" y="2333356"/>
            <a:ext cx="1313947" cy="76174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敢于提问</a:t>
            </a:r>
            <a:endParaRPr lang="en-US" altLang="zh-CN" sz="15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大胆探索</a:t>
            </a:r>
            <a:endParaRPr lang="en-US" altLang="zh-CN" sz="15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得到答案</a:t>
            </a:r>
            <a:endParaRPr lang="en-US" altLang="zh-CN" sz="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2" name="文本框 3"/>
          <p:cNvSpPr txBox="1">
            <a:spLocks noChangeArrowheads="1"/>
          </p:cNvSpPr>
          <p:nvPr/>
        </p:nvSpPr>
        <p:spPr bwMode="auto">
          <a:xfrm>
            <a:off x="1310535" y="2291630"/>
            <a:ext cx="369332" cy="1742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wrap="square" lIns="68580" tIns="34290" rIns="68580" bIns="34290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500" noProof="1">
                <a:cs typeface="+mn-ea"/>
                <a:sym typeface="+mn-lt"/>
              </a:rPr>
              <a:t>童年的发现</a:t>
            </a:r>
          </a:p>
        </p:txBody>
      </p:sp>
      <p:sp>
        <p:nvSpPr>
          <p:cNvPr id="83" name="文本框 16"/>
          <p:cNvSpPr txBox="1">
            <a:spLocks noChangeArrowheads="1"/>
          </p:cNvSpPr>
          <p:nvPr/>
        </p:nvSpPr>
        <p:spPr bwMode="auto">
          <a:xfrm>
            <a:off x="2135545" y="3569353"/>
            <a:ext cx="5824131" cy="300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marL="3028950" indent="-3028950"/>
            <a:r>
              <a:rPr lang="zh-CN" altLang="en-US" sz="1500" dirty="0">
                <a:solidFill>
                  <a:srgbClr val="0070C0"/>
                </a:solidFill>
                <a:cs typeface="+mn-ea"/>
                <a:sym typeface="+mn-lt"/>
              </a:rPr>
              <a:t>结果</a:t>
            </a:r>
            <a:r>
              <a:rPr lang="en-US" altLang="zh-CN" sz="1500" dirty="0">
                <a:cs typeface="+mn-ea"/>
                <a:sym typeface="+mn-lt"/>
              </a:rPr>
              <a:t>—</a:t>
            </a:r>
            <a:r>
              <a:rPr lang="zh-CN" altLang="en-US" sz="1500" dirty="0">
                <a:cs typeface="+mn-ea"/>
                <a:sym typeface="+mn-lt"/>
              </a:rPr>
              <a:t>老师的讲解</a:t>
            </a:r>
            <a:r>
              <a:rPr lang="en-US" altLang="zh-CN" sz="1500" dirty="0">
                <a:cs typeface="+mn-ea"/>
                <a:sym typeface="+mn-lt"/>
              </a:rPr>
              <a:t>—</a:t>
            </a:r>
            <a:r>
              <a:rPr lang="zh-CN" altLang="en-US" sz="1500" dirty="0">
                <a:cs typeface="+mn-ea"/>
                <a:sym typeface="+mn-lt"/>
              </a:rPr>
              <a:t>“我”因发笑受驱逐</a:t>
            </a:r>
          </a:p>
        </p:txBody>
      </p:sp>
      <p:sp>
        <p:nvSpPr>
          <p:cNvPr id="84" name="左大括号 83"/>
          <p:cNvSpPr/>
          <p:nvPr/>
        </p:nvSpPr>
        <p:spPr>
          <a:xfrm>
            <a:off x="1889694" y="1799239"/>
            <a:ext cx="122282" cy="1966322"/>
          </a:xfrm>
          <a:prstGeom prst="leftBrace">
            <a:avLst>
              <a:gd name="adj1" fmla="val 42725"/>
              <a:gd name="adj2" fmla="val 50000"/>
            </a:avLst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2135546" y="2049257"/>
            <a:ext cx="4152174" cy="1408198"/>
            <a:chOff x="1412156" y="1720354"/>
            <a:chExt cx="5536232" cy="1877597"/>
          </a:xfrm>
        </p:grpSpPr>
        <p:sp>
          <p:nvSpPr>
            <p:cNvPr id="88" name="文本框 16"/>
            <p:cNvSpPr txBox="1">
              <a:spLocks noChangeArrowheads="1"/>
            </p:cNvSpPr>
            <p:nvPr/>
          </p:nvSpPr>
          <p:spPr bwMode="auto">
            <a:xfrm>
              <a:off x="1412156" y="2440434"/>
              <a:ext cx="968359" cy="43088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1500" dirty="0">
                  <a:solidFill>
                    <a:srgbClr val="0070C0"/>
                  </a:solidFill>
                  <a:cs typeface="+mn-ea"/>
                  <a:sym typeface="+mn-lt"/>
                </a:rPr>
                <a:t>经过</a:t>
              </a:r>
            </a:p>
          </p:txBody>
        </p:sp>
        <p:sp>
          <p:nvSpPr>
            <p:cNvPr id="89" name="文本框 19"/>
            <p:cNvSpPr txBox="1">
              <a:spLocks noChangeArrowheads="1"/>
            </p:cNvSpPr>
            <p:nvPr/>
          </p:nvSpPr>
          <p:spPr bwMode="auto">
            <a:xfrm>
              <a:off x="2411884" y="1720354"/>
              <a:ext cx="4536504" cy="150810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500" dirty="0">
                  <a:cs typeface="+mn-ea"/>
                  <a:sym typeface="+mn-lt"/>
                </a:rPr>
                <a:t>梦中飞行</a:t>
              </a:r>
              <a:r>
                <a:rPr lang="en-US" altLang="zh-CN" sz="1500" dirty="0">
                  <a:cs typeface="+mn-ea"/>
                  <a:sym typeface="+mn-lt"/>
                </a:rPr>
                <a:t>——</a:t>
              </a:r>
              <a:r>
                <a:rPr lang="zh-CN" altLang="en-US" sz="1500" dirty="0">
                  <a:cs typeface="+mn-ea"/>
                  <a:sym typeface="+mn-lt"/>
                </a:rPr>
                <a:t>人的生长</a:t>
              </a:r>
              <a:endParaRPr lang="en-US" altLang="zh-CN" sz="1500" dirty="0">
                <a:cs typeface="+mn-ea"/>
                <a:sym typeface="+mn-lt"/>
              </a:endParaRPr>
            </a:p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500" dirty="0">
                  <a:cs typeface="+mn-ea"/>
                  <a:sym typeface="+mn-lt"/>
                </a:rPr>
                <a:t>绞尽脑汁</a:t>
              </a:r>
              <a:r>
                <a:rPr lang="en-US" altLang="zh-CN" sz="1500" dirty="0">
                  <a:cs typeface="+mn-ea"/>
                  <a:sym typeface="+mn-lt"/>
                </a:rPr>
                <a:t>——</a:t>
              </a:r>
              <a:r>
                <a:rPr lang="zh-CN" altLang="en-US" sz="1500" dirty="0">
                  <a:cs typeface="+mn-ea"/>
                  <a:sym typeface="+mn-lt"/>
                </a:rPr>
                <a:t>猜出规律</a:t>
              </a:r>
              <a:endParaRPr lang="en-US" altLang="zh-CN" sz="1500" dirty="0">
                <a:cs typeface="+mn-ea"/>
                <a:sym typeface="+mn-lt"/>
              </a:endParaRPr>
            </a:p>
            <a:p>
              <a:pPr eaLnBrk="1" hangingPunct="1"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zh-CN" altLang="en-US" sz="1500" dirty="0">
                  <a:cs typeface="+mn-ea"/>
                  <a:sym typeface="+mn-lt"/>
                </a:rPr>
                <a:t>生物课上</a:t>
              </a:r>
              <a:r>
                <a:rPr lang="en-US" altLang="zh-CN" sz="1500" dirty="0">
                  <a:cs typeface="+mn-ea"/>
                  <a:sym typeface="+mn-lt"/>
                </a:rPr>
                <a:t>——</a:t>
              </a:r>
              <a:r>
                <a:rPr lang="zh-CN" altLang="en-US" sz="1500" dirty="0">
                  <a:cs typeface="+mn-ea"/>
                  <a:sym typeface="+mn-lt"/>
                </a:rPr>
                <a:t>被人误解</a:t>
              </a:r>
            </a:p>
          </p:txBody>
        </p:sp>
        <p:sp>
          <p:nvSpPr>
            <p:cNvPr id="90" name="左大括号 89"/>
            <p:cNvSpPr/>
            <p:nvPr/>
          </p:nvSpPr>
          <p:spPr>
            <a:xfrm>
              <a:off x="2267868" y="1895211"/>
              <a:ext cx="223557" cy="1702740"/>
            </a:xfrm>
            <a:prstGeom prst="leftBrace">
              <a:avLst>
                <a:gd name="adj1" fmla="val 42725"/>
                <a:gd name="adj2" fmla="val 50000"/>
              </a:avLst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cs typeface="+mn-ea"/>
                <a:sym typeface="+mn-lt"/>
              </a:endParaRPr>
            </a:p>
          </p:txBody>
        </p:sp>
      </p:grpSp>
      <p:sp>
        <p:nvSpPr>
          <p:cNvPr id="91" name="左大括号 90"/>
          <p:cNvSpPr/>
          <p:nvPr/>
        </p:nvSpPr>
        <p:spPr>
          <a:xfrm flipH="1">
            <a:off x="5826831" y="1799240"/>
            <a:ext cx="186197" cy="1966323"/>
          </a:xfrm>
          <a:prstGeom prst="leftBrace">
            <a:avLst>
              <a:gd name="adj1" fmla="val 42725"/>
              <a:gd name="adj2" fmla="val 50000"/>
            </a:avLst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0" grpId="0"/>
      <p:bldP spid="81" grpId="0" animBg="1"/>
      <p:bldP spid="82" grpId="0"/>
      <p:bldP spid="83" grpId="0"/>
      <p:bldP spid="84" grpId="0" animBg="1"/>
      <p:bldP spid="9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矩形 80"/>
          <p:cNvSpPr/>
          <p:nvPr/>
        </p:nvSpPr>
        <p:spPr>
          <a:xfrm>
            <a:off x="2145125" y="2078130"/>
            <a:ext cx="5931275" cy="191590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tabLst>
                <a:tab pos="2688431" algn="l"/>
              </a:tabLst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胚胎（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péi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pēi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） 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	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灾祸（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huò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guō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）  </a:t>
            </a:r>
            <a:endParaRPr lang="en-US" altLang="zh-CN" sz="15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tabLst>
                <a:tab pos="2688431" algn="l"/>
              </a:tabLst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患难（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huàn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hàn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	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痴呆（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zhī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chī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</a:p>
          <a:p>
            <a:pPr>
              <a:lnSpc>
                <a:spcPct val="200000"/>
              </a:lnSpc>
              <a:tabLst>
                <a:tab pos="2688431" algn="l"/>
              </a:tabLst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天赋（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fù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wǔ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	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伊人（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yí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yī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）  </a:t>
            </a:r>
            <a:endParaRPr lang="en-US" altLang="zh-CN" sz="15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tabLst>
                <a:tab pos="2688431" algn="l"/>
              </a:tabLst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窘迫（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jiǒng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jǒng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	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安娜（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nuó</a:t>
            </a:r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en-US" altLang="zh-CN" sz="1500" b="1" dirty="0" err="1">
                <a:solidFill>
                  <a:prstClr val="black"/>
                </a:solidFill>
                <a:cs typeface="+mn-ea"/>
                <a:sym typeface="+mn-lt"/>
              </a:rPr>
              <a:t>nà</a:t>
            </a: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）</a:t>
            </a:r>
          </a:p>
        </p:txBody>
      </p:sp>
      <p:sp>
        <p:nvSpPr>
          <p:cNvPr id="82" name="文本框 99"/>
          <p:cNvSpPr txBox="1"/>
          <p:nvPr/>
        </p:nvSpPr>
        <p:spPr>
          <a:xfrm>
            <a:off x="494346" y="1348695"/>
            <a:ext cx="3490302" cy="3000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marL="466725" indent="-466725"/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一、用“√”给加点字选择正确的读音</a:t>
            </a:r>
          </a:p>
        </p:txBody>
      </p:sp>
      <p:sp>
        <p:nvSpPr>
          <p:cNvPr id="83" name="矩形 82"/>
          <p:cNvSpPr/>
          <p:nvPr/>
        </p:nvSpPr>
        <p:spPr>
          <a:xfrm>
            <a:off x="2210822" y="2383142"/>
            <a:ext cx="223459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•</a:t>
            </a:r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4876083" y="2394101"/>
            <a:ext cx="223459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•</a:t>
            </a:r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2179831" y="2884156"/>
            <a:ext cx="223459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•</a:t>
            </a:r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4853351" y="2865271"/>
            <a:ext cx="223459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•</a:t>
            </a:r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2454692" y="3355325"/>
            <a:ext cx="223459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•</a:t>
            </a:r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4876083" y="3336440"/>
            <a:ext cx="223459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•</a:t>
            </a:r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2197750" y="3842011"/>
            <a:ext cx="223459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•</a:t>
            </a:r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4876083" y="3798197"/>
            <a:ext cx="223459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prstClr val="black"/>
                </a:solidFill>
                <a:cs typeface="+mn-ea"/>
                <a:sym typeface="+mn-lt"/>
              </a:rPr>
              <a:t>•</a:t>
            </a:r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3159616" y="2001574"/>
            <a:ext cx="273152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√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534992" y="2064346"/>
            <a:ext cx="273152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√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2902131" y="2525184"/>
            <a:ext cx="273152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√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5817697" y="2506867"/>
            <a:ext cx="273152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√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2730733" y="2972896"/>
            <a:ext cx="273152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√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5676555" y="2963196"/>
            <a:ext cx="273152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√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2736100" y="3420609"/>
            <a:ext cx="273152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√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5867055" y="3420609"/>
            <a:ext cx="273152" cy="3000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√</a:t>
            </a:r>
            <a:endParaRPr lang="zh-CN" altLang="en-US" sz="1500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83" grpId="0"/>
      <p:bldP spid="84" grpId="0"/>
      <p:bldP spid="85" grpId="0"/>
      <p:bldP spid="86" grpId="0"/>
      <p:bldP spid="87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268779" y="1763584"/>
            <a:ext cx="7908735" cy="191590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algn="ctr">
              <a:lnSpc>
                <a:spcPct val="200000"/>
              </a:lnSpc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随心所欲   情不自禁   绞尽脑汁  不怀好意</a:t>
            </a:r>
          </a:p>
          <a:p>
            <a:pPr lvl="0">
              <a:lnSpc>
                <a:spcPct val="200000"/>
              </a:lnSpc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    “梦中的我们为什么总是在（                    ）地飞？”我（                    ）地想，怎么也没有想明白。直到有一次，听到生物课上老师的讲解，我才明白。但是想到自己以前的发现竟然和老师的讲解一样，“我”（                    ）地笑出声来。</a:t>
            </a:r>
          </a:p>
        </p:txBody>
      </p:sp>
      <p:sp>
        <p:nvSpPr>
          <p:cNvPr id="40" name="文本框 99"/>
          <p:cNvSpPr txBox="1"/>
          <p:nvPr/>
        </p:nvSpPr>
        <p:spPr>
          <a:xfrm>
            <a:off x="495301" y="1153588"/>
            <a:ext cx="2788920" cy="374333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二、选择下面的词语填入句子</a:t>
            </a:r>
          </a:p>
        </p:txBody>
      </p:sp>
      <p:sp>
        <p:nvSpPr>
          <p:cNvPr id="41" name="矩形 40"/>
          <p:cNvSpPr/>
          <p:nvPr/>
        </p:nvSpPr>
        <p:spPr>
          <a:xfrm>
            <a:off x="5609177" y="2391664"/>
            <a:ext cx="927177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随心所欲</a:t>
            </a:r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284221" y="3310302"/>
            <a:ext cx="1032975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 情不自禁 </a:t>
            </a:r>
            <a:endParaRPr lang="zh-CN" altLang="en-US" sz="1500" dirty="0"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192107" y="2414542"/>
            <a:ext cx="927177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绞尽脑汁</a:t>
            </a:r>
            <a:endParaRPr lang="zh-CN" altLang="en-US" sz="15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 animBg="1"/>
      <p:bldP spid="41" grpId="0"/>
      <p:bldP spid="42" grpId="0"/>
      <p:bldP spid="4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092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54"/>
          <p:cNvSpPr/>
          <p:nvPr/>
        </p:nvSpPr>
        <p:spPr>
          <a:xfrm>
            <a:off x="495300" y="1874419"/>
            <a:ext cx="4953430" cy="13842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solidFill>
                  <a:srgbClr val="FF0000"/>
                </a:solidFill>
                <a:cs typeface="+mn-ea"/>
                <a:sym typeface="+mn-lt"/>
              </a:rPr>
              <a:t>    每个人的童年都充满着无数个“为什么”，充满着神奇的幻想和想象。我们今天要学习的作者，他的童年不仅如此，还具备比常人更宝贵的东西，让我们去文中找找吧！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5089" y="1559611"/>
            <a:ext cx="3036413" cy="202427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601869" y="1181378"/>
            <a:ext cx="16152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95300" y="1157268"/>
            <a:ext cx="1635191" cy="34624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zh-CN" altLang="en-US" sz="1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走近作者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-187968" y="1503517"/>
            <a:ext cx="6902666" cy="3330388"/>
            <a:chOff x="-2480392" y="1075290"/>
            <a:chExt cx="16049256" cy="5655808"/>
          </a:xfrm>
        </p:grpSpPr>
        <p:pic>
          <p:nvPicPr>
            <p:cNvPr id="9" name="矩形 15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480392" y="1075290"/>
              <a:ext cx="16049256" cy="56558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矩形 5"/>
            <p:cNvSpPr/>
            <p:nvPr/>
          </p:nvSpPr>
          <p:spPr>
            <a:xfrm>
              <a:off x="-214580" y="1663305"/>
              <a:ext cx="11522531" cy="42337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800" b="1" u="sng" dirty="0">
                  <a:solidFill>
                    <a:schemeClr val="accent5"/>
                  </a:solidFill>
                  <a:cs typeface="+mn-ea"/>
                  <a:sym typeface="+mn-lt"/>
                </a:rPr>
                <a:t>费奥多罗夫</a:t>
              </a:r>
              <a:r>
                <a:rPr lang="zh-CN" altLang="en-US" sz="1800" b="1" dirty="0">
                  <a:solidFill>
                    <a:schemeClr val="accent5"/>
                  </a:solidFill>
                  <a:cs typeface="+mn-ea"/>
                  <a:sym typeface="+mn-lt"/>
                </a:rPr>
                <a:t>：</a:t>
              </a:r>
              <a:endParaRPr lang="en-US" altLang="zh-CN" sz="1800" b="1" dirty="0">
                <a:solidFill>
                  <a:schemeClr val="accent5"/>
                </a:solidFill>
                <a:cs typeface="+mn-ea"/>
                <a:sym typeface="+mn-lt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500" b="1" dirty="0">
                  <a:cs typeface="+mn-ea"/>
                  <a:sym typeface="+mn-lt"/>
                </a:rPr>
                <a:t>    俄国儿童文学作家、莫斯科国立</a:t>
              </a:r>
              <a:r>
                <a:rPr lang="en-US" altLang="zh-CN" sz="1500" b="1" dirty="0">
                  <a:cs typeface="+mn-ea"/>
                  <a:sym typeface="+mn-lt"/>
                </a:rPr>
                <a:t>A.H.</a:t>
              </a:r>
              <a:r>
                <a:rPr lang="zh-CN" altLang="en-US" sz="1500" b="1" dirty="0">
                  <a:cs typeface="+mn-ea"/>
                  <a:sym typeface="+mn-lt"/>
                </a:rPr>
                <a:t>柯西金纺织大学实用艺术系教授、苏联美术科学院通讯院士。</a:t>
              </a:r>
              <a:r>
                <a:rPr lang="en-US" altLang="zh-CN" sz="1500" b="1" dirty="0">
                  <a:cs typeface="+mn-ea"/>
                  <a:sym typeface="+mn-lt"/>
                </a:rPr>
                <a:t>1832—1837</a:t>
              </a:r>
              <a:r>
                <a:rPr lang="zh-CN" altLang="en-US" sz="1500" b="1" dirty="0">
                  <a:cs typeface="+mn-ea"/>
                  <a:sym typeface="+mn-lt"/>
                </a:rPr>
                <a:t>年测定了西伯利亚一些地方的地理坐标。曾参加</a:t>
              </a:r>
              <a:r>
                <a:rPr lang="en-US" altLang="zh-CN" sz="1500" b="1" dirty="0">
                  <a:cs typeface="+mn-ea"/>
                  <a:sym typeface="+mn-lt"/>
                </a:rPr>
                <a:t>1842</a:t>
              </a:r>
              <a:r>
                <a:rPr lang="zh-CN" altLang="en-US" sz="1500" b="1" dirty="0">
                  <a:cs typeface="+mn-ea"/>
                  <a:sym typeface="+mn-lt"/>
                </a:rPr>
                <a:t>年和</a:t>
              </a:r>
              <a:r>
                <a:rPr lang="en-US" altLang="zh-CN" sz="1500" b="1" dirty="0">
                  <a:cs typeface="+mn-ea"/>
                  <a:sym typeface="+mn-lt"/>
                </a:rPr>
                <a:t>1851</a:t>
              </a:r>
              <a:r>
                <a:rPr lang="zh-CN" altLang="en-US" sz="1500" b="1" dirty="0">
                  <a:cs typeface="+mn-ea"/>
                  <a:sym typeface="+mn-lt"/>
                </a:rPr>
                <a:t>年日全食的观测。也是生物学家。</a:t>
              </a:r>
            </a:p>
          </p:txBody>
        </p:sp>
      </p:grpSp>
      <p:pic>
        <p:nvPicPr>
          <p:cNvPr id="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548275" y="1861771"/>
            <a:ext cx="1954904" cy="225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95300" y="1830826"/>
            <a:ext cx="5246996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800" b="1" dirty="0">
                <a:solidFill>
                  <a:srgbClr val="0070C0"/>
                </a:solidFill>
                <a:cs typeface="+mn-ea"/>
                <a:sym typeface="+mn-lt"/>
              </a:rPr>
              <a:t>带着问题，有感情地朗读课文：</a:t>
            </a:r>
          </a:p>
          <a:p>
            <a:pPr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     ①读准字音，把课文读正确，读通顺。</a:t>
            </a:r>
          </a:p>
          <a:p>
            <a:pPr>
              <a:lnSpc>
                <a:spcPct val="200000"/>
              </a:lnSpc>
            </a:pPr>
            <a:r>
              <a:rPr lang="zh-CN" altLang="en-US" sz="1500" dirty="0">
                <a:cs typeface="+mn-ea"/>
                <a:sym typeface="+mn-lt"/>
              </a:rPr>
              <a:t>       ②看看通过自学，能读懂什么？有不明白的，做上记号，提出来大家共同讨论。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200775" y="1504950"/>
            <a:ext cx="24384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04986" y="1761019"/>
            <a:ext cx="5587175" cy="147655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800" b="1" dirty="0">
                <a:solidFill>
                  <a:srgbClr val="0070C0"/>
                </a:solidFill>
                <a:cs typeface="+mn-ea"/>
                <a:sym typeface="+mn-lt"/>
              </a:rPr>
              <a:t>自读检查：</a:t>
            </a:r>
          </a:p>
          <a:p>
            <a:pPr>
              <a:lnSpc>
                <a:spcPct val="200000"/>
              </a:lnSpc>
            </a:pPr>
            <a:r>
              <a:rPr lang="en-US" altLang="zh-CN" sz="1500" dirty="0">
                <a:cs typeface="+mn-ea"/>
                <a:sym typeface="+mn-lt"/>
              </a:rPr>
              <a:t>       1.</a:t>
            </a:r>
            <a:r>
              <a:rPr lang="zh-CN" altLang="en-US" sz="1500" dirty="0">
                <a:cs typeface="+mn-ea"/>
                <a:sym typeface="+mn-lt"/>
              </a:rPr>
              <a:t>指名读课文，同学检查字音是否正确。</a:t>
            </a:r>
          </a:p>
          <a:p>
            <a:pPr>
              <a:lnSpc>
                <a:spcPct val="200000"/>
              </a:lnSpc>
            </a:pPr>
            <a:r>
              <a:rPr lang="en-US" altLang="zh-CN" sz="1500" dirty="0">
                <a:cs typeface="+mn-ea"/>
                <a:sym typeface="+mn-lt"/>
              </a:rPr>
              <a:t>       2.</a:t>
            </a:r>
            <a:r>
              <a:rPr lang="zh-CN" altLang="en-US" sz="1500" dirty="0">
                <a:cs typeface="+mn-ea"/>
                <a:sym typeface="+mn-lt"/>
              </a:rPr>
              <a:t>分小组讨论：读完课文，你能不能说一说课文的主要内容。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200775" y="1504950"/>
            <a:ext cx="24384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文本框 108"/>
          <p:cNvSpPr txBox="1"/>
          <p:nvPr/>
        </p:nvSpPr>
        <p:spPr>
          <a:xfrm>
            <a:off x="495300" y="1278849"/>
            <a:ext cx="1119188" cy="4385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algn="ctr" fontAlgn="base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OPPOSans R" panose="00020600040101010101" pitchFamily="18" charset="-122"/>
                <a:ea typeface="OPPOSans R" panose="00020600040101010101" pitchFamily="18" charset="-122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我会认</a:t>
            </a:r>
          </a:p>
        </p:txBody>
      </p:sp>
      <p:sp>
        <p:nvSpPr>
          <p:cNvPr id="71" name="TextBox 22"/>
          <p:cNvSpPr txBox="1"/>
          <p:nvPr/>
        </p:nvSpPr>
        <p:spPr>
          <a:xfrm>
            <a:off x="2699076" y="2351968"/>
            <a:ext cx="335669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胎</a:t>
            </a:r>
          </a:p>
        </p:txBody>
      </p:sp>
      <p:sp>
        <p:nvSpPr>
          <p:cNvPr id="72" name="矩形 71"/>
          <p:cNvSpPr/>
          <p:nvPr/>
        </p:nvSpPr>
        <p:spPr>
          <a:xfrm>
            <a:off x="2430971" y="2069198"/>
            <a:ext cx="499113" cy="282771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pēi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3557953" y="2069198"/>
            <a:ext cx="1998126" cy="282770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huò</a:t>
            </a:r>
            <a:r>
              <a:rPr lang="en-US" altLang="zh-CN" sz="1500" b="1" dirty="0">
                <a:cs typeface="+mn-ea"/>
                <a:sym typeface="+mn-lt"/>
              </a:rPr>
              <a:t>  </a:t>
            </a:r>
            <a:r>
              <a:rPr lang="en-US" altLang="zh-CN" sz="1500" b="1" dirty="0" err="1">
                <a:cs typeface="+mn-ea"/>
                <a:sym typeface="+mn-lt"/>
              </a:rPr>
              <a:t>huàn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5097028" y="2069198"/>
            <a:ext cx="459051" cy="282770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fù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900522" y="2069198"/>
            <a:ext cx="493563" cy="282770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chī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76" name="TextBox 36"/>
          <p:cNvSpPr txBox="1"/>
          <p:nvPr/>
        </p:nvSpPr>
        <p:spPr>
          <a:xfrm>
            <a:off x="2410505" y="2351968"/>
            <a:ext cx="335669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胚</a:t>
            </a:r>
          </a:p>
        </p:txBody>
      </p:sp>
      <p:sp>
        <p:nvSpPr>
          <p:cNvPr id="77" name="TextBox 37"/>
          <p:cNvSpPr txBox="1"/>
          <p:nvPr/>
        </p:nvSpPr>
        <p:spPr>
          <a:xfrm>
            <a:off x="3651619" y="2351968"/>
            <a:ext cx="1000566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祸 患</a:t>
            </a:r>
          </a:p>
        </p:txBody>
      </p:sp>
      <p:sp>
        <p:nvSpPr>
          <p:cNvPr id="78" name="TextBox 39"/>
          <p:cNvSpPr txBox="1"/>
          <p:nvPr/>
        </p:nvSpPr>
        <p:spPr>
          <a:xfrm>
            <a:off x="5061052" y="2351968"/>
            <a:ext cx="335669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赋</a:t>
            </a:r>
          </a:p>
        </p:txBody>
      </p:sp>
      <p:sp>
        <p:nvSpPr>
          <p:cNvPr id="79" name="TextBox 43"/>
          <p:cNvSpPr txBox="1"/>
          <p:nvPr/>
        </p:nvSpPr>
        <p:spPr>
          <a:xfrm>
            <a:off x="5918105" y="2351968"/>
            <a:ext cx="335669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痴</a:t>
            </a:r>
          </a:p>
        </p:txBody>
      </p:sp>
      <p:sp>
        <p:nvSpPr>
          <p:cNvPr id="80" name="TextBox 44"/>
          <p:cNvSpPr txBox="1"/>
          <p:nvPr/>
        </p:nvSpPr>
        <p:spPr>
          <a:xfrm>
            <a:off x="6220609" y="2351968"/>
            <a:ext cx="335669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迷</a:t>
            </a:r>
          </a:p>
        </p:txBody>
      </p:sp>
      <p:sp>
        <p:nvSpPr>
          <p:cNvPr id="81" name="矩形 80"/>
          <p:cNvSpPr/>
          <p:nvPr/>
        </p:nvSpPr>
        <p:spPr>
          <a:xfrm>
            <a:off x="3702290" y="2951968"/>
            <a:ext cx="794598" cy="282770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hēi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82" name="TextBox 46"/>
          <p:cNvSpPr txBox="1"/>
          <p:nvPr/>
        </p:nvSpPr>
        <p:spPr>
          <a:xfrm>
            <a:off x="3704838" y="3220388"/>
            <a:ext cx="335669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嘿</a:t>
            </a:r>
          </a:p>
        </p:txBody>
      </p:sp>
      <p:sp>
        <p:nvSpPr>
          <p:cNvPr id="95" name="矩形 94"/>
          <p:cNvSpPr/>
          <p:nvPr/>
        </p:nvSpPr>
        <p:spPr>
          <a:xfrm>
            <a:off x="4428846" y="2951968"/>
            <a:ext cx="356510" cy="282770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yī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96" name="TextBox 49"/>
          <p:cNvSpPr txBox="1"/>
          <p:nvPr/>
        </p:nvSpPr>
        <p:spPr>
          <a:xfrm>
            <a:off x="4366723" y="3220388"/>
            <a:ext cx="335669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伊</a:t>
            </a:r>
          </a:p>
        </p:txBody>
      </p:sp>
      <p:sp>
        <p:nvSpPr>
          <p:cNvPr id="97" name="TextBox 50"/>
          <p:cNvSpPr txBox="1"/>
          <p:nvPr/>
        </p:nvSpPr>
        <p:spPr>
          <a:xfrm>
            <a:off x="4652185" y="3220388"/>
            <a:ext cx="730007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万诺夫</a:t>
            </a:r>
          </a:p>
        </p:txBody>
      </p:sp>
      <p:sp>
        <p:nvSpPr>
          <p:cNvPr id="98" name="TextBox 51"/>
          <p:cNvSpPr txBox="1"/>
          <p:nvPr/>
        </p:nvSpPr>
        <p:spPr>
          <a:xfrm>
            <a:off x="4760058" y="2351968"/>
            <a:ext cx="335669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天</a:t>
            </a:r>
          </a:p>
        </p:txBody>
      </p:sp>
      <p:sp>
        <p:nvSpPr>
          <p:cNvPr id="101" name="矩形 100"/>
          <p:cNvSpPr/>
          <p:nvPr/>
        </p:nvSpPr>
        <p:spPr>
          <a:xfrm>
            <a:off x="6629616" y="2951968"/>
            <a:ext cx="794598" cy="282770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jiǒng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102" name="TextBox 55"/>
          <p:cNvSpPr txBox="1"/>
          <p:nvPr/>
        </p:nvSpPr>
        <p:spPr>
          <a:xfrm>
            <a:off x="6472957" y="3220388"/>
            <a:ext cx="335669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困</a:t>
            </a:r>
          </a:p>
        </p:txBody>
      </p:sp>
      <p:sp>
        <p:nvSpPr>
          <p:cNvPr id="103" name="TextBox 56"/>
          <p:cNvSpPr txBox="1"/>
          <p:nvPr/>
        </p:nvSpPr>
        <p:spPr>
          <a:xfrm>
            <a:off x="6728432" y="3220388"/>
            <a:ext cx="335669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窘</a:t>
            </a:r>
          </a:p>
        </p:txBody>
      </p:sp>
      <p:sp>
        <p:nvSpPr>
          <p:cNvPr id="104" name="矩形 103"/>
          <p:cNvSpPr/>
          <p:nvPr/>
        </p:nvSpPr>
        <p:spPr>
          <a:xfrm>
            <a:off x="1796585" y="2937619"/>
            <a:ext cx="479397" cy="282770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jiǎo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110" name="TextBox 38"/>
          <p:cNvSpPr txBox="1"/>
          <p:nvPr/>
        </p:nvSpPr>
        <p:spPr>
          <a:xfrm>
            <a:off x="1796584" y="3206039"/>
            <a:ext cx="335669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绞</a:t>
            </a:r>
          </a:p>
        </p:txBody>
      </p:sp>
      <p:sp>
        <p:nvSpPr>
          <p:cNvPr id="111" name="TextBox 40"/>
          <p:cNvSpPr txBox="1"/>
          <p:nvPr/>
        </p:nvSpPr>
        <p:spPr>
          <a:xfrm>
            <a:off x="2082046" y="3206039"/>
            <a:ext cx="730007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尽脑汁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95" grpId="0"/>
      <p:bldP spid="96" grpId="0"/>
      <p:bldP spid="97" grpId="0"/>
      <p:bldP spid="98" grpId="0"/>
      <p:bldP spid="101" grpId="0"/>
      <p:bldP spid="102" grpId="0"/>
      <p:bldP spid="103" grpId="0"/>
      <p:bldP spid="104" grpId="0"/>
      <p:bldP spid="110" grpId="0"/>
      <p:bldP spid="1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35855" y="2311670"/>
            <a:ext cx="625323" cy="681817"/>
            <a:chOff x="839470" y="3299633"/>
            <a:chExt cx="833764" cy="909089"/>
          </a:xfrm>
        </p:grpSpPr>
        <p:sp>
          <p:nvSpPr>
            <p:cNvPr id="53" name="椭圆 52"/>
            <p:cNvSpPr/>
            <p:nvPr/>
          </p:nvSpPr>
          <p:spPr>
            <a:xfrm>
              <a:off x="839470" y="3299633"/>
              <a:ext cx="833764" cy="909089"/>
            </a:xfrm>
            <a:prstGeom prst="ellipse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020785" y="3554122"/>
              <a:ext cx="50270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娜</a:t>
              </a:r>
            </a:p>
          </p:txBody>
        </p:sp>
      </p:grpSp>
      <p:sp>
        <p:nvSpPr>
          <p:cNvPr id="28" name="左大括号 27"/>
          <p:cNvSpPr/>
          <p:nvPr/>
        </p:nvSpPr>
        <p:spPr>
          <a:xfrm>
            <a:off x="1483498" y="2158718"/>
            <a:ext cx="260903" cy="1257195"/>
          </a:xfrm>
          <a:prstGeom prst="leftBrace">
            <a:avLst/>
          </a:prstGeom>
          <a:ln w="25400">
            <a:solidFill>
              <a:schemeClr val="tx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400" b="1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909996" y="1943665"/>
            <a:ext cx="374141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nà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909995" y="3154503"/>
            <a:ext cx="515206" cy="3000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500" b="1" dirty="0" err="1">
                <a:cs typeface="+mn-ea"/>
                <a:sym typeface="+mn-lt"/>
              </a:rPr>
              <a:t>nuó</a:t>
            </a:r>
            <a:endParaRPr lang="zh-CN" altLang="en-US" sz="1500" b="1" dirty="0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656517" y="3156028"/>
            <a:ext cx="532838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婀娜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503175" y="3122277"/>
            <a:ext cx="3841442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柳树在河水中的倒影是那样的</a:t>
            </a:r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婀娜</a:t>
            </a:r>
            <a:r>
              <a:rPr lang="zh-CN" altLang="en-US" sz="1500" b="1" dirty="0">
                <a:cs typeface="+mn-ea"/>
                <a:sym typeface="+mn-lt"/>
              </a:rPr>
              <a:t>多姿</a:t>
            </a:r>
            <a:endParaRPr lang="en-US" altLang="zh-CN" sz="1500" b="1" dirty="0">
              <a:cs typeface="+mn-ea"/>
              <a:sym typeface="+mn-lt"/>
            </a:endParaRPr>
          </a:p>
        </p:txBody>
      </p:sp>
      <p:sp>
        <p:nvSpPr>
          <p:cNvPr id="52" name="文本框 34"/>
          <p:cNvSpPr txBox="1"/>
          <p:nvPr/>
        </p:nvSpPr>
        <p:spPr>
          <a:xfrm>
            <a:off x="3579374" y="1950197"/>
            <a:ext cx="1715855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solidFill>
                  <a:srgbClr val="FF0000"/>
                </a:solidFill>
                <a:cs typeface="+mn-ea"/>
                <a:sym typeface="+mn-lt"/>
              </a:rPr>
              <a:t>娜娜</a:t>
            </a:r>
            <a:r>
              <a:rPr lang="zh-CN" altLang="en-US" sz="1500" b="1" dirty="0">
                <a:cs typeface="+mn-ea"/>
                <a:sym typeface="+mn-lt"/>
              </a:rPr>
              <a:t>快去写作业！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56058" y="1945096"/>
            <a:ext cx="532838" cy="30008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500" b="1" dirty="0">
                <a:cs typeface="+mn-ea"/>
                <a:sym typeface="+mn-lt"/>
              </a:rPr>
              <a:t>娜娜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/>
      <p:bldP spid="32" grpId="0"/>
      <p:bldP spid="33" grpId="0"/>
      <p:bldP spid="35" grpId="0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5300" y="1752342"/>
            <a:ext cx="5347331" cy="34624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 fontAlgn="base">
              <a:spcAft>
                <a:spcPct val="0"/>
              </a:spcAft>
            </a:pPr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澄澈：水清见底。文中指湖水很清，一眼能看到底。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821940" y="3013956"/>
            <a:ext cx="4084015" cy="584671"/>
            <a:chOff x="1731962" y="4539834"/>
            <a:chExt cx="6613752" cy="1310103"/>
          </a:xfrm>
        </p:grpSpPr>
        <p:sp>
          <p:nvSpPr>
            <p:cNvPr id="4" name="矩形 3"/>
            <p:cNvSpPr/>
            <p:nvPr/>
          </p:nvSpPr>
          <p:spPr>
            <a:xfrm>
              <a:off x="2121098" y="4669081"/>
              <a:ext cx="5835476" cy="7741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500" dirty="0">
                  <a:cs typeface="+mn-ea"/>
                  <a:sym typeface="+mn-lt"/>
                </a:rPr>
                <a:t>造句：这儿的河水</a:t>
              </a:r>
              <a:r>
                <a:rPr lang="zh-CN" altLang="en-US" sz="1500" dirty="0">
                  <a:solidFill>
                    <a:srgbClr val="FF0000"/>
                  </a:solidFill>
                  <a:cs typeface="+mn-ea"/>
                  <a:sym typeface="+mn-lt"/>
                </a:rPr>
                <a:t>澄澈</a:t>
              </a:r>
              <a:r>
                <a:rPr lang="zh-CN" altLang="en-US" sz="1500" dirty="0">
                  <a:cs typeface="+mn-ea"/>
                  <a:sym typeface="+mn-lt"/>
                </a:rPr>
                <a:t>见底。</a:t>
              </a:r>
            </a:p>
          </p:txBody>
        </p:sp>
        <p:sp>
          <p:nvSpPr>
            <p:cNvPr id="6" name="圆角矩形 5"/>
            <p:cNvSpPr/>
            <p:nvPr/>
          </p:nvSpPr>
          <p:spPr>
            <a:xfrm>
              <a:off x="1731962" y="4539834"/>
              <a:ext cx="6613752" cy="1310103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7082" y="1647968"/>
            <a:ext cx="2568858" cy="1713483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fvihuwd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1143</Words>
  <Application>Microsoft Office PowerPoint</Application>
  <PresentationFormat>全屏显示(16:9)</PresentationFormat>
  <Paragraphs>150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FandolFang R</vt:lpstr>
      <vt:lpstr>Meiryo</vt:lpstr>
      <vt:lpstr>OPPOSans B</vt:lpstr>
      <vt:lpstr>OPPOSans L</vt:lpstr>
      <vt:lpstr>OPPOSans 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2020-08-10T06:32:00Z</dcterms:created>
  <dcterms:modified xsi:type="dcterms:W3CDTF">2021-10-28T11:21:37Z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