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4"/>
  </p:notesMasterIdLst>
  <p:handoutMasterIdLst>
    <p:handoutMasterId r:id="rId25"/>
  </p:handoutMasterIdLst>
  <p:sldIdLst>
    <p:sldId id="259" r:id="rId3"/>
    <p:sldId id="257" r:id="rId4"/>
    <p:sldId id="282" r:id="rId5"/>
    <p:sldId id="304" r:id="rId6"/>
    <p:sldId id="258" r:id="rId7"/>
    <p:sldId id="260" r:id="rId8"/>
    <p:sldId id="305" r:id="rId9"/>
    <p:sldId id="306" r:id="rId10"/>
    <p:sldId id="307" r:id="rId11"/>
    <p:sldId id="283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308" r:id="rId20"/>
    <p:sldId id="270" r:id="rId21"/>
    <p:sldId id="284" r:id="rId22"/>
    <p:sldId id="309" r:id="rId2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28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EFE9"/>
    <a:srgbClr val="9295A6"/>
    <a:srgbClr val="FFFFFF"/>
    <a:srgbClr val="C1B2A7"/>
    <a:srgbClr val="7105C2"/>
    <a:srgbClr val="6D6C70"/>
    <a:srgbClr val="E0D4CA"/>
    <a:srgbClr val="DCDCDC"/>
    <a:srgbClr val="F0F0F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02"/>
      </p:cViewPr>
      <p:guideLst>
        <p:guide orient="horz" pos="1722"/>
        <p:guide pos="288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2021/10/27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3360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2021/10/27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95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64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393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70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图片 9" descr="图片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763"/>
            <a:ext cx="9153525" cy="1151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图片 10" descr="图片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132660"/>
            <a:ext cx="9153525" cy="10560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8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16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94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929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213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750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480" y="1195387"/>
            <a:ext cx="1083945" cy="3284696"/>
          </a:xfrm>
          <a:prstGeom prst="rect">
            <a:avLst/>
          </a:prstGeom>
        </p:spPr>
      </p:pic>
      <p:pic>
        <p:nvPicPr>
          <p:cNvPr id="3074" name="Picture 2" descr="C:\Documents and Settings\eyu\桌面\未命名.jpg"/>
          <p:cNvPicPr>
            <a:picLocks noChangeAspect="1"/>
          </p:cNvPicPr>
          <p:nvPr userDrawn="1"/>
        </p:nvPicPr>
        <p:blipFill rotWithShape="1">
          <a:blip r:embed="rId3" cstate="email">
            <a:clrChange>
              <a:clrFrom>
                <a:srgbClr val="FFFCFD">
                  <a:alpha val="100000"/>
                </a:srgbClr>
              </a:clrFrom>
              <a:clrTo>
                <a:srgbClr val="FFFCFD">
                  <a:alpha val="100000"/>
                  <a:alpha val="0"/>
                </a:srgbClr>
              </a:clrTo>
            </a:clrChange>
            <a:lum bright="1999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4052" y="1"/>
            <a:ext cx="5855661" cy="514349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文本框 1"/>
          <p:cNvSpPr txBox="1"/>
          <p:nvPr userDrawn="1"/>
        </p:nvSpPr>
        <p:spPr>
          <a:xfrm>
            <a:off x="463154" y="459581"/>
            <a:ext cx="4855369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auto"/>
            <a:r>
              <a:rPr lang="zh-CN" altLang="en-US" sz="2100" b="1" strike="noStrike" noProof="1">
                <a:solidFill>
                  <a:schemeClr val="accent4">
                    <a:lumMod val="50000"/>
                  </a:schemeClr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cs"/>
              </a:rPr>
              <a:t>根据部编版教材整理  五年级语文下</a:t>
            </a:r>
            <a:endParaRPr lang="zh-CN" altLang="en-US" sz="2100" b="1" strike="noStrike" noProof="1">
              <a:solidFill>
                <a:schemeClr val="accent4">
                  <a:lumMod val="50000"/>
                </a:schemeClr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图片 9" descr="图片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763"/>
            <a:ext cx="9153525" cy="11513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图片 10" descr="图片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9525" y="4132660"/>
            <a:ext cx="9153525" cy="10560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3" name="图片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85" y="239078"/>
            <a:ext cx="2349103" cy="67984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157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525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76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08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77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8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26472;&#26757;.pptx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1.xml"/><Relationship Id="rId4" Type="http://schemas.openxmlformats.org/officeDocument/2006/relationships/image" Target="../media/image11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整体感知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/>
        </p:nvSpPr>
        <p:spPr>
          <a:xfrm>
            <a:off x="1032034" y="1305878"/>
            <a:ext cx="7441883" cy="1163955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altLang="zh-CN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    </a:t>
            </a:r>
            <a:r>
              <a:rPr lang="zh-CN" altLang="en-US" sz="24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通读课文，结合注释，说说这篇课文写了一件什么事？把不懂的字句在文中标出来。</a:t>
            </a:r>
            <a:endParaRPr lang="zh-CN" altLang="en-US" sz="2400" spc="225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2497" y="2505552"/>
            <a:ext cx="7456646" cy="13149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    文章讲述了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___________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的一家中的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____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___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男孩妙答问题的故事。</a:t>
            </a:r>
            <a:endParaRPr lang="en-US" altLang="zh-CN" sz="27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3566746" y="2578204"/>
            <a:ext cx="167100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梁国姓杨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7254824" y="2587188"/>
            <a:ext cx="1671005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九岁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划分节奏</a:t>
            </a:r>
          </a:p>
        </p:txBody>
      </p:sp>
      <p:sp>
        <p:nvSpPr>
          <p:cNvPr id="6" name="文本框 9"/>
          <p:cNvSpPr txBox="1"/>
          <p:nvPr/>
        </p:nvSpPr>
        <p:spPr>
          <a:xfrm>
            <a:off x="673569" y="1145600"/>
            <a:ext cx="784887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大声朗读课文，给句子划分节奏，体会主人公的语言妙处。</a:t>
            </a:r>
          </a:p>
        </p:txBody>
      </p:sp>
      <p:sp>
        <p:nvSpPr>
          <p:cNvPr id="32771" name="AutoShape 21"/>
          <p:cNvSpPr>
            <a:spLocks noChangeArrowheads="1"/>
          </p:cNvSpPr>
          <p:nvPr/>
        </p:nvSpPr>
        <p:spPr bwMode="auto">
          <a:xfrm>
            <a:off x="840342" y="1743726"/>
            <a:ext cx="7453799" cy="3029416"/>
          </a:xfrm>
          <a:prstGeom prst="horizontalScroll">
            <a:avLst>
              <a:gd name="adj" fmla="val 7398"/>
            </a:avLst>
          </a:prstGeom>
          <a:solidFill>
            <a:schemeClr val="bg1"/>
          </a:solidFill>
          <a:ln w="41275">
            <a:solidFill>
              <a:schemeClr val="accent4">
                <a:lumMod val="50000"/>
              </a:schemeClr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 sz="100"/>
          </a:p>
        </p:txBody>
      </p:sp>
      <p:sp>
        <p:nvSpPr>
          <p:cNvPr id="32772" name="Rectangle 23"/>
          <p:cNvSpPr>
            <a:spLocks noChangeArrowheads="1"/>
          </p:cNvSpPr>
          <p:nvPr/>
        </p:nvSpPr>
        <p:spPr bwMode="auto">
          <a:xfrm>
            <a:off x="1161855" y="2163353"/>
            <a:ext cx="7056437" cy="2225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 anchor="ctr">
            <a:spAutoFit/>
          </a:bodyPr>
          <a:lstStyle/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  梁国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杨氏子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九岁，甚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聪惠。孔君平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诣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其父，父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不在，乃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呼儿出。为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设果，果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有杨梅。孔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指以示儿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曰：“此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是君家果。”儿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应声答曰：“未闻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孔雀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是夫子家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/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禽。”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9589" y="426720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课文解读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899113" y="1329613"/>
            <a:ext cx="4753147" cy="53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楷体" panose="02010609060101010101" charset="-122"/>
                <a:ea typeface="楷体" panose="02010609060101010101" charset="-122"/>
              </a:rPr>
              <a:t> 梁国杨氏子九岁，甚聪惠。</a:t>
            </a:r>
          </a:p>
        </p:txBody>
      </p:sp>
      <p:sp>
        <p:nvSpPr>
          <p:cNvPr id="7" name="矩形 6"/>
          <p:cNvSpPr/>
          <p:nvPr/>
        </p:nvSpPr>
        <p:spPr>
          <a:xfrm>
            <a:off x="4247922" y="1383619"/>
            <a:ext cx="378091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  <p:sp>
        <p:nvSpPr>
          <p:cNvPr id="10" name="线形标注 2 9"/>
          <p:cNvSpPr/>
          <p:nvPr/>
        </p:nvSpPr>
        <p:spPr>
          <a:xfrm>
            <a:off x="5899009" y="2304334"/>
            <a:ext cx="3132756" cy="1285883"/>
          </a:xfrm>
          <a:prstGeom prst="borderCallout2">
            <a:avLst>
              <a:gd name="adj1" fmla="val 40250"/>
              <a:gd name="adj2" fmla="val -3540"/>
              <a:gd name="adj3" fmla="val 20999"/>
              <a:gd name="adj4" fmla="val -14911"/>
              <a:gd name="adj5" fmla="val -24393"/>
              <a:gd name="adj6" fmla="val -64907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点明文章要讲的主要人物，以及人物的特点。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76338" y="1545636"/>
            <a:ext cx="1813560" cy="57626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3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很的意思</a:t>
            </a:r>
          </a:p>
        </p:txBody>
      </p:sp>
      <p:sp>
        <p:nvSpPr>
          <p:cNvPr id="13" name="线形标注 2 12"/>
          <p:cNvSpPr/>
          <p:nvPr/>
        </p:nvSpPr>
        <p:spPr>
          <a:xfrm>
            <a:off x="5898989" y="1482581"/>
            <a:ext cx="1998482" cy="702078"/>
          </a:xfrm>
          <a:prstGeom prst="borderCallout2">
            <a:avLst>
              <a:gd name="adj1" fmla="val 32897"/>
              <a:gd name="adj2" fmla="val 540"/>
              <a:gd name="adj3" fmla="val 77067"/>
              <a:gd name="adj4" fmla="val -20765"/>
              <a:gd name="adj5" fmla="val 59668"/>
              <a:gd name="adj6" fmla="val -68742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  <p:sp>
        <p:nvSpPr>
          <p:cNvPr id="14" name="文本框 11"/>
          <p:cNvSpPr txBox="1"/>
          <p:nvPr/>
        </p:nvSpPr>
        <p:spPr>
          <a:xfrm>
            <a:off x="6554662" y="4071948"/>
            <a:ext cx="1821180" cy="5762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3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统领全文</a:t>
            </a:r>
          </a:p>
        </p:txBody>
      </p:sp>
      <p:sp>
        <p:nvSpPr>
          <p:cNvPr id="18" name="矩形 17"/>
          <p:cNvSpPr/>
          <p:nvPr/>
        </p:nvSpPr>
        <p:spPr>
          <a:xfrm>
            <a:off x="5004105" y="1329613"/>
            <a:ext cx="378091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11"/>
          <p:cNvSpPr txBox="1"/>
          <p:nvPr/>
        </p:nvSpPr>
        <p:spPr>
          <a:xfrm>
            <a:off x="5727382" y="753427"/>
            <a:ext cx="330422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33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同“慧”，智慧。</a:t>
            </a:r>
            <a:endParaRPr lang="en-US" altLang="zh-CN" sz="33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8420" y="2760459"/>
            <a:ext cx="4582556" cy="1397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句意：在梁国，有一户姓杨的人家，家里有个九岁的儿子，他非常聪明。</a:t>
            </a:r>
          </a:p>
        </p:txBody>
      </p:sp>
      <p:sp>
        <p:nvSpPr>
          <p:cNvPr id="27" name="下箭头 26"/>
          <p:cNvSpPr/>
          <p:nvPr/>
        </p:nvSpPr>
        <p:spPr>
          <a:xfrm>
            <a:off x="7251273" y="3589741"/>
            <a:ext cx="214342" cy="375050"/>
          </a:xfrm>
          <a:prstGeom prst="downArrow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 bldLvl="0" animBg="1"/>
      <p:bldP spid="12" grpId="0"/>
      <p:bldP spid="13" grpId="0" bldLvl="0" animBg="1"/>
      <p:bldP spid="14" grpId="0" bldLvl="0" animBg="1"/>
      <p:bldP spid="18" grpId="0" bldLvl="0" animBg="1"/>
      <p:bldP spid="19" grpId="0"/>
      <p:bldP spid="26" grpId="0" bldLvl="0" animBg="1"/>
      <p:bldP spid="2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304971" y="1275607"/>
            <a:ext cx="5745190" cy="4838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孔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君平诣其父，父不在，乃呼儿出。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509843" y="1275607"/>
            <a:ext cx="486117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4788052" y="2085696"/>
            <a:ext cx="4032420" cy="2484276"/>
          </a:xfrm>
          <a:prstGeom prst="borderCallout1">
            <a:avLst>
              <a:gd name="adj1" fmla="val 12083"/>
              <a:gd name="adj2" fmla="val -3310"/>
              <a:gd name="adj3" fmla="val -14579"/>
              <a:gd name="adj4" fmla="val -15241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fontAlgn="auto">
              <a:lnSpc>
                <a:spcPct val="120000"/>
              </a:lnSpc>
            </a:pPr>
            <a:r>
              <a:rPr lang="zh-CN" altLang="en-US" sz="2100" spc="15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从孔君平来拜见孩子的父亲一事看，两家的关系很好，常来常往。所以当得知孩子的父亲不在时，孔并没有马上离开，而是叫出了这个孩子。可见，孔与孩子很熟。</a:t>
            </a:r>
          </a:p>
        </p:txBody>
      </p:sp>
      <p:sp>
        <p:nvSpPr>
          <p:cNvPr id="22" name="线形标注 2 21"/>
          <p:cNvSpPr/>
          <p:nvPr/>
        </p:nvSpPr>
        <p:spPr>
          <a:xfrm>
            <a:off x="2522697" y="535782"/>
            <a:ext cx="1264444" cy="540544"/>
          </a:xfrm>
          <a:prstGeom prst="borderCallout2">
            <a:avLst>
              <a:gd name="adj1" fmla="val 72508"/>
              <a:gd name="adj2" fmla="val -9955"/>
              <a:gd name="adj3" fmla="val 53623"/>
              <a:gd name="adj4" fmla="val -23713"/>
              <a:gd name="adj5" fmla="val 136075"/>
              <a:gd name="adj6" fmla="val -68821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拜访。</a:t>
            </a:r>
          </a:p>
        </p:txBody>
      </p:sp>
      <p:sp>
        <p:nvSpPr>
          <p:cNvPr id="23" name="矩形 22"/>
          <p:cNvSpPr/>
          <p:nvPr/>
        </p:nvSpPr>
        <p:spPr>
          <a:xfrm>
            <a:off x="4313397" y="1275398"/>
            <a:ext cx="422434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线形标注 2 23"/>
          <p:cNvSpPr/>
          <p:nvPr/>
        </p:nvSpPr>
        <p:spPr>
          <a:xfrm>
            <a:off x="5328285" y="481965"/>
            <a:ext cx="2063115" cy="577215"/>
          </a:xfrm>
          <a:prstGeom prst="borderCallout2">
            <a:avLst>
              <a:gd name="adj1" fmla="val 58450"/>
              <a:gd name="adj2" fmla="val -3411"/>
              <a:gd name="adj3" fmla="val 78445"/>
              <a:gd name="adj4" fmla="val -27723"/>
              <a:gd name="adj5" fmla="val 135315"/>
              <a:gd name="adj6" fmla="val -44029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就，于是。</a:t>
            </a:r>
          </a:p>
        </p:txBody>
      </p:sp>
      <p:sp>
        <p:nvSpPr>
          <p:cNvPr id="11" name="文本框 6"/>
          <p:cNvSpPr txBox="1">
            <a:spLocks noChangeArrowheads="1"/>
          </p:cNvSpPr>
          <p:nvPr/>
        </p:nvSpPr>
        <p:spPr bwMode="auto">
          <a:xfrm>
            <a:off x="484823" y="2250281"/>
            <a:ext cx="4031456" cy="1840230"/>
          </a:xfrm>
          <a:prstGeom prst="rect">
            <a:avLst/>
          </a:prstGeom>
          <a:solidFill>
            <a:schemeClr val="bg1">
              <a:lumMod val="95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句意：有一天，孔君平来拜访他的父亲，恰巧他的父亲不在家，孔君平就把这个孩子叫了出来。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16" grpId="0" bldLvl="0" animBg="1"/>
      <p:bldP spid="17" grpId="0" bldLvl="0" animBg="1"/>
      <p:bldP spid="22" grpId="0" bldLvl="0" animBg="1"/>
      <p:bldP spid="23" grpId="0" bldLvl="0" animBg="1"/>
      <p:bldP spid="24" grpId="0" bldLvl="0" animBg="1"/>
      <p:bldP spid="11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304970" y="1275607"/>
            <a:ext cx="3618873" cy="48387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为设果，果有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3" action="ppaction://hlinkpres?slideindex=1&amp;slidetitle="/>
              </a:rPr>
              <a:t>杨梅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4250531" y="2387917"/>
            <a:ext cx="3989070" cy="1987868"/>
          </a:xfrm>
          <a:prstGeom prst="borderCallout1">
            <a:avLst>
              <a:gd name="adj1" fmla="val 12083"/>
              <a:gd name="adj2" fmla="val -3310"/>
              <a:gd name="adj3" fmla="val -25360"/>
              <a:gd name="adj4" fmla="val -23788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 fontAlgn="auto"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这句话省略了主语“孩子”，孩子给孔君平端来了水果，看来孩子很有礼貌，很会招待客人。</a:t>
            </a:r>
          </a:p>
        </p:txBody>
      </p:sp>
      <p:sp>
        <p:nvSpPr>
          <p:cNvPr id="14" name="云形标注 13"/>
          <p:cNvSpPr/>
          <p:nvPr/>
        </p:nvSpPr>
        <p:spPr>
          <a:xfrm>
            <a:off x="705664" y="2299057"/>
            <a:ext cx="2875247" cy="1559306"/>
          </a:xfrm>
          <a:prstGeom prst="cloudCallout">
            <a:avLst>
              <a:gd name="adj1" fmla="val -33193"/>
              <a:gd name="adj2" fmla="val -74338"/>
            </a:avLst>
          </a:prstGeom>
          <a:noFill/>
          <a:ln>
            <a:solidFill>
              <a:srgbClr val="00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谁为谁设果？</a:t>
            </a:r>
          </a:p>
        </p:txBody>
      </p:sp>
      <p:sp>
        <p:nvSpPr>
          <p:cNvPr id="12" name="文本框 6"/>
          <p:cNvSpPr txBox="1">
            <a:spLocks noChangeArrowheads="1"/>
          </p:cNvSpPr>
          <p:nvPr/>
        </p:nvSpPr>
        <p:spPr bwMode="auto">
          <a:xfrm>
            <a:off x="4324122" y="1060914"/>
            <a:ext cx="4159003" cy="954405"/>
          </a:xfrm>
          <a:prstGeom prst="rect">
            <a:avLst/>
          </a:prstGeom>
          <a:solidFill>
            <a:schemeClr val="bg1">
              <a:lumMod val="95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句意：孩子给孔君平端来了水果，其中有杨梅。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4" grpId="0" bldLvl="0" animBg="1"/>
      <p:bldP spid="1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3"/>
          <p:cNvSpPr txBox="1"/>
          <p:nvPr/>
        </p:nvSpPr>
        <p:spPr>
          <a:xfrm>
            <a:off x="683061" y="1275606"/>
            <a:ext cx="3024730" cy="214598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孔指以示儿曰：“此是君家果。”儿应声答曰：“未闻孔雀是夫子家禽。”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2172653" y="3550920"/>
            <a:ext cx="5827395" cy="1329690"/>
          </a:xfrm>
          <a:prstGeom prst="borderCallout1">
            <a:avLst>
              <a:gd name="adj1" fmla="val 12083"/>
              <a:gd name="adj2" fmla="val -3310"/>
              <a:gd name="adj3" fmla="val -14579"/>
              <a:gd name="adj4" fmla="val -15241"/>
            </a:avLst>
          </a:prstGeom>
          <a:grpFill/>
          <a:ln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 孔君平故意逗孩子，而孩子既表现 </a:t>
            </a: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了应有的礼貌，又反映出孩子思维的敏 </a:t>
            </a: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捷，机智幽默。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979295" y="1275398"/>
            <a:ext cx="412433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线形标注 2 12"/>
          <p:cNvSpPr/>
          <p:nvPr/>
        </p:nvSpPr>
        <p:spPr>
          <a:xfrm>
            <a:off x="3727609" y="1065372"/>
            <a:ext cx="1546384" cy="486251"/>
          </a:xfrm>
          <a:prstGeom prst="borderCallout2">
            <a:avLst>
              <a:gd name="adj1" fmla="val 21320"/>
              <a:gd name="adj2" fmla="val -11765"/>
              <a:gd name="adj3" fmla="val -21807"/>
              <a:gd name="adj4" fmla="val -39517"/>
              <a:gd name="adj5" fmla="val 37346"/>
              <a:gd name="adj6" fmla="val -102437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给</a:t>
            </a:r>
            <a:r>
              <a:rPr lang="en-US" altLang="zh-CN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…</a:t>
            </a:r>
            <a:r>
              <a:rPr lang="zh-CN" altLang="en-US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看。</a:t>
            </a:r>
          </a:p>
        </p:txBody>
      </p:sp>
      <p:sp>
        <p:nvSpPr>
          <p:cNvPr id="16" name="矩形 15"/>
          <p:cNvSpPr/>
          <p:nvPr/>
        </p:nvSpPr>
        <p:spPr>
          <a:xfrm>
            <a:off x="2844165" y="1275398"/>
            <a:ext cx="406241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    </a:t>
            </a:r>
            <a:endParaRPr lang="zh-CN" altLang="en-US" sz="27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线形标注 2 17"/>
          <p:cNvSpPr/>
          <p:nvPr/>
        </p:nvSpPr>
        <p:spPr>
          <a:xfrm>
            <a:off x="3790474" y="1653541"/>
            <a:ext cx="834390" cy="486251"/>
          </a:xfrm>
          <a:prstGeom prst="borderCallout2">
            <a:avLst>
              <a:gd name="adj1" fmla="val 21320"/>
              <a:gd name="adj2" fmla="val -11765"/>
              <a:gd name="adj3" fmla="val -21807"/>
              <a:gd name="adj4" fmla="val -39517"/>
              <a:gd name="adj5" fmla="val -19288"/>
              <a:gd name="adj6" fmla="val -69758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说。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21674" y="2085697"/>
            <a:ext cx="486117" cy="483870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        </a:t>
            </a:r>
            <a:endParaRPr lang="zh-CN" altLang="en-US" sz="27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2" name="线形标注 2 21"/>
          <p:cNvSpPr/>
          <p:nvPr/>
        </p:nvSpPr>
        <p:spPr>
          <a:xfrm>
            <a:off x="3912870" y="2301717"/>
            <a:ext cx="1071563" cy="486251"/>
          </a:xfrm>
          <a:prstGeom prst="borderCallout2">
            <a:avLst>
              <a:gd name="adj1" fmla="val 21320"/>
              <a:gd name="adj2" fmla="val -11765"/>
              <a:gd name="adj3" fmla="val 24967"/>
              <a:gd name="adj4" fmla="val -17586"/>
              <a:gd name="adj5" fmla="val 13076"/>
              <a:gd name="adj6" fmla="val -27762"/>
            </a:avLst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没有。</a:t>
            </a:r>
          </a:p>
        </p:txBody>
      </p:sp>
      <p:sp>
        <p:nvSpPr>
          <p:cNvPr id="14" name="文本框 6"/>
          <p:cNvSpPr txBox="1">
            <a:spLocks noChangeArrowheads="1"/>
          </p:cNvSpPr>
          <p:nvPr/>
        </p:nvSpPr>
        <p:spPr bwMode="auto">
          <a:xfrm>
            <a:off x="5274169" y="951571"/>
            <a:ext cx="3726899" cy="2006441"/>
          </a:xfrm>
          <a:prstGeom prst="rect">
            <a:avLst/>
          </a:prstGeom>
          <a:solidFill>
            <a:schemeClr val="bg1">
              <a:lumMod val="95000"/>
            </a:schemeClr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</a:pPr>
            <a:r>
              <a:rPr lang="zh-CN" altLang="en-US" sz="2100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 句意：孔君平指着杨梅给孩子看，并说：“这是你家的水果。”孩子马上回答说：“我可没听说孔雀是先生您家的鸟。”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17" grpId="0" bldLvl="0" animBg="1"/>
      <p:bldP spid="12" grpId="0" bldLvl="0" animBg="1"/>
      <p:bldP spid="13" grpId="0" bldLvl="0" animBg="1"/>
      <p:bldP spid="16" grpId="0" bldLvl="0" animBg="1"/>
      <p:bldP spid="18" grpId="0" bldLvl="0" animBg="1"/>
      <p:bldP spid="19" grpId="0" bldLvl="0" animBg="1"/>
      <p:bldP spid="22" grpId="0" bldLvl="0" animBg="1"/>
      <p:bldP spid="1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3877" y="42005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课文译文</a:t>
            </a:r>
          </a:p>
        </p:txBody>
      </p:sp>
      <p:pic>
        <p:nvPicPr>
          <p:cNvPr id="4" name="Picture 2" descr="http://wximg.233.com/student/share/4589/635507161952006140132_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589" y="1364383"/>
            <a:ext cx="2964765" cy="2802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1492" y="1372077"/>
            <a:ext cx="4825841" cy="3169444"/>
          </a:xfrm>
          <a:prstGeom prst="rect">
            <a:avLst/>
          </a:prstGeom>
          <a:solidFill>
            <a:srgbClr val="EEECE1">
              <a:alpha val="76077"/>
            </a:srgbClr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等线" panose="02010600030101010101"/>
              </a:rPr>
              <a:t>    </a:t>
            </a:r>
            <a:r>
              <a:rPr lang="zh-CN" altLang="en-US" sz="2100" b="1" dirty="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  <a:sym typeface="等线" panose="02010600030101010101"/>
              </a:rPr>
              <a:t>在梁国，有一户姓杨的人家，家里有个九岁的儿子，非常聪明。有一天，孔君平来拜见他的父亲，恰巧他父亲不在家，孔君平就把这个孩子叫了出来。孩子给孔君平端来了水果，其中有杨梅。孔君平指着杨梅给孩子看，并说：“这是你家的水果。”孩子马上回答说：“我可没听说孔雀是先生您家的鸟。”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/>
          <p:nvPr/>
        </p:nvSpPr>
        <p:spPr>
          <a:xfrm>
            <a:off x="1300639" y="811530"/>
            <a:ext cx="6616541" cy="114871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再读课文，孔君平是怎样故意逗弄孩子的？你认为他是一个怎样的人？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308358" y="2024736"/>
            <a:ext cx="6697166" cy="11896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 孔君平看到杨梅，联想到孩子的姓，就故意逗孩子：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此是君家果。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3100219" y="3350139"/>
            <a:ext cx="5581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杨</a:t>
            </a:r>
          </a:p>
        </p:txBody>
      </p:sp>
      <p:sp>
        <p:nvSpPr>
          <p:cNvPr id="13" name="右箭头 12"/>
          <p:cNvSpPr/>
          <p:nvPr/>
        </p:nvSpPr>
        <p:spPr>
          <a:xfrm>
            <a:off x="3978529" y="3512046"/>
            <a:ext cx="756145" cy="21669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" b="1"/>
          </a:p>
        </p:txBody>
      </p:sp>
      <p:sp>
        <p:nvSpPr>
          <p:cNvPr id="14" name="TextBox 1"/>
          <p:cNvSpPr txBox="1">
            <a:spLocks noChangeArrowheads="1"/>
          </p:cNvSpPr>
          <p:nvPr/>
        </p:nvSpPr>
        <p:spPr bwMode="auto">
          <a:xfrm>
            <a:off x="4982405" y="3350139"/>
            <a:ext cx="97917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杨梅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538449" y="4106425"/>
            <a:ext cx="1674237" cy="4857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2700" dirty="0">
                <a:solidFill>
                  <a:schemeClr val="tx1"/>
                </a:solidFill>
                <a:latin typeface="+mj-ea"/>
                <a:ea typeface="+mj-ea"/>
              </a:rPr>
              <a:t>风趣幽默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bldLvl="0" animBg="1"/>
      <p:bldP spid="14" grpId="0"/>
      <p:bldP spid="15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/>
          <p:nvPr/>
        </p:nvSpPr>
        <p:spPr>
          <a:xfrm>
            <a:off x="1581150" y="855345"/>
            <a:ext cx="5378768" cy="6086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你认为杨氏之子的回答妙在哪里？</a:t>
            </a: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1525755" y="1761660"/>
            <a:ext cx="63195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 </a:t>
            </a:r>
            <a:endParaRPr lang="en-US" altLang="zh-CN" sz="2700" b="1" dirty="0">
              <a:latin typeface="黑体" panose="02010609060101010101" charset="-122"/>
              <a:ea typeface="黑体" panose="02010609060101010101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27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7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他没有生硬地直接说“孔雀是夫子家禽”，而是采用了否定的方式。这足以反映出孩子思维的敏捷，语言的幽默。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1525756" y="1815666"/>
            <a:ext cx="6319525" cy="2268252"/>
          </a:xfrm>
          <a:prstGeom prst="roundRect">
            <a:avLst/>
          </a:prstGeom>
          <a:grpFill/>
          <a:ln>
            <a:solidFill>
              <a:srgbClr val="FF0000"/>
            </a:solidFill>
            <a:prstDash val="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700" b="1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092134" y="1815666"/>
            <a:ext cx="558165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孔</a:t>
            </a:r>
          </a:p>
        </p:txBody>
      </p:sp>
      <p:sp>
        <p:nvSpPr>
          <p:cNvPr id="12" name="右箭头 11"/>
          <p:cNvSpPr/>
          <p:nvPr/>
        </p:nvSpPr>
        <p:spPr>
          <a:xfrm>
            <a:off x="4211841" y="1993591"/>
            <a:ext cx="756145" cy="21550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" b="1"/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5468708" y="1815666"/>
            <a:ext cx="979170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 b="1" dirty="0">
                <a:solidFill>
                  <a:srgbClr val="FF00FF"/>
                </a:solidFill>
                <a:latin typeface="黑体" panose="02010609060101010101" charset="-122"/>
                <a:ea typeface="黑体" panose="02010609060101010101" charset="-122"/>
              </a:rPr>
              <a:t>孔雀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  <p:bldP spid="11" grpId="0"/>
      <p:bldP spid="12" grpId="0" bldLvl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1106805" y="772478"/>
            <a:ext cx="6885623" cy="102822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黑体" panose="02010609060101010101" charset="-122"/>
                <a:ea typeface="黑体" panose="02010609060101010101" charset="-122"/>
              </a:rPr>
              <a:t>这个孩子除了聪明风趣之外，还有哪些好品质？从哪些地方可以体现出来？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718275" y="2013953"/>
            <a:ext cx="4059517" cy="10648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孔君平诣其父，父不在，</a:t>
            </a: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  乃呼儿出。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18275" y="3093849"/>
            <a:ext cx="4059517" cy="566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为设果，果有杨梅。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718275" y="3687972"/>
            <a:ext cx="4719056" cy="566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7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等线" panose="02010600030101010101" pitchFamily="2" charset="-122"/>
              </a:rPr>
              <a:t>未闻孔雀是夫子家禽。</a:t>
            </a:r>
          </a:p>
        </p:txBody>
      </p:sp>
      <p:sp>
        <p:nvSpPr>
          <p:cNvPr id="19" name="左大括号 18"/>
          <p:cNvSpPr/>
          <p:nvPr/>
        </p:nvSpPr>
        <p:spPr>
          <a:xfrm flipH="1">
            <a:off x="5820480" y="2260290"/>
            <a:ext cx="378184" cy="1835944"/>
          </a:xfrm>
          <a:prstGeom prst="leftBrace">
            <a:avLst>
              <a:gd name="adj1" fmla="val 44635"/>
              <a:gd name="adj2" fmla="val 50000"/>
            </a:avLst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00">
              <a:solidFill>
                <a:srgbClr val="FF0000"/>
              </a:solidFill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216015" y="2578894"/>
            <a:ext cx="1988820" cy="1148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礼貌待人</a:t>
            </a:r>
            <a:endParaRPr lang="en-US" altLang="zh-CN" sz="27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fontAlgn="auto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懂事、热情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18" grpId="0"/>
      <p:bldP spid="19" grpId="0" bldLvl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1019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新课导入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431506" y="1220629"/>
            <a:ext cx="4184333" cy="31689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说话交流是我们每天都在进行的活动，同学们喜欢什么样的说话风格呢？严肃的？搞笑的？犀利的？</a:t>
            </a:r>
            <a:endParaRPr lang="en-US" altLang="zh-CN" sz="2400" b="1" spc="15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b="1" spc="15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今天，就来看看古时候的一位小朋友讲话上有什么过人之处！</a:t>
            </a:r>
          </a:p>
        </p:txBody>
      </p:sp>
      <p:pic>
        <p:nvPicPr>
          <p:cNvPr id="3" name="图片 2" descr="奥德赛给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580" y="1291590"/>
            <a:ext cx="3615690" cy="28803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45653" y="200234"/>
            <a:ext cx="1695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2EFE9"/>
                </a:solidFill>
              </a:rPr>
              <a:t>https://www.ypppt.com/</a:t>
            </a:r>
            <a:endParaRPr lang="zh-CN" altLang="en-US" sz="1100" dirty="0">
              <a:solidFill>
                <a:srgbClr val="F2EFE9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736884" y="3193257"/>
            <a:ext cx="4377690" cy="64150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9589" y="413385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结构梳理</a:t>
            </a:r>
          </a:p>
        </p:txBody>
      </p:sp>
      <p:sp>
        <p:nvSpPr>
          <p:cNvPr id="35843" name="TextBox 1"/>
          <p:cNvSpPr txBox="1"/>
          <p:nvPr/>
        </p:nvSpPr>
        <p:spPr>
          <a:xfrm>
            <a:off x="1142286" y="2279809"/>
            <a:ext cx="1065609" cy="4393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孔君平</a:t>
            </a:r>
          </a:p>
        </p:txBody>
      </p:sp>
      <p:sp>
        <p:nvSpPr>
          <p:cNvPr id="35846" name="TextBox 10"/>
          <p:cNvSpPr txBox="1"/>
          <p:nvPr/>
        </p:nvSpPr>
        <p:spPr>
          <a:xfrm>
            <a:off x="5432823" y="2481502"/>
            <a:ext cx="1373981" cy="4393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杨氏之子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9344" y="1294687"/>
            <a:ext cx="409575" cy="3917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632" y="1294924"/>
            <a:ext cx="951222" cy="844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杨梅</a:t>
            </a:r>
            <a:endParaRPr lang="en-US" altLang="zh-CN" sz="21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君家果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86614" y="3842386"/>
            <a:ext cx="409575" cy="392906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答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23105" y="3378518"/>
            <a:ext cx="1222129" cy="84484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孔雀</a:t>
            </a:r>
            <a:endParaRPr lang="en-US" altLang="zh-CN" sz="21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fontAlgn="auto">
              <a:lnSpc>
                <a:spcPct val="120000"/>
              </a:lnSpc>
            </a:pPr>
            <a:r>
              <a:rPr lang="zh-CN" altLang="en-US" sz="21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夫子家禽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12769" y="2959894"/>
            <a:ext cx="1700213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聪明、风趣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12532" y="2473882"/>
            <a:ext cx="1373981" cy="43934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礼貌待人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26783" y="2658428"/>
            <a:ext cx="1373981" cy="438150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风趣幽默</a:t>
            </a:r>
          </a:p>
        </p:txBody>
      </p:sp>
      <p:sp>
        <p:nvSpPr>
          <p:cNvPr id="50" name="TextBox 17"/>
          <p:cNvSpPr txBox="1"/>
          <p:nvPr/>
        </p:nvSpPr>
        <p:spPr>
          <a:xfrm>
            <a:off x="6912769" y="1988344"/>
            <a:ext cx="1748790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懂事、热情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724978" y="1718310"/>
            <a:ext cx="4366260" cy="480060"/>
            <a:chOff x="3686" y="3608"/>
            <a:chExt cx="9168" cy="1008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686" y="3608"/>
              <a:ext cx="9168" cy="32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686" y="3640"/>
              <a:ext cx="0" cy="976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2806" y="3640"/>
              <a:ext cx="0" cy="976"/>
            </a:xfrm>
            <a:prstGeom prst="line">
              <a:avLst/>
            </a:prstGeom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Picture 2" descr="http://wximg.233.com/student/share/4589/635507161952006140132_2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CC">
                  <a:alpha val="100000"/>
                </a:srgbClr>
              </a:clrFrom>
              <a:clrTo>
                <a:srgbClr val="FFFFCC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9452" y="2168842"/>
            <a:ext cx="1314926" cy="1243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6" grpId="0"/>
      <p:bldP spid="5" grpId="0"/>
      <p:bldP spid="13" grpId="0"/>
      <p:bldP spid="14" grpId="0"/>
      <p:bldP spid="15" grpId="0"/>
      <p:bldP spid="7" grpId="0"/>
      <p:bldP spid="18" grpId="0"/>
      <p:bldP spid="1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000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1019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走近作者</a:t>
            </a:r>
          </a:p>
        </p:txBody>
      </p:sp>
      <p:sp>
        <p:nvSpPr>
          <p:cNvPr id="10" name="矩形 9"/>
          <p:cNvSpPr/>
          <p:nvPr/>
        </p:nvSpPr>
        <p:spPr>
          <a:xfrm>
            <a:off x="968399" y="1065937"/>
            <a:ext cx="7609137" cy="35897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 b="1"/>
          </a:p>
        </p:txBody>
      </p:sp>
      <p:sp>
        <p:nvSpPr>
          <p:cNvPr id="191" name="Rectangle 7"/>
          <p:cNvSpPr>
            <a:spLocks noChangeArrowheads="1"/>
          </p:cNvSpPr>
          <p:nvPr/>
        </p:nvSpPr>
        <p:spPr bwMode="auto">
          <a:xfrm>
            <a:off x="3575652" y="1237962"/>
            <a:ext cx="4753147" cy="511493"/>
          </a:xfrm>
          <a:prstGeom prst="rect">
            <a:avLst/>
          </a:prstGeom>
          <a:noFill/>
          <a:ln w="19050">
            <a:noFill/>
            <a:prstDash val="sysDash"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400" b="1" u="sng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刘义庆</a:t>
            </a:r>
            <a:r>
              <a:rPr kumimoji="1" lang="en-US" altLang="zh-CN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(403</a:t>
            </a:r>
            <a:r>
              <a:rPr kumimoji="1" lang="zh-CN" altLang="zh-CN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年</a:t>
            </a:r>
            <a:r>
              <a:rPr kumimoji="1" lang="en-US" altLang="zh-CN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—444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年</a:t>
            </a:r>
            <a:r>
              <a:rPr kumimoji="1" lang="en-US" altLang="zh-CN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)</a:t>
            </a:r>
            <a:r>
              <a:rPr kumimoji="1" lang="zh-CN" altLang="en-US" sz="24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575682" y="1737232"/>
            <a:ext cx="4753147" cy="954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noFill/>
            <a:prstDash val="sysDash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彭城（今江苏徐州）人。宋宗室，袭封临川王，曾任南兖州刺史。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3575682" y="2718057"/>
            <a:ext cx="4753147" cy="51149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  <a:prstDash val="sysDash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称号：</a:t>
            </a: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南朝宋文学家。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575682" y="3258117"/>
            <a:ext cx="4753147" cy="51149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noFill/>
            <a:prstDash val="sysDash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代表作：</a:t>
            </a:r>
            <a:r>
              <a:rPr kumimoji="1" lang="en-US" altLang="zh-CN" sz="24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世说新语</a:t>
            </a:r>
            <a:r>
              <a:rPr kumimoji="1" lang="en-US" altLang="zh-CN" sz="24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575682" y="3769285"/>
            <a:ext cx="4753147" cy="511493"/>
          </a:xfrm>
          <a:prstGeom prst="rect">
            <a:avLst/>
          </a:prstGeom>
          <a:noFill/>
          <a:ln w="19050">
            <a:noFill/>
            <a:prstDash val="sysDash"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本文摘选自</a:t>
            </a:r>
            <a:r>
              <a:rPr kumimoji="1" lang="en-US" altLang="zh-CN" sz="24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世说新语</a:t>
            </a:r>
            <a:r>
              <a:rPr kumimoji="1" lang="en-US" altLang="zh-CN" sz="24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kumimoji="1"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1824337" y="687405"/>
            <a:ext cx="138564" cy="80791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zh-CN" altLang="en-US" sz="2400" b="1" spc="28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zh-CN" altLang="en-US" sz="2400" b="1" spc="28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7828" name="Picture 4" descr="http://i7.qhmsg.com/t012b81448a8d46bb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0251" y="1513461"/>
            <a:ext cx="2250295" cy="267890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/>
      <p:bldP spid="3" grpId="0" bldLvl="0" animBg="1"/>
      <p:bldP spid="4" grpId="0" bldLvl="0" animBg="1"/>
      <p:bldP spid="6" grpId="0" bldLvl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1019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知识锦囊</a:t>
            </a:r>
          </a:p>
        </p:txBody>
      </p:sp>
      <p:sp>
        <p:nvSpPr>
          <p:cNvPr id="5" name="矩形 4"/>
          <p:cNvSpPr/>
          <p:nvPr/>
        </p:nvSpPr>
        <p:spPr>
          <a:xfrm>
            <a:off x="851801" y="1084801"/>
            <a:ext cx="7609137" cy="35897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38024" y="1254205"/>
            <a:ext cx="5119688" cy="3169444"/>
          </a:xfrm>
          <a:prstGeom prst="rect">
            <a:avLst/>
          </a:prstGeom>
          <a:noFill/>
          <a:ln w="19050">
            <a:noFill/>
            <a:prstDash val="sysDash"/>
            <a:miter lim="800000"/>
          </a:ln>
        </p:spPr>
        <p:txBody>
          <a:bodyPr wrap="square" lIns="68580" tIns="34290" rIns="68580" bIns="34290" anchor="ctr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   《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世说新语</a:t>
            </a: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是中国南朝宋时期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</a:t>
            </a: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420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年</a:t>
            </a: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</a:rPr>
              <a:t>——581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年）产生的一部主要记述魏晋人物言谈轶事的笔记小说。全书原八卷，刘峻注本分为十卷，今传本皆作三卷，分为政事、文学、方正、德行、言语、雅量等三十六门，全书共一千多则，记述自汉末到刘宋时名士贵族的遗闻轶事，主要为有关人物评论、清谈玄言和机智应对的故事。 </a:t>
            </a:r>
            <a:endParaRPr kumimoji="1"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7522" name="AutoShape 2" descr="https://pic.baike.soso.com/ugc/baikepic2/0/20170825200549-2080399436_jpg_300_240_17515.jpg/800"/>
          <p:cNvSpPr>
            <a:spLocks noChangeAspect="1" noChangeArrowheads="1"/>
          </p:cNvSpPr>
          <p:nvPr/>
        </p:nvSpPr>
        <p:spPr bwMode="auto">
          <a:xfrm>
            <a:off x="116696" y="-108347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0"/>
          </a:p>
        </p:txBody>
      </p:sp>
      <p:sp>
        <p:nvSpPr>
          <p:cNvPr id="107524" name="AutoShape 4" descr="https://pic.baike.soso.com/ugc/baikepic2/0/20170825200549-2080399436_jpg_300_240_17515.jpg/800"/>
          <p:cNvSpPr>
            <a:spLocks noChangeAspect="1" noChangeArrowheads="1"/>
          </p:cNvSpPr>
          <p:nvPr/>
        </p:nvSpPr>
        <p:spPr bwMode="auto">
          <a:xfrm>
            <a:off x="211946" y="-13097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0"/>
          </a:p>
        </p:txBody>
      </p:sp>
      <p:sp>
        <p:nvSpPr>
          <p:cNvPr id="107526" name="AutoShape 6" descr="https://pic.baike.soso.com/ugc/baikepic2/0/20170825200549-2080399436_jpg_300_240_17515.jpg/800"/>
          <p:cNvSpPr>
            <a:spLocks noChangeAspect="1" noChangeArrowheads="1"/>
          </p:cNvSpPr>
          <p:nvPr/>
        </p:nvSpPr>
        <p:spPr bwMode="auto">
          <a:xfrm>
            <a:off x="307196" y="82153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0"/>
          </a:p>
        </p:txBody>
      </p:sp>
      <p:pic>
        <p:nvPicPr>
          <p:cNvPr id="11" name="Picture 8" descr="https://pic.baike.soso.com/ugc/baikepic2/0/ori-20131213171323-853875061.jpg/8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478" y="1367639"/>
            <a:ext cx="2106508" cy="302433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02444" y="427673"/>
            <a:ext cx="173212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spc="225" dirty="0">
                <a:solidFill>
                  <a:srgbClr val="6D6C70"/>
                </a:solidFill>
                <a:latin typeface="黑体" panose="02010609060101010101" charset="-122"/>
                <a:ea typeface="黑体" panose="02010609060101010101" charset="-122"/>
              </a:rPr>
              <a:t>学习目标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250633" y="1287780"/>
            <a:ext cx="6953250" cy="1089660"/>
            <a:chOff x="2626" y="2704"/>
            <a:chExt cx="14600" cy="2288"/>
          </a:xfrm>
        </p:grpSpPr>
        <p:sp>
          <p:nvSpPr>
            <p:cNvPr id="3" name="椭圆 2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826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1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026" y="2704"/>
              <a:ext cx="13200" cy="2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认识</a:t>
              </a: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诣、禽</a:t>
              </a: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”2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个生字，会写</a:t>
              </a: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“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梁、诣、禽</a:t>
              </a: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”3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个生字。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50633" y="2439353"/>
            <a:ext cx="6953250" cy="591027"/>
            <a:chOff x="2626" y="2704"/>
            <a:chExt cx="14600" cy="1241"/>
          </a:xfrm>
        </p:grpSpPr>
        <p:sp>
          <p:nvSpPr>
            <p:cNvPr id="8" name="椭圆 7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790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2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026" y="2704"/>
              <a:ext cx="13200" cy="1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微软雅黑" panose="020B0503020204020204" charset="-122"/>
                </a:rPr>
                <a:t>根据注释理解词句,了解课文内容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。</a:t>
              </a:r>
              <a:endParaRPr lang="zh-CN" altLang="en-US" sz="27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50633" y="3281839"/>
            <a:ext cx="6953250" cy="1089660"/>
            <a:chOff x="2626" y="2704"/>
            <a:chExt cx="14600" cy="2288"/>
          </a:xfrm>
        </p:grpSpPr>
        <p:sp>
          <p:nvSpPr>
            <p:cNvPr id="12" name="椭圆 11"/>
            <p:cNvSpPr/>
            <p:nvPr/>
          </p:nvSpPr>
          <p:spPr>
            <a:xfrm>
              <a:off x="2626" y="2719"/>
              <a:ext cx="1146" cy="1146"/>
            </a:xfrm>
            <a:prstGeom prst="ellipse">
              <a:avLst/>
            </a:prstGeom>
            <a:noFill/>
            <a:ln w="28575">
              <a:solidFill>
                <a:srgbClr val="6D6C7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790" y="2758"/>
              <a:ext cx="781" cy="1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000">
                  <a:solidFill>
                    <a:srgbClr val="6D6C70"/>
                  </a:solidFill>
                  <a:latin typeface="+mj-ea"/>
                  <a:ea typeface="+mj-ea"/>
                </a:rPr>
                <a:t>3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026" y="2704"/>
              <a:ext cx="13200" cy="2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lang="en-US" altLang="zh-CN" sz="2700" b="1" dirty="0">
                  <a:latin typeface="楷体" panose="02010609060101010101" charset="-122"/>
                  <a:ea typeface="楷体" panose="02010609060101010101" charset="-122"/>
                  <a:sym typeface="微软雅黑" panose="020B0503020204020204" charset="-122"/>
                </a:rPr>
                <a:t>体会故事中孩子应对语言的巧妙</a:t>
              </a:r>
              <a:r>
                <a:rPr lang="zh-CN" altLang="en-US" sz="2700" b="1" dirty="0">
                  <a:latin typeface="楷体" panose="02010609060101010101" charset="-122"/>
                  <a:ea typeface="楷体" panose="02010609060101010101" charset="-122"/>
                  <a:sym typeface="微软雅黑" panose="020B0503020204020204" charset="-122"/>
                </a:rPr>
                <a:t>，</a:t>
              </a:r>
              <a:r>
                <a:rPr lang="zh-CN" altLang="en-US" sz="27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sym typeface="微软雅黑" panose="020B0503020204020204" charset="-122"/>
                </a:rPr>
                <a:t>感受杨氏之子的聪明机智</a:t>
              </a:r>
              <a:r>
                <a:rPr lang="zh-CN" altLang="en-US" sz="2700" b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2"/>
          <p:cNvGraphicFramePr>
            <a:graphicFrameLocks noGrp="1"/>
          </p:cNvGraphicFramePr>
          <p:nvPr/>
        </p:nvGraphicFramePr>
        <p:xfrm>
          <a:off x="1955396" y="2852792"/>
          <a:ext cx="1482090" cy="1528286"/>
        </p:xfrm>
        <a:graphic>
          <a:graphicData uri="http://schemas.openxmlformats.org/drawingml/2006/table">
            <a:tbl>
              <a:tblPr/>
              <a:tblGrid>
                <a:gridCol w="741045"/>
                <a:gridCol w="741045"/>
              </a:tblGrid>
              <a:tr h="7791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1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23"/>
          <p:cNvSpPr txBox="1"/>
          <p:nvPr/>
        </p:nvSpPr>
        <p:spPr>
          <a:xfrm>
            <a:off x="1993231" y="2754082"/>
            <a:ext cx="1420517" cy="1668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惠</a:t>
            </a:r>
          </a:p>
        </p:txBody>
      </p:sp>
      <p:sp>
        <p:nvSpPr>
          <p:cNvPr id="10" name="TextBox 24"/>
          <p:cNvSpPr txBox="1"/>
          <p:nvPr/>
        </p:nvSpPr>
        <p:spPr>
          <a:xfrm>
            <a:off x="2185447" y="2053268"/>
            <a:ext cx="1245290" cy="8377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>
                <a:solidFill>
                  <a:prstClr val="black"/>
                </a:solidFill>
                <a:latin typeface="GB Pinyinok-D" panose="02010601030101010101" charset="-122"/>
                <a:ea typeface="GB Pinyinok-D" panose="02010601030101010101" charset="-122"/>
                <a:cs typeface="汉语拼音" panose="020B0604020202020204" pitchFamily="34" charset="0"/>
              </a:rPr>
              <a:t>huì</a:t>
            </a:r>
            <a:r>
              <a:rPr lang="en-US" altLang="zh-CN" sz="5000" dirty="0">
                <a:solidFill>
                  <a:prstClr val="black"/>
                </a:solidFill>
                <a:latin typeface="GB Pinyinok-D" panose="02010601030101010101" charset="-122"/>
                <a:ea typeface="GB Pinyinok-D" panose="02010601030101010101" charset="-122"/>
                <a:cs typeface="汉语拼音" panose="020B0604020202020204" pitchFamily="34" charset="0"/>
              </a:rPr>
              <a:t> </a:t>
            </a:r>
            <a:endParaRPr lang="zh-CN" altLang="en-US" sz="5000" dirty="0">
              <a:solidFill>
                <a:prstClr val="black"/>
              </a:solidFill>
              <a:latin typeface="GB Pinyinok-D" panose="02010601030101010101" charset="-122"/>
              <a:ea typeface="GB Pinyinok-D" panose="02010601030101010101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706900" y="3513319"/>
            <a:ext cx="378091" cy="32403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  <p:sp>
        <p:nvSpPr>
          <p:cNvPr id="13" name="线形标注 2 12"/>
          <p:cNvSpPr/>
          <p:nvPr/>
        </p:nvSpPr>
        <p:spPr>
          <a:xfrm>
            <a:off x="3899865" y="1515097"/>
            <a:ext cx="2970717" cy="540060"/>
          </a:xfrm>
          <a:prstGeom prst="borderCallout2">
            <a:avLst>
              <a:gd name="adj1" fmla="val 454711"/>
              <a:gd name="adj2" fmla="val 59290"/>
              <a:gd name="adj3" fmla="val 122344"/>
              <a:gd name="adj4" fmla="val 36275"/>
              <a:gd name="adj5" fmla="val 359033"/>
              <a:gd name="adj6" fmla="val -3417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注意不要丢掉点</a:t>
            </a:r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5142165" y="2865248"/>
          <a:ext cx="1482090" cy="1528286"/>
        </p:xfrm>
        <a:graphic>
          <a:graphicData uri="http://schemas.openxmlformats.org/drawingml/2006/table">
            <a:tbl>
              <a:tblPr/>
              <a:tblGrid>
                <a:gridCol w="741045"/>
                <a:gridCol w="741045"/>
              </a:tblGrid>
              <a:tr h="7791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1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" name="TextBox 23"/>
          <p:cNvSpPr txBox="1"/>
          <p:nvPr/>
        </p:nvSpPr>
        <p:spPr>
          <a:xfrm>
            <a:off x="5180001" y="2766536"/>
            <a:ext cx="1420517" cy="1668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禽</a:t>
            </a:r>
          </a:p>
        </p:txBody>
      </p:sp>
      <p:sp>
        <p:nvSpPr>
          <p:cNvPr id="31" name="TextBox 24"/>
          <p:cNvSpPr txBox="1"/>
          <p:nvPr/>
        </p:nvSpPr>
        <p:spPr>
          <a:xfrm>
            <a:off x="5406755" y="2044219"/>
            <a:ext cx="1512364" cy="8377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>
                <a:solidFill>
                  <a:prstClr val="black"/>
                </a:solidFill>
                <a:latin typeface="GB Pinyinok-D" panose="02010601030101010101" charset="-122"/>
                <a:ea typeface="GB Pinyinok-D" panose="02010601030101010101" charset="-122"/>
                <a:cs typeface="汉语拼音" panose="020B0604020202020204" pitchFamily="34" charset="0"/>
              </a:rPr>
              <a:t>q</a:t>
            </a:r>
            <a:r>
              <a:rPr lang="en-US" altLang="zh-CN" sz="5000" dirty="0" err="1">
                <a:solidFill>
                  <a:prstClr val="black"/>
                </a:solidFill>
                <a:latin typeface="GB Pinyinok-D" panose="02010601030101010101" charset="-122"/>
                <a:ea typeface="GB Pinyinok-D" panose="02010601030101010101" charset="-122"/>
                <a:cs typeface="汉语拼音" panose="020B0604020202020204" pitchFamily="34" charset="0"/>
              </a:rPr>
              <a:t>ín</a:t>
            </a:r>
            <a:endParaRPr lang="zh-CN" altLang="en-US" sz="5000" dirty="0">
              <a:solidFill>
                <a:prstClr val="black"/>
              </a:solidFill>
              <a:latin typeface="GB Pinyinok-D" panose="02010601030101010101" charset="-122"/>
              <a:ea typeface="GB Pinyinok-D" panose="02010601030101010101" charset="-122"/>
              <a:cs typeface="汉语拼音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72308" y="3837068"/>
            <a:ext cx="378091" cy="27003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1443514" y="776764"/>
            <a:ext cx="131159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易写错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939237" y="830695"/>
            <a:ext cx="342669" cy="342275"/>
            <a:chOff x="631825" y="5181600"/>
            <a:chExt cx="1554163" cy="1552575"/>
          </a:xfrm>
        </p:grpSpPr>
        <p:sp>
          <p:nvSpPr>
            <p:cNvPr id="35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6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7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8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39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0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2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3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5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6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7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8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0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1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2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3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5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6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7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8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9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0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1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2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3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4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5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6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7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 bldLvl="0" animBg="1"/>
      <p:bldP spid="13" grpId="0" bldLvl="0" animBg="1"/>
      <p:bldP spid="30" grpId="0"/>
      <p:bldP spid="31" grpId="0"/>
      <p:bldP spid="3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1058677" y="1731465"/>
            <a:ext cx="639830" cy="810101"/>
            <a:chOff x="887227" y="1201103"/>
            <a:chExt cx="639830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1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887227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zh-CN" altLang="en-US" sz="41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为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6692365" y="1895240"/>
            <a:ext cx="834189" cy="484740"/>
          </a:xfrm>
          <a:prstGeom prst="rect">
            <a:avLst/>
          </a:prstGeom>
          <a:solidFill>
            <a:srgbClr val="FDFEC3"/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作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</a:t>
            </a:r>
          </a:p>
        </p:txBody>
      </p:sp>
      <p:sp>
        <p:nvSpPr>
          <p:cNvPr id="6" name="矩形 5"/>
          <p:cNvSpPr/>
          <p:nvPr/>
        </p:nvSpPr>
        <p:spPr>
          <a:xfrm>
            <a:off x="6923695" y="1390479"/>
            <a:ext cx="709154" cy="530906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dirty="0" err="1">
                <a:latin typeface="GB Pinyinok-D" panose="02010601030101010101" charset="-122"/>
                <a:ea typeface="GB Pinyinok-D" panose="02010601030101010101" charset="-122"/>
                <a:cs typeface="Arial Unicode MS" panose="020B0604020202020204" charset="-122"/>
                <a:sym typeface="+mn-ea"/>
              </a:rPr>
              <a:t>wéi</a:t>
            </a:r>
            <a:endParaRPr lang="en-US" altLang="zh-CN" sz="3000" b="1" dirty="0">
              <a:latin typeface="GB Pinyinok-D" panose="02010601030101010101" charset="-122"/>
              <a:ea typeface="GB Pinyinok-D" panose="02010601030101010101" charset="-122"/>
              <a:cs typeface="Arial Unicode MS" panose="020B0604020202020204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02415" y="1882024"/>
            <a:ext cx="3269151" cy="4847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73" tIns="34286" rIns="68573" bIns="34286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设果，果有杨梅。</a:t>
            </a:r>
          </a:p>
        </p:txBody>
      </p:sp>
      <p:sp>
        <p:nvSpPr>
          <p:cNvPr id="8" name="矩形 7"/>
          <p:cNvSpPr/>
          <p:nvPr/>
        </p:nvSpPr>
        <p:spPr>
          <a:xfrm>
            <a:off x="2107847" y="1415721"/>
            <a:ext cx="918222" cy="529114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dirty="0" err="1">
                <a:latin typeface="GB Pinyinok-D" panose="02010601030101010101" charset="-122"/>
                <a:ea typeface="GB Pinyinok-D" panose="02010601030101010101" charset="-122"/>
                <a:cs typeface="Arial Unicode MS" panose="020B0604020202020204" charset="-122"/>
              </a:rPr>
              <a:t>wèi</a:t>
            </a:r>
            <a:endParaRPr lang="en-US" altLang="zh-CN" sz="3000" b="1" dirty="0">
              <a:latin typeface="GB Pinyinok-D" panose="02010601030101010101" charset="-122"/>
              <a:ea typeface="GB Pinyinok-D" panose="02010601030101010101" charset="-122"/>
              <a:cs typeface="Arial Unicode MS" panose="020B0604020202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962384" y="3123415"/>
            <a:ext cx="6235045" cy="4829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73" tIns="34286" rIns="68573" bIns="34286">
            <a:spAutoFit/>
          </a:bodyPr>
          <a:lstStyle/>
          <a:p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儿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声答曰：“未闻孔雀是夫子家禽。”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050105" y="3311633"/>
            <a:ext cx="648402" cy="810101"/>
            <a:chOff x="878655" y="3087053"/>
            <a:chExt cx="648402" cy="810101"/>
          </a:xfrm>
        </p:grpSpPr>
        <p:sp>
          <p:nvSpPr>
            <p:cNvPr id="7" name="椭圆 6"/>
            <p:cNvSpPr/>
            <p:nvPr/>
          </p:nvSpPr>
          <p:spPr>
            <a:xfrm>
              <a:off x="933096" y="3087053"/>
              <a:ext cx="593961" cy="810101"/>
            </a:xfrm>
            <a:prstGeom prst="ellipse">
              <a:avLst/>
            </a:prstGeom>
            <a:solidFill>
              <a:srgbClr val="DCFDFF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100" b="1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Rectangle 2"/>
            <p:cNvSpPr>
              <a:spLocks noChangeArrowheads="1"/>
            </p:cNvSpPr>
            <p:nvPr/>
          </p:nvSpPr>
          <p:spPr bwMode="auto">
            <a:xfrm>
              <a:off x="878655" y="315706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r>
                <a:rPr lang="zh-CN" altLang="en-US" sz="4100" b="1" dirty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应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2181698" y="2622779"/>
            <a:ext cx="1404480" cy="482918"/>
          </a:xfrm>
          <a:prstGeom prst="rect">
            <a:avLst/>
          </a:prstGeom>
        </p:spPr>
        <p:txBody>
          <a:bodyPr wrap="square" lIns="68573" tIns="34286" rIns="68573" bIns="3428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latin typeface="GB Pinyinok-D" panose="02010601030101010101" charset="-122"/>
                <a:ea typeface="GB Pinyinok-D" panose="02010601030101010101" charset="-122"/>
                <a:cs typeface="Arial Unicode MS" panose="020B0604020202020204" charset="-122"/>
              </a:rPr>
              <a:t>yìng</a:t>
            </a:r>
            <a:endParaRPr lang="en-US" altLang="zh-CN" sz="2700" b="1" dirty="0">
              <a:latin typeface="GB Pinyinok-D" panose="02010601030101010101" charset="-122"/>
              <a:ea typeface="GB Pinyinok-D" panose="02010601030101010101" charset="-122"/>
              <a:cs typeface="Arial Unicode MS" panose="020B060402020202020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962384" y="4080751"/>
            <a:ext cx="5400357" cy="482918"/>
          </a:xfrm>
          <a:prstGeom prst="rect">
            <a:avLst/>
          </a:prstGeom>
          <a:solidFill>
            <a:srgbClr val="FDFEC3"/>
          </a:solidFill>
        </p:spPr>
        <p:txBody>
          <a:bodyPr wrap="square" lIns="68573" tIns="34286" rIns="68573" bIns="3428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小朋友从小就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应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该养成良好的习惯。</a:t>
            </a:r>
          </a:p>
        </p:txBody>
      </p:sp>
      <p:sp>
        <p:nvSpPr>
          <p:cNvPr id="52" name="矩形 51"/>
          <p:cNvSpPr/>
          <p:nvPr/>
        </p:nvSpPr>
        <p:spPr>
          <a:xfrm>
            <a:off x="3879241" y="3611183"/>
            <a:ext cx="782479" cy="482918"/>
          </a:xfrm>
          <a:prstGeom prst="rect">
            <a:avLst/>
          </a:prstGeom>
        </p:spPr>
        <p:txBody>
          <a:bodyPr wrap="none" lIns="68573" tIns="34286" rIns="68573" bIns="34286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 err="1">
                <a:latin typeface="GB Pinyinok-D" panose="02010601030101010101" charset="-122"/>
                <a:ea typeface="GB Pinyinok-D" panose="02010601030101010101" charset="-122"/>
                <a:cs typeface="Arial Unicode MS" panose="020B0604020202020204" charset="-122"/>
                <a:sym typeface="+mn-ea"/>
              </a:rPr>
              <a:t>yīng</a:t>
            </a:r>
            <a:endParaRPr lang="en-US" altLang="zh-CN" sz="2700" b="1" dirty="0">
              <a:latin typeface="GB Pinyinok-D" panose="02010601030101010101" charset="-122"/>
              <a:ea typeface="GB Pinyinok-D" panose="02010601030101010101" charset="-122"/>
              <a:cs typeface="Arial Unicode MS" panose="020B0604020202020204" charset="-122"/>
              <a:sym typeface="+mn-ea"/>
            </a:endParaRP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443514" y="776764"/>
            <a:ext cx="131159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多音字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939237" y="830695"/>
            <a:ext cx="342669" cy="342275"/>
            <a:chOff x="631825" y="5181600"/>
            <a:chExt cx="1554163" cy="1552575"/>
          </a:xfrm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3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4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5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6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7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  <p:bldP spid="9" grpId="0" bldLvl="0" animBg="1"/>
      <p:bldP spid="8" grpId="0"/>
      <p:bldP spid="23" grpId="0" bldLvl="0" animBg="1"/>
      <p:bldP spid="32" grpId="0"/>
      <p:bldP spid="51" grpId="0" bldLvl="0" animBg="1"/>
      <p:bldP spid="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1443514" y="776764"/>
            <a:ext cx="1787843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</a:rPr>
              <a:t>词语解释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939237" y="830695"/>
            <a:ext cx="342669" cy="342275"/>
            <a:chOff x="631825" y="5181600"/>
            <a:chExt cx="1554163" cy="1552575"/>
          </a:xfrm>
        </p:grpSpPr>
        <p:sp>
          <p:nvSpPr>
            <p:cNvPr id="22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3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4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5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6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7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8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59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0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1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2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3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5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6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7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8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69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0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1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2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3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4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5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7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8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79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0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1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2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  <p:sp>
          <p:nvSpPr>
            <p:cNvPr id="83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3200"/>
            </a:p>
          </p:txBody>
        </p:sp>
      </p:grpSp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391566" y="1625361"/>
            <a:ext cx="4349617" cy="98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1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夫子：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古时对男子的敬称。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这里指孔君平。</a:t>
            </a:r>
            <a:endParaRPr lang="zh-CN" altLang="en-US" sz="27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2050" name="Picture 2" descr="https://timgsa.baidu.com/timg?image&amp;quality=80&amp;size=b9999_10000&amp;sec=1536802377136&amp;di=f69b9d127eb96ee95f27303ae8db2f77&amp;imgtype=0&amp;src=http%3A%2F%2Fbpic.ooopic.com%2F16%2F96%2F31%2F16963144-812b04db2c2dc24aff86f3ae9c226897-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235" y="1742583"/>
            <a:ext cx="3909756" cy="2214475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5727146" y="2006840"/>
            <a:ext cx="857368" cy="1607355"/>
          </a:xfrm>
          <a:prstGeom prst="rect">
            <a:avLst/>
          </a:prstGeom>
          <a:grpFill/>
          <a:ln w="2857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0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>
            <a:spLocks noChangeArrowheads="1"/>
          </p:cNvSpPr>
          <p:nvPr/>
        </p:nvSpPr>
        <p:spPr bwMode="auto">
          <a:xfrm>
            <a:off x="412996" y="1474458"/>
            <a:ext cx="4447036" cy="1064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设：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摆放，摆设。本课指杨氏之子为孔君平端来水果。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412996" y="2974656"/>
            <a:ext cx="4339009" cy="98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10000"/>
              </a:lnSpc>
            </a:pP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这些漂亮的摆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设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</a:rPr>
              <a:t>是从哪儿买来的</a:t>
            </a: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</a:rPr>
              <a:t>?</a:t>
            </a:r>
            <a:endParaRPr lang="zh-CN" altLang="en-US" sz="27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026" name="Picture 2" descr="https://timgsa.baidu.com/timg?image&amp;quality=80&amp;size=b9999_10000&amp;sec=1536802646350&amp;di=c6936aad233be0032f02ffd240ae8cd0&amp;imgtype=0&amp;src=http%3A%2F%2Fimgsrc.baidu.com%2Fimage%2Fc0%253Dpixel_huitu%252C0%252C0%252C294%252C40%2Fsign%3D4e3e95f4f7039245b5b8e94feeecc1ae%2Fd043ad4bd11373f00ff20ca6af0f4bfbfbed043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85" y="1568790"/>
            <a:ext cx="3651521" cy="230421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1233</Words>
  <Application>Microsoft Office PowerPoint</Application>
  <PresentationFormat>全屏显示(16:9)</PresentationFormat>
  <Paragraphs>123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楷体</vt:lpstr>
      <vt:lpstr>Wingdings</vt:lpstr>
      <vt:lpstr>仿宋</vt:lpstr>
      <vt:lpstr>微软雅黑</vt:lpstr>
      <vt:lpstr>Calibri</vt:lpstr>
      <vt:lpstr>汉语拼音</vt:lpstr>
      <vt:lpstr>Calibri Light</vt:lpstr>
      <vt:lpstr>华文楷体</vt:lpstr>
      <vt:lpstr>GB Pinyinok-D</vt:lpstr>
      <vt:lpstr>黑体</vt:lpstr>
      <vt:lpstr>Meiryo</vt:lpstr>
      <vt:lpstr>等线</vt:lpstr>
      <vt:lpstr>Arial Unicode MS</vt:lpstr>
      <vt:lpstr>新宋体</vt:lpstr>
      <vt:lpstr>宋体</vt:lpstr>
      <vt:lpstr>Arial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</cp:revision>
  <dcterms:created xsi:type="dcterms:W3CDTF">2019-06-12T11:34:00Z</dcterms:created>
  <dcterms:modified xsi:type="dcterms:W3CDTF">2021-10-27T08:07:24Z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