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866" r:id="rId2"/>
  </p:sldMasterIdLst>
  <p:notesMasterIdLst>
    <p:notesMasterId r:id="rId33"/>
  </p:notesMasterIdLst>
  <p:sldIdLst>
    <p:sldId id="256" r:id="rId3"/>
    <p:sldId id="325" r:id="rId4"/>
    <p:sldId id="328" r:id="rId5"/>
    <p:sldId id="329" r:id="rId6"/>
    <p:sldId id="330" r:id="rId7"/>
    <p:sldId id="337" r:id="rId8"/>
    <p:sldId id="338" r:id="rId9"/>
    <p:sldId id="339" r:id="rId10"/>
    <p:sldId id="340" r:id="rId11"/>
    <p:sldId id="331" r:id="rId12"/>
    <p:sldId id="341" r:id="rId13"/>
    <p:sldId id="345" r:id="rId14"/>
    <p:sldId id="342" r:id="rId15"/>
    <p:sldId id="343" r:id="rId16"/>
    <p:sldId id="344" r:id="rId17"/>
    <p:sldId id="346" r:id="rId18"/>
    <p:sldId id="347" r:id="rId19"/>
    <p:sldId id="348" r:id="rId20"/>
    <p:sldId id="349" r:id="rId21"/>
    <p:sldId id="351" r:id="rId22"/>
    <p:sldId id="350" r:id="rId23"/>
    <p:sldId id="352" r:id="rId24"/>
    <p:sldId id="353" r:id="rId25"/>
    <p:sldId id="354" r:id="rId26"/>
    <p:sldId id="355" r:id="rId27"/>
    <p:sldId id="356" r:id="rId28"/>
    <p:sldId id="357" r:id="rId29"/>
    <p:sldId id="358" r:id="rId30"/>
    <p:sldId id="324" r:id="rId31"/>
    <p:sldId id="359" r:id="rId3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7">
          <p15:clr>
            <a:srgbClr val="A4A3A4"/>
          </p15:clr>
        </p15:guide>
        <p15:guide id="2" pos="28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F1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8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14" y="120"/>
      </p:cViewPr>
      <p:guideLst>
        <p:guide orient="horz" pos="1647"/>
        <p:guide pos="28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D038B7D-64DA-4AE2-96D8-9FDD898CCD64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1594011-58C5-48B6-B09A-14DAD46C22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9859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594011-58C5-48B6-B09A-14DAD46C2256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870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421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9CA771C-E8F6-4EE2-B066-1C270C3132B0}" type="slidenum">
              <a:rPr lang="zh-CN" altLang="en-US" smtClean="0">
                <a:latin typeface="Calibri" pitchFamily="34" charset="0"/>
              </a:rPr>
              <a:pPr eaLnBrk="1" hangingPunct="1"/>
              <a:t>29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406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7027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992222"/>
            <a:ext cx="6858000" cy="164025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91E1C-C017-479D-9C17-C9087EE419F0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70284-E4C8-4CAB-BF93-2C7448013E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0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7"/>
            <a:ext cx="7886700" cy="416922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9DB52-6A20-43D1-887F-922FC4FC5A3E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E110D-73F2-4C77-8D0E-1302215EF3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883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F2F9-4F4E-4E03-9175-5F0D77843E21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3D661-F619-4F0F-BAF5-78B570082E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604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05E50-1333-4A98-B033-7FE63027A63A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C4E21-0316-40E8-8DA2-68ABDC3E33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291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A97F5-8315-461A-82A4-F885EC8BB3B6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59285-FC58-4B7C-AD15-D89586CD52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3000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1C1CE-4A2E-4853-9B16-7903F53586DF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BB897-A573-44D5-AB59-26FE8AC6E3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144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04891-38B7-493E-9D01-424F6C3BC8FB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FA080-0160-4970-82BB-BFBED53E40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972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262C0-D5B7-4375-B460-20B4124BA80C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F6134-2D7C-4D46-A968-220F5DA8F4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282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485BD-8F0F-49CE-8644-DFB06B943181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39074-C289-4C52-86CD-5177EB7CFC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7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213F8-0317-4822-A4DB-2BAC4A3E5903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23BB5-39E1-4C2B-862A-CB4C384509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1950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BC366-F2A9-4ADF-8262-684A4F14FF4F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2C678-DB9D-4812-9A66-F86DB6F90C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973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369219"/>
            <a:ext cx="7886700" cy="3263504"/>
          </a:xfrm>
        </p:spPr>
        <p:txBody>
          <a:bodyPr/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81F72-165E-44D3-BF92-1AE12AB4961D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73A05-4BBF-4D93-B6E6-D61C3174D6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5372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52565-8AE9-410D-A01E-9FE7E99C5DCC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BB595-3A33-4A10-BC49-141F1625C9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1347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3BE6D-606C-4B62-B888-40F25A91BA00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99D2E-F9BB-4C5E-9CEA-E3B98DDBE9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30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633DA-2EB1-418B-90B9-B728CD4DC315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53084-17AB-4632-98E4-63760FD8BB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4705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496C2-FD8B-4D04-BA2B-6F352D3AD718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79917-64B3-4D40-87EE-8252F3FE43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907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7C284-5A08-4B1C-A43C-5A7E050F78A3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8556D-D52F-48C9-98F2-B83C1EE665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5135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95D5D-D7D8-4932-BE5A-D8841990AADC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3C0BE-3D79-49F6-9520-1CE5E92459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3615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8FFEF-0F4E-4276-BF11-E755469A4AE0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CDB73-E2E7-40FF-9140-7E1310A1DC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00191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D7D29-A02E-440B-88EF-C871A0DE68B1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90BCB-4A9F-471D-B162-155713ED63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284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5CF65-C98F-4924-A874-ECDD28BB3DBC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9051E-47AB-45A1-9EA6-278B89BE12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9046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E3F4E-BADB-49DE-A7A9-ACCAAAA9ACEC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94764-CB28-4F3A-99A8-1897A0FBC8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42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2813338"/>
            <a:ext cx="5491163" cy="608518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57521"/>
            <a:ext cx="5491163" cy="485666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1A68B-0BD1-4D17-A513-3E5FFCA652E0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E99AC-7FEF-40A5-9E67-41134A01DB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3707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88CFA-655F-4265-9209-9F756DF11BB4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9AC3F-BE8A-44A5-83A3-703BB6D5A0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7001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16FB7-7C09-4C00-A643-19DF5AB540A0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4CCEB-018D-478F-949E-7DAEF9887B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2356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ADD46-C5C8-44EA-BCEF-54F31230FEC8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3A6DD-4485-4910-B162-BC5848454C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8682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1EC25-3851-46DA-B132-56F8A6061CA9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80CD1-5C64-4A58-ADD8-D9EEE12219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6558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647C7-DE3A-4E25-B332-8497B4A94EA5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9A72A-01BD-4CB6-BEF9-A83432CD07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6898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48A77-13C5-4C38-AFC9-392D6C3FBDE3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3F769-F1DD-45A0-B22E-1C351D15CE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1928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F8EE5-1367-41CE-8C5F-B9400FCDB520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861E2-E54B-4FD3-8452-B7E9E38A71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5724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A30B2-A1FB-44BF-BEB9-66F1A0732B43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FB164-7244-4300-8F12-8D1C4C81EE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7472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532D3-A3AD-4A45-BF6C-1064E6F9B3F2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A96CC-845A-44E0-BD2C-0F80EE20BD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4829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25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369219"/>
            <a:ext cx="3886200" cy="3263504"/>
          </a:xfrm>
        </p:spPr>
        <p:txBody>
          <a:bodyPr/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369219"/>
            <a:ext cx="3886200" cy="3263504"/>
          </a:xfrm>
        </p:spPr>
        <p:txBody>
          <a:bodyPr/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E8541-842E-494D-B626-3BF0613728D6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46227-4BBD-4F03-85B2-3D07107382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6155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6113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479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820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0247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67953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2693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1836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1701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730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769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30872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961707"/>
            <a:ext cx="3868340" cy="268054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958E4-E454-4645-87EA-62FFED501D25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B800F-AC0B-4DE0-ADBE-258CA1C81F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38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074664"/>
            <a:ext cx="7886700" cy="994172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680E9-2CEA-4964-A962-DF05677CAA87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6EF23-0881-4F5F-A2B5-FAA0DB09C8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71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E6AAB-AB19-4A2E-953F-89E8F7CD22CD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FE7EA-838F-42C5-9272-3DB26CBD11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9525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 hidden="1"/>
          <p:cNvCxnSpPr/>
          <p:nvPr/>
        </p:nvCxnSpPr>
        <p:spPr>
          <a:xfrm>
            <a:off x="557213" y="325438"/>
            <a:ext cx="0" cy="1044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060" y="95250"/>
            <a:ext cx="3123900" cy="1200150"/>
          </a:xfrm>
        </p:spPr>
        <p:txBody>
          <a:bodyPr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574766"/>
            <a:ext cx="4363031" cy="382083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1543050"/>
            <a:ext cx="3123900" cy="2858691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47481-6716-4B20-83B0-A2BCC2B4166D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ADAC2-10A7-4B09-A23D-B03AD859A7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53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659969" cy="4358879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3E998-B4A2-41EF-A405-B205E2C6A1AC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CE9A-8366-4ED1-8918-C158447202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806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4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6EE643-06FA-4AD2-B813-B3B50E040AEF}" type="datetimeFigureOut">
              <a:rPr lang="zh-CN" altLang="en-US"/>
              <a:pPr>
                <a:defRPr/>
              </a:pPr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07D7E66-3646-42A4-87B1-B3F84BEBA3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  <p:sldLayoutId id="2147483844" r:id="rId17"/>
    <p:sldLayoutId id="2147483845" r:id="rId18"/>
    <p:sldLayoutId id="2147483846" r:id="rId19"/>
    <p:sldLayoutId id="2147483847" r:id="rId20"/>
    <p:sldLayoutId id="2147483848" r:id="rId21"/>
    <p:sldLayoutId id="2147483849" r:id="rId22"/>
    <p:sldLayoutId id="2147483850" r:id="rId23"/>
    <p:sldLayoutId id="2147483851" r:id="rId24"/>
    <p:sldLayoutId id="2147483852" r:id="rId25"/>
    <p:sldLayoutId id="2147483853" r:id="rId26"/>
    <p:sldLayoutId id="2147483854" r:id="rId27"/>
    <p:sldLayoutId id="2147483855" r:id="rId28"/>
    <p:sldLayoutId id="2147483856" r:id="rId29"/>
    <p:sldLayoutId id="2147483857" r:id="rId30"/>
    <p:sldLayoutId id="2147483858" r:id="rId31"/>
    <p:sldLayoutId id="2147483859" r:id="rId32"/>
    <p:sldLayoutId id="2147483860" r:id="rId33"/>
    <p:sldLayoutId id="2147483861" r:id="rId34"/>
    <p:sldLayoutId id="2147483862" r:id="rId35"/>
    <p:sldLayoutId id="2147483863" r:id="rId36"/>
    <p:sldLayoutId id="2147483864" r:id="rId37"/>
    <p:sldLayoutId id="2147483865" r:id="rId38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530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43758"/>
            <a:ext cx="9144000" cy="1404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直接连接符 7"/>
          <p:cNvCxnSpPr/>
          <p:nvPr/>
        </p:nvCxnSpPr>
        <p:spPr>
          <a:xfrm flipV="1">
            <a:off x="1793875" y="3624878"/>
            <a:ext cx="5586413" cy="9525"/>
          </a:xfrm>
          <a:prstGeom prst="line">
            <a:avLst/>
          </a:prstGeom>
          <a:ln w="571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124075" y="3039090"/>
            <a:ext cx="792163" cy="504825"/>
          </a:xfrm>
          <a:prstGeom prst="ellipse">
            <a:avLst/>
          </a:prstGeom>
          <a:solidFill>
            <a:srgbClr val="92D050"/>
          </a:solidFill>
          <a:ln w="12700" cmpd="sng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</a:rPr>
              <a:t>21</a:t>
            </a:r>
          </a:p>
        </p:txBody>
      </p:sp>
      <p:sp>
        <p:nvSpPr>
          <p:cNvPr id="48133" name="TextBox 10"/>
          <p:cNvSpPr txBox="1">
            <a:spLocks noChangeArrowheads="1"/>
          </p:cNvSpPr>
          <p:nvPr/>
        </p:nvSpPr>
        <p:spPr bwMode="auto">
          <a:xfrm>
            <a:off x="3249097" y="2911829"/>
            <a:ext cx="32400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000" b="1" dirty="0">
                <a:latin typeface="黑体" pitchFamily="49" charset="-122"/>
                <a:ea typeface="黑体" pitchFamily="49" charset="-122"/>
              </a:rPr>
              <a:t>杨氏之子</a:t>
            </a:r>
          </a:p>
        </p:txBody>
      </p:sp>
      <p:sp>
        <p:nvSpPr>
          <p:cNvPr id="48134" name="TextBox 11"/>
          <p:cNvSpPr txBox="1">
            <a:spLocks noChangeArrowheads="1"/>
          </p:cNvSpPr>
          <p:nvPr/>
        </p:nvSpPr>
        <p:spPr bwMode="auto">
          <a:xfrm>
            <a:off x="3491880" y="3848654"/>
            <a:ext cx="25209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人教版五年级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下册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4587974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矩形 5"/>
          <p:cNvSpPr>
            <a:spLocks noChangeArrowheads="1"/>
          </p:cNvSpPr>
          <p:nvPr/>
        </p:nvSpPr>
        <p:spPr bwMode="auto">
          <a:xfrm>
            <a:off x="458788" y="304800"/>
            <a:ext cx="873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多音字</a:t>
            </a:r>
          </a:p>
        </p:txBody>
      </p:sp>
      <p:graphicFrame>
        <p:nvGraphicFramePr>
          <p:cNvPr id="7" name="表格 6"/>
          <p:cNvGraphicFramePr/>
          <p:nvPr/>
        </p:nvGraphicFramePr>
        <p:xfrm>
          <a:off x="307975" y="1058863"/>
          <a:ext cx="8423275" cy="17287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7502"/>
                <a:gridCol w="3752527"/>
                <a:gridCol w="3593246"/>
              </a:tblGrid>
              <a:tr h="864511"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91432" marR="91432" marT="45735" marB="4573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91432" marR="91432" marT="45735" marB="45735"/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91432" marR="91432" marT="45735" marB="45735"/>
                </a:tc>
              </a:tr>
              <a:tr h="86427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91432" marR="91432" marT="45735" marB="45735"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表格 11"/>
          <p:cNvGraphicFramePr/>
          <p:nvPr/>
        </p:nvGraphicFramePr>
        <p:xfrm>
          <a:off x="307975" y="2955925"/>
          <a:ext cx="8423275" cy="17287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7502"/>
                <a:gridCol w="3752527"/>
                <a:gridCol w="3593246"/>
              </a:tblGrid>
              <a:tr h="864512"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91432" marR="91432" marT="45735" marB="4573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91432" marR="91432" marT="45735" marB="45735"/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91432" marR="91432" marT="45735" marB="45735"/>
                </a:tc>
              </a:tr>
              <a:tr h="86427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91432" marR="91432" marT="45735" marB="45735"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8396" name="文本框 7"/>
          <p:cNvSpPr txBox="1">
            <a:spLocks noChangeArrowheads="1"/>
          </p:cNvSpPr>
          <p:nvPr/>
        </p:nvSpPr>
        <p:spPr bwMode="auto">
          <a:xfrm>
            <a:off x="460375" y="3425825"/>
            <a:ext cx="7937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4800" b="1">
                <a:latin typeface="黑体" pitchFamily="49" charset="-122"/>
                <a:ea typeface="黑体" pitchFamily="49" charset="-122"/>
                <a:sym typeface="宋体" pitchFamily="2" charset="-122"/>
              </a:rPr>
              <a:t>应</a:t>
            </a:r>
          </a:p>
        </p:txBody>
      </p:sp>
      <p:sp>
        <p:nvSpPr>
          <p:cNvPr id="58397" name="文本框 8"/>
          <p:cNvSpPr txBox="1">
            <a:spLocks noChangeArrowheads="1"/>
          </p:cNvSpPr>
          <p:nvPr/>
        </p:nvSpPr>
        <p:spPr bwMode="auto">
          <a:xfrm>
            <a:off x="1452563" y="3225800"/>
            <a:ext cx="32702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latin typeface="宋体" pitchFamily="2" charset="-122"/>
              </a:rPr>
              <a:t>yìng</a:t>
            </a:r>
            <a:r>
              <a:rPr lang="zh-CN" altLang="en-US" sz="2400">
                <a:latin typeface="仿宋" pitchFamily="49" charset="-122"/>
                <a:ea typeface="仿宋" pitchFamily="49" charset="-122"/>
              </a:rPr>
              <a:t>（答应）（应付）</a:t>
            </a:r>
          </a:p>
        </p:txBody>
      </p:sp>
      <p:sp>
        <p:nvSpPr>
          <p:cNvPr id="58398" name="文本框 9"/>
          <p:cNvSpPr txBox="1">
            <a:spLocks noChangeArrowheads="1"/>
          </p:cNvSpPr>
          <p:nvPr/>
        </p:nvSpPr>
        <p:spPr bwMode="auto">
          <a:xfrm>
            <a:off x="1452563" y="4051300"/>
            <a:ext cx="3452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latin typeface="宋体" pitchFamily="2" charset="-122"/>
              </a:rPr>
              <a:t>yīng</a:t>
            </a:r>
            <a:r>
              <a:rPr lang="zh-CN" altLang="en-US" sz="2400">
                <a:latin typeface="仿宋" pitchFamily="49" charset="-122"/>
                <a:ea typeface="仿宋" pitchFamily="49" charset="-122"/>
              </a:rPr>
              <a:t>（应该）（应当）</a:t>
            </a:r>
          </a:p>
        </p:txBody>
      </p:sp>
      <p:sp>
        <p:nvSpPr>
          <p:cNvPr id="58399" name="文本框 10"/>
          <p:cNvSpPr txBox="1">
            <a:spLocks noChangeArrowheads="1"/>
          </p:cNvSpPr>
          <p:nvPr/>
        </p:nvSpPr>
        <p:spPr bwMode="auto">
          <a:xfrm>
            <a:off x="5213350" y="3246438"/>
            <a:ext cx="3548063" cy="11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200">
                <a:latin typeface="仿宋" pitchFamily="49" charset="-122"/>
                <a:ea typeface="仿宋" pitchFamily="49" charset="-122"/>
              </a:rPr>
              <a:t>答应（</a:t>
            </a:r>
            <a:r>
              <a:rPr lang="en-US" altLang="zh-CN" sz="2200">
                <a:solidFill>
                  <a:srgbClr val="FF0000"/>
                </a:solidFill>
                <a:latin typeface="宋体" pitchFamily="2" charset="-122"/>
              </a:rPr>
              <a:t>yìng</a:t>
            </a:r>
            <a:r>
              <a:rPr lang="zh-CN" altLang="zh-CN" sz="2200">
                <a:latin typeface="仿宋" pitchFamily="49" charset="-122"/>
                <a:ea typeface="仿宋" pitchFamily="49" charset="-122"/>
              </a:rPr>
              <a:t>）别人的事情我们就应（</a:t>
            </a:r>
            <a:r>
              <a:rPr lang="en-US" altLang="zh-CN" sz="220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yīng</a:t>
            </a:r>
            <a:r>
              <a:rPr lang="zh-CN" altLang="zh-CN" sz="2200">
                <a:latin typeface="仿宋" pitchFamily="49" charset="-122"/>
                <a:ea typeface="仿宋" pitchFamily="49" charset="-122"/>
              </a:rPr>
              <a:t>）该做到。</a:t>
            </a:r>
          </a:p>
        </p:txBody>
      </p:sp>
      <p:sp>
        <p:nvSpPr>
          <p:cNvPr id="58400" name="文本框 4"/>
          <p:cNvSpPr txBox="1">
            <a:spLocks noChangeArrowheads="1"/>
          </p:cNvSpPr>
          <p:nvPr/>
        </p:nvSpPr>
        <p:spPr bwMode="auto">
          <a:xfrm>
            <a:off x="460375" y="1528763"/>
            <a:ext cx="7937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4800" b="1">
                <a:latin typeface="黑体" pitchFamily="49" charset="-122"/>
                <a:ea typeface="黑体" pitchFamily="49" charset="-122"/>
                <a:sym typeface="宋体" pitchFamily="2" charset="-122"/>
              </a:rPr>
              <a:t>为</a:t>
            </a:r>
          </a:p>
        </p:txBody>
      </p:sp>
      <p:sp>
        <p:nvSpPr>
          <p:cNvPr id="58401" name="文本框 2"/>
          <p:cNvSpPr txBox="1">
            <a:spLocks noChangeArrowheads="1"/>
          </p:cNvSpPr>
          <p:nvPr/>
        </p:nvSpPr>
        <p:spPr bwMode="auto">
          <a:xfrm>
            <a:off x="1452563" y="1328738"/>
            <a:ext cx="3833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latin typeface="宋体" pitchFamily="2" charset="-122"/>
              </a:rPr>
              <a:t>wèi</a:t>
            </a:r>
            <a:r>
              <a:rPr lang="zh-CN" altLang="en-US" sz="2400">
                <a:latin typeface="仿宋" pitchFamily="49" charset="-122"/>
                <a:ea typeface="仿宋" pitchFamily="49" charset="-122"/>
              </a:rPr>
              <a:t>（因为）（舍己为人）</a:t>
            </a:r>
          </a:p>
        </p:txBody>
      </p:sp>
      <p:sp>
        <p:nvSpPr>
          <p:cNvPr id="58402" name="文本框 3"/>
          <p:cNvSpPr txBox="1">
            <a:spLocks noChangeArrowheads="1"/>
          </p:cNvSpPr>
          <p:nvPr/>
        </p:nvSpPr>
        <p:spPr bwMode="auto">
          <a:xfrm>
            <a:off x="1452563" y="2154238"/>
            <a:ext cx="3452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>
                <a:latin typeface="宋体" pitchFamily="2" charset="-122"/>
              </a:rPr>
              <a:t>wéi</a:t>
            </a:r>
            <a:r>
              <a:rPr lang="zh-CN" altLang="en-US" sz="2400">
                <a:latin typeface="仿宋" pitchFamily="49" charset="-122"/>
                <a:ea typeface="仿宋" pitchFamily="49" charset="-122"/>
              </a:rPr>
              <a:t>（作为）（行为）</a:t>
            </a:r>
          </a:p>
        </p:txBody>
      </p:sp>
      <p:sp>
        <p:nvSpPr>
          <p:cNvPr id="58403" name="文本框 5"/>
          <p:cNvSpPr txBox="1">
            <a:spLocks noChangeArrowheads="1"/>
          </p:cNvSpPr>
          <p:nvPr/>
        </p:nvSpPr>
        <p:spPr bwMode="auto">
          <a:xfrm>
            <a:off x="5213350" y="1133475"/>
            <a:ext cx="3548063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200">
                <a:latin typeface="仿宋" pitchFamily="49" charset="-122"/>
                <a:ea typeface="仿宋" pitchFamily="49" charset="-122"/>
              </a:rPr>
              <a:t>作为（</a:t>
            </a:r>
            <a:r>
              <a:rPr lang="en-US" altLang="zh-CN" sz="2200">
                <a:solidFill>
                  <a:srgbClr val="FF0000"/>
                </a:solidFill>
                <a:latin typeface="宋体" pitchFamily="2" charset="-122"/>
              </a:rPr>
              <a:t>wéi</a:t>
            </a:r>
            <a:r>
              <a:rPr lang="zh-CN" altLang="zh-CN" sz="2200">
                <a:latin typeface="仿宋" pitchFamily="49" charset="-122"/>
                <a:ea typeface="仿宋" pitchFamily="49" charset="-122"/>
              </a:rPr>
              <a:t>）一名班长，我为（</a:t>
            </a:r>
            <a:r>
              <a:rPr lang="en-US" altLang="zh-CN" sz="2200">
                <a:solidFill>
                  <a:srgbClr val="FF0000"/>
                </a:solidFill>
                <a:latin typeface="宋体" pitchFamily="2" charset="-122"/>
              </a:rPr>
              <a:t>wèi</a:t>
            </a:r>
            <a:r>
              <a:rPr lang="zh-CN" altLang="zh-CN" sz="2200">
                <a:latin typeface="仿宋" pitchFamily="49" charset="-122"/>
                <a:ea typeface="仿宋" pitchFamily="49" charset="-122"/>
              </a:rPr>
              <a:t>）能够帮助班主任管理班集体而感到自豪。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1425" y="2769235"/>
            <a:ext cx="2630170" cy="1972944"/>
          </a:xfrm>
          <a:prstGeom prst="roundRect">
            <a:avLst/>
          </a:prstGeom>
          <a:noFill/>
          <a:ln w="9525">
            <a:noFill/>
          </a:ln>
        </p:spPr>
      </p:pic>
      <p:pic>
        <p:nvPicPr>
          <p:cNvPr id="59395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6" name="矩形 5"/>
          <p:cNvSpPr>
            <a:spLocks noChangeArrowheads="1"/>
          </p:cNvSpPr>
          <p:nvPr/>
        </p:nvSpPr>
        <p:spPr bwMode="auto">
          <a:xfrm>
            <a:off x="346075" y="320675"/>
            <a:ext cx="11033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整体感知</a:t>
            </a:r>
          </a:p>
        </p:txBody>
      </p:sp>
      <p:sp>
        <p:nvSpPr>
          <p:cNvPr id="59397" name="文本框 1"/>
          <p:cNvSpPr txBox="1">
            <a:spLocks noChangeArrowheads="1"/>
          </p:cNvSpPr>
          <p:nvPr/>
        </p:nvSpPr>
        <p:spPr bwMode="auto">
          <a:xfrm>
            <a:off x="465138" y="1300163"/>
            <a:ext cx="53863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你能说说题目“杨氏之子”的意思吗？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60388" y="2046288"/>
            <a:ext cx="38401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微软雅黑" pitchFamily="34" charset="-122"/>
                <a:ea typeface="微软雅黑" pitchFamily="34" charset="-122"/>
              </a:rPr>
              <a:t>氏：姓氏，表示家族的字。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60388" y="2863850"/>
            <a:ext cx="63039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仿宋" pitchFamily="49" charset="-122"/>
                <a:ea typeface="仿宋" pitchFamily="49" charset="-122"/>
                <a:sym typeface="宋体" pitchFamily="2" charset="-122"/>
              </a:rPr>
              <a:t>“杨氏之子”的意思就是姓杨的人家的儿子。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2613" y="2863850"/>
            <a:ext cx="2020887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标注 2"/>
          <p:cNvSpPr/>
          <p:nvPr/>
        </p:nvSpPr>
        <p:spPr>
          <a:xfrm>
            <a:off x="1116013" y="1274763"/>
            <a:ext cx="5688012" cy="2027237"/>
          </a:xfrm>
          <a:prstGeom prst="wedgeRoundRectCallout">
            <a:avLst>
              <a:gd name="adj1" fmla="val 56038"/>
              <a:gd name="adj2" fmla="val 36499"/>
              <a:gd name="adj3" fmla="val 16667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60420" name="文本框 3"/>
          <p:cNvSpPr txBox="1">
            <a:spLocks noChangeArrowheads="1"/>
          </p:cNvSpPr>
          <p:nvPr/>
        </p:nvSpPr>
        <p:spPr bwMode="auto">
          <a:xfrm>
            <a:off x="1222375" y="1450975"/>
            <a:ext cx="55784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通读全文，说说文章讲了一件什么事?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文本框 1"/>
          <p:cNvSpPr txBox="1">
            <a:spLocks noChangeArrowheads="1"/>
          </p:cNvSpPr>
          <p:nvPr/>
        </p:nvSpPr>
        <p:spPr bwMode="auto">
          <a:xfrm>
            <a:off x="406400" y="538163"/>
            <a:ext cx="8388350" cy="341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300000"/>
              </a:lnSpc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梁国杨氏子九岁，</a:t>
            </a:r>
            <a:r>
              <a:rPr lang="zh-CN" altLang="en-US" sz="2400" b="1" u="sng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甚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聪</a:t>
            </a:r>
            <a:r>
              <a:rPr lang="zh-CN" altLang="en-US" sz="2400" b="1" u="sng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惠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。孔君平</a:t>
            </a:r>
            <a:r>
              <a:rPr lang="zh-CN" altLang="en-US" sz="2400" b="1" u="sng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诣</a:t>
            </a:r>
            <a:r>
              <a:rPr lang="zh-CN" altLang="en-US" sz="24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400" b="1" u="sng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其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父，父不在，</a:t>
            </a:r>
            <a:r>
              <a:rPr lang="zh-CN" altLang="en-US" sz="2400" b="1" u="sng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乃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呼儿出。</a:t>
            </a:r>
            <a:r>
              <a:rPr lang="zh-CN" altLang="en-US" sz="2400" b="1" u="sng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为</a:t>
            </a:r>
            <a:r>
              <a:rPr lang="zh-CN" altLang="en-US" sz="24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400" b="1" u="sng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设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果，果有杨梅。孔指以</a:t>
            </a:r>
            <a:r>
              <a:rPr lang="zh-CN" altLang="en-US" sz="2400" b="1" u="sng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示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儿</a:t>
            </a:r>
            <a:r>
              <a:rPr lang="zh-CN" altLang="en-US" sz="2400" b="1" u="sng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曰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：“此是君家果。”儿</a:t>
            </a:r>
            <a:r>
              <a:rPr lang="zh-CN" altLang="en-US" sz="2400" b="1" u="sng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应声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答曰：“未闻孔雀是</a:t>
            </a:r>
            <a:r>
              <a:rPr lang="zh-CN" altLang="en-US" sz="2400" b="1" u="sng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夫子</a:t>
            </a:r>
            <a:r>
              <a:rPr lang="zh-CN" altLang="en-US" sz="24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400" b="1" u="sng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家禽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。”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865313" y="1577975"/>
            <a:ext cx="1246187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甚：很。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84500" y="727075"/>
            <a:ext cx="2705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惠：同“慧”，智慧。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008563" y="1601788"/>
            <a:ext cx="1246187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诣：拜访。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689600" y="727075"/>
            <a:ext cx="2506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其：他的，指孩子。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937375" y="1601788"/>
            <a:ext cx="1897063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乃：就，于是。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19125" y="2695575"/>
            <a:ext cx="31829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为：表示行为的对象；替。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325563" y="1976438"/>
            <a:ext cx="2079625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设：摆设，摆放。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546600" y="1974850"/>
            <a:ext cx="1960563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示：给……看。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513388" y="2695575"/>
            <a:ext cx="1095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曰：说。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11150" y="3863975"/>
            <a:ext cx="216852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应声：随着声音。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551113" y="3022600"/>
            <a:ext cx="1436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未：没有。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46413" y="3800475"/>
            <a:ext cx="2698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夫子：古时对男子的敬称，这里指孔君平。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6096000" y="3101975"/>
            <a:ext cx="2914650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家禽：不同于现在的“家禽”，这里的“家”和“禽”各自独立表达意思，“禽”指的是鸟类。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文本框 1"/>
          <p:cNvSpPr txBox="1">
            <a:spLocks noChangeArrowheads="1"/>
          </p:cNvSpPr>
          <p:nvPr/>
        </p:nvSpPr>
        <p:spPr bwMode="auto">
          <a:xfrm>
            <a:off x="254000" y="2235200"/>
            <a:ext cx="8610600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 dirty="0">
                <a:latin typeface="仿宋" pitchFamily="49" charset="-122"/>
                <a:ea typeface="仿宋" pitchFamily="49" charset="-122"/>
              </a:rPr>
              <a:t>    </a:t>
            </a:r>
            <a:r>
              <a:rPr lang="en-US" altLang="zh-CN" sz="2200" dirty="0" err="1">
                <a:latin typeface="仿宋" pitchFamily="49" charset="-122"/>
                <a:ea typeface="仿宋" pitchFamily="49" charset="-122"/>
              </a:rPr>
              <a:t>译文</a:t>
            </a:r>
            <a:r>
              <a:rPr lang="zh-CN" altLang="en-US" sz="2200" dirty="0">
                <a:latin typeface="仿宋" pitchFamily="49" charset="-122"/>
                <a:ea typeface="仿宋" pitchFamily="49" charset="-122"/>
              </a:rPr>
              <a:t>：在梁国，有一户姓杨的人家，家里有一个九岁的儿子，非常聪明。有一天，孔君平来拜见他的父亲，恰巧他父亲不在家，孔君平就把这个孩子叫了出来。孩子给孔君平端来了水果，其中有杨梅。孔君平指着杨梅给孩子看，说：“这是你家的水果。”孩子马上回答：“我可没听说过孔雀是先生您家的鸟。”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7450" y="2220913"/>
            <a:ext cx="2686050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2" name="矩形 5"/>
          <p:cNvSpPr>
            <a:spLocks noChangeArrowheads="1"/>
          </p:cNvSpPr>
          <p:nvPr/>
        </p:nvSpPr>
        <p:spPr bwMode="auto">
          <a:xfrm>
            <a:off x="346075" y="320675"/>
            <a:ext cx="11033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妙解课文</a:t>
            </a:r>
          </a:p>
        </p:txBody>
      </p:sp>
      <p:sp>
        <p:nvSpPr>
          <p:cNvPr id="3" name="圆角矩形标注 2"/>
          <p:cNvSpPr/>
          <p:nvPr/>
        </p:nvSpPr>
        <p:spPr>
          <a:xfrm>
            <a:off x="1331913" y="1849438"/>
            <a:ext cx="5084762" cy="741362"/>
          </a:xfrm>
          <a:prstGeom prst="wedgeRoundRectCallout">
            <a:avLst>
              <a:gd name="adj1" fmla="val 53396"/>
              <a:gd name="adj2" fmla="val 49315"/>
              <a:gd name="adj3" fmla="val 16667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63494" name="文本框 3"/>
          <p:cNvSpPr txBox="1">
            <a:spLocks noChangeArrowheads="1"/>
          </p:cNvSpPr>
          <p:nvPr/>
        </p:nvSpPr>
        <p:spPr bwMode="auto">
          <a:xfrm>
            <a:off x="1438275" y="1736725"/>
            <a:ext cx="51006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说说文章讲了一件什么事?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文本框 2"/>
          <p:cNvSpPr txBox="1">
            <a:spLocks noChangeArrowheads="1"/>
          </p:cNvSpPr>
          <p:nvPr/>
        </p:nvSpPr>
        <p:spPr bwMode="auto">
          <a:xfrm>
            <a:off x="476250" y="700088"/>
            <a:ext cx="8389938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梁国有一户姓杨的人，家中的小孩九岁了。孔君平去看望小孩的父亲，父亲不在家，就把孩子叫了出来。小孩摆出水果招待客人。水果中有杨梅。孔君平指着杨梅对小孩说：“这是你们家种的水果吧。”小孩应声回答：“我没听说孔雀是您的家禽呀。”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图片 92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385" y="665480"/>
            <a:ext cx="3719194" cy="2442845"/>
          </a:xfrm>
          <a:prstGeom prst="roundRect">
            <a:avLst/>
          </a:prstGeom>
          <a:noFill/>
          <a:ln w="9525">
            <a:noFill/>
          </a:ln>
        </p:spPr>
      </p:pic>
      <p:pic>
        <p:nvPicPr>
          <p:cNvPr id="11268" name="图片 1126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4725" y="1651635"/>
            <a:ext cx="3856990" cy="2600960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9575" y="3810000"/>
            <a:ext cx="1074738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文本框 1"/>
          <p:cNvSpPr txBox="1">
            <a:spLocks noChangeArrowheads="1"/>
          </p:cNvSpPr>
          <p:nvPr/>
        </p:nvSpPr>
        <p:spPr bwMode="auto">
          <a:xfrm>
            <a:off x="500063" y="820738"/>
            <a:ext cx="5675312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40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孔指以示儿曰：“此是君家果。”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40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儿应声答曰：“未闻孔雀是夫子家禽。”</a:t>
            </a:r>
            <a:r>
              <a:rPr lang="zh-CN" altLang="en-US" sz="240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   </a:t>
            </a:r>
          </a:p>
        </p:txBody>
      </p:sp>
      <p:sp>
        <p:nvSpPr>
          <p:cNvPr id="3" name="圆角矩形标注 2"/>
          <p:cNvSpPr/>
          <p:nvPr/>
        </p:nvSpPr>
        <p:spPr>
          <a:xfrm>
            <a:off x="1400175" y="2746375"/>
            <a:ext cx="6577013" cy="1296988"/>
          </a:xfrm>
          <a:prstGeom prst="wedgeRoundRectCallout">
            <a:avLst>
              <a:gd name="adj1" fmla="val 53396"/>
              <a:gd name="adj2" fmla="val 49315"/>
              <a:gd name="adj3" fmla="val 16667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489075" y="2773363"/>
            <a:ext cx="6334125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读读这两个句子，想象当时的情境，说说当时两人会是怎样的神情。说话时会用怎样的语气。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文本框 1"/>
          <p:cNvSpPr txBox="1">
            <a:spLocks noChangeArrowheads="1"/>
          </p:cNvSpPr>
          <p:nvPr/>
        </p:nvSpPr>
        <p:spPr bwMode="auto">
          <a:xfrm>
            <a:off x="523875" y="846138"/>
            <a:ext cx="6492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想一想：</a:t>
            </a:r>
            <a:r>
              <a:rPr lang="zh-CN" altLang="zh-CN" sz="24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你觉得杨氏之子的机智表现在哪里？ </a:t>
            </a:r>
            <a:r>
              <a:rPr lang="zh-CN" altLang="en-US" sz="2400" dirty="0">
                <a:solidFill>
                  <a:srgbClr val="008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452438" y="1360488"/>
            <a:ext cx="83391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（1）“应声答曰”说明反映很快，不假思索。</a:t>
            </a: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（2）“未闻孔雀是夫子家禽”一句没有正面说杨梅不是我们家的，而是巧妙的从“夫子家”说起，寓意孔雀不是你们的家禽，杨梅当然就不是我们家的。</a:t>
            </a:r>
            <a:r>
              <a:rPr lang="zh-CN" altLang="en-US" sz="2400" dirty="0">
                <a:solidFill>
                  <a:srgbClr val="008000"/>
                </a:solidFill>
                <a:latin typeface="仿宋" pitchFamily="49" charset="-122"/>
                <a:ea typeface="仿宋" pitchFamily="49" charset="-122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矩形 5"/>
          <p:cNvSpPr>
            <a:spLocks noChangeArrowheads="1"/>
          </p:cNvSpPr>
          <p:nvPr/>
        </p:nvSpPr>
        <p:spPr bwMode="auto">
          <a:xfrm>
            <a:off x="315913" y="304800"/>
            <a:ext cx="1101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新课导入</a:t>
            </a:r>
          </a:p>
        </p:txBody>
      </p:sp>
      <p:sp>
        <p:nvSpPr>
          <p:cNvPr id="49156" name="文本框 2"/>
          <p:cNvSpPr txBox="1">
            <a:spLocks noChangeArrowheads="1"/>
          </p:cNvSpPr>
          <p:nvPr/>
        </p:nvSpPr>
        <p:spPr bwMode="auto">
          <a:xfrm>
            <a:off x="339725" y="1079500"/>
            <a:ext cx="85788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    </a:t>
            </a: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同学们，自古以来出现过许多聪颖机智的少年儿童，关于他们的故事至今流传。那你知道关于机智儿童的哪些故事呢？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    今天，让我们走进刘义庆的《世说新语》，感受杨氏之子的聪慧吧。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700" y="3212465"/>
            <a:ext cx="2318385" cy="1589405"/>
          </a:xfrm>
          <a:prstGeom prst="round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11760" y="555526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C1F1FF"/>
                </a:solidFill>
              </a:rPr>
              <a:t>https://www.ypppt.com/</a:t>
            </a:r>
            <a:endParaRPr lang="zh-CN" altLang="en-US" sz="1050" dirty="0">
              <a:solidFill>
                <a:srgbClr val="C1F1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57188" y="852488"/>
            <a:ext cx="8570912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    </a:t>
            </a: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“杨梅”是一种水果，其中的“杨”与姓杨的“杨”本来是没有关系的，孔君平故意将它们联系起来，开玩笑地说：“这是你家的水果。”这样说话，因为没有道理而显得风趣幽默，也非常亲切。</a:t>
            </a:r>
            <a:r>
              <a:rPr lang="zh-CN" altLang="en-US" sz="2400" dirty="0">
                <a:solidFill>
                  <a:srgbClr val="008000"/>
                </a:solidFill>
                <a:latin typeface="仿宋" pitchFamily="49" charset="-122"/>
                <a:ea typeface="仿宋" pitchFamily="49" charset="-122"/>
              </a:rPr>
              <a:t>  </a:t>
            </a:r>
          </a:p>
        </p:txBody>
      </p:sp>
      <p:pic>
        <p:nvPicPr>
          <p:cNvPr id="9222" name="图片 92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635" y="3054985"/>
            <a:ext cx="2656205" cy="1744344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57188" y="852488"/>
            <a:ext cx="8570912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>
                <a:latin typeface="仿宋" pitchFamily="49" charset="-122"/>
                <a:ea typeface="仿宋" pitchFamily="49" charset="-122"/>
              </a:rPr>
              <a:t>    </a:t>
            </a:r>
            <a:r>
              <a:rPr lang="zh-CN" altLang="en-US" sz="2400">
                <a:latin typeface="仿宋" pitchFamily="49" charset="-122"/>
                <a:ea typeface="仿宋" pitchFamily="49" charset="-122"/>
              </a:rPr>
              <a:t>杨氏的儿子，用“从来没有听说孔雀是您家的家禽”来应答，妙趣横生。幽默风趣的一说一答，使见面的场面非常轻松愉快。杨氏之子只有九岁，却能迅速领会孔君平表达的内容和技巧，显示出他的聪明机智和应对能力。</a:t>
            </a:r>
          </a:p>
        </p:txBody>
      </p:sp>
      <p:pic>
        <p:nvPicPr>
          <p:cNvPr id="69635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1538" y="3192463"/>
            <a:ext cx="294640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文本框 2"/>
          <p:cNvSpPr txBox="1">
            <a:spLocks noChangeArrowheads="1"/>
          </p:cNvSpPr>
          <p:nvPr/>
        </p:nvSpPr>
        <p:spPr bwMode="auto">
          <a:xfrm>
            <a:off x="309563" y="774700"/>
            <a:ext cx="6492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想一想：</a:t>
            </a:r>
            <a:r>
              <a:rPr lang="zh-CN" altLang="zh-CN" sz="2400" dirty="0">
                <a:latin typeface="微软雅黑" pitchFamily="34" charset="-122"/>
                <a:ea typeface="微软雅黑" pitchFamily="34" charset="-122"/>
              </a:rPr>
              <a:t>孩子的回答很巧妙，巧妙在哪里呢？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09563" y="1289050"/>
            <a:ext cx="8631237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dirty="0">
                <a:latin typeface="仿宋" pitchFamily="49" charset="-122"/>
                <a:ea typeface="仿宋" pitchFamily="49" charset="-122"/>
              </a:rPr>
              <a:t>    </a:t>
            </a:r>
            <a:r>
              <a:rPr lang="zh-CN" altLang="en-US" sz="2200" dirty="0">
                <a:latin typeface="仿宋" pitchFamily="49" charset="-122"/>
                <a:ea typeface="仿宋" pitchFamily="49" charset="-122"/>
              </a:rPr>
              <a:t>孔君平看到杨梅，联想到孩子的姓，就在姓上做文章，孩子也在姓上做文章，因为孔君平姓“孔”，所以想到了孔雀；最妙的是，他没有生硬地直接说“孔雀是夫子家禽”，而是采用了否定的方式，说“未闻孔雀是夫子家禽”，婉转对答，既表现了应有的礼貌，又表达了“既然孔雀不是您家的鸟，杨梅岂是我家的果”这个意思，使孔君平无言以对。因为他要承认孔雀是他家的鸟，他说的话才立得住脚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文本框 2"/>
          <p:cNvSpPr txBox="1">
            <a:spLocks noChangeArrowheads="1"/>
          </p:cNvSpPr>
          <p:nvPr/>
        </p:nvSpPr>
        <p:spPr bwMode="auto">
          <a:xfrm>
            <a:off x="523875" y="917575"/>
            <a:ext cx="6492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设想：</a:t>
            </a:r>
            <a:r>
              <a:rPr lang="zh-CN" altLang="zh-CN" sz="2400">
                <a:latin typeface="微软雅黑" pitchFamily="34" charset="-122"/>
                <a:ea typeface="微软雅黑" pitchFamily="34" charset="-122"/>
              </a:rPr>
              <a:t>孔君平听了孩子的话会有什么反应？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596900" y="2078038"/>
            <a:ext cx="4575175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仿宋" pitchFamily="49" charset="-122"/>
                <a:ea typeface="仿宋" pitchFamily="49" charset="-122"/>
              </a:rPr>
              <a:t>    </a:t>
            </a:r>
            <a:r>
              <a:rPr lang="zh-CN" altLang="en-US" sz="2400">
                <a:latin typeface="仿宋" pitchFamily="49" charset="-122"/>
                <a:ea typeface="仿宋" pitchFamily="49" charset="-122"/>
              </a:rPr>
              <a:t>孔君平先是一愣，接着哈哈大笑，说：“早就听说你聪慧过人，今日一见果然名不虚传啊！”</a:t>
            </a:r>
          </a:p>
        </p:txBody>
      </p:sp>
      <p:pic>
        <p:nvPicPr>
          <p:cNvPr id="71684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2888" y="1701800"/>
            <a:ext cx="3367087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矩形 5"/>
          <p:cNvSpPr>
            <a:spLocks noChangeArrowheads="1"/>
          </p:cNvSpPr>
          <p:nvPr/>
        </p:nvSpPr>
        <p:spPr bwMode="auto">
          <a:xfrm>
            <a:off x="346075" y="320675"/>
            <a:ext cx="11033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主旨感悟</a:t>
            </a:r>
          </a:p>
        </p:txBody>
      </p:sp>
      <p:sp>
        <p:nvSpPr>
          <p:cNvPr id="72708" name="文本框 1"/>
          <p:cNvSpPr txBox="1">
            <a:spLocks noChangeArrowheads="1"/>
          </p:cNvSpPr>
          <p:nvPr/>
        </p:nvSpPr>
        <p:spPr bwMode="auto">
          <a:xfrm>
            <a:off x="565150" y="1069975"/>
            <a:ext cx="5411788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仿宋" pitchFamily="49" charset="-122"/>
                <a:ea typeface="仿宋" pitchFamily="49" charset="-122"/>
              </a:rPr>
              <a:t>本文讲述了梁国姓杨的人家九岁男孩的故事，通过孩子的巧妙对答，表现了孩子思维的敏捷和语言的幽默。教导我们要学会随机应变，讲究语言的艺术。</a:t>
            </a:r>
          </a:p>
        </p:txBody>
      </p:sp>
      <p:pic>
        <p:nvPicPr>
          <p:cNvPr id="72709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938" y="1749425"/>
            <a:ext cx="2909887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图片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1313" y="2609850"/>
            <a:ext cx="2436812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1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矩形 5"/>
          <p:cNvSpPr>
            <a:spLocks noChangeArrowheads="1"/>
          </p:cNvSpPr>
          <p:nvPr/>
        </p:nvSpPr>
        <p:spPr bwMode="auto">
          <a:xfrm>
            <a:off x="346075" y="320675"/>
            <a:ext cx="11033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品读课文</a:t>
            </a:r>
          </a:p>
        </p:txBody>
      </p:sp>
      <p:sp>
        <p:nvSpPr>
          <p:cNvPr id="73733" name="文本框 1"/>
          <p:cNvSpPr txBox="1">
            <a:spLocks noChangeArrowheads="1"/>
          </p:cNvSpPr>
          <p:nvPr/>
        </p:nvSpPr>
        <p:spPr bwMode="auto">
          <a:xfrm>
            <a:off x="307975" y="1316038"/>
            <a:ext cx="8667750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杨家小男孩思维之敏捷，言语之巧妙，让人惊叹折服。其实，这就是我们平常所说的说话要讲究艺术，同样的意思，用不同的方式讲，会达到不同的效果。我们平时说话时，也要做到思维敏捷，注重语言的巧妙、幽默、风趣。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矩形 5"/>
          <p:cNvSpPr>
            <a:spLocks noChangeArrowheads="1"/>
          </p:cNvSpPr>
          <p:nvPr/>
        </p:nvSpPr>
        <p:spPr bwMode="auto">
          <a:xfrm>
            <a:off x="346075" y="320675"/>
            <a:ext cx="11033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拓展阅读</a:t>
            </a:r>
          </a:p>
        </p:txBody>
      </p:sp>
      <p:sp>
        <p:nvSpPr>
          <p:cNvPr id="74756" name="矩形 1"/>
          <p:cNvSpPr>
            <a:spLocks noChangeArrowheads="1"/>
          </p:cNvSpPr>
          <p:nvPr/>
        </p:nvSpPr>
        <p:spPr bwMode="auto">
          <a:xfrm>
            <a:off x="615950" y="2193925"/>
            <a:ext cx="7521575" cy="228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爱护草坪</a:t>
            </a:r>
            <a:r>
              <a:rPr lang="zh-CN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：别踩我，我怕疼。</a:t>
            </a:r>
          </a:p>
          <a:p>
            <a:pPr>
              <a:lnSpc>
                <a:spcPct val="200000"/>
              </a:lnSpc>
            </a:pPr>
            <a:r>
              <a:rPr lang="zh-CN" altLang="zh-CN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节约用水</a:t>
            </a:r>
            <a:r>
              <a:rPr lang="zh-CN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：别让水龙头伤心</a:t>
            </a:r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地</a:t>
            </a:r>
            <a:r>
              <a:rPr lang="zh-CN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流泪。</a:t>
            </a:r>
          </a:p>
          <a:p>
            <a:pPr>
              <a:lnSpc>
                <a:spcPct val="200000"/>
              </a:lnSpc>
            </a:pPr>
            <a:r>
              <a:rPr lang="zh-CN" altLang="zh-CN" sz="2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图书室</a:t>
            </a:r>
            <a:r>
              <a:rPr lang="zh-CN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： 你有你的家，我有我的家，别把图书放错家。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816225" y="1309688"/>
            <a:ext cx="3425825" cy="446087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100" b="1" noProof="1">
                <a:solidFill>
                  <a:schemeClr val="bg1"/>
                </a:solidFill>
                <a:latin typeface="黑体" panose="02010609060101010101" pitchFamily="49" charset="-122"/>
                <a:sym typeface="+mn-ea"/>
              </a:rPr>
              <a:t>生活中的精妙语言</a:t>
            </a:r>
          </a:p>
        </p:txBody>
      </p:sp>
      <p:pic>
        <p:nvPicPr>
          <p:cNvPr id="74758" name="图片 7" descr="A000220150821A35PP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4413" y="1409700"/>
            <a:ext cx="8921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矩形 1"/>
          <p:cNvSpPr>
            <a:spLocks noChangeArrowheads="1"/>
          </p:cNvSpPr>
          <p:nvPr/>
        </p:nvSpPr>
        <p:spPr bwMode="auto">
          <a:xfrm>
            <a:off x="428625" y="1928813"/>
            <a:ext cx="8489950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    </a:t>
            </a:r>
            <a:r>
              <a:rPr lang="zh-CN" altLang="zh-CN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美国现代著名作家马克·吐温，在一次宴会上，与一位女士对坐，出于礼貌，说了一声：“你真漂亮！”那位女士不领情，却说：“可惜我无法同样地赞美您！”马克·吐温说：“</a:t>
            </a:r>
            <a:r>
              <a:rPr lang="zh-CN" altLang="zh-CN" sz="24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那没关系，你可以像我一样说一句谎话。</a:t>
            </a:r>
            <a:r>
              <a:rPr lang="en-US" altLang="zh-CN" sz="24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”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816225" y="1022350"/>
            <a:ext cx="3425825" cy="44608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100" b="1" noProof="1">
                <a:solidFill>
                  <a:schemeClr val="bg1"/>
                </a:solidFill>
                <a:latin typeface="黑体" panose="02010609060101010101" pitchFamily="49" charset="-122"/>
                <a:sym typeface="+mn-ea"/>
              </a:rPr>
              <a:t>生活中的精妙语言</a:t>
            </a:r>
          </a:p>
        </p:txBody>
      </p:sp>
      <p:pic>
        <p:nvPicPr>
          <p:cNvPr id="76804" name="图片 7" descr="A000220150821A35PP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4413" y="1122363"/>
            <a:ext cx="8921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矩形 1"/>
          <p:cNvSpPr>
            <a:spLocks noChangeArrowheads="1"/>
          </p:cNvSpPr>
          <p:nvPr/>
        </p:nvSpPr>
        <p:spPr bwMode="auto">
          <a:xfrm>
            <a:off x="381000" y="1828800"/>
            <a:ext cx="8509000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    </a:t>
            </a:r>
            <a:r>
              <a:rPr lang="zh-CN" altLang="zh-CN" sz="22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有一天，德国大诗人歌德在公园里散步，正巧在一条狭窄的小路上碰上了一位反对他的批评家，那位傲慢无礼的批评家对歌德说：“你知道吗，我这个人是从来不给傻瓜让路的。” </a:t>
            </a:r>
            <a:br>
              <a:rPr lang="zh-CN" altLang="zh-CN" sz="22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</a:br>
            <a:r>
              <a:rPr lang="zh-CN" altLang="zh-CN" sz="22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　　机智敏捷的歌德回答说：</a:t>
            </a:r>
            <a:r>
              <a:rPr lang="en-US" altLang="zh-CN" sz="22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而我却恰恰相反。</a:t>
            </a:r>
            <a:r>
              <a:rPr lang="en-US" altLang="zh-CN" sz="22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”</a:t>
            </a:r>
            <a:r>
              <a:rPr lang="zh-CN" altLang="zh-CN" sz="22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说完闪身让路，让批评家过去。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816225" y="950913"/>
            <a:ext cx="3425825" cy="446087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100" b="1" noProof="1">
                <a:solidFill>
                  <a:schemeClr val="bg1"/>
                </a:solidFill>
                <a:latin typeface="黑体" panose="02010609060101010101" pitchFamily="49" charset="-122"/>
                <a:sym typeface="+mn-ea"/>
              </a:rPr>
              <a:t>生活中的精妙语言</a:t>
            </a:r>
          </a:p>
        </p:txBody>
      </p:sp>
      <p:pic>
        <p:nvPicPr>
          <p:cNvPr id="77828" name="图片 7" descr="A000220150821A35PP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4413" y="1050925"/>
            <a:ext cx="8921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76513" y="1582738"/>
            <a:ext cx="3886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900" b="1">
                <a:solidFill>
                  <a:srgbClr val="DF3427"/>
                </a:solidFill>
                <a:latin typeface="思源宋体 Heavy"/>
                <a:ea typeface="思源宋体 Heavy"/>
                <a:cs typeface="思源宋体 Heavy"/>
              </a:rPr>
              <a:t>感谢您的观看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818876" y="1314450"/>
            <a:ext cx="3506249" cy="530915"/>
          </a:xfrm>
          <a:prstGeom prst="rect">
            <a:avLst/>
          </a:prstGeom>
          <a:noFill/>
        </p:spPr>
        <p:txBody>
          <a:bodyPr spcFirstLastPara="1" wrap="none" lIns="68580" tIns="34290" rIns="68580" bIns="34290">
            <a:prstTxWarp prst="textArchUp">
              <a:avLst/>
            </a:prstTxWarp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dirty="0">
                <a:solidFill>
                  <a:srgbClr val="401010"/>
                </a:solidFill>
                <a:latin typeface="Forte" pitchFamily="66" charset="0"/>
                <a:ea typeface="微软雅黑" panose="020B0503020204020204" charset="-122"/>
              </a:rPr>
              <a:t>HAPPY CHILDREN</a:t>
            </a:r>
            <a:endParaRPr lang="zh-CN" altLang="en-US" sz="3000" dirty="0">
              <a:solidFill>
                <a:srgbClr val="401010"/>
              </a:solidFill>
              <a:latin typeface="Forte" pitchFamily="66" charset="0"/>
              <a:ea typeface="微软雅黑" panose="020B050302020402020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592388" y="2408238"/>
            <a:ext cx="395922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957638" y="3116263"/>
            <a:ext cx="1228725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900">
                <a:solidFill>
                  <a:srgbClr val="FFFFFF"/>
                </a:solidFill>
                <a:ea typeface="汉仪黑荔枝体简"/>
                <a:cs typeface="汉仪黑荔枝体简"/>
              </a:rPr>
              <a:t>201x.12.31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矩形 5"/>
          <p:cNvSpPr>
            <a:spLocks noChangeArrowheads="1"/>
          </p:cNvSpPr>
          <p:nvPr/>
        </p:nvSpPr>
        <p:spPr bwMode="auto">
          <a:xfrm>
            <a:off x="315913" y="304800"/>
            <a:ext cx="1101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走进作者</a:t>
            </a:r>
          </a:p>
        </p:txBody>
      </p:sp>
      <p:sp>
        <p:nvSpPr>
          <p:cNvPr id="50180" name="文本框 2"/>
          <p:cNvSpPr txBox="1">
            <a:spLocks noChangeArrowheads="1"/>
          </p:cNvSpPr>
          <p:nvPr/>
        </p:nvSpPr>
        <p:spPr bwMode="auto">
          <a:xfrm>
            <a:off x="555625" y="1295400"/>
            <a:ext cx="5014913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    </a:t>
            </a: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刘义庆（403—444），字季伯，彭城（今江苏徐州）人，南朝宋文学家。自幼才华出众，爱好文学，喜招贤纳士，著有志人小说《世说新语》和志怪小说《幽明录》。</a:t>
            </a:r>
          </a:p>
        </p:txBody>
      </p:sp>
      <p:pic>
        <p:nvPicPr>
          <p:cNvPr id="50181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9600" y="1365250"/>
            <a:ext cx="2963863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412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矩形 5"/>
          <p:cNvSpPr>
            <a:spLocks noChangeArrowheads="1"/>
          </p:cNvSpPr>
          <p:nvPr/>
        </p:nvSpPr>
        <p:spPr bwMode="auto">
          <a:xfrm>
            <a:off x="315913" y="304800"/>
            <a:ext cx="1101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相关链接</a:t>
            </a:r>
          </a:p>
        </p:txBody>
      </p:sp>
      <p:sp>
        <p:nvSpPr>
          <p:cNvPr id="51204" name="文本框 1"/>
          <p:cNvSpPr txBox="1">
            <a:spLocks noChangeArrowheads="1"/>
          </p:cNvSpPr>
          <p:nvPr/>
        </p:nvSpPr>
        <p:spPr bwMode="auto">
          <a:xfrm>
            <a:off x="419100" y="1370013"/>
            <a:ext cx="5610225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latin typeface="仿宋" pitchFamily="49" charset="-122"/>
                <a:ea typeface="仿宋" pitchFamily="49" charset="-122"/>
              </a:rPr>
              <a:t>    </a:t>
            </a:r>
            <a:r>
              <a:rPr lang="zh-CN" altLang="en-US" sz="2400" dirty="0">
                <a:latin typeface="仿宋" pitchFamily="49" charset="-122"/>
                <a:ea typeface="仿宋" pitchFamily="49" charset="-122"/>
              </a:rPr>
              <a:t>《世说新语》　南朝宋刘义庆组织一批文人编写的，是“志人小说”的代表作。全书共一千多则，记载了一些名士的言行与轶事。主要为有关人物评论、清谈玄言和机智应对的故事。</a:t>
            </a:r>
          </a:p>
        </p:txBody>
      </p:sp>
      <p:pic>
        <p:nvPicPr>
          <p:cNvPr id="51205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5225" y="969963"/>
            <a:ext cx="2589213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矩形 5"/>
          <p:cNvSpPr>
            <a:spLocks noChangeArrowheads="1"/>
          </p:cNvSpPr>
          <p:nvPr/>
        </p:nvSpPr>
        <p:spPr bwMode="auto">
          <a:xfrm>
            <a:off x="458788" y="304800"/>
            <a:ext cx="873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我会认</a:t>
            </a:r>
          </a:p>
        </p:txBody>
      </p:sp>
      <p:pic>
        <p:nvPicPr>
          <p:cNvPr id="52228" name="图片 2" descr="田字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9263" y="2314575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图片 3" descr="田字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3025" y="2322513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0" name="文本框 4"/>
          <p:cNvSpPr txBox="1">
            <a:spLocks noChangeArrowheads="1"/>
          </p:cNvSpPr>
          <p:nvPr/>
        </p:nvSpPr>
        <p:spPr bwMode="auto">
          <a:xfrm>
            <a:off x="1882775" y="2387600"/>
            <a:ext cx="164782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115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诣</a:t>
            </a:r>
          </a:p>
        </p:txBody>
      </p:sp>
      <p:sp>
        <p:nvSpPr>
          <p:cNvPr id="52231" name="文本框 5"/>
          <p:cNvSpPr txBox="1">
            <a:spLocks noChangeArrowheads="1"/>
          </p:cNvSpPr>
          <p:nvPr/>
        </p:nvSpPr>
        <p:spPr bwMode="auto">
          <a:xfrm>
            <a:off x="5318125" y="2382838"/>
            <a:ext cx="1649413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115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禽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289175" y="1423988"/>
            <a:ext cx="841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5400" b="1">
                <a:solidFill>
                  <a:srgbClr val="000000"/>
                </a:solidFill>
                <a:latin typeface="宋体" pitchFamily="2" charset="-122"/>
              </a:rPr>
              <a:t>yì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495925" y="1414463"/>
            <a:ext cx="1317625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5400" b="1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qín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1775" y="31750"/>
            <a:ext cx="26003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1" name="Picture 1" descr="F:\上课课件\六年级上课课件下册\框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23825"/>
            <a:ext cx="14398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2" name="矩形 5"/>
          <p:cNvSpPr>
            <a:spLocks noChangeArrowheads="1"/>
          </p:cNvSpPr>
          <p:nvPr/>
        </p:nvSpPr>
        <p:spPr bwMode="auto">
          <a:xfrm>
            <a:off x="458788" y="304800"/>
            <a:ext cx="873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我会写</a:t>
            </a:r>
          </a:p>
        </p:txBody>
      </p:sp>
      <p:pic>
        <p:nvPicPr>
          <p:cNvPr id="53253" name="图片 2" descr="田字格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19558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图片 3" descr="田字格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6488" y="1963738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文本框 4"/>
          <p:cNvSpPr txBox="1">
            <a:spLocks noChangeArrowheads="1"/>
          </p:cNvSpPr>
          <p:nvPr/>
        </p:nvSpPr>
        <p:spPr bwMode="auto">
          <a:xfrm>
            <a:off x="949325" y="2028825"/>
            <a:ext cx="1649413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115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梁</a:t>
            </a:r>
          </a:p>
        </p:txBody>
      </p:sp>
      <p:sp>
        <p:nvSpPr>
          <p:cNvPr id="53256" name="文本框 5"/>
          <p:cNvSpPr txBox="1">
            <a:spLocks noChangeArrowheads="1"/>
          </p:cNvSpPr>
          <p:nvPr/>
        </p:nvSpPr>
        <p:spPr bwMode="auto">
          <a:xfrm>
            <a:off x="3811588" y="2024063"/>
            <a:ext cx="1649412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115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诣</a:t>
            </a:r>
          </a:p>
        </p:txBody>
      </p:sp>
      <p:pic>
        <p:nvPicPr>
          <p:cNvPr id="53257" name="图片 6" descr="田字格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0175" y="1970088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8" name="文本框 7"/>
          <p:cNvSpPr txBox="1">
            <a:spLocks noChangeArrowheads="1"/>
          </p:cNvSpPr>
          <p:nvPr/>
        </p:nvSpPr>
        <p:spPr bwMode="auto">
          <a:xfrm>
            <a:off x="6645275" y="2030413"/>
            <a:ext cx="1649413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115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禽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513138" y="2747963"/>
            <a:ext cx="950912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654550" y="2763838"/>
            <a:ext cx="3719513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栋梁  桥梁  脊梁</a:t>
            </a: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559175" y="3616325"/>
            <a:ext cx="178117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造句：</a:t>
            </a: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4811713" y="3632200"/>
            <a:ext cx="3765550" cy="99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奶奶鼻梁上架着一副老花镜。</a:t>
            </a:r>
          </a:p>
        </p:txBody>
      </p:sp>
      <p:grpSp>
        <p:nvGrpSpPr>
          <p:cNvPr id="54278" name="组合 23"/>
          <p:cNvGrpSpPr>
            <a:grpSpLocks/>
          </p:cNvGrpSpPr>
          <p:nvPr/>
        </p:nvGrpSpPr>
        <p:grpSpPr bwMode="auto">
          <a:xfrm>
            <a:off x="641350" y="1071563"/>
            <a:ext cx="2079625" cy="1970087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510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74700" y="1019175"/>
            <a:ext cx="1700213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梁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989013" y="476250"/>
            <a:ext cx="1500187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宋体" pitchFamily="2" charset="-122"/>
                <a:sym typeface="宋体" pitchFamily="2" charset="-122"/>
              </a:rPr>
              <a:t>liáng</a:t>
            </a: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498850" y="1501775"/>
            <a:ext cx="950913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2150" y="1298575"/>
            <a:ext cx="3800475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329" y="3196590"/>
            <a:ext cx="2145665" cy="155067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643313" y="2484438"/>
            <a:ext cx="949325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743450" y="2508250"/>
            <a:ext cx="3719513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造诣  深诣  孤诣</a:t>
            </a: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679825" y="3429000"/>
            <a:ext cx="1782763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造句：</a:t>
            </a: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4899025" y="3457575"/>
            <a:ext cx="3505200" cy="99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李教授在文学方面有很高的造诣。</a:t>
            </a:r>
          </a:p>
        </p:txBody>
      </p:sp>
      <p:grpSp>
        <p:nvGrpSpPr>
          <p:cNvPr id="55302" name="组合 23"/>
          <p:cNvGrpSpPr>
            <a:grpSpLocks/>
          </p:cNvGrpSpPr>
          <p:nvPr/>
        </p:nvGrpSpPr>
        <p:grpSpPr bwMode="auto">
          <a:xfrm>
            <a:off x="641350" y="1071563"/>
            <a:ext cx="2079625" cy="1970087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510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74700" y="1092200"/>
            <a:ext cx="1739900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诣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425575" y="450850"/>
            <a:ext cx="83185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宋体" pitchFamily="2" charset="-122"/>
              </a:rPr>
              <a:t>yì</a:t>
            </a: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643313" y="1501775"/>
            <a:ext cx="9493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1390650"/>
            <a:ext cx="338613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28" y="3160394"/>
            <a:ext cx="1631156" cy="1650207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389313" y="2565400"/>
            <a:ext cx="949325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538663" y="2589213"/>
            <a:ext cx="3719512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家禽  禽兽  飞禽</a:t>
            </a: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425825" y="3513138"/>
            <a:ext cx="1782763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造句：</a:t>
            </a: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4538663" y="3541713"/>
            <a:ext cx="404971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野生和农场的禽类经常感染流感病毒。</a:t>
            </a:r>
          </a:p>
        </p:txBody>
      </p:sp>
      <p:grpSp>
        <p:nvGrpSpPr>
          <p:cNvPr id="56326" name="组合 23"/>
          <p:cNvGrpSpPr>
            <a:grpSpLocks/>
          </p:cNvGrpSpPr>
          <p:nvPr/>
        </p:nvGrpSpPr>
        <p:grpSpPr bwMode="auto">
          <a:xfrm>
            <a:off x="641350" y="1071563"/>
            <a:ext cx="2079625" cy="1970087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510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847725" y="1019175"/>
            <a:ext cx="1770063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禽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282700" y="450850"/>
            <a:ext cx="944563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宋体" pitchFamily="2" charset="-122"/>
              </a:rPr>
              <a:t>qín</a:t>
            </a: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355975" y="1430338"/>
            <a:ext cx="949325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2600" y="1223963"/>
            <a:ext cx="425132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2451" y="3153409"/>
            <a:ext cx="2197419" cy="162877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1513</Words>
  <Application>Microsoft Office PowerPoint</Application>
  <PresentationFormat>全屏显示(16:9)</PresentationFormat>
  <Paragraphs>114</Paragraphs>
  <Slides>30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5" baseType="lpstr">
      <vt:lpstr>Meiryo</vt:lpstr>
      <vt:lpstr>仿宋</vt:lpstr>
      <vt:lpstr>汉仪黑荔枝体简</vt:lpstr>
      <vt:lpstr>黑体</vt:lpstr>
      <vt:lpstr>楷体</vt:lpstr>
      <vt:lpstr>思源宋体 Heavy</vt:lpstr>
      <vt:lpstr>宋体</vt:lpstr>
      <vt:lpstr>微软雅黑</vt:lpstr>
      <vt:lpstr>Arial</vt:lpstr>
      <vt:lpstr>Arial Black</vt:lpstr>
      <vt:lpstr>Calibri</vt:lpstr>
      <vt:lpstr>Calibri Light</vt:lpstr>
      <vt:lpstr>Forte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2019-07-09T05:51:00Z</dcterms:created>
  <dcterms:modified xsi:type="dcterms:W3CDTF">2021-10-27T08:01:41Z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2052-11.3.0.8775</vt:lpwstr>
  </property>
</Properties>
</file>