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notesSlides/notesSlide2.xml" ContentType="application/vnd.openxmlformats-officedocument.presentationml.notesSlide+xml"/>
  <Override PartName="/ppt/tags/tag64.xml" ContentType="application/vnd.openxmlformats-officedocument.presentationml.tags+xml"/>
  <Override PartName="/ppt/notesSlides/notesSlide3.xml" ContentType="application/vnd.openxmlformats-officedocument.presentationml.notesSlide+xml"/>
  <Override PartName="/ppt/tags/tag65.xml" ContentType="application/vnd.openxmlformats-officedocument.presentationml.tags+xml"/>
  <Override PartName="/ppt/notesSlides/notesSlide4.xml" ContentType="application/vnd.openxmlformats-officedocument.presentationml.notesSlide+xml"/>
  <Override PartName="/ppt/tags/tag66.xml" ContentType="application/vnd.openxmlformats-officedocument.presentationml.tags+xml"/>
  <Override PartName="/ppt/notesSlides/notesSlide5.xml" ContentType="application/vnd.openxmlformats-officedocument.presentationml.notesSlide+xml"/>
  <Override PartName="/ppt/tags/tag67.xml" ContentType="application/vnd.openxmlformats-officedocument.presentationml.tags+xml"/>
  <Override PartName="/ppt/notesSlides/notesSlide6.xml" ContentType="application/vnd.openxmlformats-officedocument.presentationml.notesSlide+xml"/>
  <Override PartName="/ppt/tags/tag68.xml" ContentType="application/vnd.openxmlformats-officedocument.presentationml.tags+xml"/>
  <Override PartName="/ppt/notesSlides/notesSlide7.xml" ContentType="application/vnd.openxmlformats-officedocument.presentationml.notesSlide+xml"/>
  <Override PartName="/ppt/tags/tag69.xml" ContentType="application/vnd.openxmlformats-officedocument.presentationml.tags+xml"/>
  <Override PartName="/ppt/notesSlides/notesSlide8.xml" ContentType="application/vnd.openxmlformats-officedocument.presentationml.notesSlide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tags/tag71.xml" ContentType="application/vnd.openxmlformats-officedocument.presentationml.tags+xml"/>
  <Override PartName="/ppt/notesSlides/notesSlide10.xml" ContentType="application/vnd.openxmlformats-officedocument.presentationml.notesSlide+xml"/>
  <Override PartName="/ppt/tags/tag72.xml" ContentType="application/vnd.openxmlformats-officedocument.presentationml.tags+xml"/>
  <Override PartName="/ppt/notesSlides/notesSlide11.xml" ContentType="application/vnd.openxmlformats-officedocument.presentationml.notesSlide+xml"/>
  <Override PartName="/ppt/tags/tag73.xml" ContentType="application/vnd.openxmlformats-officedocument.presentationml.tags+xml"/>
  <Override PartName="/ppt/notesSlides/notesSlide12.xml" ContentType="application/vnd.openxmlformats-officedocument.presentationml.notesSlide+xml"/>
  <Override PartName="/ppt/tags/tag74.xml" ContentType="application/vnd.openxmlformats-officedocument.presentationml.tags+xml"/>
  <Override PartName="/ppt/notesSlides/notesSlide13.xml" ContentType="application/vnd.openxmlformats-officedocument.presentationml.notesSlide+xml"/>
  <Override PartName="/ppt/tags/tag75.xml" ContentType="application/vnd.openxmlformats-officedocument.presentationml.tags+xml"/>
  <Override PartName="/ppt/notesSlides/notesSlide14.xml" ContentType="application/vnd.openxmlformats-officedocument.presentationml.notesSlide+xml"/>
  <Override PartName="/ppt/tags/tag76.xml" ContentType="application/vnd.openxmlformats-officedocument.presentationml.tags+xml"/>
  <Override PartName="/ppt/notesSlides/notesSlide15.xml" ContentType="application/vnd.openxmlformats-officedocument.presentationml.notesSlide+xml"/>
  <Override PartName="/ppt/tags/tag77.xml" ContentType="application/vnd.openxmlformats-officedocument.presentationml.tags+xml"/>
  <Override PartName="/ppt/notesSlides/notesSlide16.xml" ContentType="application/vnd.openxmlformats-officedocument.presentationml.notesSlide+xml"/>
  <Override PartName="/ppt/tags/tag78.xml" ContentType="application/vnd.openxmlformats-officedocument.presentationml.tags+xml"/>
  <Override PartName="/ppt/notesSlides/notesSlide17.xml" ContentType="application/vnd.openxmlformats-officedocument.presentationml.notesSlide+xml"/>
  <Override PartName="/ppt/tags/tag79.xml" ContentType="application/vnd.openxmlformats-officedocument.presentationml.tags+xml"/>
  <Override PartName="/ppt/notesSlides/notesSlide18.xml" ContentType="application/vnd.openxmlformats-officedocument.presentationml.notesSlide+xml"/>
  <Override PartName="/ppt/tags/tag80.xml" ContentType="application/vnd.openxmlformats-officedocument.presentationml.tags+xml"/>
  <Override PartName="/ppt/notesSlides/notesSlide19.xml" ContentType="application/vnd.openxmlformats-officedocument.presentationml.notesSlide+xml"/>
  <Override PartName="/ppt/tags/tag81.xml" ContentType="application/vnd.openxmlformats-officedocument.presentationml.tags+xml"/>
  <Override PartName="/ppt/notesSlides/notesSlide20.xml" ContentType="application/vnd.openxmlformats-officedocument.presentationml.notesSlide+xml"/>
  <Override PartName="/ppt/tags/tag82.xml" ContentType="application/vnd.openxmlformats-officedocument.presentationml.tags+xml"/>
  <Override PartName="/ppt/notesSlides/notesSlide21.xml" ContentType="application/vnd.openxmlformats-officedocument.presentationml.notesSlide+xml"/>
  <Override PartName="/ppt/tags/tag83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7" r:id="rId3"/>
    <p:sldId id="256" r:id="rId4"/>
    <p:sldId id="258" r:id="rId5"/>
    <p:sldId id="266" r:id="rId6"/>
    <p:sldId id="267" r:id="rId7"/>
    <p:sldId id="282" r:id="rId8"/>
    <p:sldId id="284" r:id="rId9"/>
    <p:sldId id="285" r:id="rId10"/>
    <p:sldId id="263" r:id="rId11"/>
    <p:sldId id="274" r:id="rId12"/>
    <p:sldId id="286" r:id="rId13"/>
    <p:sldId id="287" r:id="rId14"/>
    <p:sldId id="264" r:id="rId15"/>
    <p:sldId id="273" r:id="rId16"/>
    <p:sldId id="288" r:id="rId17"/>
    <p:sldId id="289" r:id="rId18"/>
    <p:sldId id="270" r:id="rId19"/>
    <p:sldId id="290" r:id="rId20"/>
    <p:sldId id="265" r:id="rId21"/>
    <p:sldId id="268" r:id="rId22"/>
    <p:sldId id="291" r:id="rId23"/>
    <p:sldId id="271" r:id="rId24"/>
    <p:sldId id="292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79F0B"/>
    <a:srgbClr val="FCF6A2"/>
    <a:srgbClr val="FFDF72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6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2021/10/27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799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233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062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556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107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786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732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9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52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7054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864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5786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11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24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7667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5895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913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052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511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89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993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85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865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712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371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08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86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25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958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34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25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67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16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79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1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9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2021/10/27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8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9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0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3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9"/>
          <p:cNvSpPr txBox="1">
            <a:spLocks noChangeArrowheads="1"/>
          </p:cNvSpPr>
          <p:nvPr/>
        </p:nvSpPr>
        <p:spPr bwMode="auto">
          <a:xfrm>
            <a:off x="3183332" y="497926"/>
            <a:ext cx="2703195" cy="3289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语文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人教版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zh-CN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年级下</a:t>
            </a:r>
          </a:p>
        </p:txBody>
      </p:sp>
      <p:sp>
        <p:nvSpPr>
          <p:cNvPr id="4" name="文本框 29"/>
          <p:cNvSpPr txBox="1">
            <a:spLocks noChangeArrowheads="1"/>
          </p:cNvSpPr>
          <p:nvPr/>
        </p:nvSpPr>
        <p:spPr bwMode="auto">
          <a:xfrm>
            <a:off x="6774656" y="3477578"/>
            <a:ext cx="1147763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第一课时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078003" y="1367790"/>
            <a:ext cx="2845594" cy="18466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33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第二十一课</a:t>
            </a:r>
          </a:p>
          <a:p>
            <a:pPr algn="ctr">
              <a:lnSpc>
                <a:spcPct val="140000"/>
              </a:lnSpc>
            </a:pPr>
            <a:r>
              <a:rPr lang="zh-CN" altLang="en-US" sz="50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杨氏之子</a:t>
            </a:r>
          </a:p>
        </p:txBody>
      </p:sp>
      <p:sp>
        <p:nvSpPr>
          <p:cNvPr id="13" name="矩形 12"/>
          <p:cNvSpPr/>
          <p:nvPr/>
        </p:nvSpPr>
        <p:spPr>
          <a:xfrm>
            <a:off x="143828" y="4363695"/>
            <a:ext cx="8855868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2" grpId="1" animBg="1"/>
      <p:bldP spid="9" grpId="0" animBg="1"/>
      <p:bldP spid="9" grpId="1" animBg="1"/>
      <p:bldP spid="14" grpId="0" animBg="1"/>
      <p:bldP spid="14" grpId="1" animBg="1"/>
      <p:bldP spid="32" grpId="0"/>
      <p:bldP spid="3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57652"/>
            <a:ext cx="25184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b="1" dirty="0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23913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梁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1647" y="2681"/>
              <a:ext cx="2547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5000">
                  <a:latin typeface="楷体" panose="02010609060101010101" charset="-122"/>
                  <a:ea typeface="楷体" panose="02010609060101010101" charset="-122"/>
                  <a:cs typeface="+mn-lt"/>
                  <a:sym typeface="+mn-ea"/>
                </a:rPr>
                <a:t>liáng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791427" y="567690"/>
            <a:ext cx="4783931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1.架在墙上或柱子上支撑房顶的横木：房～。</a:t>
            </a:r>
          </a:p>
          <a:p>
            <a:pPr>
              <a:lnSpc>
                <a:spcPct val="12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2.桥：桥～。</a:t>
            </a:r>
          </a:p>
          <a:p>
            <a:pPr>
              <a:lnSpc>
                <a:spcPct val="12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3.物体中间隆起成长条的部分：鼻～。</a:t>
            </a:r>
          </a:p>
        </p:txBody>
      </p:sp>
      <p:sp>
        <p:nvSpPr>
          <p:cNvPr id="45" name="矩形 44"/>
          <p:cNvSpPr/>
          <p:nvPr/>
        </p:nvSpPr>
        <p:spPr>
          <a:xfrm>
            <a:off x="4114090" y="3960019"/>
            <a:ext cx="1427314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栋梁</a:t>
            </a:r>
          </a:p>
        </p:txBody>
      </p:sp>
      <p:sp>
        <p:nvSpPr>
          <p:cNvPr id="57" name="矩形 56"/>
          <p:cNvSpPr/>
          <p:nvPr/>
        </p:nvSpPr>
        <p:spPr>
          <a:xfrm>
            <a:off x="5811445" y="3960019"/>
            <a:ext cx="1427314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脊梁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45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57652"/>
            <a:ext cx="25184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b="1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23913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诣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492" y="2681"/>
              <a:ext cx="1702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5000">
                  <a:latin typeface="楷体" panose="02010609060101010101" charset="-122"/>
                  <a:ea typeface="楷体" panose="02010609060101010101" charset="-122"/>
                  <a:cs typeface="+mn-lt"/>
                  <a:sym typeface="+mn-ea"/>
                </a:rPr>
                <a:t>yì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791427" y="567690"/>
            <a:ext cx="4783931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1.到某人所在的地方；到某个地方去看人（多用于所尊敬的人）：～烈士墓参谒。</a:t>
            </a:r>
          </a:p>
          <a:p>
            <a:pPr>
              <a:lnSpc>
                <a:spcPct val="12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2.（学业、技术等）所达到的程度：造～。</a:t>
            </a:r>
          </a:p>
        </p:txBody>
      </p:sp>
      <p:sp>
        <p:nvSpPr>
          <p:cNvPr id="45" name="矩形 44"/>
          <p:cNvSpPr/>
          <p:nvPr/>
        </p:nvSpPr>
        <p:spPr>
          <a:xfrm>
            <a:off x="4114090" y="3960019"/>
            <a:ext cx="1427314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造诣</a:t>
            </a:r>
          </a:p>
        </p:txBody>
      </p:sp>
      <p:sp>
        <p:nvSpPr>
          <p:cNvPr id="57" name="矩形 56"/>
          <p:cNvSpPr/>
          <p:nvPr/>
        </p:nvSpPr>
        <p:spPr>
          <a:xfrm>
            <a:off x="5811445" y="3960019"/>
            <a:ext cx="1427314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诣绝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45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57652"/>
            <a:ext cx="25184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b="1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23913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禽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1950" y="2681"/>
              <a:ext cx="2244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5000">
                  <a:latin typeface="楷体" panose="02010609060101010101" charset="-122"/>
                  <a:ea typeface="楷体" panose="02010609060101010101" charset="-122"/>
                  <a:cs typeface="+mn-lt"/>
                  <a:sym typeface="+mn-ea"/>
                </a:rPr>
                <a:t>qín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791427" y="1706404"/>
            <a:ext cx="4783931" cy="20073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1.鸟类：家～。</a:t>
            </a:r>
          </a:p>
          <a:p>
            <a:pPr>
              <a:lnSpc>
                <a:spcPct val="14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2.古代是鸟兽的统称：五～</a:t>
            </a:r>
          </a:p>
        </p:txBody>
      </p:sp>
      <p:sp>
        <p:nvSpPr>
          <p:cNvPr id="45" name="矩形 44"/>
          <p:cNvSpPr/>
          <p:nvPr/>
        </p:nvSpPr>
        <p:spPr>
          <a:xfrm>
            <a:off x="4114090" y="3960019"/>
            <a:ext cx="1427314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禽兽</a:t>
            </a:r>
          </a:p>
        </p:txBody>
      </p:sp>
      <p:sp>
        <p:nvSpPr>
          <p:cNvPr id="57" name="矩形 56"/>
          <p:cNvSpPr/>
          <p:nvPr/>
        </p:nvSpPr>
        <p:spPr>
          <a:xfrm>
            <a:off x="5809022" y="3960019"/>
            <a:ext cx="2716128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飞禽走兽</a:t>
            </a:r>
          </a:p>
        </p:txBody>
      </p:sp>
      <p:sp>
        <p:nvSpPr>
          <p:cNvPr id="2" name="矩形 1"/>
          <p:cNvSpPr/>
          <p:nvPr/>
        </p:nvSpPr>
        <p:spPr>
          <a:xfrm>
            <a:off x="3682128" y="787718"/>
            <a:ext cx="2768441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部首</a:t>
            </a:r>
            <a:r>
              <a:rPr lang="en-US" altLang="zh-CN" sz="4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人</a:t>
            </a:r>
            <a:r>
              <a:rPr lang="en-US" altLang="zh-CN" sz="4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45" grpId="0"/>
      <p:bldP spid="5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72790" y="1489234"/>
            <a:ext cx="2407920" cy="1799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300">
                <a:solidFill>
                  <a:schemeClr val="bg1"/>
                </a:solidFill>
                <a:latin typeface="Impact" panose="020B0806030902050204" charset="0"/>
                <a:ea typeface="华康行书体W5" panose="03000509000000000000" charset="-122"/>
                <a:cs typeface="Impact" panose="020B0806030902050204" charset="0"/>
              </a:rPr>
              <a:t>03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9062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48439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初读课文，感悟添趣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1963" y="1181100"/>
            <a:ext cx="8220551" cy="3601403"/>
            <a:chOff x="2578" y="3341"/>
            <a:chExt cx="3615" cy="3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圆角矩形 1"/>
            <p:cNvSpPr/>
            <p:nvPr/>
          </p:nvSpPr>
          <p:spPr>
            <a:xfrm>
              <a:off x="2578" y="6181"/>
              <a:ext cx="3615" cy="920"/>
            </a:xfrm>
            <a:prstGeom prst="roundRect">
              <a:avLst/>
            </a:prstGeom>
            <a:solidFill>
              <a:srgbClr val="779F0B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578" y="3341"/>
              <a:ext cx="3615" cy="31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36"/>
          <p:cNvSpPr txBox="1"/>
          <p:nvPr/>
        </p:nvSpPr>
        <p:spPr>
          <a:xfrm>
            <a:off x="665322" y="1279208"/>
            <a:ext cx="7941469" cy="28384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3000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000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我们第一次接触文言文（板书:文言文），文言文中每个字或词也许包含丰富的意思，在朗读上和白话文也有很多不同之处，先听老师怎么读出古文的韵味，在哪些地方做了停顿，请你用停顿线在文中做上记号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9062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48439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初读课文，感悟添趣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1963" y="1181100"/>
            <a:ext cx="8220551" cy="3601403"/>
            <a:chOff x="2578" y="3341"/>
            <a:chExt cx="3615" cy="3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圆角矩形 1"/>
            <p:cNvSpPr/>
            <p:nvPr/>
          </p:nvSpPr>
          <p:spPr>
            <a:xfrm>
              <a:off x="2578" y="6181"/>
              <a:ext cx="3615" cy="920"/>
            </a:xfrm>
            <a:prstGeom prst="roundRect">
              <a:avLst/>
            </a:prstGeom>
            <a:solidFill>
              <a:srgbClr val="779F0B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578" y="3341"/>
              <a:ext cx="3615" cy="31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36"/>
          <p:cNvSpPr txBox="1"/>
          <p:nvPr/>
        </p:nvSpPr>
        <p:spPr>
          <a:xfrm>
            <a:off x="665322" y="1279208"/>
            <a:ext cx="7941469" cy="287617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3800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800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校对。你的停顿记号做对了吗？校对、修整好了就赶紧也学着老师的样子把字音读正确，注意停顿把课文读出味道来。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9062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48439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初读课文，感悟添趣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1963" y="998220"/>
            <a:ext cx="8220551" cy="3784283"/>
            <a:chOff x="2578" y="3341"/>
            <a:chExt cx="3615" cy="3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圆角矩形 1"/>
            <p:cNvSpPr/>
            <p:nvPr/>
          </p:nvSpPr>
          <p:spPr>
            <a:xfrm>
              <a:off x="2578" y="6181"/>
              <a:ext cx="3615" cy="920"/>
            </a:xfrm>
            <a:prstGeom prst="roundRect">
              <a:avLst/>
            </a:prstGeom>
            <a:solidFill>
              <a:srgbClr val="779F0B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578" y="3341"/>
              <a:ext cx="3615" cy="31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36"/>
          <p:cNvSpPr txBox="1"/>
          <p:nvPr/>
        </p:nvSpPr>
        <p:spPr>
          <a:xfrm>
            <a:off x="601504" y="998220"/>
            <a:ext cx="7941469" cy="31846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34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4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梁国/杨氏子/九岁，甚/聪惠。孔君平/诣其父，父/不在，乃/呼儿出。为/设果，果/有杨梅。孔/指以示儿/曰：“此/是君家/果。”儿/应声答曰：“未闻/孔雀/是夫子家/禽。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98195" y="182404"/>
            <a:ext cx="48439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初读课文，感悟添趣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58140" y="821056"/>
            <a:ext cx="8267700" cy="40676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）着重强调以下字的读音：为　应</a:t>
            </a:r>
          </a:p>
          <a:p>
            <a:pPr>
              <a:lnSpc>
                <a:spcPct val="110000"/>
              </a:lnSpc>
            </a:pP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多音字，读第四声。</a:t>
            </a:r>
          </a:p>
          <a:p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）引导学生读准停顿：</a:t>
            </a:r>
            <a:r>
              <a:rPr 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家禽。平时的</a:t>
            </a:r>
          </a:p>
          <a:p>
            <a:pPr>
              <a:lnSpc>
                <a:spcPct val="110000"/>
              </a:lnSpc>
            </a:pP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家禽指的是？这里的家禽意思是？这</a:t>
            </a:r>
          </a:p>
          <a:p>
            <a:pPr>
              <a:lnSpc>
                <a:spcPct val="110000"/>
              </a:lnSpc>
            </a:pP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里的“家”和“禽”各自独立表达意</a:t>
            </a:r>
          </a:p>
          <a:p>
            <a:pPr>
              <a:lnSpc>
                <a:spcPct val="110000"/>
              </a:lnSpc>
            </a:pP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思，因此要停顿。</a:t>
            </a:r>
          </a:p>
          <a:p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）连起来读</a:t>
            </a:r>
            <a:r>
              <a:rPr 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齐读。</a:t>
            </a:r>
            <a:endParaRPr lang="en-US" altLang="zh-CN" sz="34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comb/>
  </p:transition>
  <p:timing>
    <p:tnLst>
      <p:par>
        <p:cTn id="1" dur="indefinite" restart="never" nodeType="tmRoot"/>
      </p:par>
    </p:tnLst>
    <p:bldLst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9062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48439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初读课文，感悟添趣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1963" y="1181100"/>
            <a:ext cx="8220551" cy="3601403"/>
            <a:chOff x="2578" y="3341"/>
            <a:chExt cx="3615" cy="3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圆角矩形 1"/>
            <p:cNvSpPr/>
            <p:nvPr/>
          </p:nvSpPr>
          <p:spPr>
            <a:xfrm>
              <a:off x="2578" y="6181"/>
              <a:ext cx="3615" cy="920"/>
            </a:xfrm>
            <a:prstGeom prst="roundRect">
              <a:avLst/>
            </a:prstGeom>
            <a:solidFill>
              <a:srgbClr val="779F0B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578" y="3341"/>
              <a:ext cx="3615" cy="31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79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36"/>
          <p:cNvSpPr txBox="1"/>
          <p:nvPr/>
        </p:nvSpPr>
        <p:spPr>
          <a:xfrm>
            <a:off x="665322" y="1279207"/>
            <a:ext cx="7941469" cy="27346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40000"/>
              </a:lnSpc>
            </a:pPr>
            <a:r>
              <a:rPr lang="en-US" altLang="zh-CN" sz="41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1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那杨氏子何许人也？课文中怎么介绍的？</a:t>
            </a:r>
          </a:p>
          <a:p>
            <a:pPr algn="l">
              <a:lnSpc>
                <a:spcPct val="140000"/>
              </a:lnSpc>
            </a:pPr>
            <a:r>
              <a:rPr lang="zh-CN" altLang="en-US" sz="41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梁国杨氏子九岁，甚聪惠。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72790" y="1489234"/>
            <a:ext cx="2407920" cy="1799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300">
                <a:solidFill>
                  <a:schemeClr val="bg1"/>
                </a:solidFill>
                <a:latin typeface="Impact" panose="020B0806030902050204" charset="0"/>
                <a:ea typeface="华康行书体W5" panose="03000509000000000000" charset="-122"/>
                <a:cs typeface="Impact" panose="020B0806030902050204" charset="0"/>
              </a:rPr>
              <a:t>04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2.png11-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6" y="-4050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7" name="矩形 6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31094" y="1889284"/>
            <a:ext cx="1527810" cy="1754506"/>
            <a:chOff x="1315" y="1267"/>
            <a:chExt cx="3208" cy="3684"/>
          </a:xfrm>
        </p:grpSpPr>
        <p:sp>
          <p:nvSpPr>
            <p:cNvPr id="17" name="文本框 16"/>
            <p:cNvSpPr txBox="1"/>
            <p:nvPr/>
          </p:nvSpPr>
          <p:spPr>
            <a:xfrm>
              <a:off x="1315" y="1267"/>
              <a:ext cx="3208" cy="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华康行书体W5" panose="03000509000000000000" charset="-122"/>
                  <a:ea typeface="华康行书体W5" panose="03000509000000000000" charset="-122"/>
                  <a:cs typeface="华康行书体W5" panose="03000509000000000000" charset="-122"/>
                </a:rPr>
                <a:t>目录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09" y="3155"/>
              <a:ext cx="2821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MV Boli" panose="02000500030200090000" charset="0"/>
                  <a:cs typeface="MV Boli" panose="02000500030200090000" charset="0"/>
                </a:rPr>
                <a:t>CONTENTS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321844" y="1359218"/>
            <a:ext cx="504920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1.读题，解题，简介文言文</a:t>
            </a:r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>
                <a:alpha val="34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34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21844" y="2258378"/>
            <a:ext cx="504920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2.检查学生生字的自学情况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21844" y="3103722"/>
            <a:ext cx="504920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3.初读课文，感悟添趣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321844" y="3949066"/>
            <a:ext cx="504920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4.学习课文，理解句子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90739" y="333723"/>
            <a:ext cx="16352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559450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学习课文，理解句子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13874" y="1297306"/>
            <a:ext cx="8116729" cy="1500869"/>
            <a:chOff x="1772" y="2520"/>
            <a:chExt cx="14548" cy="2265"/>
          </a:xfrm>
        </p:grpSpPr>
        <p:grpSp>
          <p:nvGrpSpPr>
            <p:cNvPr id="9" name="组合 8"/>
            <p:cNvGrpSpPr/>
            <p:nvPr/>
          </p:nvGrpSpPr>
          <p:grpSpPr>
            <a:xfrm>
              <a:off x="1772" y="2520"/>
              <a:ext cx="14548" cy="2265"/>
              <a:chOff x="1772" y="2520"/>
              <a:chExt cx="14548" cy="226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772" y="2520"/>
                <a:ext cx="14548" cy="2265"/>
              </a:xfrm>
              <a:prstGeom prst="rect">
                <a:avLst/>
              </a:prstGeom>
              <a:solidFill>
                <a:srgbClr val="FCF6A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斜纹 3"/>
              <p:cNvSpPr/>
              <p:nvPr/>
            </p:nvSpPr>
            <p:spPr>
              <a:xfrm>
                <a:off x="1772" y="2520"/>
                <a:ext cx="1110" cy="1095"/>
              </a:xfrm>
              <a:prstGeom prst="diagStripe">
                <a:avLst/>
              </a:prstGeom>
              <a:solidFill>
                <a:srgbClr val="779F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文本框 36"/>
            <p:cNvSpPr txBox="1"/>
            <p:nvPr/>
          </p:nvSpPr>
          <p:spPr>
            <a:xfrm>
              <a:off x="2184" y="2661"/>
              <a:ext cx="13680" cy="203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en-US" altLang="zh-CN"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</a:t>
              </a:r>
              <a:r>
                <a:rPr lang="zh-CN" altLang="en-US"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、 学生看注解，同学讨论，逐句理解意思。把自己不能解答的句子做上记号。</a:t>
              </a:r>
              <a:endParaRPr lang="en-US" altLang="zh-CN" sz="3400" b="1" dirty="0">
                <a:solidFill>
                  <a:srgbClr val="779F0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1492" y="3129915"/>
            <a:ext cx="8116729" cy="1500869"/>
            <a:chOff x="1772" y="2520"/>
            <a:chExt cx="14548" cy="2265"/>
          </a:xfrm>
        </p:grpSpPr>
        <p:grpSp>
          <p:nvGrpSpPr>
            <p:cNvPr id="19" name="组合 18"/>
            <p:cNvGrpSpPr/>
            <p:nvPr/>
          </p:nvGrpSpPr>
          <p:grpSpPr>
            <a:xfrm>
              <a:off x="1772" y="2520"/>
              <a:ext cx="14548" cy="2265"/>
              <a:chOff x="1772" y="2520"/>
              <a:chExt cx="14548" cy="226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772" y="2520"/>
                <a:ext cx="14548" cy="2265"/>
              </a:xfrm>
              <a:prstGeom prst="rect">
                <a:avLst/>
              </a:prstGeom>
              <a:solidFill>
                <a:srgbClr val="FCF6A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斜纹 20"/>
              <p:cNvSpPr/>
              <p:nvPr/>
            </p:nvSpPr>
            <p:spPr>
              <a:xfrm>
                <a:off x="1772" y="2520"/>
                <a:ext cx="1110" cy="1095"/>
              </a:xfrm>
              <a:prstGeom prst="diagStripe">
                <a:avLst/>
              </a:prstGeom>
              <a:solidFill>
                <a:srgbClr val="779F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文本框 36"/>
            <p:cNvSpPr txBox="1"/>
            <p:nvPr/>
          </p:nvSpPr>
          <p:spPr>
            <a:xfrm>
              <a:off x="2283" y="2661"/>
              <a:ext cx="13680" cy="203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2、 反馈，讨论，集体理解。“为设果”“家禽”的意思，随课解答</a:t>
              </a:r>
              <a:r>
                <a:rPr lang="zh-CN" altLang="en-US"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86765" y="290989"/>
            <a:ext cx="559450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学习课文，理解句</a:t>
            </a:r>
            <a:r>
              <a:rPr lang="zh-CN" altLang="en-US" sz="3000" b="1" dirty="0" smtClean="0">
                <a:solidFill>
                  <a:srgbClr val="779F0B"/>
                </a:solidFill>
                <a:latin typeface="微软雅黑" panose="020B0503020204020204" charset="-122"/>
                <a:ea typeface="微软雅黑" panose="020B0503020204020204" charset="-122"/>
              </a:rPr>
              <a:t>子 </a:t>
            </a:r>
            <a:endParaRPr lang="zh-CN" altLang="en-US" sz="3000" b="1" dirty="0">
              <a:solidFill>
                <a:srgbClr val="779F0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3874" y="1297306"/>
            <a:ext cx="8116729" cy="1500869"/>
            <a:chOff x="1772" y="2520"/>
            <a:chExt cx="14548" cy="2265"/>
          </a:xfrm>
        </p:grpSpPr>
        <p:grpSp>
          <p:nvGrpSpPr>
            <p:cNvPr id="9" name="组合 8"/>
            <p:cNvGrpSpPr/>
            <p:nvPr/>
          </p:nvGrpSpPr>
          <p:grpSpPr>
            <a:xfrm>
              <a:off x="1772" y="2520"/>
              <a:ext cx="14548" cy="2265"/>
              <a:chOff x="1772" y="2520"/>
              <a:chExt cx="14548" cy="226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772" y="2520"/>
                <a:ext cx="14548" cy="2265"/>
              </a:xfrm>
              <a:prstGeom prst="rect">
                <a:avLst/>
              </a:prstGeom>
              <a:solidFill>
                <a:srgbClr val="FCF6A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斜纹 3"/>
              <p:cNvSpPr/>
              <p:nvPr/>
            </p:nvSpPr>
            <p:spPr>
              <a:xfrm>
                <a:off x="1772" y="2520"/>
                <a:ext cx="1110" cy="1095"/>
              </a:xfrm>
              <a:prstGeom prst="diagStripe">
                <a:avLst/>
              </a:prstGeom>
              <a:solidFill>
                <a:srgbClr val="779F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文本框 36"/>
            <p:cNvSpPr txBox="1"/>
            <p:nvPr/>
          </p:nvSpPr>
          <p:spPr>
            <a:xfrm>
              <a:off x="2609" y="2661"/>
              <a:ext cx="13256" cy="203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3、 指名学生用自己的话说说课文的大意</a:t>
              </a:r>
              <a:r>
                <a:rPr lang="zh-CN" altLang="en-US"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1492" y="3129915"/>
            <a:ext cx="8116729" cy="1500869"/>
            <a:chOff x="1772" y="2520"/>
            <a:chExt cx="14548" cy="2265"/>
          </a:xfrm>
        </p:grpSpPr>
        <p:grpSp>
          <p:nvGrpSpPr>
            <p:cNvPr id="19" name="组合 18"/>
            <p:cNvGrpSpPr/>
            <p:nvPr/>
          </p:nvGrpSpPr>
          <p:grpSpPr>
            <a:xfrm>
              <a:off x="1772" y="2520"/>
              <a:ext cx="14548" cy="2265"/>
              <a:chOff x="1772" y="2520"/>
              <a:chExt cx="14548" cy="226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772" y="2520"/>
                <a:ext cx="14548" cy="2265"/>
              </a:xfrm>
              <a:prstGeom prst="rect">
                <a:avLst/>
              </a:prstGeom>
              <a:solidFill>
                <a:srgbClr val="FCF6A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斜纹 20"/>
              <p:cNvSpPr/>
              <p:nvPr/>
            </p:nvSpPr>
            <p:spPr>
              <a:xfrm>
                <a:off x="1772" y="2520"/>
                <a:ext cx="1110" cy="1095"/>
              </a:xfrm>
              <a:prstGeom prst="diagStripe">
                <a:avLst/>
              </a:prstGeom>
              <a:solidFill>
                <a:srgbClr val="779F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文本框 36"/>
            <p:cNvSpPr txBox="1"/>
            <p:nvPr/>
          </p:nvSpPr>
          <p:spPr>
            <a:xfrm>
              <a:off x="2542" y="2661"/>
              <a:ext cx="13420" cy="203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4、 根据理解，再读课文，进一步体会课文的意思</a:t>
              </a:r>
              <a:r>
                <a:rPr lang="zh-CN" altLang="en-US" sz="3400" b="1" dirty="0">
                  <a:solidFill>
                    <a:srgbClr val="779F0B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825115" y="1371600"/>
            <a:ext cx="3310890" cy="1799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300" b="1" dirty="0">
                <a:solidFill>
                  <a:schemeClr val="bg1"/>
                </a:solidFill>
                <a:latin typeface="汉仪糯米团W" panose="00020600040101010101" charset="-122"/>
                <a:ea typeface="汉仪糯米团W" panose="00020600040101010101" charset="-122"/>
                <a:cs typeface="Impact" panose="020B0806030902050204" charset="0"/>
              </a:rPr>
              <a:t>谢谢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82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72790" y="1489234"/>
            <a:ext cx="2407920" cy="1799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300">
                <a:solidFill>
                  <a:schemeClr val="bg1"/>
                </a:solidFill>
                <a:latin typeface="Impact" panose="020B0806030902050204" charset="0"/>
                <a:ea typeface="华康行书体W5" panose="03000509000000000000" charset="-122"/>
                <a:cs typeface="Impact" panose="020B0806030902050204" charset="0"/>
              </a:rPr>
              <a:t>01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75811" y="412433"/>
            <a:ext cx="49006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读题，解题，简介文言文</a:t>
            </a:r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70921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1968" y="1269682"/>
            <a:ext cx="6745605" cy="3300413"/>
          </a:xfrm>
          <a:prstGeom prst="rect">
            <a:avLst/>
          </a:prstGeom>
          <a:solidFill>
            <a:srgbClr val="779F0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Text Placeholder 32"/>
          <p:cNvSpPr txBox="1"/>
          <p:nvPr/>
        </p:nvSpPr>
        <p:spPr>
          <a:xfrm>
            <a:off x="682467" y="1269683"/>
            <a:ext cx="6385084" cy="3300889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同学们，刚才我们积累的句子都是出自文言文。今天，我们就来学习一篇完整的文言文──</a:t>
            </a:r>
            <a:r>
              <a:rPr lang="zh-CN" alt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杨氏之子</a:t>
            </a:r>
            <a:r>
              <a:rPr lang="zh-CN" alt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12" grpId="0" bldLvl="0" animBg="1"/>
      <p:bldP spid="12" grpId="1" animBg="1"/>
      <p:bldP spid="13" grpId="0" bldLvl="0" animBg="1"/>
      <p:bldP spid="13" grpId="1" animBg="1"/>
      <p:bldP spid="11" grpId="0" bldLvl="0" animBg="1"/>
      <p:bldP spid="11" grpId="1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4050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2" name="等腰三角形 11"/>
          <p:cNvSpPr/>
          <p:nvPr/>
        </p:nvSpPr>
        <p:spPr>
          <a:xfrm rot="5400000" flipH="1" flipV="1">
            <a:off x="7370921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0548" y="1203484"/>
            <a:ext cx="6515100" cy="3552825"/>
          </a:xfrm>
          <a:prstGeom prst="rect">
            <a:avLst/>
          </a:prstGeom>
          <a:solidFill>
            <a:srgbClr val="FCF6A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75811" y="412433"/>
            <a:ext cx="49006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读题，解题，简介文言文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96854" y="1367314"/>
            <a:ext cx="4662011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明白题目的意思吗？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65321" y="2088832"/>
            <a:ext cx="6324600" cy="25612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“杨”是姓，“氏”放在姓后表示尊重，“之”的意思是</a:t>
            </a:r>
            <a:r>
              <a:rPr lang="en-US" altLang="zh-CN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3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的。那“杨氏之子”的意思就是姓杨人家的儿子。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animBg="1"/>
      <p:bldP spid="13" grpId="0" bldLvl="0" animBg="1"/>
      <p:bldP spid="13" grpId="1" animBg="1"/>
      <p:bldP spid="2" grpId="0" bldLvl="0" animBg="1"/>
      <p:bldP spid="2" grpId="1" animBg="1"/>
      <p:bldP spid="24" grpId="0"/>
      <p:bldP spid="24" grpId="1"/>
      <p:bldP spid="100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75811" y="412433"/>
            <a:ext cx="49006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读题，解题，简介文言文</a:t>
            </a:r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70921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1968" y="1269682"/>
            <a:ext cx="6745605" cy="3300413"/>
          </a:xfrm>
          <a:prstGeom prst="rect">
            <a:avLst/>
          </a:prstGeom>
          <a:solidFill>
            <a:srgbClr val="779F0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Text Placeholder 32"/>
          <p:cNvSpPr txBox="1"/>
          <p:nvPr/>
        </p:nvSpPr>
        <p:spPr>
          <a:xfrm>
            <a:off x="682467" y="1269683"/>
            <a:ext cx="6385084" cy="3300889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buNone/>
            </a:pPr>
            <a:r>
              <a:rPr 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你贵姓？也可以称为——氏之子或之女。学着课题的样子说说自己或同桌</a:t>
            </a:r>
            <a:r>
              <a:rPr lang="zh-CN" alt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吧。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12" grpId="0" bldLvl="0" animBg="1"/>
      <p:bldP spid="12" grpId="1" animBg="1"/>
      <p:bldP spid="13" grpId="0" bldLvl="0" animBg="1"/>
      <p:bldP spid="13" grpId="1" animBg="1"/>
      <p:bldP spid="11" grpId="0" bldLvl="0" animBg="1"/>
      <p:bldP spid="11" grpId="1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4050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2" name="等腰三角形 11"/>
          <p:cNvSpPr/>
          <p:nvPr/>
        </p:nvSpPr>
        <p:spPr>
          <a:xfrm rot="5400000" flipH="1" flipV="1">
            <a:off x="7370921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0548" y="1203484"/>
            <a:ext cx="6515100" cy="3552825"/>
          </a:xfrm>
          <a:prstGeom prst="rect">
            <a:avLst/>
          </a:prstGeom>
          <a:solidFill>
            <a:srgbClr val="FCF6A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75811" y="412433"/>
            <a:ext cx="49006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读题，解题，简介文言文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96854" y="1367314"/>
            <a:ext cx="4662011" cy="6540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了解这本书吗？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65798" y="2012632"/>
            <a:ext cx="6324600" cy="273462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今天我们认识的杨氏之子的故事被刘义庆记录在</a:t>
            </a:r>
            <a:r>
              <a:rPr lang="en-US" altLang="zh-CN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世说新语</a:t>
            </a:r>
            <a:r>
              <a:rPr lang="en-US" altLang="zh-CN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41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里。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animBg="1"/>
      <p:bldP spid="13" grpId="0" bldLvl="0" animBg="1"/>
      <p:bldP spid="13" grpId="1" animBg="1"/>
      <p:bldP spid="2" grpId="0" bldLvl="0" animBg="1"/>
      <p:bldP spid="2" grpId="1" animBg="1"/>
      <p:bldP spid="24" grpId="0"/>
      <p:bldP spid="24" grpId="1"/>
      <p:bldP spid="100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oc\Desktop\接收素材\11-3.png11-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905" y="-3574"/>
            <a:ext cx="9157811" cy="5151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75811" y="412433"/>
            <a:ext cx="49006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779F0B"/>
                </a:solidFill>
                <a:latin typeface="Impact" panose="020B0806030902050204" charset="0"/>
                <a:ea typeface="微软雅黑 Light" panose="020B0502040204020203" charset="-122"/>
              </a:rPr>
              <a:t>读题，解题，简介文言文</a:t>
            </a:r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70921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1968" y="1269682"/>
            <a:ext cx="6745605" cy="3300413"/>
          </a:xfrm>
          <a:prstGeom prst="rect">
            <a:avLst/>
          </a:prstGeom>
          <a:solidFill>
            <a:srgbClr val="779F0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Text Placeholder 32"/>
          <p:cNvSpPr txBox="1"/>
          <p:nvPr/>
        </p:nvSpPr>
        <p:spPr>
          <a:xfrm>
            <a:off x="682467" y="1269683"/>
            <a:ext cx="6385084" cy="3300889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buNone/>
            </a:pPr>
            <a:r>
              <a: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这本书主要记载汉末到晋代士族阶层言谈轶事的小说。分上中下三卷，共36篇。《杨氏之子》是第二篇里的一个小故事。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12" grpId="0" bldLvl="0" animBg="1"/>
      <p:bldP spid="12" grpId="1" animBg="1"/>
      <p:bldP spid="13" grpId="0" bldLvl="0" animBg="1"/>
      <p:bldP spid="13" grpId="1" animBg="1"/>
      <p:bldP spid="11" grpId="0" bldLvl="0" animBg="1"/>
      <p:bldP spid="11" grpId="1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1-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-3574"/>
            <a:ext cx="9158400" cy="51516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72790" y="1489234"/>
            <a:ext cx="2407920" cy="1799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300">
                <a:solidFill>
                  <a:schemeClr val="bg1"/>
                </a:solidFill>
                <a:latin typeface="Impact" panose="020B0806030902050204" charset="0"/>
                <a:ea typeface="华康行书体W5" panose="03000509000000000000" charset="-122"/>
                <a:cs typeface="Impact" panose="020B0806030902050204" charset="0"/>
              </a:rPr>
              <a:t>02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534" y="108586"/>
            <a:ext cx="8984933" cy="4926806"/>
            <a:chOff x="167" y="228"/>
            <a:chExt cx="18866" cy="10345"/>
          </a:xfrm>
        </p:grpSpPr>
        <p:sp>
          <p:nvSpPr>
            <p:cNvPr id="3" name="矩形 2"/>
            <p:cNvSpPr/>
            <p:nvPr/>
          </p:nvSpPr>
          <p:spPr>
            <a:xfrm>
              <a:off x="167" y="228"/>
              <a:ext cx="18866" cy="10345"/>
            </a:xfrm>
            <a:prstGeom prst="rect">
              <a:avLst/>
            </a:prstGeom>
            <a:noFill/>
            <a:ln w="28575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2" y="383"/>
              <a:ext cx="18595" cy="10035"/>
            </a:xfrm>
            <a:prstGeom prst="rect">
              <a:avLst/>
            </a:prstGeom>
            <a:noFill/>
            <a:ln w="12700">
              <a:solidFill>
                <a:srgbClr val="779F0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12" y="383"/>
              <a:ext cx="4385" cy="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100">
                <a:solidFill>
                  <a:srgbClr val="779F0B"/>
                </a:solidFill>
                <a:latin typeface="Impact" panose="020B0806030902050204" charset="0"/>
                <a:cs typeface="Impact" panose="020B0806030902050204" charset="0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271939" y="144780"/>
            <a:ext cx="4624388" cy="5009198"/>
          </a:xfrm>
          <a:prstGeom prst="triangle">
            <a:avLst>
              <a:gd name="adj" fmla="val 1968"/>
            </a:avLst>
          </a:prstGeom>
          <a:noFill/>
          <a:ln w="19050"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-181928" y="1184434"/>
            <a:ext cx="4038600" cy="3515678"/>
          </a:xfrm>
          <a:prstGeom prst="triangle">
            <a:avLst>
              <a:gd name="adj" fmla="val 74056"/>
            </a:avLst>
          </a:prstGeom>
          <a:noFill/>
          <a:ln>
            <a:solidFill>
              <a:srgbClr val="779F0B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7380446" y="3342323"/>
            <a:ext cx="1495425" cy="1743075"/>
          </a:xfrm>
          <a:prstGeom prst="triangle">
            <a:avLst>
              <a:gd name="adj" fmla="val 52594"/>
            </a:avLst>
          </a:prstGeom>
          <a:noFill/>
          <a:ln>
            <a:solidFill>
              <a:srgbClr val="779F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 flipV="1">
            <a:off x="6452235" y="1686878"/>
            <a:ext cx="2542699" cy="2552700"/>
          </a:xfrm>
          <a:prstGeom prst="triangle">
            <a:avLst>
              <a:gd name="adj" fmla="val 84482"/>
            </a:avLst>
          </a:prstGeom>
          <a:noFill/>
          <a:ln>
            <a:solidFill>
              <a:srgbClr val="779F0B">
                <a:alpha val="48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735</Words>
  <Application>Microsoft Office PowerPoint</Application>
  <PresentationFormat>全屏显示(16:9)</PresentationFormat>
  <Paragraphs>110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Meiryo</vt:lpstr>
      <vt:lpstr>方正书宋_GBK</vt:lpstr>
      <vt:lpstr>汉仪糯米团W</vt:lpstr>
      <vt:lpstr>华康行书体W5</vt:lpstr>
      <vt:lpstr>楷体</vt:lpstr>
      <vt:lpstr>宋体</vt:lpstr>
      <vt:lpstr>微软雅黑</vt:lpstr>
      <vt:lpstr>微软雅黑 Light</vt:lpstr>
      <vt:lpstr>Arial</vt:lpstr>
      <vt:lpstr>Calibri</vt:lpstr>
      <vt:lpstr>Calibri Light</vt:lpstr>
      <vt:lpstr>Impact</vt:lpstr>
      <vt:lpstr>MV Boli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2020-01-26T13:44:34Z</dcterms:created>
  <dcterms:modified xsi:type="dcterms:W3CDTF">2021-10-27T07:47:56Z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