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</p:sldMasterIdLst>
  <p:notesMasterIdLst>
    <p:notesMasterId r:id="rId64"/>
  </p:notesMasterIdLst>
  <p:handoutMasterIdLst>
    <p:handoutMasterId r:id="rId65"/>
  </p:handoutMasterIdLst>
  <p:sldIdLst>
    <p:sldId id="1475" r:id="rId3"/>
    <p:sldId id="1333" r:id="rId4"/>
    <p:sldId id="1317" r:id="rId5"/>
    <p:sldId id="1326" r:id="rId6"/>
    <p:sldId id="1335" r:id="rId7"/>
    <p:sldId id="1329" r:id="rId8"/>
    <p:sldId id="1327" r:id="rId9"/>
    <p:sldId id="1328" r:id="rId10"/>
    <p:sldId id="1334" r:id="rId11"/>
    <p:sldId id="1411" r:id="rId12"/>
    <p:sldId id="1410" r:id="rId13"/>
    <p:sldId id="1285" r:id="rId14"/>
    <p:sldId id="1356" r:id="rId15"/>
    <p:sldId id="1458" r:id="rId16"/>
    <p:sldId id="1457" r:id="rId17"/>
    <p:sldId id="1526" r:id="rId18"/>
    <p:sldId id="1354" r:id="rId19"/>
    <p:sldId id="1361" r:id="rId20"/>
    <p:sldId id="1470" r:id="rId21"/>
    <p:sldId id="1362" r:id="rId22"/>
    <p:sldId id="1471" r:id="rId23"/>
    <p:sldId id="1465" r:id="rId24"/>
    <p:sldId id="1466" r:id="rId25"/>
    <p:sldId id="1291" r:id="rId26"/>
    <p:sldId id="1459" r:id="rId27"/>
    <p:sldId id="1464" r:id="rId28"/>
    <p:sldId id="1463" r:id="rId29"/>
    <p:sldId id="1337" r:id="rId30"/>
    <p:sldId id="1379" r:id="rId31"/>
    <p:sldId id="1454" r:id="rId32"/>
    <p:sldId id="1339" r:id="rId33"/>
    <p:sldId id="1341" r:id="rId34"/>
    <p:sldId id="1381" r:id="rId35"/>
    <p:sldId id="1383" r:id="rId36"/>
    <p:sldId id="1386" r:id="rId37"/>
    <p:sldId id="1387" r:id="rId38"/>
    <p:sldId id="1325" r:id="rId39"/>
    <p:sldId id="1300" r:id="rId40"/>
    <p:sldId id="1389" r:id="rId41"/>
    <p:sldId id="1390" r:id="rId42"/>
    <p:sldId id="1433" r:id="rId43"/>
    <p:sldId id="1347" r:id="rId44"/>
    <p:sldId id="1348" r:id="rId45"/>
    <p:sldId id="1472" r:id="rId46"/>
    <p:sldId id="1473" r:id="rId47"/>
    <p:sldId id="1474" r:id="rId48"/>
    <p:sldId id="1497" r:id="rId49"/>
    <p:sldId id="1498" r:id="rId50"/>
    <p:sldId id="1499" r:id="rId51"/>
    <p:sldId id="1357" r:id="rId52"/>
    <p:sldId id="1467" r:id="rId53"/>
    <p:sldId id="1468" r:id="rId54"/>
    <p:sldId id="1469" r:id="rId55"/>
    <p:sldId id="1315" r:id="rId56"/>
    <p:sldId id="1500" r:id="rId57"/>
    <p:sldId id="1501" r:id="rId58"/>
    <p:sldId id="1502" r:id="rId59"/>
    <p:sldId id="1503" r:id="rId60"/>
    <p:sldId id="1504" r:id="rId61"/>
    <p:sldId id="1525" r:id="rId62"/>
    <p:sldId id="1527" r:id="rId6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2">
          <p15:clr>
            <a:srgbClr val="A4A3A4"/>
          </p15:clr>
        </p15:guide>
        <p15:guide id="2" pos="226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7EF"/>
    <a:srgbClr val="FFFF99"/>
    <a:srgbClr val="0000FF"/>
    <a:srgbClr val="FFCCFF"/>
    <a:srgbClr val="FF99CC"/>
    <a:srgbClr val="FF0000"/>
    <a:srgbClr val="CC99FF"/>
    <a:srgbClr val="99CCFF"/>
    <a:srgbClr val="CCFF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72" y="120"/>
      </p:cViewPr>
      <p:guideLst>
        <p:guide orient="horz" pos="3162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2912"/>
        <p:guide pos="22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commentAuthors" Target="commentAuthor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svg"/><Relationship Id="rId1" Type="http://schemas.openxmlformats.org/officeDocument/2006/relationships/image" Target="../media/image40.png"/><Relationship Id="rId6" Type="http://schemas.openxmlformats.org/officeDocument/2006/relationships/image" Target="../media/image3.svg"/><Relationship Id="rId5" Type="http://schemas.openxmlformats.org/officeDocument/2006/relationships/image" Target="../media/image42.png"/><Relationship Id="rId4" Type="http://schemas.openxmlformats.org/officeDocument/2006/relationships/image" Target="../media/image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svg"/><Relationship Id="rId1" Type="http://schemas.openxmlformats.org/officeDocument/2006/relationships/image" Target="../media/image40.png"/><Relationship Id="rId6" Type="http://schemas.openxmlformats.org/officeDocument/2006/relationships/image" Target="../media/image3.svg"/><Relationship Id="rId5" Type="http://schemas.openxmlformats.org/officeDocument/2006/relationships/image" Target="../media/image42.png"/><Relationship Id="rId4" Type="http://schemas.openxmlformats.org/officeDocument/2006/relationships/image" Target="../media/image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DBEC0D-3228-4D94-B6A9-7DC29421F586}" type="doc">
      <dgm:prSet loTypeId="urn:microsoft.com/office/officeart/2005/8/layout/hProcess3" loCatId="process" qsTypeId="urn:microsoft.com/office/officeart/2005/8/quickstyle/simple2#1" qsCatId="simple" csTypeId="urn:microsoft.com/office/officeart/2005/8/colors/accent1_2#1" csCatId="accent1" phldr="0"/>
      <dgm:spPr/>
    </dgm:pt>
    <dgm:pt modelId="{5E14B514-13A8-41E1-AABB-D87B52F0F7A7}">
      <dgm:prSet phldrT="[文本]" phldr="0" custT="1"/>
      <dgm:spPr/>
      <dgm:t>
        <a:bodyPr vert="horz" wrap="square"/>
        <a:lstStyle/>
        <a:p>
          <a:pPr algn="ctr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zh-CN" altLang="zh-CN" sz="4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rPr>
            <a:t>中国的世界文化遗产</a:t>
          </a:r>
        </a:p>
      </dgm:t>
    </dgm:pt>
    <dgm:pt modelId="{D5D91FC0-0661-4826-8DB4-BD3CA46365AD}" type="parTrans" cxnId="{65800DAA-5148-40E4-A23F-E9523A3D645F}">
      <dgm:prSet/>
      <dgm:spPr/>
    </dgm:pt>
    <dgm:pt modelId="{352F5739-0E5F-4077-AB9E-377BD3FB7247}" type="sibTrans" cxnId="{65800DAA-5148-40E4-A23F-E9523A3D645F}">
      <dgm:prSet/>
      <dgm:spPr/>
    </dgm:pt>
    <dgm:pt modelId="{9A3FCB0A-4CCC-43D3-94CF-93AE13B1B8CC}" type="pres">
      <dgm:prSet presAssocID="{D9DBEC0D-3228-4D94-B6A9-7DC29421F586}" presName="Name0" presStyleCnt="0">
        <dgm:presLayoutVars>
          <dgm:dir/>
          <dgm:animLvl val="lvl"/>
          <dgm:resizeHandles val="exact"/>
        </dgm:presLayoutVars>
      </dgm:prSet>
      <dgm:spPr/>
    </dgm:pt>
    <dgm:pt modelId="{70D47F91-7FB2-4CD8-9A24-A43456964789}" type="pres">
      <dgm:prSet presAssocID="{D9DBEC0D-3228-4D94-B6A9-7DC29421F586}" presName="dummy" presStyleCnt="0"/>
      <dgm:spPr/>
    </dgm:pt>
    <dgm:pt modelId="{AEB5B7CB-ACC5-4FD0-A6CB-9E4450DCC121}" type="pres">
      <dgm:prSet presAssocID="{D9DBEC0D-3228-4D94-B6A9-7DC29421F586}" presName="linH" presStyleCnt="0"/>
      <dgm:spPr/>
    </dgm:pt>
    <dgm:pt modelId="{6079EE43-7223-4044-88AF-4F6AC0469A7D}" type="pres">
      <dgm:prSet presAssocID="{D9DBEC0D-3228-4D94-B6A9-7DC29421F586}" presName="padding1" presStyleCnt="0"/>
      <dgm:spPr/>
    </dgm:pt>
    <dgm:pt modelId="{B84BDF4C-85B7-468C-A98E-AC98CA661420}" type="pres">
      <dgm:prSet presAssocID="{5E14B514-13A8-41E1-AABB-D87B52F0F7A7}" presName="linV" presStyleCnt="0"/>
      <dgm:spPr/>
    </dgm:pt>
    <dgm:pt modelId="{98D3B755-23E2-43D3-802D-80CC92377972}" type="pres">
      <dgm:prSet presAssocID="{5E14B514-13A8-41E1-AABB-D87B52F0F7A7}" presName="spVertical1" presStyleCnt="0"/>
      <dgm:spPr/>
    </dgm:pt>
    <dgm:pt modelId="{FE8AC867-2966-4F3E-8B7C-683A8FC5320B}" type="pres">
      <dgm:prSet presAssocID="{5E14B514-13A8-41E1-AABB-D87B52F0F7A7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28B0B2-5243-4115-901E-68C845CD4A6B}" type="pres">
      <dgm:prSet presAssocID="{5E14B514-13A8-41E1-AABB-D87B52F0F7A7}" presName="spVertical2" presStyleCnt="0"/>
      <dgm:spPr/>
    </dgm:pt>
    <dgm:pt modelId="{28A411E3-BCF9-44E5-98F4-EE3D69B645B8}" type="pres">
      <dgm:prSet presAssocID="{5E14B514-13A8-41E1-AABB-D87B52F0F7A7}" presName="spVertical3" presStyleCnt="0"/>
      <dgm:spPr/>
    </dgm:pt>
    <dgm:pt modelId="{C6E6D5DA-2142-4311-B4A3-8853B3D395CE}" type="pres">
      <dgm:prSet presAssocID="{D9DBEC0D-3228-4D94-B6A9-7DC29421F586}" presName="padding2" presStyleCnt="0"/>
      <dgm:spPr/>
    </dgm:pt>
    <dgm:pt modelId="{A0B6043F-1DE0-4553-9FFF-75829C586A51}" type="pres">
      <dgm:prSet presAssocID="{D9DBEC0D-3228-4D94-B6A9-7DC29421F586}" presName="negArrow" presStyleCnt="0"/>
      <dgm:spPr/>
    </dgm:pt>
    <dgm:pt modelId="{BE4AC2E3-1CE5-4186-AE56-712663C7BBBF}" type="pres">
      <dgm:prSet presAssocID="{D9DBEC0D-3228-4D94-B6A9-7DC29421F586}" presName="backgroundArrow" presStyleLbl="node1" presStyleIdx="0" presStyleCnt="1"/>
      <dgm:spPr/>
    </dgm:pt>
  </dgm:ptLst>
  <dgm:cxnLst>
    <dgm:cxn modelId="{015E3759-4E73-42DB-A3BE-F250916412E2}" type="presOf" srcId="{D9DBEC0D-3228-4D94-B6A9-7DC29421F586}" destId="{9A3FCB0A-4CCC-43D3-94CF-93AE13B1B8CC}" srcOrd="0" destOrd="0" presId="urn:microsoft.com/office/officeart/2005/8/layout/hProcess3"/>
    <dgm:cxn modelId="{65800DAA-5148-40E4-A23F-E9523A3D645F}" srcId="{D9DBEC0D-3228-4D94-B6A9-7DC29421F586}" destId="{5E14B514-13A8-41E1-AABB-D87B52F0F7A7}" srcOrd="0" destOrd="0" parTransId="{D5D91FC0-0661-4826-8DB4-BD3CA46365AD}" sibTransId="{352F5739-0E5F-4077-AB9E-377BD3FB7247}"/>
    <dgm:cxn modelId="{D78E76B9-B810-41C1-A192-FD19ECFBCAC4}" type="presOf" srcId="{5E14B514-13A8-41E1-AABB-D87B52F0F7A7}" destId="{FE8AC867-2966-4F3E-8B7C-683A8FC5320B}" srcOrd="0" destOrd="0" presId="urn:microsoft.com/office/officeart/2005/8/layout/hProcess3"/>
    <dgm:cxn modelId="{A82BFDF4-2A33-48CB-AA9B-46E146406B40}" type="presParOf" srcId="{9A3FCB0A-4CCC-43D3-94CF-93AE13B1B8CC}" destId="{70D47F91-7FB2-4CD8-9A24-A43456964789}" srcOrd="0" destOrd="0" presId="urn:microsoft.com/office/officeart/2005/8/layout/hProcess3"/>
    <dgm:cxn modelId="{F9A043EF-184C-41C2-BA53-8809542050ED}" type="presParOf" srcId="{9A3FCB0A-4CCC-43D3-94CF-93AE13B1B8CC}" destId="{AEB5B7CB-ACC5-4FD0-A6CB-9E4450DCC121}" srcOrd="1" destOrd="0" presId="urn:microsoft.com/office/officeart/2005/8/layout/hProcess3"/>
    <dgm:cxn modelId="{305FD1CB-F3A0-40B2-AFC5-E0B5E8136D94}" type="presParOf" srcId="{AEB5B7CB-ACC5-4FD0-A6CB-9E4450DCC121}" destId="{6079EE43-7223-4044-88AF-4F6AC0469A7D}" srcOrd="0" destOrd="0" presId="urn:microsoft.com/office/officeart/2005/8/layout/hProcess3"/>
    <dgm:cxn modelId="{8956934A-FEC3-4745-9962-93AA5584F401}" type="presParOf" srcId="{AEB5B7CB-ACC5-4FD0-A6CB-9E4450DCC121}" destId="{B84BDF4C-85B7-468C-A98E-AC98CA661420}" srcOrd="1" destOrd="0" presId="urn:microsoft.com/office/officeart/2005/8/layout/hProcess3"/>
    <dgm:cxn modelId="{F4A446FC-98C2-4BB1-992A-ADC289BD7F90}" type="presParOf" srcId="{B84BDF4C-85B7-468C-A98E-AC98CA661420}" destId="{98D3B755-23E2-43D3-802D-80CC92377972}" srcOrd="0" destOrd="0" presId="urn:microsoft.com/office/officeart/2005/8/layout/hProcess3"/>
    <dgm:cxn modelId="{6B4E3591-82A1-4147-A289-FE3C026DE84B}" type="presParOf" srcId="{B84BDF4C-85B7-468C-A98E-AC98CA661420}" destId="{FE8AC867-2966-4F3E-8B7C-683A8FC5320B}" srcOrd="1" destOrd="0" presId="urn:microsoft.com/office/officeart/2005/8/layout/hProcess3"/>
    <dgm:cxn modelId="{7EB4855A-22FD-44CA-B9DD-9AB5D9467037}" type="presParOf" srcId="{B84BDF4C-85B7-468C-A98E-AC98CA661420}" destId="{3728B0B2-5243-4115-901E-68C845CD4A6B}" srcOrd="2" destOrd="0" presId="urn:microsoft.com/office/officeart/2005/8/layout/hProcess3"/>
    <dgm:cxn modelId="{5D83AA85-C9F3-4578-A47F-3F4453CA8C18}" type="presParOf" srcId="{B84BDF4C-85B7-468C-A98E-AC98CA661420}" destId="{28A411E3-BCF9-44E5-98F4-EE3D69B645B8}" srcOrd="3" destOrd="0" presId="urn:microsoft.com/office/officeart/2005/8/layout/hProcess3"/>
    <dgm:cxn modelId="{E23A1395-1085-4C97-86C6-7EF61DFDBBB0}" type="presParOf" srcId="{AEB5B7CB-ACC5-4FD0-A6CB-9E4450DCC121}" destId="{C6E6D5DA-2142-4311-B4A3-8853B3D395CE}" srcOrd="2" destOrd="0" presId="urn:microsoft.com/office/officeart/2005/8/layout/hProcess3"/>
    <dgm:cxn modelId="{8D89C78A-9B6B-4E7B-8182-E40547AE5DD3}" type="presParOf" srcId="{AEB5B7CB-ACC5-4FD0-A6CB-9E4450DCC121}" destId="{A0B6043F-1DE0-4553-9FFF-75829C586A51}" srcOrd="3" destOrd="0" presId="urn:microsoft.com/office/officeart/2005/8/layout/hProcess3"/>
    <dgm:cxn modelId="{B2EDB597-FE4A-4CB0-813E-B7F9B42382BE}" type="presParOf" srcId="{AEB5B7CB-ACC5-4FD0-A6CB-9E4450DCC121}" destId="{BE4AC2E3-1CE5-4186-AE56-712663C7BBB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/>
            <a:t>1.</a:t>
          </a:r>
          <a:r>
            <a:rPr lang="zh-CN" b="1" dirty="0"/>
            <a:t>特点鲜明</a:t>
          </a:r>
          <a:endParaRPr lang="zh-CN" dirty="0"/>
        </a:p>
      </dgm:t>
    </dgm:pt>
    <dgm:pt modelId="{6AA79B07-8DCF-4666-B7AA-9607D9D11EB3}" type="parTrans" cxnId="{1C6FB4D7-5161-4007-B6F5-3E7D85E4841D}">
      <dgm:prSet/>
      <dgm:spPr/>
      <dgm:t>
        <a:bodyPr/>
        <a:lstStyle/>
        <a:p>
          <a:endParaRPr lang="zh-CN" altLang="en-US"/>
        </a:p>
      </dgm:t>
    </dgm:pt>
    <dgm:pt modelId="{36DD91FA-BCF8-44FF-99CA-7CD17EBE2EE6}" type="sibTrans" cxnId="{1C6FB4D7-5161-4007-B6F5-3E7D85E4841D}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/>
            <a:t>和美、佛香阁的神秘、昆明湖的大和美、十七孔桥的精湛技艺，这些都体现了颐和园的特点，鲜明突出地呈现在读者面前。</a:t>
          </a:r>
        </a:p>
      </dgm:t>
    </dgm:pt>
    <dgm:pt modelId="{4C0FA46B-1E05-4484-8BCB-372BE7AA836D}" type="parTrans" cxnId="{087A8BC7-DDAE-4A6A-890B-8FA1C900F94F}">
      <dgm:prSet/>
      <dgm:spPr/>
      <dgm:t>
        <a:bodyPr/>
        <a:lstStyle/>
        <a:p>
          <a:endParaRPr lang="zh-CN" altLang="en-US"/>
        </a:p>
      </dgm:t>
    </dgm:pt>
    <dgm:pt modelId="{3BC728F3-395B-4C43-9E87-52812D1D6015}" type="sibTrans" cxnId="{087A8BC7-DDAE-4A6A-890B-8FA1C900F94F}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/>
            <a:t>2. </a:t>
          </a:r>
          <a:r>
            <a:rPr lang="zh-CN" altLang="en-US" b="1" dirty="0"/>
            <a:t>生动有趣</a:t>
          </a:r>
          <a:endParaRPr lang="zh-CN" dirty="0"/>
        </a:p>
      </dgm:t>
    </dgm:pt>
    <dgm:pt modelId="{0AEE3A71-DFD5-4174-8A5E-763CE3959276}" type="parTrans" cxnId="{4E351FF5-5036-4F02-8A4C-2EC8CD56DE2E}">
      <dgm:prSet/>
      <dgm:spPr/>
      <dgm:t>
        <a:bodyPr/>
        <a:lstStyle/>
        <a:p>
          <a:endParaRPr lang="zh-CN" altLang="en-US"/>
        </a:p>
      </dgm:t>
    </dgm:pt>
    <dgm:pt modelId="{B1A6FDA0-46F5-4A09-B26C-F6A7744CBA5A}" type="sibTrans" cxnId="{4E351FF5-5036-4F02-8A4C-2EC8CD56DE2E}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/>
            <a:t>作者用数字把佛香阁结构介绍得很具体，用比喻</a:t>
          </a:r>
          <a:r>
            <a:rPr lang="zh-CN" u="sng" dirty="0"/>
            <a:t>把</a:t>
          </a:r>
          <a:r>
            <a:rPr lang="zh-CN" dirty="0"/>
            <a:t>昆明湖的美写得很形象，用佛香阁的传说，把文章写得很有趣味性。</a:t>
          </a:r>
        </a:p>
      </dgm:t>
    </dgm:pt>
    <dgm:pt modelId="{7D5AD6D1-CC13-40F4-A12F-E3E9A2ACA22A}" type="parTrans" cxnId="{3ECFD4BD-0D93-4BAF-80ED-7F976AED67B8}">
      <dgm:prSet/>
      <dgm:spPr/>
      <dgm:t>
        <a:bodyPr/>
        <a:lstStyle/>
        <a:p>
          <a:endParaRPr lang="zh-CN" altLang="en-US"/>
        </a:p>
      </dgm:t>
    </dgm:pt>
    <dgm:pt modelId="{266BB35F-4276-4469-A7A2-0AB3140E52BA}" type="sibTrans" cxnId="{3ECFD4BD-0D93-4BAF-80ED-7F976AED67B8}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/>
            <a:t>3.</a:t>
          </a:r>
          <a:r>
            <a:rPr lang="zh-CN" b="1" dirty="0"/>
            <a:t>条理清晰</a:t>
          </a:r>
          <a:endParaRPr lang="zh-CN" dirty="0"/>
        </a:p>
      </dgm:t>
    </dgm:pt>
    <dgm:pt modelId="{CD1680B1-B15D-4EEC-BFD5-330871771A40}" type="parTrans" cxnId="{DEAFFD2E-5AC6-4D06-961E-CF6F7EAEF1A1}">
      <dgm:prSet/>
      <dgm:spPr/>
      <dgm:t>
        <a:bodyPr/>
        <a:lstStyle/>
        <a:p>
          <a:endParaRPr lang="zh-CN" altLang="en-US"/>
        </a:p>
      </dgm:t>
    </dgm:pt>
    <dgm:pt modelId="{12684EAF-7DCA-4E96-BCBC-BF4A3F1113EC}" type="sibTrans" cxnId="{DEAFFD2E-5AC6-4D06-961E-CF6F7EAEF1A1}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/>
            <a:t>文章依次介绍了颐和园的位置、地位、长廊、佛香阁、昆明湖、十七孔桥等，条理清晰，重点突出。</a:t>
          </a:r>
        </a:p>
      </dgm:t>
    </dgm:pt>
    <dgm:pt modelId="{0359B205-1EE2-4D05-9169-50D5006AFB1F}" type="parTrans" cxnId="{AA54A4AA-C456-455B-BE65-4B42503FEC34}">
      <dgm:prSet/>
      <dgm:spPr/>
      <dgm:t>
        <a:bodyPr/>
        <a:lstStyle/>
        <a:p>
          <a:endParaRPr lang="zh-CN" altLang="en-US"/>
        </a:p>
      </dgm:t>
    </dgm:pt>
    <dgm:pt modelId="{88DB79A2-DF7D-48FD-9D3B-F5837F07850E}" type="sibTrans" cxnId="{AA54A4AA-C456-455B-BE65-4B42503FEC34}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AC2E3-1CE5-4186-AE56-712663C7BBBF}">
      <dsp:nvSpPr>
        <dsp:cNvPr id="0" name=""/>
        <dsp:cNvSpPr/>
      </dsp:nvSpPr>
      <dsp:spPr>
        <a:xfrm>
          <a:off x="3299" y="80411"/>
          <a:ext cx="6750436" cy="2043897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E8AC867-2966-4F3E-8B7C-683A8FC5320B}">
      <dsp:nvSpPr>
        <dsp:cNvPr id="0" name=""/>
        <dsp:cNvSpPr/>
      </dsp:nvSpPr>
      <dsp:spPr>
        <a:xfrm>
          <a:off x="546966" y="591385"/>
          <a:ext cx="5656127" cy="1021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47040" rIns="0" bIns="447040" numCol="1" spcCol="1270" anchor="ctr" anchorCtr="0">
          <a:noAutofit/>
        </a:bodyPr>
        <a:lstStyle/>
        <a:p>
          <a:pPr lvl="0" algn="ctr" defTabSz="19558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zh-CN" altLang="zh-CN" sz="4400" b="1" kern="12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rPr>
            <a:t>中国的世界文化遗产</a:t>
          </a:r>
        </a:p>
      </dsp:txBody>
      <dsp:txXfrm>
        <a:off x="546966" y="591385"/>
        <a:ext cx="5656127" cy="1021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00EAF-69D8-4D72-B2AA-67133E3A04ED}">
      <dsp:nvSpPr>
        <dsp:cNvPr id="0" name=""/>
        <dsp:cNvSpPr/>
      </dsp:nvSpPr>
      <dsp:spPr>
        <a:xfrm>
          <a:off x="5611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500" kern="1200" dirty="0"/>
            <a:t>和美、佛香阁的神秘、昆明湖的大和美、十七孔桥的精湛技艺，这些都体现了颐和园的特点，鲜明突出地呈现在读者面前。</a:t>
          </a:r>
        </a:p>
      </dsp:txBody>
      <dsp:txXfrm>
        <a:off x="48001" y="236959"/>
        <a:ext cx="2338788" cy="1766752"/>
      </dsp:txXfrm>
    </dsp:sp>
    <dsp:sp modelId="{1F1B8A9D-7321-4239-AD51-FEB84BC76224}">
      <dsp:nvSpPr>
        <dsp:cNvPr id="0" name=""/>
        <dsp:cNvSpPr/>
      </dsp:nvSpPr>
      <dsp:spPr>
        <a:xfrm>
          <a:off x="5611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1.</a:t>
          </a:r>
          <a:r>
            <a:rPr lang="zh-CN" sz="2400" b="1" kern="1200" dirty="0"/>
            <a:t>特点鲜明</a:t>
          </a:r>
          <a:endParaRPr lang="zh-CN" sz="2400" kern="1200" dirty="0"/>
        </a:p>
      </dsp:txBody>
      <dsp:txXfrm>
        <a:off x="5611" y="2003712"/>
        <a:ext cx="1706738" cy="777931"/>
      </dsp:txXfrm>
    </dsp:sp>
    <dsp:sp modelId="{03F38066-A1ED-4D59-8465-830F02F69D80}">
      <dsp:nvSpPr>
        <dsp:cNvPr id="0" name=""/>
        <dsp:cNvSpPr/>
      </dsp:nvSpPr>
      <dsp:spPr>
        <a:xfrm>
          <a:off x="1780908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FC98E-E12C-447B-948B-25DB3CD24C49}">
      <dsp:nvSpPr>
        <dsp:cNvPr id="0" name=""/>
        <dsp:cNvSpPr/>
      </dsp:nvSpPr>
      <dsp:spPr>
        <a:xfrm>
          <a:off x="2839305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500" kern="1200" dirty="0"/>
            <a:t>作者用数字把佛香阁结构介绍得很具体，用比喻</a:t>
          </a:r>
          <a:r>
            <a:rPr lang="zh-CN" sz="1500" u="sng" kern="1200" dirty="0"/>
            <a:t>把</a:t>
          </a:r>
          <a:r>
            <a:rPr lang="zh-CN" sz="1500" kern="1200" dirty="0"/>
            <a:t>昆明湖的美写得很形象，用佛香阁的传说，把文章写得很有趣味性。</a:t>
          </a:r>
        </a:p>
      </dsp:txBody>
      <dsp:txXfrm>
        <a:off x="2881695" y="236959"/>
        <a:ext cx="2338788" cy="1766752"/>
      </dsp:txXfrm>
    </dsp:sp>
    <dsp:sp modelId="{2FFBD13C-C1B2-439F-995D-463FBDC68A3B}">
      <dsp:nvSpPr>
        <dsp:cNvPr id="0" name=""/>
        <dsp:cNvSpPr/>
      </dsp:nvSpPr>
      <dsp:spPr>
        <a:xfrm>
          <a:off x="2839305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2. </a:t>
          </a:r>
          <a:r>
            <a:rPr lang="zh-CN" altLang="en-US" sz="2400" b="1" kern="1200" dirty="0"/>
            <a:t>生动有趣</a:t>
          </a:r>
          <a:endParaRPr lang="zh-CN" sz="2400" kern="1200" dirty="0"/>
        </a:p>
      </dsp:txBody>
      <dsp:txXfrm>
        <a:off x="2839305" y="2003712"/>
        <a:ext cx="1706738" cy="777931"/>
      </dsp:txXfrm>
    </dsp:sp>
    <dsp:sp modelId="{81B136B9-D847-4D29-B6D4-5A0179C465FE}">
      <dsp:nvSpPr>
        <dsp:cNvPr id="0" name=""/>
        <dsp:cNvSpPr/>
      </dsp:nvSpPr>
      <dsp:spPr>
        <a:xfrm>
          <a:off x="4614603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A3962-1DFE-422C-9862-437F9B0002F7}">
      <dsp:nvSpPr>
        <dsp:cNvPr id="0" name=""/>
        <dsp:cNvSpPr/>
      </dsp:nvSpPr>
      <dsp:spPr>
        <a:xfrm>
          <a:off x="5673000" y="194569"/>
          <a:ext cx="2423568" cy="18091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500" kern="1200" dirty="0"/>
            <a:t>文章依次介绍了颐和园的位置、地位、长廊、佛香阁、昆明湖、十七孔桥等，条理清晰，重点突出。</a:t>
          </a:r>
        </a:p>
      </dsp:txBody>
      <dsp:txXfrm>
        <a:off x="5715390" y="236959"/>
        <a:ext cx="2338788" cy="1766752"/>
      </dsp:txXfrm>
    </dsp:sp>
    <dsp:sp modelId="{289E8C87-DCA9-4A89-84FE-DEC559AA794B}">
      <dsp:nvSpPr>
        <dsp:cNvPr id="0" name=""/>
        <dsp:cNvSpPr/>
      </dsp:nvSpPr>
      <dsp:spPr>
        <a:xfrm>
          <a:off x="5673000" y="2003712"/>
          <a:ext cx="2423568" cy="777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/>
            <a:t>3.</a:t>
          </a:r>
          <a:r>
            <a:rPr lang="zh-CN" sz="2400" b="1" kern="1200" dirty="0"/>
            <a:t>条理清晰</a:t>
          </a:r>
          <a:endParaRPr lang="zh-CN" sz="2400" kern="1200" dirty="0"/>
        </a:p>
      </dsp:txBody>
      <dsp:txXfrm>
        <a:off x="5673000" y="2003712"/>
        <a:ext cx="1706738" cy="777931"/>
      </dsp:txXfrm>
    </dsp:sp>
    <dsp:sp modelId="{C87FC5FB-CF3E-4344-8C19-E15AD9D6DBBC}">
      <dsp:nvSpPr>
        <dsp:cNvPr id="0" name=""/>
        <dsp:cNvSpPr/>
      </dsp:nvSpPr>
      <dsp:spPr>
        <a:xfrm>
          <a:off x="7448297" y="2127280"/>
          <a:ext cx="848248" cy="848248"/>
        </a:xfrm>
        <a:prstGeom prst="ellipse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427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660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799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385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63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920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65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1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32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2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861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66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8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3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7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&#20363;&#25991;&#19968;.doc" TargetMode="External"/><Relationship Id="rId2" Type="http://schemas.openxmlformats.org/officeDocument/2006/relationships/hyperlink" Target="&#33539;&#25991;1&#65306;&#25958;&#29004;&#33707;&#39640;&#31391;.ppt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20363;&#25991;&#20108;.doc" TargetMode="External"/><Relationship Id="rId5" Type="http://schemas.openxmlformats.org/officeDocument/2006/relationships/hyperlink" Target="&#33539;&#25991;2&#65306;&#20853;&#39532;&#20433;.pptx" TargetMode="External"/><Relationship Id="rId4" Type="http://schemas.openxmlformats.org/officeDocument/2006/relationships/image" Target="../media/image3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43283" y="1491630"/>
            <a:ext cx="6387279" cy="923330"/>
            <a:chOff x="1547664" y="2109940"/>
            <a:chExt cx="6387279" cy="923330"/>
          </a:xfrm>
        </p:grpSpPr>
        <p:sp>
          <p:nvSpPr>
            <p:cNvPr id="11" name="文本框 10"/>
            <p:cNvSpPr txBox="1"/>
            <p:nvPr/>
          </p:nvSpPr>
          <p:spPr>
            <a:xfrm>
              <a:off x="1547664" y="2109940"/>
              <a:ext cx="6387279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5400" b="1" dirty="0">
                  <a:ln w="152400">
                    <a:solidFill>
                      <a:srgbClr val="800000"/>
                    </a:solidFill>
                  </a:ln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中国的世界文化遗产</a:t>
              </a:r>
              <a:endParaRPr lang="zh-CN" altLang="en-US" sz="4800" b="1" dirty="0">
                <a:ln w="152400">
                  <a:solidFill>
                    <a:srgbClr val="800000"/>
                  </a:solidFill>
                </a:ln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47664" y="2109940"/>
              <a:ext cx="6387279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5400" b="1" dirty="0">
                  <a:ln w="101600">
                    <a:solidFill>
                      <a:srgbClr val="FFFFFF"/>
                    </a:solidFill>
                  </a:ln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中国的世界文化遗产</a:t>
              </a:r>
              <a:endParaRPr lang="zh-CN" altLang="en-US" sz="4800" b="1" dirty="0">
                <a:ln w="101600">
                  <a:solidFill>
                    <a:srgbClr val="FFFFFF"/>
                  </a:solidFill>
                </a:ln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47664" y="2109940"/>
              <a:ext cx="6387279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5400" b="1" dirty="0">
                  <a:ln w="19050">
                    <a:solidFill>
                      <a:srgbClr val="800000"/>
                    </a:solidFill>
                  </a:ln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中国的世界文化遗</a:t>
              </a:r>
              <a:r>
                <a:rPr lang="zh-CN" altLang="en-US" sz="5400" b="1" dirty="0" smtClean="0">
                  <a:ln w="19050">
                    <a:solidFill>
                      <a:srgbClr val="800000"/>
                    </a:solidFill>
                  </a:ln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产</a:t>
              </a:r>
              <a:endParaRPr lang="zh-CN" altLang="en-US" sz="4800" b="1" dirty="0">
                <a:ln w="19050">
                  <a:solidFill>
                    <a:srgbClr val="800000"/>
                  </a:solidFill>
                </a:ln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444395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che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60" y="-2540"/>
            <a:ext cx="9123680" cy="5148580"/>
          </a:xfrm>
          <a:prstGeom prst="rect">
            <a:avLst/>
          </a:prstGeom>
        </p:spPr>
      </p:pic>
      <p:graphicFrame>
        <p:nvGraphicFramePr>
          <p:cNvPr id="2" name="图示 1"/>
          <p:cNvGraphicFramePr/>
          <p:nvPr/>
        </p:nvGraphicFramePr>
        <p:xfrm>
          <a:off x="982345" y="1253490"/>
          <a:ext cx="6757035" cy="220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4"/>
          <p:cNvSpPr txBox="1"/>
          <p:nvPr/>
        </p:nvSpPr>
        <p:spPr>
          <a:xfrm>
            <a:off x="660303" y="339502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</a:p>
        </p:txBody>
      </p:sp>
      <p:sp>
        <p:nvSpPr>
          <p:cNvPr id="2" name="矩形 1"/>
          <p:cNvSpPr/>
          <p:nvPr/>
        </p:nvSpPr>
        <p:spPr>
          <a:xfrm>
            <a:off x="755576" y="1131590"/>
            <a:ext cx="7776864" cy="270047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你游览过宏伟的北京故宫吗？你知道美丽的敦煌莫高窟吗？你对秦始皇陵兵马俑感兴趣吗？这些令中国人骄傲的世界文化遗产，凝结着我们祖先的汗水和智慧。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这次习作，从中国的世界文化遗产中，选择一处你感兴趣的介绍给别人。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66847" y="1524729"/>
            <a:ext cx="8084801" cy="1569660"/>
          </a:xfrm>
          <a:prstGeom prst="rect">
            <a:avLst/>
          </a:prstGeom>
          <a:solidFill>
            <a:srgbClr val="FFFF99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本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次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习作要求写一写自己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感兴趣的世界文化遗产。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4449293" y="3435846"/>
            <a:ext cx="2088230" cy="730908"/>
            <a:chOff x="2098769" y="2336363"/>
            <a:chExt cx="1418841" cy="730908"/>
          </a:xfrm>
        </p:grpSpPr>
        <p:sp>
          <p:nvSpPr>
            <p:cNvPr id="7" name="云形 6"/>
            <p:cNvSpPr/>
            <p:nvPr/>
          </p:nvSpPr>
          <p:spPr>
            <a:xfrm>
              <a:off x="2098769" y="2336363"/>
              <a:ext cx="1418841" cy="730908"/>
            </a:xfrm>
            <a:prstGeom prst="cloud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18823" y="2386538"/>
              <a:ext cx="1035422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说明文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755650" y="591820"/>
            <a:ext cx="2037715" cy="64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习作内容</a:t>
            </a:r>
            <a:endParaRPr lang="zh-CN" altLang="en-US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539717"/>
            <a:ext cx="8352928" cy="3976249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/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搜集资料</a:t>
            </a: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有目的地搜集相关资料，如历史背景、基本现状。</a:t>
            </a: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把资料来源记录下来。</a:t>
            </a:r>
          </a:p>
          <a:p>
            <a:pPr indent="457200"/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整理资料</a:t>
            </a: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根据要介绍的内容分类整理资料，如描绘外观和结构的，记录历史变化的，讲述相关故事的。</a:t>
            </a:r>
            <a:endParaRPr lang="en-US" altLang="zh-CN" sz="22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筛选资料，剔除无关信息。如果资料不够完善，可以继续搜集、补充。</a:t>
            </a:r>
          </a:p>
          <a:p>
            <a:pPr indent="457200"/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撰写</a:t>
            </a: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将整理后的资料用自己的话写下来，也可以引用别人的话，但要注明资料来源。</a:t>
            </a:r>
          </a:p>
          <a:p>
            <a:pPr indent="457200"/>
            <a:r>
              <a:rPr lang="zh-CN" altLang="en-US" sz="22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可以使用图片、表格等辅助形式</a:t>
            </a:r>
            <a:r>
              <a:rPr lang="zh-CN" altLang="en-US" sz="22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22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411510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拟题思路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568" y="1563638"/>
            <a:ext cx="7893584" cy="23329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本次习作让写自己感兴趣的世界文化遗产，可以直接用世界文化遗产的名字拟题，如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敦煌莫高窟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苏州古典园林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等。还可以用人们常用的称谓拟题，如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长城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故宫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孔府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等。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6923" y="1715199"/>
            <a:ext cx="7776864" cy="2800767"/>
          </a:xfrm>
          <a:prstGeom prst="rect">
            <a:avLst/>
          </a:prstGeom>
          <a:solidFill>
            <a:srgbClr val="FFFF99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要注意：  </a:t>
            </a:r>
            <a:endParaRPr lang="en-US" altLang="zh-CN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有目的地搜集相关资料并记录下来，根据要介绍的内容分类整理资料，并用自己的话写下来，可以使用图片、表格等辅助形式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写得思路清晰，生动有趣。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627534"/>
            <a:ext cx="8046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写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完后，和同学们交流，互相评一评介绍得是否清楚，再根据同学的意见修改习作。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1" y="411510"/>
            <a:ext cx="7128793" cy="746358"/>
          </a:xfrm>
          <a:prstGeom prst="rect">
            <a:avLst/>
          </a:prstGeom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中国世界文化遗产知多少？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491880" y="2571750"/>
            <a:ext cx="1680869" cy="730908"/>
            <a:chOff x="2008968" y="2336363"/>
            <a:chExt cx="1142061" cy="730908"/>
          </a:xfrm>
        </p:grpSpPr>
        <p:sp>
          <p:nvSpPr>
            <p:cNvPr id="6" name="云形 5"/>
            <p:cNvSpPr/>
            <p:nvPr/>
          </p:nvSpPr>
          <p:spPr>
            <a:xfrm>
              <a:off x="2008968" y="2336363"/>
              <a:ext cx="1142061" cy="730908"/>
            </a:xfrm>
            <a:prstGeom prst="cloud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98768" y="2367488"/>
              <a:ext cx="10522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九寨沟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544" y="2355726"/>
            <a:ext cx="1728192" cy="730908"/>
            <a:chOff x="2098769" y="2336363"/>
            <a:chExt cx="1329209" cy="730908"/>
          </a:xfrm>
        </p:grpSpPr>
        <p:sp>
          <p:nvSpPr>
            <p:cNvPr id="9" name="云形 8"/>
            <p:cNvSpPr/>
            <p:nvPr/>
          </p:nvSpPr>
          <p:spPr>
            <a:xfrm>
              <a:off x="2098769" y="2336363"/>
              <a:ext cx="1329209" cy="730908"/>
            </a:xfrm>
            <a:prstGeom prst="cloud">
              <a:avLst/>
            </a:prstGeom>
            <a:solidFill>
              <a:srgbClr val="FF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35411" y="2357963"/>
              <a:ext cx="10209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长城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71600" y="3435846"/>
            <a:ext cx="1998716" cy="730908"/>
            <a:chOff x="2098769" y="2336363"/>
            <a:chExt cx="1358021" cy="730908"/>
          </a:xfrm>
        </p:grpSpPr>
        <p:sp>
          <p:nvSpPr>
            <p:cNvPr id="12" name="云形 11"/>
            <p:cNvSpPr/>
            <p:nvPr/>
          </p:nvSpPr>
          <p:spPr>
            <a:xfrm>
              <a:off x="2098769" y="2336363"/>
              <a:ext cx="1358021" cy="730908"/>
            </a:xfrm>
            <a:prstGeom prst="cloud">
              <a:avLst/>
            </a:prstGeom>
            <a:solidFill>
              <a:srgbClr val="CC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35412" y="2357963"/>
              <a:ext cx="9681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黄山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79712" y="1563638"/>
            <a:ext cx="3168352" cy="1098818"/>
            <a:chOff x="2098769" y="2336363"/>
            <a:chExt cx="1358021" cy="1098818"/>
          </a:xfrm>
        </p:grpSpPr>
        <p:sp>
          <p:nvSpPr>
            <p:cNvPr id="15" name="云形 14"/>
            <p:cNvSpPr/>
            <p:nvPr/>
          </p:nvSpPr>
          <p:spPr>
            <a:xfrm>
              <a:off x="2098769" y="2336363"/>
              <a:ext cx="1358021" cy="730908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35412" y="2357963"/>
              <a:ext cx="96812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敦煌莫高窟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28184" y="2643758"/>
            <a:ext cx="2160240" cy="1098818"/>
            <a:chOff x="2098769" y="2336363"/>
            <a:chExt cx="1100002" cy="1098818"/>
          </a:xfrm>
        </p:grpSpPr>
        <p:sp>
          <p:nvSpPr>
            <p:cNvPr id="18" name="云形 17"/>
            <p:cNvSpPr/>
            <p:nvPr/>
          </p:nvSpPr>
          <p:spPr>
            <a:xfrm>
              <a:off x="2098769" y="2336363"/>
              <a:ext cx="1100002" cy="730908"/>
            </a:xfrm>
            <a:prstGeom prst="cloud">
              <a:avLst/>
            </a:prstGeom>
            <a:solidFill>
              <a:srgbClr val="FF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35411" y="2357963"/>
              <a:ext cx="76381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峨眉山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12160" y="1491630"/>
            <a:ext cx="2376264" cy="1108343"/>
            <a:chOff x="2098768" y="2336363"/>
            <a:chExt cx="968128" cy="1108343"/>
          </a:xfrm>
        </p:grpSpPr>
        <p:sp>
          <p:nvSpPr>
            <p:cNvPr id="21" name="云形 20"/>
            <p:cNvSpPr/>
            <p:nvPr/>
          </p:nvSpPr>
          <p:spPr>
            <a:xfrm>
              <a:off x="2098768" y="2336363"/>
              <a:ext cx="968128" cy="730908"/>
            </a:xfrm>
            <a:prstGeom prst="cloud">
              <a:avLst/>
            </a:prstGeom>
            <a:solidFill>
              <a:srgbClr val="CC99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37689" y="2367488"/>
              <a:ext cx="92920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福建土楼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19872" y="3579862"/>
            <a:ext cx="2664296" cy="1098818"/>
            <a:chOff x="2098769" y="2336363"/>
            <a:chExt cx="1329209" cy="1098818"/>
          </a:xfrm>
        </p:grpSpPr>
        <p:sp>
          <p:nvSpPr>
            <p:cNvPr id="24" name="云形 23"/>
            <p:cNvSpPr/>
            <p:nvPr/>
          </p:nvSpPr>
          <p:spPr>
            <a:xfrm>
              <a:off x="2098769" y="2336363"/>
              <a:ext cx="1329209" cy="730908"/>
            </a:xfrm>
            <a:prstGeom prst="cloud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35411" y="2357963"/>
              <a:ext cx="102098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云冈石窟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16216" y="3579862"/>
            <a:ext cx="2376264" cy="1108343"/>
            <a:chOff x="2098769" y="2336363"/>
            <a:chExt cx="836644" cy="1108343"/>
          </a:xfrm>
        </p:grpSpPr>
        <p:sp>
          <p:nvSpPr>
            <p:cNvPr id="27" name="云形 26"/>
            <p:cNvSpPr/>
            <p:nvPr/>
          </p:nvSpPr>
          <p:spPr>
            <a:xfrm>
              <a:off x="2098769" y="2336363"/>
              <a:ext cx="836644" cy="730908"/>
            </a:xfrm>
            <a:prstGeom prst="cloud">
              <a:avLst/>
            </a:prstGeom>
            <a:solidFill>
              <a:srgbClr val="FFCC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37689" y="2367488"/>
              <a:ext cx="7977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布达拉宫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4148" y="1635646"/>
            <a:ext cx="6264696" cy="1731243"/>
          </a:xfrm>
          <a:prstGeom prst="rect">
            <a:avLst/>
          </a:prstGeom>
          <a:noFill/>
          <a:ln>
            <a:noFill/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想一想：我们可以从哪几个方面来介绍？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23928" y="4083918"/>
            <a:ext cx="1266693" cy="523220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颐和园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500081" y="745490"/>
            <a:ext cx="1711874" cy="552315"/>
            <a:chOff x="1880593" y="627534"/>
            <a:chExt cx="1971327" cy="648071"/>
          </a:xfrm>
        </p:grpSpPr>
        <p:sp>
          <p:nvSpPr>
            <p:cNvPr id="4" name="矩形标注 3"/>
            <p:cNvSpPr/>
            <p:nvPr/>
          </p:nvSpPr>
          <p:spPr>
            <a:xfrm>
              <a:off x="1977018" y="627534"/>
              <a:ext cx="1874902" cy="648071"/>
            </a:xfrm>
            <a:prstGeom prst="wedgeRectCallout">
              <a:avLst>
                <a:gd name="adj1" fmla="val 50679"/>
                <a:gd name="adj2" fmla="val 102183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80593" y="689959"/>
              <a:ext cx="1971327" cy="540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主要景点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23025" y="714638"/>
            <a:ext cx="1353969" cy="564515"/>
            <a:chOff x="1115616" y="627534"/>
            <a:chExt cx="3302843" cy="648071"/>
          </a:xfrm>
        </p:grpSpPr>
        <p:sp>
          <p:nvSpPr>
            <p:cNvPr id="8" name="矩形标注 7"/>
            <p:cNvSpPr/>
            <p:nvPr/>
          </p:nvSpPr>
          <p:spPr>
            <a:xfrm>
              <a:off x="1115616" y="627534"/>
              <a:ext cx="3168352" cy="648071"/>
            </a:xfrm>
            <a:prstGeom prst="wedgeRectCallout">
              <a:avLst>
                <a:gd name="adj1" fmla="val -23814"/>
                <a:gd name="adj2" fmla="val 112471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50107" y="689959"/>
              <a:ext cx="3168352" cy="528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传说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87624" y="1858010"/>
            <a:ext cx="1059180" cy="617220"/>
            <a:chOff x="1115616" y="627534"/>
            <a:chExt cx="2736304" cy="585645"/>
          </a:xfrm>
        </p:grpSpPr>
        <p:sp>
          <p:nvSpPr>
            <p:cNvPr id="11" name="矩形标注 10"/>
            <p:cNvSpPr/>
            <p:nvPr/>
          </p:nvSpPr>
          <p:spPr>
            <a:xfrm>
              <a:off x="1115616" y="627534"/>
              <a:ext cx="2736304" cy="585645"/>
            </a:xfrm>
            <a:prstGeom prst="wedgeRectCallout">
              <a:avLst>
                <a:gd name="adj1" fmla="val 69128"/>
                <a:gd name="adj2" fmla="val -4613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5616" y="689959"/>
              <a:ext cx="2736304" cy="43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特点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2115" y="3366770"/>
            <a:ext cx="2171700" cy="561975"/>
            <a:chOff x="1115616" y="627534"/>
            <a:chExt cx="2439463" cy="1016533"/>
          </a:xfrm>
        </p:grpSpPr>
        <p:sp>
          <p:nvSpPr>
            <p:cNvPr id="14" name="矩形标注 13"/>
            <p:cNvSpPr/>
            <p:nvPr/>
          </p:nvSpPr>
          <p:spPr>
            <a:xfrm>
              <a:off x="1115616" y="627534"/>
              <a:ext cx="2345405" cy="1016533"/>
            </a:xfrm>
            <a:prstGeom prst="wedgeRectCallout">
              <a:avLst>
                <a:gd name="adj1" fmla="val 56976"/>
                <a:gd name="adj2" fmla="val -95995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09676" y="723635"/>
              <a:ext cx="2345403" cy="835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地理位置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020272" y="2002117"/>
            <a:ext cx="1666471" cy="523220"/>
            <a:chOff x="1115616" y="627534"/>
            <a:chExt cx="2345404" cy="585645"/>
          </a:xfrm>
        </p:grpSpPr>
        <p:sp>
          <p:nvSpPr>
            <p:cNvPr id="17" name="矩形标注 16"/>
            <p:cNvSpPr/>
            <p:nvPr/>
          </p:nvSpPr>
          <p:spPr>
            <a:xfrm>
              <a:off x="1115616" y="627534"/>
              <a:ext cx="2345404" cy="585645"/>
            </a:xfrm>
            <a:prstGeom prst="wedgeRectCallout">
              <a:avLst>
                <a:gd name="adj1" fmla="val -82594"/>
                <a:gd name="adj2" fmla="val 43252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15616" y="689959"/>
              <a:ext cx="23454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prstClr val="black"/>
                  </a:solidFill>
                </a:rPr>
                <a:t>……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2050" name="Picture 2" descr="C:\Users\ADMINI~1\AppData\Local\Temp\ksohtml12376\wps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70958"/>
            <a:ext cx="3672865" cy="187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01f75755326fda0000003cce2caefa.jpg@2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2"/>
          <p:cNvSpPr txBox="1"/>
          <p:nvPr/>
        </p:nvSpPr>
        <p:spPr>
          <a:xfrm>
            <a:off x="890067" y="4130908"/>
            <a:ext cx="7560840" cy="738664"/>
          </a:xfrm>
          <a:prstGeom prst="rect">
            <a:avLst/>
          </a:prstGeom>
          <a:ln>
            <a:solidFill>
              <a:srgbClr val="FFC000"/>
            </a:solidFill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跟我走吧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开始我们的中国“世界遗产之旅”。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3250" name="AutoShape 2" descr="http://img5.imgtn.bdimg.com/it/u=3409201297,1275643352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252" name="AutoShape 4" descr="http://img5.imgtn.bdimg.com/it/u=3409201297,1275643352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23928" y="4083918"/>
            <a:ext cx="1988045" cy="523220"/>
          </a:xfrm>
          <a:prstGeom prst="rect">
            <a:avLst/>
          </a:prstGeom>
          <a:ln w="12700" cmpd="sng">
            <a:solidFill>
              <a:srgbClr val="0000FF"/>
            </a:solidFill>
            <a:prstDash val="dashDot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敦煌莫高窟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411759" y="745490"/>
            <a:ext cx="1800196" cy="552315"/>
            <a:chOff x="1115616" y="627534"/>
            <a:chExt cx="2736304" cy="648071"/>
          </a:xfrm>
        </p:grpSpPr>
        <p:sp>
          <p:nvSpPr>
            <p:cNvPr id="4" name="矩形标注 3"/>
            <p:cNvSpPr/>
            <p:nvPr/>
          </p:nvSpPr>
          <p:spPr>
            <a:xfrm>
              <a:off x="1115616" y="627534"/>
              <a:ext cx="2736304" cy="648071"/>
            </a:xfrm>
            <a:prstGeom prst="wedgeRectCallout">
              <a:avLst>
                <a:gd name="adj1" fmla="val 50679"/>
                <a:gd name="adj2" fmla="val 102183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34524" y="689959"/>
              <a:ext cx="2517396" cy="540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壁画艺术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20072" y="546735"/>
            <a:ext cx="1923450" cy="564515"/>
            <a:chOff x="992390" y="627534"/>
            <a:chExt cx="3291578" cy="648071"/>
          </a:xfrm>
        </p:grpSpPr>
        <p:sp>
          <p:nvSpPr>
            <p:cNvPr id="8" name="矩形标注 7"/>
            <p:cNvSpPr/>
            <p:nvPr/>
          </p:nvSpPr>
          <p:spPr>
            <a:xfrm>
              <a:off x="1115616" y="627534"/>
              <a:ext cx="3168352" cy="648071"/>
            </a:xfrm>
            <a:prstGeom prst="wedgeRectCallout">
              <a:avLst>
                <a:gd name="adj1" fmla="val -23814"/>
                <a:gd name="adj2" fmla="val 112471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2390" y="691150"/>
              <a:ext cx="3168353" cy="528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千佛洞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95579" y="1955117"/>
            <a:ext cx="912669" cy="617220"/>
            <a:chOff x="1115616" y="627534"/>
            <a:chExt cx="2736304" cy="585645"/>
          </a:xfrm>
        </p:grpSpPr>
        <p:sp>
          <p:nvSpPr>
            <p:cNvPr id="11" name="矩形标注 10"/>
            <p:cNvSpPr/>
            <p:nvPr/>
          </p:nvSpPr>
          <p:spPr>
            <a:xfrm>
              <a:off x="1115616" y="627534"/>
              <a:ext cx="2736304" cy="585645"/>
            </a:xfrm>
            <a:prstGeom prst="wedgeRectCallout">
              <a:avLst>
                <a:gd name="adj1" fmla="val 69128"/>
                <a:gd name="adj2" fmla="val -461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5616" y="689959"/>
              <a:ext cx="2736304" cy="43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影响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2115" y="3366770"/>
            <a:ext cx="2171700" cy="561975"/>
            <a:chOff x="1115616" y="627534"/>
            <a:chExt cx="2439463" cy="1016533"/>
          </a:xfrm>
        </p:grpSpPr>
        <p:sp>
          <p:nvSpPr>
            <p:cNvPr id="14" name="矩形标注 13"/>
            <p:cNvSpPr/>
            <p:nvPr/>
          </p:nvSpPr>
          <p:spPr>
            <a:xfrm>
              <a:off x="1115616" y="627534"/>
              <a:ext cx="2345405" cy="1016533"/>
            </a:xfrm>
            <a:prstGeom prst="wedgeRectCallout">
              <a:avLst>
                <a:gd name="adj1" fmla="val 56976"/>
                <a:gd name="adj2" fmla="val -95995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09676" y="723635"/>
              <a:ext cx="2345403" cy="832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地理位置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020272" y="2002117"/>
            <a:ext cx="1666471" cy="523220"/>
            <a:chOff x="1115616" y="627534"/>
            <a:chExt cx="2345404" cy="585645"/>
          </a:xfrm>
        </p:grpSpPr>
        <p:sp>
          <p:nvSpPr>
            <p:cNvPr id="17" name="矩形标注 16"/>
            <p:cNvSpPr/>
            <p:nvPr/>
          </p:nvSpPr>
          <p:spPr>
            <a:xfrm>
              <a:off x="1115616" y="627534"/>
              <a:ext cx="2345404" cy="585645"/>
            </a:xfrm>
            <a:prstGeom prst="wedgeRectCallout">
              <a:avLst>
                <a:gd name="adj1" fmla="val -82594"/>
                <a:gd name="adj2" fmla="val 4325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15616" y="689959"/>
              <a:ext cx="23454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prstClr val="black"/>
                  </a:solidFill>
                </a:rPr>
                <a:t>……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ADMINI~1\AppData\Local\Temp\ksohtml12376\wps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807" y="1955117"/>
            <a:ext cx="3237503" cy="186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851920" y="4331166"/>
            <a:ext cx="1612900" cy="521970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秦兵马俑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35785" y="745490"/>
            <a:ext cx="2376170" cy="552315"/>
            <a:chOff x="1115616" y="627534"/>
            <a:chExt cx="2736304" cy="648071"/>
          </a:xfrm>
        </p:grpSpPr>
        <p:sp>
          <p:nvSpPr>
            <p:cNvPr id="4" name="矩形标注 3"/>
            <p:cNvSpPr/>
            <p:nvPr/>
          </p:nvSpPr>
          <p:spPr>
            <a:xfrm>
              <a:off x="1115616" y="627534"/>
              <a:ext cx="2736304" cy="648071"/>
            </a:xfrm>
            <a:prstGeom prst="wedgeRectCallout">
              <a:avLst>
                <a:gd name="adj1" fmla="val 50679"/>
                <a:gd name="adj2" fmla="val 102183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15616" y="689959"/>
              <a:ext cx="2736304" cy="540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兵马俑的样子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89830" y="546735"/>
            <a:ext cx="2520315" cy="564515"/>
            <a:chOff x="1115616" y="627534"/>
            <a:chExt cx="3302843" cy="648071"/>
          </a:xfrm>
        </p:grpSpPr>
        <p:sp>
          <p:nvSpPr>
            <p:cNvPr id="8" name="矩形标注 7"/>
            <p:cNvSpPr/>
            <p:nvPr/>
          </p:nvSpPr>
          <p:spPr>
            <a:xfrm>
              <a:off x="1115616" y="627534"/>
              <a:ext cx="3168352" cy="648071"/>
            </a:xfrm>
            <a:prstGeom prst="wedgeRectCallout">
              <a:avLst>
                <a:gd name="adj1" fmla="val -23814"/>
                <a:gd name="adj2" fmla="val 112471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50107" y="689959"/>
              <a:ext cx="3168352" cy="528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兵马俑的数量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4955" y="1805305"/>
            <a:ext cx="2118360" cy="617220"/>
            <a:chOff x="1115616" y="627534"/>
            <a:chExt cx="2736304" cy="585645"/>
          </a:xfrm>
        </p:grpSpPr>
        <p:sp>
          <p:nvSpPr>
            <p:cNvPr id="11" name="矩形标注 10"/>
            <p:cNvSpPr/>
            <p:nvPr/>
          </p:nvSpPr>
          <p:spPr>
            <a:xfrm>
              <a:off x="1115616" y="627534"/>
              <a:ext cx="2736304" cy="585645"/>
            </a:xfrm>
            <a:prstGeom prst="wedgeRectCallout">
              <a:avLst>
                <a:gd name="adj1" fmla="val 69128"/>
                <a:gd name="adj2" fmla="val -4613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5616" y="689959"/>
              <a:ext cx="2736304" cy="43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兵马俑的种类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60187" y="3366770"/>
            <a:ext cx="1135549" cy="561975"/>
            <a:chOff x="1115616" y="627534"/>
            <a:chExt cx="2345405" cy="1016533"/>
          </a:xfrm>
        </p:grpSpPr>
        <p:sp>
          <p:nvSpPr>
            <p:cNvPr id="14" name="矩形标注 13"/>
            <p:cNvSpPr/>
            <p:nvPr/>
          </p:nvSpPr>
          <p:spPr>
            <a:xfrm>
              <a:off x="1115616" y="627534"/>
              <a:ext cx="2345405" cy="1016533"/>
            </a:xfrm>
            <a:prstGeom prst="wedgeRectCallout">
              <a:avLst>
                <a:gd name="adj1" fmla="val 56976"/>
                <a:gd name="adj2" fmla="val -95995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09674" y="723635"/>
              <a:ext cx="2251345" cy="832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位置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020272" y="2002117"/>
            <a:ext cx="1666471" cy="523220"/>
            <a:chOff x="1115616" y="627534"/>
            <a:chExt cx="2345404" cy="585645"/>
          </a:xfrm>
        </p:grpSpPr>
        <p:sp>
          <p:nvSpPr>
            <p:cNvPr id="17" name="矩形标注 16"/>
            <p:cNvSpPr/>
            <p:nvPr/>
          </p:nvSpPr>
          <p:spPr>
            <a:xfrm>
              <a:off x="1115616" y="627534"/>
              <a:ext cx="2345404" cy="585645"/>
            </a:xfrm>
            <a:prstGeom prst="wedgeRectCallout">
              <a:avLst>
                <a:gd name="adj1" fmla="val -82594"/>
                <a:gd name="adj2" fmla="val 4325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15616" y="689959"/>
              <a:ext cx="23454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prstClr val="black"/>
                  </a:solidFill>
                </a:rPr>
                <a:t>……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38914" name="Picture 2" descr="https://ss0.bdstatic.com/70cFuHSh_Q1YnxGkpoWK1HF6hhy/it/u=521430221,1869277115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635646"/>
            <a:ext cx="3960440" cy="257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347614"/>
            <a:ext cx="5439881" cy="2169825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accent1">
                <a:shade val="50000"/>
              </a:schemeClr>
            </a:solidFill>
            <a:prstDash val="lgDashDotDot"/>
          </a:ln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要介绍的世界文化遗产有这么多方面，怎样才能把它们介绍清楚呢？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11560" y="771550"/>
            <a:ext cx="7776864" cy="33845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写世界文化遗产，基本的思路就是按一定的顺序，如时间顺序、空间顺序、逻辑（事物之间的关系）顺序等，写世界文化遗产的地位、历史、现状等。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5649" y="1700025"/>
            <a:ext cx="6048672" cy="1431161"/>
          </a:xfrm>
          <a:prstGeom prst="rect">
            <a:avLst/>
          </a:prstGeom>
          <a:noFill/>
          <a:ln w="12700" cmpd="sng">
            <a:noFill/>
            <a:prstDash val="lgDashDotDot"/>
          </a:ln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小组讨论：介绍世界文化遗产时，要重点介绍它的什么？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1831871" y="1212446"/>
            <a:ext cx="252625" cy="2436316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3107" y="1112602"/>
            <a:ext cx="4905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总写：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水之国，花之国，牧场之国</a:t>
            </a:r>
            <a:endParaRPr lang="zh-CN" altLang="en-US" sz="1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6053" y="2483962"/>
            <a:ext cx="700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分述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2966886" y="1833426"/>
            <a:ext cx="261620" cy="1739265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3803" y="1648917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绿色低地：黑白花牛</a:t>
            </a:r>
          </a:p>
        </p:txBody>
      </p:sp>
      <p:sp>
        <p:nvSpPr>
          <p:cNvPr id="9" name="矩形 8"/>
          <p:cNvSpPr/>
          <p:nvPr/>
        </p:nvSpPr>
        <p:spPr>
          <a:xfrm>
            <a:off x="3273803" y="2232827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碧绿低地：骏马成群</a:t>
            </a:r>
          </a:p>
        </p:txBody>
      </p:sp>
      <p:sp>
        <p:nvSpPr>
          <p:cNvPr id="10" name="矩形 9"/>
          <p:cNvSpPr/>
          <p:nvPr/>
        </p:nvSpPr>
        <p:spPr>
          <a:xfrm>
            <a:off x="3273228" y="2815777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绿色草原：家畜王国</a:t>
            </a:r>
          </a:p>
        </p:txBody>
      </p:sp>
      <p:sp>
        <p:nvSpPr>
          <p:cNvPr id="11" name="矩形 10"/>
          <p:cNvSpPr/>
          <p:nvPr/>
        </p:nvSpPr>
        <p:spPr>
          <a:xfrm>
            <a:off x="3273227" y="3359010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牧场傍晚：安静祥和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827584" y="1212446"/>
            <a:ext cx="935990" cy="24136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牧场之国</a:t>
            </a:r>
          </a:p>
        </p:txBody>
      </p:sp>
      <p:sp>
        <p:nvSpPr>
          <p:cNvPr id="2" name="云形 1"/>
          <p:cNvSpPr/>
          <p:nvPr/>
        </p:nvSpPr>
        <p:spPr>
          <a:xfrm>
            <a:off x="6390134" y="2100870"/>
            <a:ext cx="2736304" cy="1064134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特点鲜明</a:t>
            </a:r>
          </a:p>
        </p:txBody>
      </p:sp>
      <p:sp>
        <p:nvSpPr>
          <p:cNvPr id="17" name="矩形 16"/>
          <p:cNvSpPr/>
          <p:nvPr/>
        </p:nvSpPr>
        <p:spPr>
          <a:xfrm>
            <a:off x="757362" y="3860341"/>
            <a:ext cx="7776864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特点就是事物与众不同的地方。特点鲜明就是要把事物与众不同的地方突出出来。每一处世界文化遗产都有自己与众不同的特点，写作时要重点表现出来。 </a:t>
            </a:r>
            <a:endParaRPr lang="en-US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316" y="403586"/>
            <a:ext cx="2448272" cy="606612"/>
            <a:chOff x="3131840" y="269701"/>
            <a:chExt cx="2448272" cy="606612"/>
          </a:xfrm>
        </p:grpSpPr>
        <p:sp>
          <p:nvSpPr>
            <p:cNvPr id="15" name="矩形 14"/>
            <p:cNvSpPr/>
            <p:nvPr/>
          </p:nvSpPr>
          <p:spPr>
            <a:xfrm>
              <a:off x="3563888" y="269701"/>
              <a:ext cx="2016224" cy="584775"/>
            </a:xfrm>
            <a:prstGeom prst="rect">
              <a:avLst/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回顾课文</a:t>
              </a:r>
            </a:p>
          </p:txBody>
        </p:sp>
        <p:pic>
          <p:nvPicPr>
            <p:cNvPr id="14" name="图片 13" descr="C:/Users/Administrator/AppData/Local/Temp/kaimatting/20201009113533/output_aiMatting_20201009113547.pngoutput_aiMatting_20201009113547"/>
            <p:cNvPicPr>
              <a:picLocks noChangeAspect="1"/>
            </p:cNvPicPr>
            <p:nvPr/>
          </p:nvPicPr>
          <p:blipFill rotWithShape="1"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31840" y="269701"/>
              <a:ext cx="709108" cy="60661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changche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23045"/>
            <a:ext cx="4134872" cy="2314240"/>
          </a:xfrm>
          <a:prstGeom prst="rect">
            <a:avLst/>
          </a:prstGeom>
        </p:spPr>
      </p:pic>
      <p:sp>
        <p:nvSpPr>
          <p:cNvPr id="16" name="文本框 2"/>
          <p:cNvSpPr txBox="1"/>
          <p:nvPr/>
        </p:nvSpPr>
        <p:spPr>
          <a:xfrm>
            <a:off x="641301" y="1063738"/>
            <a:ext cx="3888432" cy="70788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万里长城：历史悠久、长度惊人、</a:t>
            </a:r>
            <a:endParaRPr lang="en-US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工程浩大、建筑高超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930659"/>
            <a:ext cx="3459129" cy="2306625"/>
          </a:xfrm>
          <a:prstGeom prst="rect">
            <a:avLst/>
          </a:prstGeom>
        </p:spPr>
      </p:pic>
      <p:sp>
        <p:nvSpPr>
          <p:cNvPr id="19" name="文本框 2"/>
          <p:cNvSpPr txBox="1"/>
          <p:nvPr/>
        </p:nvSpPr>
        <p:spPr>
          <a:xfrm>
            <a:off x="5478363" y="1376450"/>
            <a:ext cx="3342109" cy="40011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西湖：湖光山色、文物古迹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999979" y="168169"/>
            <a:ext cx="3255292" cy="844980"/>
            <a:chOff x="2999979" y="168169"/>
            <a:chExt cx="3255292" cy="844980"/>
          </a:xfrm>
        </p:grpSpPr>
        <p:sp>
          <p:nvSpPr>
            <p:cNvPr id="17" name="矩形 16"/>
            <p:cNvSpPr/>
            <p:nvPr/>
          </p:nvSpPr>
          <p:spPr>
            <a:xfrm>
              <a:off x="3302943" y="267494"/>
              <a:ext cx="2952328" cy="64633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r"/>
              <a:r>
                <a:rPr lang="zh-CN" altLang="en-US" sz="36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一起说特点</a:t>
              </a:r>
              <a:endPara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7" name="Picture 6" descr="http://pic.51yuansu.com/pic3/cover/03/57/17/5bcabbfc3fa7d_610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979" y="168169"/>
              <a:ext cx="844980" cy="844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415" y="1729184"/>
            <a:ext cx="6624320" cy="1431161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DotDot"/>
          </a:ln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说一说：我们怎样才能把世界文化遗产介绍得具体、有趣呢？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/>
          <p:nvPr/>
        </p:nvSpPr>
        <p:spPr>
          <a:xfrm>
            <a:off x="2158059" y="1287622"/>
            <a:ext cx="3240359" cy="931024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0000FF"/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小艇在水面上灵活穿梭的样子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1706306" y="1505387"/>
            <a:ext cx="267927" cy="216444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6"/>
          <p:cNvSpPr txBox="1"/>
          <p:nvPr/>
        </p:nvSpPr>
        <p:spPr>
          <a:xfrm>
            <a:off x="1005930" y="1417488"/>
            <a:ext cx="535855" cy="253047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latin typeface="宋体" panose="02010600030101010101" pitchFamily="2" charset="-122"/>
                <a:ea typeface="宋体" panose="02010600030101010101" pitchFamily="2" charset="-122"/>
              </a:rPr>
              <a:t>威尼斯小艇</a:t>
            </a:r>
          </a:p>
        </p:txBody>
      </p:sp>
      <p:sp>
        <p:nvSpPr>
          <p:cNvPr id="15" name="文本框 19"/>
          <p:cNvSpPr txBox="1">
            <a:spLocks noChangeArrowheads="1"/>
          </p:cNvSpPr>
          <p:nvPr/>
        </p:nvSpPr>
        <p:spPr bwMode="auto">
          <a:xfrm>
            <a:off x="2150841" y="2974596"/>
            <a:ext cx="3215952" cy="931024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0000FF"/>
            </a:solidFill>
            <a:prstDash val="lgDashDotDot"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夜晚戏院散场后的静寂</a:t>
            </a:r>
          </a:p>
        </p:txBody>
      </p:sp>
      <p:sp>
        <p:nvSpPr>
          <p:cNvPr id="14" name="云形 13"/>
          <p:cNvSpPr/>
          <p:nvPr/>
        </p:nvSpPr>
        <p:spPr>
          <a:xfrm>
            <a:off x="5830466" y="824394"/>
            <a:ext cx="2736304" cy="1064134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威尼斯的动态美</a:t>
            </a:r>
          </a:p>
        </p:txBody>
      </p:sp>
      <p:sp>
        <p:nvSpPr>
          <p:cNvPr id="16" name="云形 15"/>
          <p:cNvSpPr/>
          <p:nvPr/>
        </p:nvSpPr>
        <p:spPr>
          <a:xfrm>
            <a:off x="5940152" y="2974596"/>
            <a:ext cx="2736304" cy="1064134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威尼斯的静态美</a:t>
            </a:r>
          </a:p>
        </p:txBody>
      </p:sp>
      <p:sp>
        <p:nvSpPr>
          <p:cNvPr id="19" name="矩形 18"/>
          <p:cNvSpPr/>
          <p:nvPr/>
        </p:nvSpPr>
        <p:spPr>
          <a:xfrm>
            <a:off x="827584" y="4208770"/>
            <a:ext cx="767052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我们可以描写世界文化遗产的动态美和静态美。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78316" y="403586"/>
            <a:ext cx="2448272" cy="606612"/>
            <a:chOff x="3131840" y="269701"/>
            <a:chExt cx="2448272" cy="606612"/>
          </a:xfrm>
        </p:grpSpPr>
        <p:sp>
          <p:nvSpPr>
            <p:cNvPr id="12" name="矩形 11"/>
            <p:cNvSpPr/>
            <p:nvPr/>
          </p:nvSpPr>
          <p:spPr>
            <a:xfrm>
              <a:off x="3563888" y="269701"/>
              <a:ext cx="2016224" cy="584775"/>
            </a:xfrm>
            <a:prstGeom prst="rect">
              <a:avLst/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回顾课文</a:t>
              </a:r>
            </a:p>
          </p:txBody>
        </p:sp>
        <p:pic>
          <p:nvPicPr>
            <p:cNvPr id="13" name="图片 12" descr="C:/Users/Administrator/AppData/Local/Temp/kaimatting/20201009113533/output_aiMatting_20201009113547.pngoutput_aiMatting_20201009113547"/>
            <p:cNvPicPr>
              <a:picLocks noChangeAspect="1"/>
            </p:cNvPicPr>
            <p:nvPr/>
          </p:nvPicPr>
          <p:blipFill rotWithShape="1"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31840" y="269701"/>
              <a:ext cx="709108" cy="60661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99"/>
          <p:cNvSpPr txBox="1"/>
          <p:nvPr/>
        </p:nvSpPr>
        <p:spPr>
          <a:xfrm>
            <a:off x="850265" y="1491630"/>
            <a:ext cx="780669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威尼斯的小艇有二三十英尺长，又窄又深，有点像独木舟。船头和船艄向上翘起，像挂在天边的新月。行动轻快灵活，仿佛田沟里的水蛇。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5775" y="411510"/>
            <a:ext cx="8027670" cy="1014730"/>
          </a:xfrm>
          <a:prstGeom prst="rect">
            <a:avLst/>
          </a:prstGeom>
          <a:noFill/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我们一起来看看《威尼斯小艇》是怎样具体描写小艇样子的。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95809" y="3003798"/>
            <a:ext cx="7807325" cy="156966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0000FF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三个比喻句写出了小艇三个特点：长、窄、深；是两头翘；轻巧灵活。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习作时运用比喻、拟人等修辞手法，能把世界文化遗产介绍得更加生动、有趣。</a:t>
            </a:r>
          </a:p>
        </p:txBody>
      </p:sp>
      <p:sp>
        <p:nvSpPr>
          <p:cNvPr id="17" name="椭圆 16"/>
          <p:cNvSpPr/>
          <p:nvPr/>
        </p:nvSpPr>
        <p:spPr>
          <a:xfrm>
            <a:off x="973455" y="1853580"/>
            <a:ext cx="899795" cy="45529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059295" y="1854215"/>
            <a:ext cx="786130" cy="454660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644008" y="2265075"/>
            <a:ext cx="823595" cy="378460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bldLvl="0" animBg="1"/>
      <p:bldP spid="6" grpId="0" bldLvl="0" animBg="1"/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43808" y="267494"/>
            <a:ext cx="3600399" cy="61341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0000FF"/>
            </a:solidFill>
            <a:prstDash val="dash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</a:t>
            </a:r>
            <a:r>
              <a:rPr lang="zh-CN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世界文化遗产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09512" y="1063261"/>
            <a:ext cx="2160240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万里长城</a:t>
            </a:r>
          </a:p>
        </p:txBody>
      </p:sp>
      <p:pic>
        <p:nvPicPr>
          <p:cNvPr id="5" name="图片 4" descr="福建土楼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885" y="1725930"/>
            <a:ext cx="3600450" cy="2572385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6" name="图片 5" descr="长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20" y="1725930"/>
            <a:ext cx="3446780" cy="2572385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4" name="文本框 3"/>
          <p:cNvSpPr txBox="1"/>
          <p:nvPr/>
        </p:nvSpPr>
        <p:spPr>
          <a:xfrm>
            <a:off x="5532592" y="1063261"/>
            <a:ext cx="2160240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福建土楼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3568" y="33950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9F7EF"/>
                </a:solidFill>
              </a:rPr>
              <a:t>https://www.ypppt.com/</a:t>
            </a:r>
            <a:endParaRPr lang="zh-CN" altLang="en-US" sz="1100" dirty="0">
              <a:solidFill>
                <a:srgbClr val="E9F7E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66554" y="1336268"/>
            <a:ext cx="5196840" cy="310769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0000FF"/>
            </a:solidFill>
            <a:prstDash val="lgDashDotDot"/>
          </a:ln>
        </p:spPr>
        <p:txBody>
          <a:bodyPr wrap="square" rtlCol="0" anchor="t">
            <a:spAutoFit/>
          </a:bodyPr>
          <a:lstStyle/>
          <a:p>
            <a:pPr indent="457200" fontAlgn="auto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瞧那西湖，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宛如一面翡翠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镶嵌着的宝镜，映着天、映着云、映着鸟、映着桥、映着山……湖水是恬静的，恬静得没有一丝涟漪，就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像是一个准备出嫁的姑娘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，蒙着一层薄薄的面纱，那么羞涩，那么温柔。</a:t>
            </a:r>
          </a:p>
        </p:txBody>
      </p:sp>
      <p:sp>
        <p:nvSpPr>
          <p:cNvPr id="5" name="矩形 4"/>
          <p:cNvSpPr/>
          <p:nvPr/>
        </p:nvSpPr>
        <p:spPr>
          <a:xfrm>
            <a:off x="251520" y="546815"/>
            <a:ext cx="8674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请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你用上一两种修辞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手法，写一写西湖美景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1" y="585202"/>
            <a:ext cx="520700" cy="50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" y="1799590"/>
            <a:ext cx="2807970" cy="2106295"/>
          </a:xfrm>
          <a:prstGeom prst="rect">
            <a:avLst/>
          </a:prstGeom>
          <a:effectLst>
            <a:softEdge rad="889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411510"/>
            <a:ext cx="7488832" cy="1077218"/>
          </a:xfrm>
          <a:prstGeom prst="rect">
            <a:avLst/>
          </a:prstGeom>
          <a:ln>
            <a:noFill/>
            <a:prstDash val="lgDashDot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威尼斯小艇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一文中还重点写了船夫的驾驶技术高超，它是怎样写的？</a:t>
            </a:r>
          </a:p>
        </p:txBody>
      </p:sp>
      <p:sp>
        <p:nvSpPr>
          <p:cNvPr id="3" name="文本框 99"/>
          <p:cNvSpPr txBox="1"/>
          <p:nvPr/>
        </p:nvSpPr>
        <p:spPr>
          <a:xfrm>
            <a:off x="683568" y="1707654"/>
            <a:ext cx="7704856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船夫的驾驶技术特别好。行船的速度极快，来往船只很多，他操纵自如，毫不手忙脚乱。不管怎么拥挤，他总能左拐右拐地挤过去。遇到极窄的地方，他总能平稳地穿过，而且速度非常快，还能急转弯。两边的建筑飞一般地倒退，我们的眼睛忙极了，不知看哪一处好。</a:t>
            </a:r>
            <a:endParaRPr 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331640" y="2105732"/>
            <a:ext cx="280831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5580112" y="1745692"/>
            <a:ext cx="1224136" cy="45529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876256" y="2105732"/>
            <a:ext cx="864096" cy="45529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644008" y="2465772"/>
            <a:ext cx="1008112" cy="45529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400" kern="0">
              <a:solidFill>
                <a:prstClr val="white"/>
              </a:solidFill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3867894"/>
            <a:ext cx="129614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</a:rPr>
              <a:t>总写</a:t>
            </a:r>
          </a:p>
        </p:txBody>
      </p:sp>
      <p:sp>
        <p:nvSpPr>
          <p:cNvPr id="11" name="右箭头 10"/>
          <p:cNvSpPr/>
          <p:nvPr/>
        </p:nvSpPr>
        <p:spPr>
          <a:xfrm>
            <a:off x="4139952" y="4011910"/>
            <a:ext cx="648072" cy="36004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004048" y="3867894"/>
            <a:ext cx="129614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</a:rPr>
              <a:t>分写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animBg="1"/>
      <p:bldP spid="11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419622"/>
            <a:ext cx="7813873" cy="1930337"/>
          </a:xfrm>
          <a:prstGeom prst="rect">
            <a:avLst/>
          </a:prstGeom>
          <a:ln>
            <a:solidFill>
              <a:srgbClr val="0000FF"/>
            </a:solidFill>
            <a:prstDash val="lgDashDot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这段话围绕“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船夫的驾驶技术特别好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”展开叙述，通过写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疾驶时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极窄时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拥挤时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船夫的活动，表现了船夫驾驶技术高超。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39552" y="411510"/>
            <a:ext cx="792088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仿照课文，请你按照总分的构段方式写一写黄山的松树。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11510"/>
            <a:ext cx="520700" cy="508000"/>
          </a:xfrm>
          <a:prstGeom prst="rect">
            <a:avLst/>
          </a:prstGeom>
        </p:spPr>
      </p:pic>
      <p:pic>
        <p:nvPicPr>
          <p:cNvPr id="7" name="图片 6" descr="u=2360645427,1354354733&amp;fm=26&amp;gp=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35646"/>
            <a:ext cx="1728192" cy="1206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 descr="u=4230451281,3544590515&amp;fm=26&amp;gp=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1275606"/>
            <a:ext cx="1944216" cy="1350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2" name="Picture 2" descr="https://ss1.baidu.com/6ONXsjip0QIZ8tyhnq/it/u=1239909919,4249696513&amp;fm=173&amp;app=25&amp;f=JPEG?w=640&amp;h=444&amp;s=0AAA6C81F2CB17EFD02159340300506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7814"/>
            <a:ext cx="1728192" cy="11989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24" name="Picture 4" descr="https://ss0.baidu.com/6ONWsjip0QIZ8tyhnq/it/u=3034155558,3670290892&amp;fm=173&amp;app=25&amp;f=JPEG?w=640&amp;h=435&amp;s=51185F99704062E6070DE00C030070E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859782"/>
            <a:ext cx="2016224" cy="13704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339752" y="1419622"/>
            <a:ext cx="4320480" cy="3416320"/>
          </a:xfrm>
          <a:prstGeom prst="rect">
            <a:avLst/>
          </a:prstGeom>
          <a:ln>
            <a:solidFill>
              <a:srgbClr val="0000FF"/>
            </a:solidFill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黄山松千姿百态。有的像擎天巨人耸立挺拔，有的如同流水行云翠枝舒展，有的彷佛苍龙凌波虬根盘结，有的状如猛虎归山矫健威武如。它们独具美丽、优雅的风格，令人喜爱。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419622"/>
            <a:ext cx="7056784" cy="1731243"/>
          </a:xfrm>
          <a:prstGeom prst="rect">
            <a:avLst/>
          </a:prstGeom>
          <a:noFill/>
          <a:ln>
            <a:noFill/>
            <a:prstDash val="lgDash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关于中国的世界文化遗产，你了解到它的哪些资料？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00h050000000fxsqA7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24528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03648" y="267494"/>
            <a:ext cx="666074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关于黄山，有一个美丽的传说。</a:t>
            </a:r>
          </a:p>
        </p:txBody>
      </p:sp>
      <p:sp>
        <p:nvSpPr>
          <p:cNvPr id="5" name="矩形 4"/>
          <p:cNvSpPr/>
          <p:nvPr/>
        </p:nvSpPr>
        <p:spPr>
          <a:xfrm>
            <a:off x="467544" y="1131590"/>
            <a:ext cx="8352928" cy="3329758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山，古代称为“天子都”，因为它雄伟秀丽，又神秘莫测，是天帝和神仙的居所。到秦代，人们根据它的颜色又称为“黟山”。那么，后来为什么又改叫“黄山”了呢？据说是因为黄帝和浮丘公、容成子三人曾在此炼丹而得名。因为黟山是黄帝炼丹的地方，人们就叫它“黄山”了。黄山七十二峰中就有以三位仙人命名的轩辕峰、浮丘峰、容成峰。</a:t>
            </a:r>
          </a:p>
        </p:txBody>
      </p:sp>
      <p:sp>
        <p:nvSpPr>
          <p:cNvPr id="22530" name="AutoShape 2" descr="http://img2.imgtn.bdimg.com/it/u=1702903198,3346983926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532" name="AutoShape 4" descr="http://img2.imgtn.bdimg.com/it/u=1702903198,3346983926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.51yuansu.com/backgd/cover/00/01/99/5b5290e773825.jpg!/fw/780/quality/90/unsharp/true/compress/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683568" y="999857"/>
            <a:ext cx="7992888" cy="3549883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当初，修建嘉峪关城时，需要成千上万块长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米、宽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05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米、厚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的石条，工匠们在黑山将石条凿好后，却人抬不起，车拉不动，且山高路远，无法运输。大伙儿边凿石条边发愁，眼看隆冬季节就要到了，石条还没有从山里运出一块，若要耽误工期，没有工钱是小，这脑袋可就难保了。大家正在长嘘短叹，这时，忽然山顶一声闷雷，从白云中飘下一幅锦绸，众工匠赶紧接住，只见上面若隐若现有几行字，大家看后恍然大悟，按其行事。等到冬季到来后，众人从山上往关城修一条路，在路面上泼水，让其结成一条冰道，然后把石条放在冰道上滑行运输，结果十分顺利的把石条运到了嘉峪关城下，不但没有延误工期，反而节省了不少工期。众工匠为了感谢上苍的护佑，在关城附近修建庙宇，供奉神位，并成为工匠出师后务必参拜的地方。</a:t>
            </a:r>
          </a:p>
        </p:txBody>
      </p:sp>
      <p:sp>
        <p:nvSpPr>
          <p:cNvPr id="5" name="矩形 4"/>
          <p:cNvSpPr/>
          <p:nvPr/>
        </p:nvSpPr>
        <p:spPr>
          <a:xfrm>
            <a:off x="1907704" y="356905"/>
            <a:ext cx="561662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长城的传说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冰道运石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632992"/>
            <a:ext cx="5616626" cy="1731243"/>
          </a:xfrm>
          <a:prstGeom prst="rect">
            <a:avLst/>
          </a:prstGeom>
          <a:noFill/>
          <a:ln>
            <a:noFill/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怎样把这些传说写进我们的习作里呢？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3639" y="2355726"/>
            <a:ext cx="6957438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我特别奇怪，长城这些巨石是怎么来的呢？妈妈告诉我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3639" y="3651870"/>
            <a:ext cx="695743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我查资料得知，这些巨石其实是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1227831" y="843558"/>
            <a:ext cx="690324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dirty="0"/>
              <a:t>  </a:t>
            </a:r>
            <a:r>
              <a:rPr lang="zh-CN" altLang="en-US" dirty="0" smtClean="0"/>
              <a:t>还是</a:t>
            </a:r>
            <a:r>
              <a:rPr lang="zh-CN" altLang="en-US" dirty="0"/>
              <a:t>从黄山这座山的名字讲起吧。</a:t>
            </a:r>
            <a:endParaRPr lang="en-US" altLang="zh-CN" dirty="0"/>
          </a:p>
          <a:p>
            <a:r>
              <a:rPr lang="zh-CN" altLang="en-US" dirty="0"/>
              <a:t>  传说</a:t>
            </a:r>
            <a:r>
              <a:rPr lang="en-US" altLang="zh-CN" dirty="0"/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477567"/>
            <a:ext cx="5637610" cy="1601400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关于这篇习作，你还有什么好的想法吗？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0598" y="567462"/>
            <a:ext cx="2592288" cy="64633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杭州西湖</a:t>
            </a:r>
          </a:p>
        </p:txBody>
      </p:sp>
      <p:pic>
        <p:nvPicPr>
          <p:cNvPr id="4" name="图片 3" descr="mp40669953_1447087541005_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540" y="1417955"/>
            <a:ext cx="3776980" cy="28682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文本框 2"/>
          <p:cNvSpPr txBox="1"/>
          <p:nvPr/>
        </p:nvSpPr>
        <p:spPr>
          <a:xfrm>
            <a:off x="5364088" y="567715"/>
            <a:ext cx="2592288" cy="64633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龙门石窟</a:t>
            </a:r>
          </a:p>
        </p:txBody>
      </p:sp>
      <p:pic>
        <p:nvPicPr>
          <p:cNvPr id="8" name="图片 7" descr="57691B915063C7FE5CAA1E7D98203714AB0BEBAB_size70_w600_h400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87641"/>
            <a:ext cx="3793604" cy="2529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1397147" y="699542"/>
            <a:ext cx="7344816" cy="954107"/>
          </a:xfrm>
          <a:prstGeom prst="rect">
            <a:avLst/>
          </a:prstGeom>
          <a:ln>
            <a:solidFill>
              <a:srgbClr val="00B0F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习作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开头，我想通过神话故事引出要介绍的景点。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43608" y="1756363"/>
            <a:ext cx="7859911" cy="1332557"/>
            <a:chOff x="1043608" y="1756363"/>
            <a:chExt cx="7859911" cy="133255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013527" y="1756363"/>
              <a:ext cx="889992" cy="1332557"/>
            </a:xfrm>
            <a:prstGeom prst="rect">
              <a:avLst/>
            </a:prstGeom>
          </p:spPr>
        </p:pic>
        <p:sp>
          <p:nvSpPr>
            <p:cNvPr id="4" name="文本框 2"/>
            <p:cNvSpPr txBox="1"/>
            <p:nvPr/>
          </p:nvSpPr>
          <p:spPr>
            <a:xfrm>
              <a:off x="1043608" y="2059422"/>
              <a:ext cx="6840761" cy="953135"/>
            </a:xfrm>
            <a:prstGeom prst="rect">
              <a:avLst/>
            </a:prstGeom>
            <a:ln>
              <a:solidFill>
                <a:srgbClr val="FF99CC"/>
              </a:solidFill>
              <a:prstDash val="dash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描写时，我要加入比喻、拟人、排比等修辞，让我的作文更生动！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5610"/>
            <a:ext cx="1145627" cy="174806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24168" y="3363838"/>
            <a:ext cx="8218192" cy="1006005"/>
            <a:chOff x="524168" y="3363838"/>
            <a:chExt cx="8218192" cy="1006005"/>
          </a:xfrm>
        </p:grpSpPr>
        <p:sp>
          <p:nvSpPr>
            <p:cNvPr id="6" name="文本框 2"/>
            <p:cNvSpPr txBox="1"/>
            <p:nvPr/>
          </p:nvSpPr>
          <p:spPr>
            <a:xfrm>
              <a:off x="1397544" y="3363838"/>
              <a:ext cx="7344816" cy="954107"/>
            </a:xfrm>
            <a:prstGeom prst="rect">
              <a:avLst/>
            </a:prstGeom>
            <a:ln>
              <a:solidFill>
                <a:srgbClr val="FFC000"/>
              </a:solidFill>
              <a:prstDash val="dash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我要按照移步换景的顺序来写，这样习作才能表达得清楚、有条理。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68" y="3363838"/>
              <a:ext cx="872979" cy="100600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4"/>
          <p:cNvSpPr txBox="1"/>
          <p:nvPr/>
        </p:nvSpPr>
        <p:spPr>
          <a:xfrm>
            <a:off x="624205" y="426720"/>
            <a:ext cx="1925320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</a:p>
        </p:txBody>
      </p:sp>
      <p:sp>
        <p:nvSpPr>
          <p:cNvPr id="5" name="矩形 4"/>
          <p:cNvSpPr/>
          <p:nvPr/>
        </p:nvSpPr>
        <p:spPr>
          <a:xfrm>
            <a:off x="971600" y="1419622"/>
            <a:ext cx="7416824" cy="2585323"/>
          </a:xfrm>
          <a:prstGeom prst="rect">
            <a:avLst/>
          </a:prstGeom>
          <a:ln w="12700" cmpd="sng">
            <a:noFill/>
            <a:prstDash val="lgDashDot"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你想要介绍哪一处中国的世界文化遗产呢？不要急于下笔，先好好构思，编写好写作提纲。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1273" y="1419622"/>
            <a:ext cx="6745113" cy="2677656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  <a:prstDash val="sysDash"/>
          </a:ln>
        </p:spPr>
        <p:txBody>
          <a:bodyPr wrap="square">
            <a:spAutoFit/>
          </a:bodyPr>
          <a:lstStyle/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要介绍的世界文化遗产是什么？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打算从哪几方面介绍？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按照什么顺序来介绍？</a:t>
            </a:r>
          </a:p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世界文化遗产的主要特点是什么？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运用什么方法介绍的生动、有趣？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打算拟定什么题目？</a:t>
            </a:r>
          </a:p>
        </p:txBody>
      </p:sp>
      <p:sp>
        <p:nvSpPr>
          <p:cNvPr id="3" name="矩形 2"/>
          <p:cNvSpPr/>
          <p:nvPr/>
        </p:nvSpPr>
        <p:spPr>
          <a:xfrm>
            <a:off x="2843808" y="511908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1"/>
          <p:cNvSpPr txBox="1"/>
          <p:nvPr/>
        </p:nvSpPr>
        <p:spPr>
          <a:xfrm>
            <a:off x="4792615" y="2304770"/>
            <a:ext cx="23056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昆明湖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738980" y="431165"/>
            <a:ext cx="3058160" cy="768985"/>
            <a:chOff x="2375756" y="2268826"/>
            <a:chExt cx="3058016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3058016" cy="666511"/>
            </a:xfrm>
            <a:prstGeom prst="cloud">
              <a:avLst/>
            </a:prstGeom>
            <a:solidFill>
              <a:srgbClr val="FF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95197" y="2333693"/>
              <a:ext cx="2818688" cy="452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位置、主要特点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702618" y="1404749"/>
            <a:ext cx="720080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颐和园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595239" y="1131590"/>
            <a:ext cx="288032" cy="2762726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883271" y="1855111"/>
            <a:ext cx="2106166" cy="730908"/>
            <a:chOff x="2098767" y="2336363"/>
            <a:chExt cx="2106166" cy="730908"/>
          </a:xfrm>
        </p:grpSpPr>
        <p:sp>
          <p:nvSpPr>
            <p:cNvPr id="10" name="云形 9"/>
            <p:cNvSpPr/>
            <p:nvPr/>
          </p:nvSpPr>
          <p:spPr>
            <a:xfrm>
              <a:off x="2098767" y="2336363"/>
              <a:ext cx="1968649" cy="730908"/>
            </a:xfrm>
            <a:prstGeom prst="cloud">
              <a:avLst/>
            </a:prstGeom>
            <a:solidFill>
              <a:srgbClr val="FFCC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224" y="2395356"/>
              <a:ext cx="18657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主要景点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74381" y="3466045"/>
            <a:ext cx="2544713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4511" y="2290763"/>
              <a:ext cx="14614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与读者互动</a:t>
              </a: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55976" y="1499835"/>
            <a:ext cx="306264" cy="1647979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774577" y="1296658"/>
            <a:ext cx="23545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长廊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92615" y="1800714"/>
            <a:ext cx="23520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佛香阁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44008" y="3560698"/>
            <a:ext cx="292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赞美颐和园美景</a:t>
            </a:r>
          </a:p>
        </p:txBody>
      </p:sp>
      <p:sp>
        <p:nvSpPr>
          <p:cNvPr id="31" name="矩形 30"/>
          <p:cNvSpPr/>
          <p:nvPr/>
        </p:nvSpPr>
        <p:spPr>
          <a:xfrm>
            <a:off x="6804248" y="1680359"/>
            <a:ext cx="6976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重</a:t>
            </a:r>
            <a:endParaRPr lang="en-US" altLang="zh-CN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zh-CN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点</a:t>
            </a:r>
          </a:p>
        </p:txBody>
      </p:sp>
      <p:sp>
        <p:nvSpPr>
          <p:cNvPr id="32" name="左大括号 31"/>
          <p:cNvSpPr/>
          <p:nvPr/>
        </p:nvSpPr>
        <p:spPr>
          <a:xfrm rot="10800000">
            <a:off x="6444208" y="1554019"/>
            <a:ext cx="280035" cy="1692697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21"/>
          <p:cNvSpPr txBox="1"/>
          <p:nvPr/>
        </p:nvSpPr>
        <p:spPr>
          <a:xfrm>
            <a:off x="4792615" y="2783307"/>
            <a:ext cx="2360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十七孔桥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  <p:bldP spid="20" grpId="0"/>
      <p:bldP spid="22" grpId="0"/>
      <p:bldP spid="29" grpId="0"/>
      <p:bldP spid="31" grpId="0"/>
      <p:bldP spid="32" grpId="0" animBg="1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67744" y="537087"/>
            <a:ext cx="4240475" cy="666511"/>
            <a:chOff x="2375756" y="2276247"/>
            <a:chExt cx="1582479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76247"/>
              <a:ext cx="1477974" cy="666511"/>
            </a:xfrm>
            <a:prstGeom prst="cloud">
              <a:avLst/>
            </a:prstGeom>
            <a:solidFill>
              <a:srgbClr val="FF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871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位置、历史、影响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902777" y="1395910"/>
            <a:ext cx="630513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敦煌莫高窟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818862" y="1014053"/>
            <a:ext cx="288032" cy="2762726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339752" y="1912850"/>
            <a:ext cx="2014300" cy="730908"/>
            <a:chOff x="2187283" y="2336363"/>
            <a:chExt cx="2014300" cy="730908"/>
          </a:xfrm>
        </p:grpSpPr>
        <p:sp>
          <p:nvSpPr>
            <p:cNvPr id="10" name="云形 9"/>
            <p:cNvSpPr/>
            <p:nvPr/>
          </p:nvSpPr>
          <p:spPr>
            <a:xfrm>
              <a:off x="2187283" y="2336363"/>
              <a:ext cx="2014300" cy="730908"/>
            </a:xfrm>
            <a:prstGeom prst="cloud">
              <a:avLst/>
            </a:prstGeom>
            <a:solidFill>
              <a:srgbClr val="FFCC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5412" y="2357963"/>
              <a:ext cx="185841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主要景点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22384" y="3435846"/>
            <a:ext cx="2005600" cy="666511"/>
            <a:chOff x="2389203" y="2268826"/>
            <a:chExt cx="2005600" cy="666511"/>
          </a:xfrm>
        </p:grpSpPr>
        <p:sp>
          <p:nvSpPr>
            <p:cNvPr id="14" name="云形 13"/>
            <p:cNvSpPr/>
            <p:nvPr/>
          </p:nvSpPr>
          <p:spPr>
            <a:xfrm>
              <a:off x="2389203" y="2268826"/>
              <a:ext cx="200560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910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珍贵价值</a:t>
              </a: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486167" y="1798409"/>
            <a:ext cx="306264" cy="1125592"/>
          </a:xfrm>
          <a:prstGeom prst="leftBrac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07915" y="1592170"/>
            <a:ext cx="20993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壁画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7915" y="2390415"/>
            <a:ext cx="132026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千佛洞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16016" y="3489940"/>
            <a:ext cx="215036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各种美称</a:t>
            </a:r>
          </a:p>
        </p:txBody>
      </p:sp>
      <p:sp>
        <p:nvSpPr>
          <p:cNvPr id="31" name="矩形 30"/>
          <p:cNvSpPr/>
          <p:nvPr/>
        </p:nvSpPr>
        <p:spPr>
          <a:xfrm>
            <a:off x="6588224" y="1707654"/>
            <a:ext cx="6976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dirty="0">
                <a:ln w="11430"/>
                <a:gradFill>
                  <a:gsLst>
                    <a:gs pos="0">
                      <a:srgbClr val="F07474">
                        <a:tint val="70000"/>
                        <a:satMod val="245000"/>
                      </a:srgbClr>
                    </a:gs>
                    <a:gs pos="75000">
                      <a:srgbClr val="F07474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07474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重</a:t>
            </a:r>
            <a:endParaRPr lang="en-US" altLang="zh-CN" sz="4000" b="1" dirty="0">
              <a:ln w="11430"/>
              <a:gradFill>
                <a:gsLst>
                  <a:gs pos="0">
                    <a:srgbClr val="F07474">
                      <a:tint val="70000"/>
                      <a:satMod val="245000"/>
                    </a:srgbClr>
                  </a:gs>
                  <a:gs pos="75000">
                    <a:srgbClr val="F07474">
                      <a:tint val="90000"/>
                      <a:shade val="60000"/>
                      <a:satMod val="240000"/>
                    </a:srgbClr>
                  </a:gs>
                  <a:gs pos="100000">
                    <a:srgbClr val="F07474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zh-CN" altLang="en-US" sz="4000" b="1" dirty="0">
                <a:ln w="11430"/>
                <a:gradFill>
                  <a:gsLst>
                    <a:gs pos="0">
                      <a:srgbClr val="F07474">
                        <a:tint val="70000"/>
                        <a:satMod val="245000"/>
                      </a:srgbClr>
                    </a:gs>
                    <a:gs pos="75000">
                      <a:srgbClr val="F07474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07474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点</a:t>
            </a:r>
          </a:p>
        </p:txBody>
      </p:sp>
      <p:sp>
        <p:nvSpPr>
          <p:cNvPr id="32" name="左大括号 31"/>
          <p:cNvSpPr/>
          <p:nvPr/>
        </p:nvSpPr>
        <p:spPr>
          <a:xfrm rot="10800000">
            <a:off x="6228184" y="1779662"/>
            <a:ext cx="280035" cy="1163219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/>
      <p:bldP spid="22" grpId="0"/>
      <p:bldP spid="30" grpId="0"/>
      <p:bldP spid="31" grpId="0"/>
      <p:bldP spid="3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67296" y="1923678"/>
            <a:ext cx="2328639" cy="907529"/>
            <a:chOff x="2078966" y="2240251"/>
            <a:chExt cx="2309878" cy="666511"/>
          </a:xfrm>
        </p:grpSpPr>
        <p:sp>
          <p:nvSpPr>
            <p:cNvPr id="4" name="云形 3"/>
            <p:cNvSpPr/>
            <p:nvPr/>
          </p:nvSpPr>
          <p:spPr>
            <a:xfrm>
              <a:off x="2078966" y="2240251"/>
              <a:ext cx="2107470" cy="666511"/>
            </a:xfrm>
            <a:prstGeom prst="cloud">
              <a:avLst/>
            </a:prstGeom>
            <a:solidFill>
              <a:srgbClr val="FFFF99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21822" y="2278554"/>
              <a:ext cx="2167022" cy="429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主要特点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605592" y="1650162"/>
            <a:ext cx="720080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兵马俑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523281" y="641246"/>
            <a:ext cx="288032" cy="3528392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291260" y="498356"/>
            <a:ext cx="4826208" cy="705242"/>
            <a:chOff x="2591780" y="2257510"/>
            <a:chExt cx="4826208" cy="705242"/>
          </a:xfrm>
        </p:grpSpPr>
        <p:sp>
          <p:nvSpPr>
            <p:cNvPr id="10" name="云形 9"/>
            <p:cNvSpPr/>
            <p:nvPr/>
          </p:nvSpPr>
          <p:spPr>
            <a:xfrm>
              <a:off x="2591780" y="2296241"/>
              <a:ext cx="4224956" cy="666511"/>
            </a:xfrm>
            <a:prstGeom prst="cloud">
              <a:avLst/>
            </a:prstGeom>
            <a:solidFill>
              <a:srgbClr val="FFCC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00312" y="2257510"/>
              <a:ext cx="44176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位置、性质、影响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15716" y="3623392"/>
            <a:ext cx="1620180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参观后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104956" y="1749340"/>
            <a:ext cx="3449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规模宏大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34484" y="2719090"/>
            <a:ext cx="3271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类型多，个性鲜明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3780790" y="1923678"/>
            <a:ext cx="297815" cy="1318632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995936" y="3651870"/>
            <a:ext cx="3213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感叹祖先的伟大</a:t>
            </a:r>
          </a:p>
        </p:txBody>
      </p:sp>
      <p:sp>
        <p:nvSpPr>
          <p:cNvPr id="7" name="矩形 6"/>
          <p:cNvSpPr/>
          <p:nvPr/>
        </p:nvSpPr>
        <p:spPr>
          <a:xfrm>
            <a:off x="7596336" y="2090827"/>
            <a:ext cx="12105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重点</a:t>
            </a:r>
          </a:p>
        </p:txBody>
      </p:sp>
      <p:sp>
        <p:nvSpPr>
          <p:cNvPr id="24" name="左大括号 23"/>
          <p:cNvSpPr/>
          <p:nvPr/>
        </p:nvSpPr>
        <p:spPr>
          <a:xfrm rot="10800000">
            <a:off x="7183754" y="1760718"/>
            <a:ext cx="280035" cy="153111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30" grpId="0"/>
      <p:bldP spid="7" grpId="0"/>
      <p:bldP spid="2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59832" y="1865015"/>
            <a:ext cx="4164530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快快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写起来吧！</a:t>
            </a: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915566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3797193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写好之后，和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一下，看看谁写的最好。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53927" y="542955"/>
            <a:ext cx="2555776" cy="64633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皖南古村落</a:t>
            </a:r>
          </a:p>
        </p:txBody>
      </p:sp>
      <p:pic>
        <p:nvPicPr>
          <p:cNvPr id="5" name="图片 4" descr="u=898307858,471033701&amp;fm=26&amp;gp=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7614"/>
            <a:ext cx="3738880" cy="2855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 descr="tulou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705" y="1362710"/>
            <a:ext cx="3892550" cy="2855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文本框 2"/>
          <p:cNvSpPr txBox="1"/>
          <p:nvPr/>
        </p:nvSpPr>
        <p:spPr>
          <a:xfrm>
            <a:off x="5211564" y="543962"/>
            <a:ext cx="2664296" cy="6451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福建土楼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2051720" y="669925"/>
            <a:ext cx="3744416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/>
              <a:t>颐和园</a:t>
            </a:r>
          </a:p>
        </p:txBody>
      </p:sp>
      <p:sp>
        <p:nvSpPr>
          <p:cNvPr id="5" name="矩形 4"/>
          <p:cNvSpPr/>
          <p:nvPr/>
        </p:nvSpPr>
        <p:spPr>
          <a:xfrm>
            <a:off x="251520" y="1252954"/>
            <a:ext cx="7089378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4572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颐和园，坐落在北京西郊，距城区十五公里，占地约二百九十公顷，与圆明园毗邻。它是以昆明湖、万寿山为基址，以杭州西湖为蓝本，汲取江南园林的设计手法而建成的一座大型山水园林，也是保存最完整的一座皇家行宫御苑，被誉为“皇家园林博物馆”。</a:t>
            </a:r>
          </a:p>
          <a:p>
            <a:pPr lvl="0" indent="4572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颐和园有名的景点有很多，在这里我主要介绍长廊、佛香阁、昆明湖和十七孔桥。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80312" y="699542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452320" y="987574"/>
            <a:ext cx="15121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开头点题</a:t>
            </a:r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，交代了圆明园的地理位置和特点，引出下文</a:t>
            </a:r>
            <a:endParaRPr lang="en-US" altLang="zh-CN" sz="2000" b="1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80312" y="2859782"/>
            <a:ext cx="14761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_GB2312" panose="02010609030101010101" charset="-122"/>
              </a:rPr>
              <a:t>过渡段，引出下文对长廊、佛香阁、昆明湖和十七孔桥。</a:t>
            </a:r>
            <a:endParaRPr lang="en-US" altLang="zh-CN" sz="2000" b="1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251460" y="139065"/>
            <a:ext cx="2540000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赏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美文析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520" y="483518"/>
            <a:ext cx="708937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4572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长廊位于万寿山南麓，面向昆明湖，有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728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米长，被分为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273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间，是世界上最长的长廊，列入了“吉尼斯世界纪录”。每间的横槛上都有五彩的画，共有图画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14000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余幅，内容包括山水风景、花鸟鱼虫、人物典故等。画中的人物画均取材于中国古典名著。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indent="4572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佛香阁是一座宏伟的塔式宗教建筑，为全颐和园建筑布局的中心。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"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佛香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"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二字来源于佛教对佛的歌颂。该阁仿杭州的六和塔建造，兴建在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米的石造台基上，八面三层四重檐。高约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米，内有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根铁梨木大柱，直贯顶部，下有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米高的石台基。佛香阁内供接引佛，每月望朔，慈禧在此烧香礼佛。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80312" y="699542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470179" y="2715766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具体介绍佛香阁建筑特点和作用。</a:t>
            </a:r>
            <a:endParaRPr lang="en-US" altLang="zh-CN" sz="2000" b="1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0934" y="899594"/>
            <a:ext cx="7089378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4572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关于佛香阁有这样一个传说。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当年，乾隆皇帝想在海淀这片风景秀美的地段造大园子，有人说这万寿山下是个古墓，是明朝某个王妃的墓，号称这妃子当年可不是善主，她的墓动不得！ 乾隆听了，说怕什么，当乾隆亲到现场一看墓的大石门已被挖开，可是门里面刻着八个大字：“你不动我，我不动你！”乾隆惊吓至一身冷汗，赶忙命人把土都盖回去，并在万寿山上盖一大庙镇住不冥的鬼魂，这就是佛香阁了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80312" y="699542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452320" y="1005572"/>
            <a:ext cx="1512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小作者用比喻修辞描述昆明湖静得像一面镜子，绿的像一块碧绿的圆盘，形象生动地表现了昆明湖的美丽。</a:t>
            </a:r>
            <a:endParaRPr lang="en-US" altLang="zh-CN" sz="2000" b="1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520" y="483518"/>
            <a:ext cx="708937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4572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昆明湖是颐和园的主要湖泊，占全园面积的四分之三，约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220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公顷。昆明湖多美呀！静得像一面镜子，绿的像一块碧绿的圆盘，游船画舫在湖面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慢慢地滑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过，几乎不留一点儿痕迹。湖周围的堤岸上有多座不同式样的石桥，有一座石桥一直通到湖心岛，因为石桥有十七个桥洞，所以叫作十七孔桥。桥栏杆的石柱上雕刻着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多只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姿态</a:t>
            </a:r>
            <a:r>
              <a:rPr lang="zh-CN" altLang="en-US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不一、栩栩如生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的小狮子，凝结了古代劳动人民的血汗和精湛技艺。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indent="4572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颐和园到处都有美丽的景色，说也说不尽，有机会你一定要来亲自看一看啊！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80312" y="699542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470179" y="3075806"/>
            <a:ext cx="1512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结尾总结全文，与读者互动，突出文章主题。</a:t>
            </a:r>
            <a:endParaRPr lang="en-US" altLang="zh-CN" sz="2000" b="1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7" y="592592"/>
            <a:ext cx="7599373" cy="297312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306070">
              <a:lnSpc>
                <a:spcPct val="120000"/>
              </a:lnSpc>
            </a:pPr>
            <a:r>
              <a:rPr lang="zh-CN" altLang="en-US"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点评：</a:t>
            </a: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随着小作者的文字去颐和园游览，仿佛在我们眼前展现出了一幅清晰的颐和园美景，它让我们既了解了颐和园的各个景点特点，又从中领悟着每个景点中富有人文色彩的文化，真是美不胜收！小作者用比喻修辞描述事物，如“昆明湖多美呀！静得像一面镜子，绿的像一块碧绿的圆盘，游船画舫在湖面</a:t>
            </a:r>
            <a:r>
              <a:rPr lang="zh-CN" altLang="en-US" sz="2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慢慢地滑</a:t>
            </a: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过，几乎不留一点儿痕迹。”形象生动地表现了昆明湖的美丽。</a:t>
            </a:r>
          </a:p>
        </p:txBody>
      </p:sp>
      <p:sp>
        <p:nvSpPr>
          <p:cNvPr id="3" name="文本框 14">
            <a:hlinkClick r:id="rId2" action="ppaction://hlinkpres?slideindex=1&amp;slidetitle="/>
          </p:cNvPr>
          <p:cNvSpPr txBox="1"/>
          <p:nvPr/>
        </p:nvSpPr>
        <p:spPr>
          <a:xfrm>
            <a:off x="1381960" y="3853502"/>
            <a:ext cx="336763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更多例文一</a:t>
            </a:r>
          </a:p>
        </p:txBody>
      </p:sp>
      <p:pic>
        <p:nvPicPr>
          <p:cNvPr id="4" name="图片 3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3585600" y="3992250"/>
            <a:ext cx="335280" cy="472440"/>
          </a:xfrm>
          <a:prstGeom prst="rect">
            <a:avLst/>
          </a:prstGeom>
        </p:spPr>
      </p:pic>
      <p:sp>
        <p:nvSpPr>
          <p:cNvPr id="5" name="文本框 14">
            <a:hlinkClick r:id="rId5" action="ppaction://hlinkpres?slideindex=1&amp;slidetitle="/>
          </p:cNvPr>
          <p:cNvSpPr txBox="1"/>
          <p:nvPr/>
        </p:nvSpPr>
        <p:spPr>
          <a:xfrm>
            <a:off x="4870000" y="3911118"/>
            <a:ext cx="265432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更多例文二</a:t>
            </a:r>
          </a:p>
        </p:txBody>
      </p:sp>
      <p:pic>
        <p:nvPicPr>
          <p:cNvPr id="6" name="图片 5">
            <a:hlinkClick r:id="rId6" action="ppaction://hlinkfil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7073640" y="3977858"/>
            <a:ext cx="335280" cy="472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3246441" y="195486"/>
            <a:ext cx="2513670" cy="844980"/>
            <a:chOff x="730439" y="3882229"/>
            <a:chExt cx="2513670" cy="844980"/>
          </a:xfrm>
        </p:grpSpPr>
        <p:pic>
          <p:nvPicPr>
            <p:cNvPr id="6" name="Picture 6" descr="http://pic.51yuansu.com/pic3/cover/03/57/17/5bcabbfc3fa7d_610.jpg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39" y="3882229"/>
              <a:ext cx="844980" cy="844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1411556" y="4098170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33CC33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优点借鉴</a:t>
              </a:r>
              <a:endParaRPr lang="zh-CN" altLang="en-US" sz="1600" dirty="0">
                <a:solidFill>
                  <a:srgbClr val="33CC33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31840" y="915566"/>
            <a:ext cx="4484160" cy="2116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</a:rPr>
              <a:t>        下面</a:t>
            </a:r>
            <a:r>
              <a:rPr lang="zh-CN" altLang="en-US" sz="2800" b="1" dirty="0">
                <a:solidFill>
                  <a:srgbClr val="FFFF00"/>
                </a:solidFill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</a:rPr>
              <a:t>      要</a:t>
            </a:r>
            <a:r>
              <a:rPr lang="zh-CN" altLang="en-US" sz="2800" b="1" dirty="0">
                <a:solidFill>
                  <a:srgbClr val="FFFF00"/>
                </a:solidFill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</a:rPr>
              <a:t>。</a:t>
            </a:r>
            <a:endParaRPr lang="en-US" altLang="zh-CN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87287" y="384048"/>
            <a:ext cx="5983606" cy="43754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内容是介绍中国的世界文化遗产。</a:t>
            </a: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按一定的顺序，分成了几个方面介绍。</a:t>
            </a: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写出了主要特点运。</a:t>
            </a: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用了修辞方法等描写手法加入了传说。</a:t>
            </a:r>
          </a:p>
        </p:txBody>
      </p:sp>
      <p:sp>
        <p:nvSpPr>
          <p:cNvPr id="5" name="矩形 4"/>
          <p:cNvSpPr/>
          <p:nvPr/>
        </p:nvSpPr>
        <p:spPr>
          <a:xfrm>
            <a:off x="1364294" y="384048"/>
            <a:ext cx="399394" cy="4375404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等线" panose="02010600030101010101" pitchFamily="2" charset="-122"/>
                <a:cs typeface="+mn-cs"/>
              </a:rPr>
              <a:t>     评   价   标   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4448" y="1419622"/>
            <a:ext cx="7295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关于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长城的谚语也很多，如：不到长城非好汉；不到九门口，枉来长城走。这些谚语即表明了长城在人们心中的地位，也表明了建造长城的不易。</a:t>
            </a: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评改范例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12761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下面是评改前的段落，</a:t>
            </a:r>
            <a:endParaRPr lang="en-US" altLang="zh-CN" sz="1600" b="1" dirty="0"/>
          </a:p>
          <a:p>
            <a:r>
              <a:rPr lang="zh-CN" altLang="en-US" sz="1600" b="1" dirty="0"/>
              <a:t>读一读，看看有什么问题吗？</a:t>
            </a:r>
          </a:p>
        </p:txBody>
      </p:sp>
      <p:sp>
        <p:nvSpPr>
          <p:cNvPr id="5" name="矩形 4"/>
          <p:cNvSpPr/>
          <p:nvPr/>
        </p:nvSpPr>
        <p:spPr>
          <a:xfrm>
            <a:off x="1271117" y="3173805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</a:rPr>
              <a:t>问题分析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71117" y="3615932"/>
            <a:ext cx="6601766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标点错误，谚语内容要加上双引号，谚语太少，不能体现“很多”二字。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4707" y="2462139"/>
            <a:ext cx="8095765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关于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城的谚语也很多，如：“不到长城非好汉。”“不到九门口，枉来长城走。”“万里长城永不倒，千里黄河水滔滔。”“筑就长城千夫苦，何止孟姜一人哭。”这些谚语即表明了长城在人们心中的地位，也表明了建造长城的不易。</a:t>
            </a: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</a:rPr>
              <a:t>评改范例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这是修改后的段落，和原段落对比一下，</a:t>
            </a:r>
            <a:endParaRPr lang="en-US" altLang="zh-CN" sz="1600" b="1" dirty="0"/>
          </a:p>
          <a:p>
            <a:r>
              <a:rPr lang="zh-CN" altLang="en-US" sz="1600" b="1" dirty="0"/>
              <a:t>说说为什么这么修改。</a:t>
            </a: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8145654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关于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长城的谚语也很多，如：不到长城非好汉；不到九门口，枉来长城走。这些谚语即表明了长城在人们心中的地位，也表明了建造长城的不易。</a:t>
            </a:r>
          </a:p>
        </p:txBody>
      </p:sp>
      <p:sp>
        <p:nvSpPr>
          <p:cNvPr id="6" name="矩形 5"/>
          <p:cNvSpPr/>
          <p:nvPr/>
        </p:nvSpPr>
        <p:spPr>
          <a:xfrm>
            <a:off x="303029" y="967711"/>
            <a:ext cx="399394" cy="140300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5451" y="2462139"/>
            <a:ext cx="399394" cy="1323439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rPr>
              <a:t>评改后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21319" y="4211965"/>
            <a:ext cx="732524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修正了标点，加上了两条谚语，突显修建长城不易。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27584" y="699542"/>
            <a:ext cx="2806700" cy="6451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北京天坛</a:t>
            </a:r>
            <a:endParaRPr lang="zh-CN" altLang="en-US" sz="3600" b="1" dirty="0">
              <a:solidFill>
                <a:schemeClr val="tx1"/>
              </a:solidFill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故宫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70" y="1563638"/>
            <a:ext cx="3439795" cy="2687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 descr="布达拉宫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780" y="1563639"/>
            <a:ext cx="3886835" cy="26870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2"/>
          <p:cNvSpPr txBox="1"/>
          <p:nvPr/>
        </p:nvSpPr>
        <p:spPr>
          <a:xfrm>
            <a:off x="5220072" y="699542"/>
            <a:ext cx="2599556" cy="64633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布达拉宫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</a:rPr>
              <a:t>技巧总结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写之前要查找相关资料，了解相关知识。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要分多个方面来写。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抓住景物特点，写出景物特色。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材料内容丰富，修辞手法多样。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97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che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" y="-2540"/>
            <a:ext cx="9133205" cy="51117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73755" y="480060"/>
            <a:ext cx="2634615" cy="6451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万里长城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5616" y="699542"/>
            <a:ext cx="2664296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山西平遥古城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5148064" y="699542"/>
            <a:ext cx="3118485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皖南古村落</a:t>
            </a:r>
          </a:p>
        </p:txBody>
      </p:sp>
      <p:pic>
        <p:nvPicPr>
          <p:cNvPr id="47106" name="Picture 2" descr="http://img.pconline.com.cn/images/upload/upc/tx/itbbs/1812/03/c5/122153211_1543801714447_m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635646"/>
            <a:ext cx="3672408" cy="2512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 descr="u=1326600018,1277397164&amp;fm=214&amp;gp=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35646"/>
            <a:ext cx="3753036" cy="2502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8995" y="534670"/>
            <a:ext cx="2082800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北京故宫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436096" y="483518"/>
            <a:ext cx="3002280" cy="5835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五台山</a:t>
            </a:r>
          </a:p>
        </p:txBody>
      </p:sp>
      <p:pic>
        <p:nvPicPr>
          <p:cNvPr id="9" name="图片 8" descr="u=1201033546,3055611263&amp;fm=26&amp;gp=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91630"/>
            <a:ext cx="3869839" cy="2809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 descr="gugo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91630"/>
            <a:ext cx="3788410" cy="2868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2881</Words>
  <Application>Microsoft Office PowerPoint</Application>
  <PresentationFormat>全屏显示(16:9)</PresentationFormat>
  <Paragraphs>233</Paragraphs>
  <Slides>61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61</vt:i4>
      </vt:variant>
    </vt:vector>
  </HeadingPairs>
  <TitlesOfParts>
    <vt:vector size="77" baseType="lpstr">
      <vt:lpstr>Wingdings</vt:lpstr>
      <vt:lpstr>微软雅黑</vt:lpstr>
      <vt:lpstr>Calibri</vt:lpstr>
      <vt:lpstr>Times New Roman</vt:lpstr>
      <vt:lpstr>楷体_GB2312</vt:lpstr>
      <vt:lpstr>Calibri Light</vt:lpstr>
      <vt:lpstr>仿宋</vt:lpstr>
      <vt:lpstr>幼圆</vt:lpstr>
      <vt:lpstr>黑体</vt:lpstr>
      <vt:lpstr>Meiryo</vt:lpstr>
      <vt:lpstr>楷体</vt:lpstr>
      <vt:lpstr>宋体</vt:lpstr>
      <vt:lpstr>等线</vt:lpstr>
      <vt:lpstr>Arial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129</cp:revision>
  <dcterms:created xsi:type="dcterms:W3CDTF">2017-03-17T02:28:00Z</dcterms:created>
  <dcterms:modified xsi:type="dcterms:W3CDTF">2021-10-27T04:28:21Z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