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690" r:id="rId2"/>
  </p:sldMasterIdLst>
  <p:notesMasterIdLst>
    <p:notesMasterId r:id="rId21"/>
  </p:notesMasterIdLst>
  <p:sldIdLst>
    <p:sldId id="322" r:id="rId3"/>
    <p:sldId id="306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3" r:id="rId2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7124"/>
    <a:srgbClr val="EF7509"/>
    <a:srgbClr val="8CC5B1"/>
    <a:srgbClr val="202E4A"/>
    <a:srgbClr val="68BC9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50" y="120"/>
      </p:cViewPr>
      <p:guideLst>
        <p:guide orient="horz" pos="164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0B71C8-6FE3-4ECE-89BE-C08F662AED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741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B71C8-6FE3-4ECE-89BE-C08F662AEDA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702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B71C8-6FE3-4ECE-89BE-C08F662AEDA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363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B71C8-6FE3-4ECE-89BE-C08F662AEDA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395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666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398781" y="51885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E3BFE41-0187-4221-9F5F-2E4D1741118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05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8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30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590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0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2021/10/27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EF7AF2A-CD86-43ED-92E6-888124E000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13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9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87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4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2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2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02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756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048AE59E-B477-4360-B704-176173EBF47A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82634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0" y="364224"/>
            <a:ext cx="914400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人教部编版</a:t>
            </a:r>
            <a:r>
              <a:rPr lang="en-US" altLang="zh-CN" sz="2400" b="1" dirty="0">
                <a:latin typeface="华文楷体" pitchFamily="2" charset="-122"/>
                <a:ea typeface="华文楷体" pitchFamily="2" charset="-122"/>
              </a:rPr>
              <a:t>·</a:t>
            </a:r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五年级（下册）</a:t>
            </a:r>
          </a:p>
        </p:txBody>
      </p:sp>
      <p:sp>
        <p:nvSpPr>
          <p:cNvPr id="3" name="矩形 2"/>
          <p:cNvSpPr/>
          <p:nvPr/>
        </p:nvSpPr>
        <p:spPr>
          <a:xfrm>
            <a:off x="1" y="1162828"/>
            <a:ext cx="914400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36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习作</a:t>
            </a:r>
            <a:r>
              <a:rPr lang="en-US" altLang="zh-CN" sz="36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 </a:t>
            </a:r>
            <a:r>
              <a:rPr lang="zh-CN" altLang="zh-CN" sz="3600" b="1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中国的世界文化遗产</a:t>
            </a:r>
          </a:p>
        </p:txBody>
      </p:sp>
      <p:sp>
        <p:nvSpPr>
          <p:cNvPr id="4" name="矩形 3"/>
          <p:cNvSpPr/>
          <p:nvPr/>
        </p:nvSpPr>
        <p:spPr>
          <a:xfrm>
            <a:off x="3946105" y="1979417"/>
            <a:ext cx="125178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dist" eaLnBrk="0" hangingPunct="0">
              <a:defRPr/>
            </a:pP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第</a:t>
            </a:r>
            <a:r>
              <a:rPr lang="en-US" altLang="zh-CN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2</a:t>
            </a:r>
            <a:r>
              <a:rPr lang="zh-CN" altLang="en-US" sz="2400" b="1" noProof="1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charset="-122"/>
              </a:rPr>
              <a:t>课时</a:t>
            </a:r>
          </a:p>
        </p:txBody>
      </p:sp>
      <p:pic>
        <p:nvPicPr>
          <p:cNvPr id="3078" name="Picture 6" descr="F:\PPT课件\209\中国的世界文化遗产\tim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04" y="2488223"/>
            <a:ext cx="3261947" cy="1980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:\PPT课件\209\中国的世界文化遗产\u=46129830,1993191958&amp;fm=26&amp;gp=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7264" y="2635044"/>
            <a:ext cx="3274529" cy="1833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1" y="4583078"/>
            <a:ext cx="9143999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4338" name="文本框 4"/>
          <p:cNvSpPr txBox="1">
            <a:spLocks noChangeArrowheads="1"/>
          </p:cNvSpPr>
          <p:nvPr/>
        </p:nvSpPr>
        <p:spPr bwMode="auto">
          <a:xfrm>
            <a:off x="829866" y="1601391"/>
            <a:ext cx="7150894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宏伟壮丽的布达拉宫建筑非常壮丽，宫殿高13层，达117米，全由花岗石砌成，飞檐金顶，雕梁画栋，气宇非凡，是西藏最珍贵的宗教、艺术和文化宝库。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1994年被列入《世界文化遗产名录》。2000年11月与2001年12月，大昭寺和罗布林卡作为布达拉宫历史建筑群的扩展项目被批准列入《世界文化遗产名录》。</a:t>
            </a:r>
          </a:p>
        </p:txBody>
      </p:sp>
      <p:sp>
        <p:nvSpPr>
          <p:cNvPr id="4" name="矩形标注 3"/>
          <p:cNvSpPr/>
          <p:nvPr/>
        </p:nvSpPr>
        <p:spPr>
          <a:xfrm>
            <a:off x="5903119" y="2621756"/>
            <a:ext cx="1765697" cy="376238"/>
          </a:xfrm>
          <a:prstGeom prst="wedgeRectCallout">
            <a:avLst>
              <a:gd name="adj1" fmla="val -11560"/>
              <a:gd name="adj2" fmla="val -80062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介绍外观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6094810" y="4200525"/>
            <a:ext cx="2488406" cy="538163"/>
          </a:xfrm>
          <a:prstGeom prst="wedgeRectCallout">
            <a:avLst>
              <a:gd name="adj1" fmla="val -18565"/>
              <a:gd name="adj2" fmla="val -80062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追溯列入名录时间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5362" name="文本框 4"/>
          <p:cNvSpPr txBox="1">
            <a:spLocks noChangeArrowheads="1"/>
          </p:cNvSpPr>
          <p:nvPr/>
        </p:nvSpPr>
        <p:spPr bwMode="auto">
          <a:xfrm>
            <a:off x="783432" y="1559719"/>
            <a:ext cx="7150894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兵马俑简介</a:t>
            </a:r>
            <a:endParaRPr lang="zh-CN" altLang="en-US" sz="21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兵马俑坑是秦始皇陵的陪葬坑,位于陵园东侧1500米处,被誉为“世界第八奇迹”，为研究秦朝时期的军事、政治、经济、文化、科学技术等,提供了十分珍贵的实物资料,成为世界人类文化的宝贵财富。</a:t>
            </a:r>
          </a:p>
          <a:p>
            <a:pPr>
              <a:lnSpc>
                <a:spcPct val="150000"/>
              </a:lnSpc>
            </a:pPr>
            <a:endParaRPr lang="zh-CN" altLang="en-US" sz="21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4563666" y="3708798"/>
            <a:ext cx="3257550" cy="377428"/>
          </a:xfrm>
          <a:prstGeom prst="wedgeRectCallout">
            <a:avLst>
              <a:gd name="adj1" fmla="val -29206"/>
              <a:gd name="adj2" fmla="val -92459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介绍兵马俑的地位、作用</a:t>
            </a:r>
            <a:endParaRPr lang="en-US" altLang="zh-CN" sz="2100" noProof="1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6386" name="文本框 4"/>
          <p:cNvSpPr txBox="1">
            <a:spLocks noChangeArrowheads="1"/>
          </p:cNvSpPr>
          <p:nvPr/>
        </p:nvSpPr>
        <p:spPr bwMode="auto">
          <a:xfrm>
            <a:off x="937023" y="1858566"/>
            <a:ext cx="7150894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100">
                <a:latin typeface="楷体" pitchFamily="49" charset="-122"/>
                <a:ea typeface="楷体" pitchFamily="49" charset="-122"/>
              </a:rPr>
              <a:t>坑内的陶塑艺术作品是仿制的秦宿卫军。近万个或手执弓、箭、弩,或手持青铜戈、矛、戟,或负弩前驱,或御车策马的陶质卫士,分别组成了步、弩、车、骑四个兵种。</a:t>
            </a:r>
          </a:p>
          <a:p>
            <a:pPr algn="just">
              <a:lnSpc>
                <a:spcPct val="150000"/>
              </a:lnSpc>
            </a:pPr>
            <a:endParaRPr lang="zh-CN" altLang="en-US" sz="21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4668441" y="3745706"/>
            <a:ext cx="2540794" cy="377429"/>
          </a:xfrm>
          <a:prstGeom prst="wedgeRectCallout">
            <a:avLst>
              <a:gd name="adj1" fmla="val -22029"/>
              <a:gd name="adj2" fmla="val -94525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介绍坑内陶塑</a:t>
            </a:r>
            <a:endParaRPr lang="en-US" altLang="zh-CN" sz="2100" noProof="1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7410" name="文本框 4"/>
          <p:cNvSpPr txBox="1">
            <a:spLocks noChangeArrowheads="1"/>
          </p:cNvSpPr>
          <p:nvPr/>
        </p:nvSpPr>
        <p:spPr bwMode="auto">
          <a:xfrm>
            <a:off x="775097" y="1669256"/>
            <a:ext cx="7152084" cy="297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100">
                <a:latin typeface="楷体" pitchFamily="49" charset="-122"/>
                <a:ea typeface="楷体" pitchFamily="49" charset="-122"/>
              </a:rPr>
              <a:t>秦始皇兵马俑整体风格浑厚,健美、洗练。如果仔细观察,脸型、发型、体态、神韵均有差异,从中可以看出秦兵来自不同的地区,有不同的民族,人物性格也不尽相同。陶马双耳竖立,有的张嘴嘶鸣,有的闭嘴静立。所有这些秦始皇兵马俑都富有感人的艺术魅力。</a:t>
            </a:r>
          </a:p>
          <a:p>
            <a:pPr algn="just">
              <a:lnSpc>
                <a:spcPct val="150000"/>
              </a:lnSpc>
            </a:pPr>
            <a:endParaRPr lang="zh-CN" altLang="en-US" sz="21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4857750" y="3917156"/>
            <a:ext cx="3257550" cy="377429"/>
          </a:xfrm>
          <a:prstGeom prst="wedgeRectCallout">
            <a:avLst>
              <a:gd name="adj1" fmla="val -22747"/>
              <a:gd name="adj2" fmla="val -113120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介绍兵马俑的艺术魅力</a:t>
            </a:r>
            <a:endParaRPr lang="en-US" altLang="zh-CN" sz="2100" noProof="1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8434" name="文本框 4"/>
          <p:cNvSpPr txBox="1">
            <a:spLocks noChangeArrowheads="1"/>
          </p:cNvSpPr>
          <p:nvPr/>
        </p:nvSpPr>
        <p:spPr bwMode="auto">
          <a:xfrm>
            <a:off x="798910" y="1600200"/>
            <a:ext cx="7150894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100" b="1">
                <a:latin typeface="楷体" pitchFamily="49" charset="-122"/>
                <a:ea typeface="楷体" pitchFamily="49" charset="-122"/>
              </a:rPr>
              <a:t>长城简介</a:t>
            </a:r>
            <a:endParaRPr lang="zh-CN" altLang="en-US" sz="210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100">
                <a:latin typeface="楷体" pitchFamily="49" charset="-122"/>
                <a:ea typeface="楷体" pitchFamily="49" charset="-122"/>
              </a:rPr>
              <a:t>长城，又称万里长城，是中国古代的军事防御工程，是一道高大、坚固而连绵不断的长垣，用以限隔敌骑的行动。长城不是一道单纯孤立的城墙，而是以城墙为主体，同大量的城、障、亭、</a:t>
            </a:r>
            <a:r>
              <a:rPr lang="zh-CN" altLang="zh-CN" sz="2100"/>
              <a:t>堠</a:t>
            </a:r>
            <a:r>
              <a:rPr lang="zh-CN" altLang="en-US" sz="2100">
                <a:latin typeface="楷体" pitchFamily="49" charset="-122"/>
                <a:ea typeface="楷体" pitchFamily="49" charset="-122"/>
              </a:rPr>
              <a:t>相结合的防御体系。</a:t>
            </a:r>
          </a:p>
          <a:p>
            <a:pPr algn="just">
              <a:lnSpc>
                <a:spcPct val="150000"/>
              </a:lnSpc>
            </a:pPr>
            <a:endParaRPr lang="zh-CN" altLang="en-US" sz="21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4988719" y="4081462"/>
            <a:ext cx="2874169" cy="377429"/>
          </a:xfrm>
          <a:prstGeom prst="wedgeRectCallout">
            <a:avLst>
              <a:gd name="adj1" fmla="val -14869"/>
              <a:gd name="adj2" fmla="val -148244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介绍长城的作用</a:t>
            </a:r>
            <a:endParaRPr lang="en-US" altLang="zh-CN" sz="2100" noProof="1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9458" name="文本框 4"/>
          <p:cNvSpPr txBox="1">
            <a:spLocks noChangeArrowheads="1"/>
          </p:cNvSpPr>
          <p:nvPr/>
        </p:nvSpPr>
        <p:spPr bwMode="auto">
          <a:xfrm>
            <a:off x="869157" y="1607344"/>
            <a:ext cx="7150894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长城修筑的历史可上溯到西周时期，发生在首都镐京的著名的典故“烽火戏诸侯”就源于此。春秋战国时期列国争霸，互相防守，长城修筑进入第一个高潮，但此时修筑的长度都比较短。秦灭六国统一天下后，秦始皇连接和修缮战国长城，始有万里长城之称。明朝是最后一个大修长城的朝代，今天人们所看到的长城多是此时修筑</a:t>
            </a:r>
            <a:r>
              <a:rPr lang="zh-CN" altLang="en-US" sz="2100" dirty="0" smtClean="0">
                <a:latin typeface="楷体" pitchFamily="49" charset="-122"/>
                <a:ea typeface="楷体" pitchFamily="49" charset="-122"/>
              </a:rPr>
              <a:t>。 </a:t>
            </a:r>
            <a:endParaRPr lang="zh-CN" altLang="en-US" sz="21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5903119" y="4207669"/>
            <a:ext cx="2470547" cy="376238"/>
          </a:xfrm>
          <a:prstGeom prst="wedgeRectCallout">
            <a:avLst>
              <a:gd name="adj1" fmla="val -37556"/>
              <a:gd name="adj2" fmla="val -90393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介绍长城的历史</a:t>
            </a:r>
            <a:endParaRPr lang="en-US" altLang="zh-CN" sz="2100" noProof="1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815829" y="735807"/>
            <a:ext cx="3426619" cy="44529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b="1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好书推荐</a:t>
            </a:r>
          </a:p>
        </p:txBody>
      </p:sp>
      <p:pic>
        <p:nvPicPr>
          <p:cNvPr id="20482" name="图片 7" descr="A000220150821A35PP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3619" y="835819"/>
            <a:ext cx="892969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文本框 1"/>
          <p:cNvSpPr txBox="1">
            <a:spLocks noChangeArrowheads="1"/>
          </p:cNvSpPr>
          <p:nvPr/>
        </p:nvSpPr>
        <p:spPr bwMode="auto">
          <a:xfrm>
            <a:off x="471488" y="1519238"/>
            <a:ext cx="6068616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207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《假如给我三天光明》是美国当代作家海伦·凯勒的散文代表作。该文的前半部分主要写了海伦变成盲聋人后的生活，后半部分则介绍了海伦的求学生涯。同时也介绍她体会不同的丰富多彩的生活以及她的慈善活动等。她以一个身残志坚的柔弱女子的视角，告诫身体健全的人们应珍惜生命，珍惜造物主赐予的一切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9405" y="1662589"/>
            <a:ext cx="2128358" cy="2807018"/>
          </a:xfrm>
          <a:prstGeom prst="round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图片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6" cy="8991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409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715567" y="1660923"/>
            <a:ext cx="7593806" cy="1491853"/>
          </a:xfrm>
        </p:spPr>
        <p:txBody>
          <a:bodyPr>
            <a:noAutofit/>
          </a:bodyPr>
          <a:lstStyle/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sz="2100" b="1" spc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100" b="1" spc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叙述有条理，语言通畅，用词准确，介绍中国的世界文化和遗产。</a:t>
            </a:r>
            <a:r>
              <a:rPr lang="zh-CN" altLang="en-US" sz="2100" b="1" spc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（重点）</a:t>
            </a: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100" b="1" spc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2.培养学生</a:t>
            </a:r>
            <a:r>
              <a:rPr lang="zh-CN" altLang="en-US" sz="2100" b="1" spc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的爱国情怀和民族自豪感</a:t>
            </a:r>
            <a:r>
              <a:rPr lang="en-US" altLang="zh-CN" sz="2100" b="1" spc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2100" b="1" spc="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（难点）</a:t>
            </a:r>
            <a:endParaRPr sz="2100" b="1" spc="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marL="266700" indent="-266700" defTabSz="342900">
              <a:lnSpc>
                <a:spcPct val="150000"/>
              </a:lnSpc>
              <a:spcAft>
                <a:spcPct val="0"/>
              </a:spcAft>
              <a:buNone/>
              <a:defRPr/>
            </a:pPr>
            <a:endParaRPr lang="zh-CN" altLang="en-US" sz="2100" b="1" spc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798094" y="772717"/>
            <a:ext cx="1682354" cy="34409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noProof="1">
                <a:solidFill>
                  <a:schemeClr val="tx1"/>
                </a:solidFill>
                <a:latin typeface="微软雅黑" panose="020B0503020204020204" pitchFamily="34" charset="-122"/>
              </a:rPr>
              <a:t>学习目标</a:t>
            </a:r>
            <a:endParaRPr lang="en-US" altLang="zh-CN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94260" y="407142"/>
            <a:ext cx="15618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EFEFE"/>
                </a:solidFill>
              </a:rPr>
              <a:t>https://www.ypppt.com/</a:t>
            </a:r>
            <a:endParaRPr lang="zh-CN" altLang="en-US" sz="105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91692" y="1218010"/>
            <a:ext cx="8411765" cy="1493044"/>
          </a:xfrm>
        </p:spPr>
        <p:txBody>
          <a:bodyPr>
            <a:noAutofit/>
          </a:bodyPr>
          <a:lstStyle/>
          <a:p>
            <a:pPr marL="266700" indent="267176" algn="just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en-US" altLang="zh-CN"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</a:t>
            </a:r>
            <a:r>
              <a:rPr lang="en-US" altLang="zh-CN" sz="2100" spc="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同学们</a:t>
            </a:r>
            <a:r>
              <a:rPr lang="en-US" altLang="zh-CN"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zh-CN" altLang="en-US"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上节课通过讨论学习，我们知道了中国的世界文化遗产。</a:t>
            </a:r>
          </a:p>
          <a:p>
            <a:pPr marL="266700" indent="267176" algn="just" defTabSz="342900" eaLnBrk="0" hangingPunct="0">
              <a:lnSpc>
                <a:spcPct val="150000"/>
              </a:lnSpc>
              <a:spcAft>
                <a:spcPct val="0"/>
              </a:spcAft>
              <a:buNone/>
              <a:defRPr/>
            </a:pPr>
            <a:r>
              <a:rPr lang="zh-CN" altLang="en-US" sz="2100" spc="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这节课，我们继续学习如何写文化遗产的简介。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构思点拨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194" name="文本框 4"/>
          <p:cNvSpPr txBox="1">
            <a:spLocks noChangeArrowheads="1"/>
          </p:cNvSpPr>
          <p:nvPr/>
        </p:nvSpPr>
        <p:spPr bwMode="auto">
          <a:xfrm>
            <a:off x="952500" y="1532335"/>
            <a:ext cx="7239000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一、查阅资料。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二、整理资料。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三、撰写。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195" name="图片 3" descr="A000220150318F24PPI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428" y="3075385"/>
            <a:ext cx="2947988" cy="1731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815829" y="735807"/>
            <a:ext cx="3426619" cy="44529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查阅资料</a:t>
            </a: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2026444" y="2351485"/>
            <a:ext cx="6716316" cy="152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有目的地查阅相关资料，如搜集历史资料，了解基本现状。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查阅的时候要把资料来源记录下来。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8" y="2096692"/>
            <a:ext cx="6715125" cy="225861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815829" y="735807"/>
            <a:ext cx="3426619" cy="44529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整理资料</a:t>
            </a: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2062163" y="2639616"/>
            <a:ext cx="6716316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根据要介绍的内容整理资料，如描绘外观和结构的，记录历史变化的，讲述相关故事的。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8" y="2096692"/>
            <a:ext cx="6715125" cy="225861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815829" y="735807"/>
            <a:ext cx="3426619" cy="44529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  <a:sym typeface="+mn-ea"/>
              </a:rPr>
              <a:t>撰写</a:t>
            </a: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2026444" y="2351485"/>
            <a:ext cx="6716316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将整理后的材料用自己的话写下来，也可以引用别人的话，但要注明资料来源。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注意使用图片、表格等辅助形式，使介绍的内容更加生动、准确。</a:t>
            </a:r>
          </a:p>
        </p:txBody>
      </p:sp>
      <p:sp>
        <p:nvSpPr>
          <p:cNvPr id="12" name="圆角矩形 11"/>
          <p:cNvSpPr/>
          <p:nvPr/>
        </p:nvSpPr>
        <p:spPr bwMode="auto">
          <a:xfrm>
            <a:off x="1881188" y="2096692"/>
            <a:ext cx="6715125" cy="225861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zh-CN" altLang="en-US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拟题思路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290" name="文本框 4"/>
          <p:cNvSpPr txBox="1">
            <a:spLocks noChangeArrowheads="1"/>
          </p:cNvSpPr>
          <p:nvPr/>
        </p:nvSpPr>
        <p:spPr bwMode="auto">
          <a:xfrm>
            <a:off x="964406" y="2012157"/>
            <a:ext cx="7239000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题目是文章的眼睛，好的题目可以起到画龙点睛的作用。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题目可以简单点，如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故宫简介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”“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兵马俑简介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；也可以新颖别致点，如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万里长城的名片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等。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694510" y="732235"/>
            <a:ext cx="2208609" cy="503634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范例讲解</a:t>
            </a:r>
          </a:p>
        </p:txBody>
      </p:sp>
      <p:sp>
        <p:nvSpPr>
          <p:cNvPr id="13314" name="文本框 4"/>
          <p:cNvSpPr txBox="1">
            <a:spLocks noChangeArrowheads="1"/>
          </p:cNvSpPr>
          <p:nvPr/>
        </p:nvSpPr>
        <p:spPr bwMode="auto">
          <a:xfrm>
            <a:off x="744141" y="1409700"/>
            <a:ext cx="7150894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7112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100" b="1" dirty="0">
                <a:latin typeface="楷体" pitchFamily="49" charset="-122"/>
                <a:ea typeface="楷体" pitchFamily="49" charset="-122"/>
              </a:rPr>
              <a:t>布达拉宫简介</a:t>
            </a:r>
            <a:endParaRPr lang="zh-CN" altLang="en-US" sz="2100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布达拉宫位于西藏自治区拉萨市。是我国著名的宫堡式建筑群，藏传佛教名寺。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布达拉宫属于文化遗产，海拔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3000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多米。为纪念唐朝文成公主和西藏松赞干布的婚事而兴建，已有</a:t>
            </a:r>
            <a:r>
              <a:rPr lang="en-US" altLang="zh-CN" sz="2100" dirty="0">
                <a:latin typeface="楷体" pitchFamily="49" charset="-122"/>
                <a:ea typeface="楷体" pitchFamily="49" charset="-122"/>
              </a:rPr>
              <a:t>1300</a:t>
            </a:r>
            <a:r>
              <a:rPr lang="zh-CN" altLang="en-US" sz="2100" dirty="0">
                <a:latin typeface="楷体" pitchFamily="49" charset="-122"/>
                <a:ea typeface="楷体" pitchFamily="49" charset="-122"/>
              </a:rPr>
              <a:t>多年历史。</a:t>
            </a:r>
          </a:p>
          <a:p>
            <a:pPr>
              <a:lnSpc>
                <a:spcPct val="150000"/>
              </a:lnSpc>
            </a:pPr>
            <a:endParaRPr lang="zh-CN" altLang="en-US" sz="21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3883819" y="2444353"/>
            <a:ext cx="3257550" cy="376238"/>
          </a:xfrm>
          <a:prstGeom prst="wedgeRectCallout">
            <a:avLst>
              <a:gd name="adj1" fmla="val -22747"/>
              <a:gd name="adj2" fmla="val -86260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介绍布达拉宫的位置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4142185" y="3977879"/>
            <a:ext cx="3257550" cy="377428"/>
          </a:xfrm>
          <a:prstGeom prst="wedgeRectCallout">
            <a:avLst>
              <a:gd name="adj1" fmla="val -20355"/>
              <a:gd name="adj2" fmla="val -90393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latin typeface="微软雅黑" panose="020B0503020204020204" pitchFamily="34" charset="-122"/>
              </a:rPr>
              <a:t>介绍历史背景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949</Words>
  <Application>Microsoft Office PowerPoint</Application>
  <PresentationFormat>全屏显示(16:9)</PresentationFormat>
  <Paragraphs>69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Meiryo</vt:lpstr>
      <vt:lpstr>仿宋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239</cp:revision>
  <dcterms:created xsi:type="dcterms:W3CDTF">2017-11-13T08:28:00Z</dcterms:created>
  <dcterms:modified xsi:type="dcterms:W3CDTF">2021-10-27T04:05:12Z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