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5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7" r:id="rId2"/>
    <p:sldMasterId id="2147483729" r:id="rId3"/>
  </p:sldMasterIdLst>
  <p:notesMasterIdLst>
    <p:notesMasterId r:id="rId14"/>
  </p:notesMasterIdLst>
  <p:sldIdLst>
    <p:sldId id="556" r:id="rId4"/>
    <p:sldId id="558" r:id="rId5"/>
    <p:sldId id="559" r:id="rId6"/>
    <p:sldId id="596" r:id="rId7"/>
    <p:sldId id="597" r:id="rId8"/>
    <p:sldId id="598" r:id="rId9"/>
    <p:sldId id="599" r:id="rId10"/>
    <p:sldId id="600" r:id="rId11"/>
    <p:sldId id="601" r:id="rId12"/>
    <p:sldId id="602" r:id="rId1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9" userDrawn="1">
          <p15:clr>
            <a:srgbClr val="A4A3A4"/>
          </p15:clr>
        </p15:guide>
        <p15:guide id="2" pos="37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2F0F3"/>
    <a:srgbClr val="660066"/>
    <a:srgbClr val="006600"/>
    <a:srgbClr val="2C2E2F"/>
    <a:srgbClr val="DC0A0A"/>
    <a:srgbClr val="7B5540"/>
    <a:srgbClr val="FEFFFF"/>
    <a:srgbClr val="FF0000"/>
    <a:srgbClr val="1010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756" y="114"/>
      </p:cViewPr>
      <p:guideLst>
        <p:guide orient="horz" pos="2209"/>
        <p:guide pos="37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D2A48B96-639E-45A3-A0BA-2464DFDB1FAA}" type="datetimeFigureOut">
              <a:rPr lang="zh-CN" altLang="en-US"/>
              <a:pPr/>
              <a:t>2021/10/27</a:t>
            </a:fld>
            <a:endParaRPr lang="zh-CN" altLang="en-US"/>
          </a:p>
        </p:txBody>
      </p:sp>
      <p:sp>
        <p:nvSpPr>
          <p:cNvPr id="4710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BAB518-7EDE-4EF9-875C-A61A321BB90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3078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5017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017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8A57EBD-DF6F-4F39-AF22-070FFA4DCF6B}" type="slidenum">
              <a:rPr lang="zh-CN" altLang="en-US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54054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5222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dirty="0" smtClean="0"/>
          </a:p>
        </p:txBody>
      </p:sp>
      <p:sp>
        <p:nvSpPr>
          <p:cNvPr id="5222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986990A-81A1-4426-B3CD-F2C83C0427C3}" type="slidenum">
              <a:rPr lang="zh-CN" altLang="en-US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6297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5427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427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43BFEB5-331E-4AD8-B0BF-96920C77E21D}" type="slidenum">
              <a:rPr lang="zh-CN" altLang="en-US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2341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5632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563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9AD9744-8208-4B4F-A1D5-A945830E56F0}" type="slidenum">
              <a:rPr lang="zh-CN" altLang="en-US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60498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583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837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D49F5AD-8891-468F-B7C2-D084987351A8}" type="slidenum">
              <a:rPr lang="zh-CN" altLang="en-US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4743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6041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041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A3BC97A-799F-45DD-91D5-D52F4A6F9357}" type="slidenum">
              <a:rPr lang="zh-CN" altLang="en-US"/>
              <a:pPr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782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6246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246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6C6151B-3880-4AA8-A5CF-746412C37AFF}" type="slidenum">
              <a:rPr lang="zh-CN" altLang="en-US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0922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6451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45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7507370-B952-4F26-99C3-830EE3773E3F}" type="slidenum">
              <a:rPr lang="zh-CN" altLang="en-US"/>
              <a:pPr/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7070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0435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DA1A2-11D8-473F-924C-C6FE28CC2BDC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0043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4524A-0DDA-445F-B090-7A06F0CE207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925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266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745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160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709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507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880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618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879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80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A15ED-A496-4FBE-92D1-BE7430121D7F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10661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955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3409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6591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11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4476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8830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6511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5360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0152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15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08000"/>
            <a:ext cx="10515600" cy="100647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6D8CA-4545-4BB1-A445-37D544438333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73849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75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290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19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457203"/>
            <a:ext cx="6172200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D4688-5DA4-4265-AC4D-D9D95D8FA099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78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60978-E190-4624-854D-8508436C29D4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7366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3"/>
          </p:nvPr>
        </p:nvSpPr>
        <p:spPr>
          <a:xfrm>
            <a:off x="838200" y="493713"/>
            <a:ext cx="10515600" cy="57324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48184BF0-627C-41AC-BA64-C24D942C96D7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0571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4524A-0DDA-445F-B090-7A06F0CE2073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4744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DC5708C4-7E4B-4F32-87DD-A0CA30E311E4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503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3"/>
          </p:nvPr>
        </p:nvSpPr>
        <p:spPr>
          <a:xfrm>
            <a:off x="838200" y="493713"/>
            <a:ext cx="10515600" cy="57324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48184BF0-627C-41AC-BA64-C24D942C96D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365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组合 12"/>
          <p:cNvGrpSpPr>
            <a:grpSpLocks/>
          </p:cNvGrpSpPr>
          <p:nvPr/>
        </p:nvGrpSpPr>
        <p:grpSpPr bwMode="auto">
          <a:xfrm rot="10800000">
            <a:off x="9867902" y="6091238"/>
            <a:ext cx="2324100" cy="766762"/>
            <a:chOff x="1" y="0"/>
            <a:chExt cx="1743074" cy="766858"/>
          </a:xfrm>
        </p:grpSpPr>
        <p:sp>
          <p:nvSpPr>
            <p:cNvPr id="14" name="等腰三角形 6"/>
            <p:cNvSpPr/>
            <p:nvPr/>
          </p:nvSpPr>
          <p:spPr>
            <a:xfrm>
              <a:off x="19051" y="-9526"/>
              <a:ext cx="1566861" cy="673184"/>
            </a:xfrm>
            <a:custGeom>
              <a:avLst/>
              <a:gdLst>
                <a:gd name="connsiteX0" fmla="*/ 0 w 2081784"/>
                <a:gd name="connsiteY0" fmla="*/ 1024128 h 1024128"/>
                <a:gd name="connsiteX1" fmla="*/ 1040892 w 2081784"/>
                <a:gd name="connsiteY1" fmla="*/ 0 h 1024128"/>
                <a:gd name="connsiteX2" fmla="*/ 2081784 w 2081784"/>
                <a:gd name="connsiteY2" fmla="*/ 1024128 h 1024128"/>
                <a:gd name="connsiteX3" fmla="*/ 0 w 2081784"/>
                <a:gd name="connsiteY3" fmla="*/ 1024128 h 1024128"/>
                <a:gd name="connsiteX0-1" fmla="*/ 1524 w 2083308"/>
                <a:gd name="connsiteY0-2" fmla="*/ 1115568 h 1115568"/>
                <a:gd name="connsiteX1-3" fmla="*/ 0 w 2083308"/>
                <a:gd name="connsiteY1-4" fmla="*/ 0 h 1115568"/>
                <a:gd name="connsiteX2-5" fmla="*/ 2083308 w 2083308"/>
                <a:gd name="connsiteY2-6" fmla="*/ 1115568 h 1115568"/>
                <a:gd name="connsiteX3-7" fmla="*/ 1524 w 2083308"/>
                <a:gd name="connsiteY3-8" fmla="*/ 1115568 h 1115568"/>
                <a:gd name="connsiteX0-9" fmla="*/ 1524 w 2394204"/>
                <a:gd name="connsiteY0-10" fmla="*/ 1115568 h 1115568"/>
                <a:gd name="connsiteX1-11" fmla="*/ 0 w 2394204"/>
                <a:gd name="connsiteY1-12" fmla="*/ 0 h 1115568"/>
                <a:gd name="connsiteX2-13" fmla="*/ 2394204 w 2394204"/>
                <a:gd name="connsiteY2-14" fmla="*/ 128016 h 1115568"/>
                <a:gd name="connsiteX3-15" fmla="*/ 1524 w 2394204"/>
                <a:gd name="connsiteY3-16" fmla="*/ 1115568 h 1115568"/>
                <a:gd name="connsiteX0-17" fmla="*/ 0 w 2392680"/>
                <a:gd name="connsiteY0-18" fmla="*/ 987552 h 987552"/>
                <a:gd name="connsiteX1-19" fmla="*/ 16764 w 2392680"/>
                <a:gd name="connsiteY1-20" fmla="*/ 18288 h 987552"/>
                <a:gd name="connsiteX2-21" fmla="*/ 2392680 w 2392680"/>
                <a:gd name="connsiteY2-22" fmla="*/ 0 h 987552"/>
                <a:gd name="connsiteX3-23" fmla="*/ 0 w 2392680"/>
                <a:gd name="connsiteY3-24" fmla="*/ 987552 h 987552"/>
                <a:gd name="connsiteX0-25" fmla="*/ 0 w 2392680"/>
                <a:gd name="connsiteY0-26" fmla="*/ 1032764 h 1032764"/>
                <a:gd name="connsiteX1-27" fmla="*/ 4064 w 2392680"/>
                <a:gd name="connsiteY1-28" fmla="*/ 0 h 1032764"/>
                <a:gd name="connsiteX2-29" fmla="*/ 2392680 w 2392680"/>
                <a:gd name="connsiteY2-30" fmla="*/ 45212 h 1032764"/>
                <a:gd name="connsiteX3-31" fmla="*/ 0 w 2392680"/>
                <a:gd name="connsiteY3-32" fmla="*/ 1032764 h 1032764"/>
                <a:gd name="connsiteX0-33" fmla="*/ 0 w 2373630"/>
                <a:gd name="connsiteY0-34" fmla="*/ 1032764 h 1032764"/>
                <a:gd name="connsiteX1-35" fmla="*/ 4064 w 2373630"/>
                <a:gd name="connsiteY1-36" fmla="*/ 0 h 1032764"/>
                <a:gd name="connsiteX2-37" fmla="*/ 2373630 w 2373630"/>
                <a:gd name="connsiteY2-38" fmla="*/ 762 h 1032764"/>
                <a:gd name="connsiteX3-39" fmla="*/ 0 w 2373630"/>
                <a:gd name="connsiteY3-40" fmla="*/ 1032764 h 1032764"/>
                <a:gd name="connsiteX0-41" fmla="*/ 15060 w 2388690"/>
                <a:gd name="connsiteY0-42" fmla="*/ 1032764 h 1032764"/>
                <a:gd name="connsiteX1-43" fmla="*/ 74 w 2388690"/>
                <a:gd name="connsiteY1-44" fmla="*/ 0 h 1032764"/>
                <a:gd name="connsiteX2-45" fmla="*/ 2388690 w 2388690"/>
                <a:gd name="connsiteY2-46" fmla="*/ 762 h 1032764"/>
                <a:gd name="connsiteX3-47" fmla="*/ 15060 w 2388690"/>
                <a:gd name="connsiteY3-48" fmla="*/ 1032764 h 1032764"/>
                <a:gd name="connsiteX0-49" fmla="*/ 15060 w 2388690"/>
                <a:gd name="connsiteY0-50" fmla="*/ 1032764 h 1032764"/>
                <a:gd name="connsiteX1-51" fmla="*/ 74 w 2388690"/>
                <a:gd name="connsiteY1-52" fmla="*/ 0 h 1032764"/>
                <a:gd name="connsiteX2-53" fmla="*/ 2388690 w 2388690"/>
                <a:gd name="connsiteY2-54" fmla="*/ 762 h 1032764"/>
                <a:gd name="connsiteX3-55" fmla="*/ 15060 w 2388690"/>
                <a:gd name="connsiteY3-56" fmla="*/ 1032764 h 1032764"/>
                <a:gd name="connsiteX0-57" fmla="*/ 8748 w 2388728"/>
                <a:gd name="connsiteY0-58" fmla="*/ 1026414 h 1026414"/>
                <a:gd name="connsiteX1-59" fmla="*/ 112 w 2388728"/>
                <a:gd name="connsiteY1-60" fmla="*/ 0 h 1026414"/>
                <a:gd name="connsiteX2-61" fmla="*/ 2388728 w 2388728"/>
                <a:gd name="connsiteY2-62" fmla="*/ 762 h 1026414"/>
                <a:gd name="connsiteX3-63" fmla="*/ 8748 w 2388728"/>
                <a:gd name="connsiteY3-64" fmla="*/ 1026414 h 1026414"/>
                <a:gd name="connsiteX0-65" fmla="*/ 8748 w 2388728"/>
                <a:gd name="connsiteY0-66" fmla="*/ 1026414 h 1026414"/>
                <a:gd name="connsiteX1-67" fmla="*/ 112 w 2388728"/>
                <a:gd name="connsiteY1-68" fmla="*/ 0 h 1026414"/>
                <a:gd name="connsiteX2-69" fmla="*/ 2388728 w 2388728"/>
                <a:gd name="connsiteY2-70" fmla="*/ 762 h 1026414"/>
                <a:gd name="connsiteX3-71" fmla="*/ 8748 w 2388728"/>
                <a:gd name="connsiteY3-72" fmla="*/ 1026414 h 1026414"/>
                <a:gd name="connsiteX0-73" fmla="*/ 0 w 2392680"/>
                <a:gd name="connsiteY0-74" fmla="*/ 1026414 h 1026414"/>
                <a:gd name="connsiteX1-75" fmla="*/ 4064 w 2392680"/>
                <a:gd name="connsiteY1-76" fmla="*/ 0 h 1026414"/>
                <a:gd name="connsiteX2-77" fmla="*/ 2392680 w 2392680"/>
                <a:gd name="connsiteY2-78" fmla="*/ 762 h 1026414"/>
                <a:gd name="connsiteX3-79" fmla="*/ 0 w 2392680"/>
                <a:gd name="connsiteY3-80" fmla="*/ 1026414 h 1026414"/>
              </a:gdLst>
              <a:ahLst/>
              <a:cxnLst>
                <a:cxn ang="0">
                  <a:pos x="connsiteX0-73" y="connsiteY0-74"/>
                </a:cxn>
                <a:cxn ang="0">
                  <a:pos x="connsiteX1-75" y="connsiteY1-76"/>
                </a:cxn>
                <a:cxn ang="0">
                  <a:pos x="connsiteX2-77" y="connsiteY2-78"/>
                </a:cxn>
                <a:cxn ang="0">
                  <a:pos x="connsiteX3-79" y="connsiteY3-80"/>
                </a:cxn>
              </a:cxnLst>
              <a:rect l="l" t="t" r="r" b="b"/>
              <a:pathLst>
                <a:path w="2392680" h="1026414">
                  <a:moveTo>
                    <a:pt x="0" y="1026414"/>
                  </a:moveTo>
                  <a:cubicBezTo>
                    <a:pt x="1355" y="682159"/>
                    <a:pt x="2709" y="344255"/>
                    <a:pt x="4064" y="0"/>
                  </a:cubicBezTo>
                  <a:lnTo>
                    <a:pt x="2392680" y="762"/>
                  </a:lnTo>
                  <a:lnTo>
                    <a:pt x="0" y="102641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noProof="1"/>
            </a:p>
          </p:txBody>
        </p:sp>
        <p:cxnSp>
          <p:nvCxnSpPr>
            <p:cNvPr id="15" name="直接连接符 14"/>
            <p:cNvCxnSpPr/>
            <p:nvPr/>
          </p:nvCxnSpPr>
          <p:spPr>
            <a:xfrm flipV="1">
              <a:off x="19051" y="19052"/>
              <a:ext cx="1733549" cy="747806"/>
            </a:xfrm>
            <a:prstGeom prst="line">
              <a:avLst/>
            </a:prstGeom>
            <a:ln w="571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9" name="组合 15"/>
          <p:cNvGrpSpPr>
            <a:grpSpLocks/>
          </p:cNvGrpSpPr>
          <p:nvPr/>
        </p:nvGrpSpPr>
        <p:grpSpPr bwMode="auto">
          <a:xfrm>
            <a:off x="2" y="3"/>
            <a:ext cx="2324100" cy="766763"/>
            <a:chOff x="1" y="0"/>
            <a:chExt cx="1743074" cy="766858"/>
          </a:xfrm>
        </p:grpSpPr>
        <p:sp>
          <p:nvSpPr>
            <p:cNvPr id="17" name="等腰三角形 6"/>
            <p:cNvSpPr/>
            <p:nvPr/>
          </p:nvSpPr>
          <p:spPr>
            <a:xfrm>
              <a:off x="1" y="0"/>
              <a:ext cx="1566862" cy="673183"/>
            </a:xfrm>
            <a:custGeom>
              <a:avLst/>
              <a:gdLst>
                <a:gd name="connsiteX0" fmla="*/ 0 w 2081784"/>
                <a:gd name="connsiteY0" fmla="*/ 1024128 h 1024128"/>
                <a:gd name="connsiteX1" fmla="*/ 1040892 w 2081784"/>
                <a:gd name="connsiteY1" fmla="*/ 0 h 1024128"/>
                <a:gd name="connsiteX2" fmla="*/ 2081784 w 2081784"/>
                <a:gd name="connsiteY2" fmla="*/ 1024128 h 1024128"/>
                <a:gd name="connsiteX3" fmla="*/ 0 w 2081784"/>
                <a:gd name="connsiteY3" fmla="*/ 1024128 h 1024128"/>
                <a:gd name="connsiteX0-1" fmla="*/ 1524 w 2083308"/>
                <a:gd name="connsiteY0-2" fmla="*/ 1115568 h 1115568"/>
                <a:gd name="connsiteX1-3" fmla="*/ 0 w 2083308"/>
                <a:gd name="connsiteY1-4" fmla="*/ 0 h 1115568"/>
                <a:gd name="connsiteX2-5" fmla="*/ 2083308 w 2083308"/>
                <a:gd name="connsiteY2-6" fmla="*/ 1115568 h 1115568"/>
                <a:gd name="connsiteX3-7" fmla="*/ 1524 w 2083308"/>
                <a:gd name="connsiteY3-8" fmla="*/ 1115568 h 1115568"/>
                <a:gd name="connsiteX0-9" fmla="*/ 1524 w 2394204"/>
                <a:gd name="connsiteY0-10" fmla="*/ 1115568 h 1115568"/>
                <a:gd name="connsiteX1-11" fmla="*/ 0 w 2394204"/>
                <a:gd name="connsiteY1-12" fmla="*/ 0 h 1115568"/>
                <a:gd name="connsiteX2-13" fmla="*/ 2394204 w 2394204"/>
                <a:gd name="connsiteY2-14" fmla="*/ 128016 h 1115568"/>
                <a:gd name="connsiteX3-15" fmla="*/ 1524 w 2394204"/>
                <a:gd name="connsiteY3-16" fmla="*/ 1115568 h 1115568"/>
                <a:gd name="connsiteX0-17" fmla="*/ 0 w 2392680"/>
                <a:gd name="connsiteY0-18" fmla="*/ 987552 h 987552"/>
                <a:gd name="connsiteX1-19" fmla="*/ 16764 w 2392680"/>
                <a:gd name="connsiteY1-20" fmla="*/ 18288 h 987552"/>
                <a:gd name="connsiteX2-21" fmla="*/ 2392680 w 2392680"/>
                <a:gd name="connsiteY2-22" fmla="*/ 0 h 987552"/>
                <a:gd name="connsiteX3-23" fmla="*/ 0 w 2392680"/>
                <a:gd name="connsiteY3-24" fmla="*/ 987552 h 987552"/>
                <a:gd name="connsiteX0-25" fmla="*/ 0 w 2392680"/>
                <a:gd name="connsiteY0-26" fmla="*/ 1032764 h 1032764"/>
                <a:gd name="connsiteX1-27" fmla="*/ 4064 w 2392680"/>
                <a:gd name="connsiteY1-28" fmla="*/ 0 h 1032764"/>
                <a:gd name="connsiteX2-29" fmla="*/ 2392680 w 2392680"/>
                <a:gd name="connsiteY2-30" fmla="*/ 45212 h 1032764"/>
                <a:gd name="connsiteX3-31" fmla="*/ 0 w 2392680"/>
                <a:gd name="connsiteY3-32" fmla="*/ 1032764 h 1032764"/>
                <a:gd name="connsiteX0-33" fmla="*/ 0 w 2373630"/>
                <a:gd name="connsiteY0-34" fmla="*/ 1032764 h 1032764"/>
                <a:gd name="connsiteX1-35" fmla="*/ 4064 w 2373630"/>
                <a:gd name="connsiteY1-36" fmla="*/ 0 h 1032764"/>
                <a:gd name="connsiteX2-37" fmla="*/ 2373630 w 2373630"/>
                <a:gd name="connsiteY2-38" fmla="*/ 762 h 1032764"/>
                <a:gd name="connsiteX3-39" fmla="*/ 0 w 2373630"/>
                <a:gd name="connsiteY3-40" fmla="*/ 1032764 h 1032764"/>
                <a:gd name="connsiteX0-41" fmla="*/ 15060 w 2388690"/>
                <a:gd name="connsiteY0-42" fmla="*/ 1032764 h 1032764"/>
                <a:gd name="connsiteX1-43" fmla="*/ 74 w 2388690"/>
                <a:gd name="connsiteY1-44" fmla="*/ 0 h 1032764"/>
                <a:gd name="connsiteX2-45" fmla="*/ 2388690 w 2388690"/>
                <a:gd name="connsiteY2-46" fmla="*/ 762 h 1032764"/>
                <a:gd name="connsiteX3-47" fmla="*/ 15060 w 2388690"/>
                <a:gd name="connsiteY3-48" fmla="*/ 1032764 h 1032764"/>
                <a:gd name="connsiteX0-49" fmla="*/ 15060 w 2388690"/>
                <a:gd name="connsiteY0-50" fmla="*/ 1032764 h 1032764"/>
                <a:gd name="connsiteX1-51" fmla="*/ 74 w 2388690"/>
                <a:gd name="connsiteY1-52" fmla="*/ 0 h 1032764"/>
                <a:gd name="connsiteX2-53" fmla="*/ 2388690 w 2388690"/>
                <a:gd name="connsiteY2-54" fmla="*/ 762 h 1032764"/>
                <a:gd name="connsiteX3-55" fmla="*/ 15060 w 2388690"/>
                <a:gd name="connsiteY3-56" fmla="*/ 1032764 h 1032764"/>
                <a:gd name="connsiteX0-57" fmla="*/ 8748 w 2388728"/>
                <a:gd name="connsiteY0-58" fmla="*/ 1026414 h 1026414"/>
                <a:gd name="connsiteX1-59" fmla="*/ 112 w 2388728"/>
                <a:gd name="connsiteY1-60" fmla="*/ 0 h 1026414"/>
                <a:gd name="connsiteX2-61" fmla="*/ 2388728 w 2388728"/>
                <a:gd name="connsiteY2-62" fmla="*/ 762 h 1026414"/>
                <a:gd name="connsiteX3-63" fmla="*/ 8748 w 2388728"/>
                <a:gd name="connsiteY3-64" fmla="*/ 1026414 h 1026414"/>
                <a:gd name="connsiteX0-65" fmla="*/ 8748 w 2388728"/>
                <a:gd name="connsiteY0-66" fmla="*/ 1026414 h 1026414"/>
                <a:gd name="connsiteX1-67" fmla="*/ 112 w 2388728"/>
                <a:gd name="connsiteY1-68" fmla="*/ 0 h 1026414"/>
                <a:gd name="connsiteX2-69" fmla="*/ 2388728 w 2388728"/>
                <a:gd name="connsiteY2-70" fmla="*/ 762 h 1026414"/>
                <a:gd name="connsiteX3-71" fmla="*/ 8748 w 2388728"/>
                <a:gd name="connsiteY3-72" fmla="*/ 1026414 h 1026414"/>
                <a:gd name="connsiteX0-73" fmla="*/ 0 w 2392680"/>
                <a:gd name="connsiteY0-74" fmla="*/ 1026414 h 1026414"/>
                <a:gd name="connsiteX1-75" fmla="*/ 4064 w 2392680"/>
                <a:gd name="connsiteY1-76" fmla="*/ 0 h 1026414"/>
                <a:gd name="connsiteX2-77" fmla="*/ 2392680 w 2392680"/>
                <a:gd name="connsiteY2-78" fmla="*/ 762 h 1026414"/>
                <a:gd name="connsiteX3-79" fmla="*/ 0 w 2392680"/>
                <a:gd name="connsiteY3-80" fmla="*/ 1026414 h 1026414"/>
              </a:gdLst>
              <a:ahLst/>
              <a:cxnLst>
                <a:cxn ang="0">
                  <a:pos x="connsiteX0-73" y="connsiteY0-74"/>
                </a:cxn>
                <a:cxn ang="0">
                  <a:pos x="connsiteX1-75" y="connsiteY1-76"/>
                </a:cxn>
                <a:cxn ang="0">
                  <a:pos x="connsiteX2-77" y="connsiteY2-78"/>
                </a:cxn>
                <a:cxn ang="0">
                  <a:pos x="connsiteX3-79" y="connsiteY3-80"/>
                </a:cxn>
              </a:cxnLst>
              <a:rect l="l" t="t" r="r" b="b"/>
              <a:pathLst>
                <a:path w="2392680" h="1026414">
                  <a:moveTo>
                    <a:pt x="0" y="1026414"/>
                  </a:moveTo>
                  <a:cubicBezTo>
                    <a:pt x="1355" y="682159"/>
                    <a:pt x="2709" y="344255"/>
                    <a:pt x="4064" y="0"/>
                  </a:cubicBezTo>
                  <a:lnTo>
                    <a:pt x="2392680" y="762"/>
                  </a:lnTo>
                  <a:lnTo>
                    <a:pt x="0" y="102641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endParaRPr lang="zh-CN" altLang="en-US" noProof="1"/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9526" y="19052"/>
              <a:ext cx="1733549" cy="747806"/>
            </a:xfrm>
            <a:prstGeom prst="line">
              <a:avLst/>
            </a:prstGeom>
            <a:ln w="571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2" name="Title Placeholder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838200" y="508000"/>
            <a:ext cx="105156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33" name="Text Placeholder 2"/>
          <p:cNvSpPr>
            <a:spLocks noGrp="1" noChangeArrowheads="1"/>
          </p:cNvSpPr>
          <p:nvPr>
            <p:ph type="body" idx="4294967295"/>
            <p:custDataLst>
              <p:tags r:id="rId13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ABABAB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04098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681" r:id="rId9"/>
    <p:sldLayoutId id="2147483682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  <a:ea typeface="黑体" panose="0201060906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  <a:ea typeface="黑体" panose="0201060906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  <a:ea typeface="黑体" panose="0201060906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  <a:ea typeface="黑体" panose="0201060906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  <a:ea typeface="黑体" panose="0201060906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  <a:ea typeface="黑体" panose="0201060906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  <a:ea typeface="黑体" panose="0201060906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anose="020B0604020202020204" pitchFamily="34" charset="0"/>
          <a:ea typeface="黑体" panose="0201060906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92824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4671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6.xml"/><Relationship Id="rId7" Type="http://schemas.openxmlformats.org/officeDocument/2006/relationships/image" Target="../media/image4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14"/>
          <p:cNvSpPr txBox="1">
            <a:spLocks noChangeArrowheads="1"/>
          </p:cNvSpPr>
          <p:nvPr/>
        </p:nvSpPr>
        <p:spPr bwMode="auto">
          <a:xfrm rot="20533708">
            <a:off x="187309" y="405259"/>
            <a:ext cx="271780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404040"/>
                </a:solidFill>
                <a:latin typeface="楷体" pitchFamily="49" charset="-122"/>
                <a:ea typeface="楷体" pitchFamily="49" charset="-122"/>
              </a:rPr>
              <a:t>部编版五年级下册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2403475" y="2733675"/>
            <a:ext cx="738663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400" b="1" noProof="1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习作：中国的世界文化遗产</a:t>
            </a: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2403478" y="3789366"/>
            <a:ext cx="7407275" cy="4603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2403478" y="2530478"/>
            <a:ext cx="7407275" cy="47625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506715" y="5701828"/>
            <a:ext cx="720079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014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endCxn id="22" idx="0"/>
          </p:cNvCxnSpPr>
          <p:nvPr>
            <p:custDataLst>
              <p:tags r:id="rId2"/>
            </p:custDataLst>
          </p:nvPr>
        </p:nvCxnSpPr>
        <p:spPr>
          <a:xfrm>
            <a:off x="2274888" y="0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74888" y="4076700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49156" name="文本框 3"/>
          <p:cNvSpPr txBox="1">
            <a:spLocks noChangeArrowheads="1"/>
          </p:cNvSpPr>
          <p:nvPr/>
        </p:nvSpPr>
        <p:spPr bwMode="auto">
          <a:xfrm>
            <a:off x="1891467" y="2278063"/>
            <a:ext cx="67710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</a:rPr>
              <a:t>课题导入</a:t>
            </a:r>
          </a:p>
        </p:txBody>
      </p:sp>
      <p:pic>
        <p:nvPicPr>
          <p:cNvPr id="49157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4641" y="41275"/>
            <a:ext cx="21351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2716" y="1228728"/>
            <a:ext cx="3951287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366" y="1228728"/>
            <a:ext cx="35718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121150" y="384175"/>
            <a:ext cx="6140450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4000" noProof="1">
                <a:solidFill>
                  <a:schemeClr val="accent6">
                    <a:lumMod val="50000"/>
                  </a:schemeClr>
                </a:solidFill>
              </a:rPr>
              <a:t>中国的世界文化遗产举例</a:t>
            </a:r>
          </a:p>
        </p:txBody>
      </p:sp>
      <p:sp>
        <p:nvSpPr>
          <p:cNvPr id="49161" name="文本框 5"/>
          <p:cNvSpPr txBox="1">
            <a:spLocks noChangeArrowheads="1"/>
          </p:cNvSpPr>
          <p:nvPr/>
        </p:nvSpPr>
        <p:spPr bwMode="auto">
          <a:xfrm>
            <a:off x="5292728" y="1306516"/>
            <a:ext cx="12033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2F2F2"/>
                </a:solidFill>
              </a:rPr>
              <a:t>长城</a:t>
            </a:r>
          </a:p>
        </p:txBody>
      </p:sp>
      <p:sp>
        <p:nvSpPr>
          <p:cNvPr id="49162" name="文本框 6"/>
          <p:cNvSpPr txBox="1">
            <a:spLocks noChangeArrowheads="1"/>
          </p:cNvSpPr>
          <p:nvPr/>
        </p:nvSpPr>
        <p:spPr bwMode="auto">
          <a:xfrm>
            <a:off x="7107238" y="1306516"/>
            <a:ext cx="1384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2F2F2"/>
                </a:solidFill>
              </a:rPr>
              <a:t>莫高窟</a:t>
            </a:r>
          </a:p>
        </p:txBody>
      </p:sp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2713" y="3870328"/>
            <a:ext cx="3968750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4" name="文本框 8"/>
          <p:cNvSpPr txBox="1">
            <a:spLocks noChangeArrowheads="1"/>
          </p:cNvSpPr>
          <p:nvPr/>
        </p:nvSpPr>
        <p:spPr bwMode="auto">
          <a:xfrm>
            <a:off x="5222875" y="3941766"/>
            <a:ext cx="13414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2F2F2"/>
                </a:solidFill>
              </a:rPr>
              <a:t>兵马俑</a:t>
            </a:r>
          </a:p>
        </p:txBody>
      </p:sp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366" y="3870328"/>
            <a:ext cx="3571875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013578" y="3962403"/>
            <a:ext cx="19986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71D28"/>
                </a:solidFill>
              </a:rPr>
              <a:t>故宫博物院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endCxn id="22" idx="0"/>
          </p:cNvCxnSpPr>
          <p:nvPr>
            <p:custDataLst>
              <p:tags r:id="rId2"/>
            </p:custDataLst>
          </p:nvPr>
        </p:nvCxnSpPr>
        <p:spPr>
          <a:xfrm>
            <a:off x="2274888" y="0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74888" y="4076700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51204" name="文本框 3"/>
          <p:cNvSpPr txBox="1">
            <a:spLocks noChangeArrowheads="1"/>
          </p:cNvSpPr>
          <p:nvPr/>
        </p:nvSpPr>
        <p:spPr bwMode="auto">
          <a:xfrm>
            <a:off x="1891467" y="2278063"/>
            <a:ext cx="67710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</a:rPr>
              <a:t>相关链接</a:t>
            </a:r>
          </a:p>
        </p:txBody>
      </p:sp>
      <p:pic>
        <p:nvPicPr>
          <p:cNvPr id="51205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2649541" y="1011238"/>
            <a:ext cx="7654925" cy="538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3200" b="1" dirty="0">
                <a:solidFill>
                  <a:srgbClr val="0099FF"/>
                </a:solidFill>
                <a:ea typeface="华文行楷" pitchFamily="2" charset="-122"/>
              </a:rPr>
              <a:t>      </a:t>
            </a:r>
            <a:r>
              <a:rPr lang="zh-CN" altLang="zh-CN" sz="2400" b="1" dirty="0">
                <a:solidFill>
                  <a:srgbClr val="10101C"/>
                </a:solidFill>
                <a:latin typeface="宋体" pitchFamily="2" charset="-122"/>
              </a:rPr>
              <a:t>中国于1985年12月12日正式加入《保护世界文化与自然遗产公约》；1986年，中国开始向联合国教科文组织申报世界遗产项目。1999年10月29日，中国当选为世界遗产委员会成员；</a:t>
            </a:r>
          </a:p>
          <a:p>
            <a:pPr algn="just"/>
            <a:r>
              <a:rPr lang="zh-CN" altLang="zh-CN" sz="2400" b="1" dirty="0">
                <a:solidFill>
                  <a:srgbClr val="10101C"/>
                </a:solidFill>
                <a:latin typeface="宋体" pitchFamily="2" charset="-122"/>
              </a:rPr>
              <a:t>    截至2019年7月6日，</a:t>
            </a:r>
            <a:r>
              <a:rPr lang="zh-CN" altLang="zh-CN" sz="2400" b="1" dirty="0">
                <a:solidFill>
                  <a:srgbClr val="FF0000"/>
                </a:solidFill>
                <a:latin typeface="宋体" pitchFamily="2" charset="-122"/>
              </a:rPr>
              <a:t>中国</a:t>
            </a:r>
            <a:r>
              <a:rPr lang="zh-CN" altLang="zh-CN" sz="2400" b="1" dirty="0">
                <a:solidFill>
                  <a:srgbClr val="10101C"/>
                </a:solidFill>
                <a:latin typeface="宋体" pitchFamily="2" charset="-122"/>
              </a:rPr>
              <a:t>世界遗产已达</a:t>
            </a:r>
            <a:r>
              <a:rPr lang="zh-CN" altLang="zh-CN" sz="2400" b="1" dirty="0">
                <a:solidFill>
                  <a:srgbClr val="FF0000"/>
                </a:solidFill>
                <a:latin typeface="宋体" pitchFamily="2" charset="-122"/>
              </a:rPr>
              <a:t>55</a:t>
            </a:r>
            <a:r>
              <a:rPr lang="zh-CN" altLang="zh-CN" sz="2400" b="1" dirty="0">
                <a:solidFill>
                  <a:srgbClr val="10101C"/>
                </a:solidFill>
                <a:latin typeface="宋体" pitchFamily="2" charset="-122"/>
              </a:rPr>
              <a:t>项，其中世界文化遗产</a:t>
            </a:r>
            <a:r>
              <a:rPr lang="zh-CN" altLang="zh-CN" sz="2400" b="1" dirty="0">
                <a:solidFill>
                  <a:srgbClr val="FF0000"/>
                </a:solidFill>
                <a:latin typeface="宋体" pitchFamily="2" charset="-122"/>
              </a:rPr>
              <a:t>37</a:t>
            </a:r>
            <a:r>
              <a:rPr lang="zh-CN" altLang="zh-CN" sz="2400" b="1" dirty="0">
                <a:solidFill>
                  <a:srgbClr val="10101C"/>
                </a:solidFill>
                <a:latin typeface="宋体" pitchFamily="2" charset="-122"/>
              </a:rPr>
              <a:t>项、世界文化与自然双重遗产</a:t>
            </a:r>
            <a:r>
              <a:rPr lang="zh-CN" altLang="zh-CN" sz="2400" b="1" dirty="0">
                <a:solidFill>
                  <a:srgbClr val="FF0000"/>
                </a:solidFill>
                <a:latin typeface="宋体" pitchFamily="2" charset="-122"/>
              </a:rPr>
              <a:t>4</a:t>
            </a:r>
            <a:r>
              <a:rPr lang="zh-CN" altLang="zh-CN" sz="2400" b="1" dirty="0">
                <a:solidFill>
                  <a:srgbClr val="10101C"/>
                </a:solidFill>
                <a:latin typeface="宋体" pitchFamily="2" charset="-122"/>
              </a:rPr>
              <a:t>项、世界自然遗产</a:t>
            </a:r>
            <a:r>
              <a:rPr lang="zh-CN" altLang="zh-CN" sz="2400" b="1" dirty="0">
                <a:solidFill>
                  <a:srgbClr val="FF0000"/>
                </a:solidFill>
                <a:latin typeface="宋体" pitchFamily="2" charset="-122"/>
              </a:rPr>
              <a:t>14</a:t>
            </a:r>
            <a:r>
              <a:rPr lang="zh-CN" altLang="zh-CN" sz="2400" b="1" dirty="0">
                <a:solidFill>
                  <a:srgbClr val="10101C"/>
                </a:solidFill>
                <a:latin typeface="宋体" pitchFamily="2" charset="-122"/>
              </a:rPr>
              <a:t>项，与意大利并列为拥有世界遗产最多的国家。 </a:t>
            </a:r>
          </a:p>
          <a:p>
            <a:pPr algn="just"/>
            <a:r>
              <a:rPr lang="zh-CN" altLang="zh-CN" sz="2400" b="1" dirty="0">
                <a:solidFill>
                  <a:srgbClr val="10101C"/>
                </a:solidFill>
                <a:latin typeface="宋体" pitchFamily="2" charset="-122"/>
              </a:rPr>
              <a:t>    </a:t>
            </a:r>
            <a:r>
              <a:rPr lang="zh-CN" altLang="zh-CN" sz="2400" b="1" dirty="0">
                <a:solidFill>
                  <a:srgbClr val="FF0000"/>
                </a:solidFill>
                <a:latin typeface="宋体" pitchFamily="2" charset="-122"/>
              </a:rPr>
              <a:t>中国是世界上拥有世界遗产类别最齐全的国家之一，也是世界文化与自然双重遗产数量最多的国家（与澳大利亚并列，均为4项）世界自然遗产14项位居第一。</a:t>
            </a:r>
            <a:r>
              <a:rPr lang="zh-CN" altLang="zh-CN" sz="2400" b="1" dirty="0">
                <a:solidFill>
                  <a:srgbClr val="10101C"/>
                </a:solidFill>
                <a:latin typeface="宋体" pitchFamily="2" charset="-122"/>
              </a:rPr>
              <a:t> </a:t>
            </a:r>
          </a:p>
          <a:p>
            <a:pPr algn="just"/>
            <a:r>
              <a:rPr lang="zh-CN" altLang="zh-CN" sz="2400" b="1" dirty="0">
                <a:solidFill>
                  <a:srgbClr val="10101C"/>
                </a:solidFill>
                <a:latin typeface="宋体" pitchFamily="2" charset="-122"/>
              </a:rPr>
              <a:t>    中国的首都北京是世界上拥有遗产项目数最多的城市（7项），苏州是中国至今唯一承办过世界遗产委员会会议的城市（2004年，第28届）。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511824" y="260648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E2F0F3"/>
                </a:solidFill>
              </a:rPr>
              <a:t>https://www.ypppt.com/</a:t>
            </a:r>
            <a:endParaRPr lang="zh-CN" altLang="en-US" sz="1200" dirty="0">
              <a:solidFill>
                <a:srgbClr val="E2F0F3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endCxn id="22" idx="0"/>
          </p:cNvCxnSpPr>
          <p:nvPr>
            <p:custDataLst>
              <p:tags r:id="rId2"/>
            </p:custDataLst>
          </p:nvPr>
        </p:nvCxnSpPr>
        <p:spPr>
          <a:xfrm>
            <a:off x="2274888" y="0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74888" y="4076700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53252" name="文本框 3"/>
          <p:cNvSpPr txBox="1">
            <a:spLocks noChangeArrowheads="1"/>
          </p:cNvSpPr>
          <p:nvPr/>
        </p:nvSpPr>
        <p:spPr bwMode="auto">
          <a:xfrm>
            <a:off x="1891467" y="2598738"/>
            <a:ext cx="67710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</a:rPr>
              <a:t>习作</a:t>
            </a:r>
          </a:p>
        </p:txBody>
      </p:sp>
      <p:pic>
        <p:nvPicPr>
          <p:cNvPr id="53253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2701928" y="1187453"/>
            <a:ext cx="765492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3200" b="1" dirty="0">
                <a:solidFill>
                  <a:srgbClr val="0099FF"/>
                </a:solidFill>
                <a:ea typeface="华文行楷" pitchFamily="2" charset="-122"/>
              </a:rPr>
              <a:t>      你游览过辉煌的北京故宫吗？你知道美丽的敦煌莫高窟吗？你对秦始皇陵兵马俑感兴趣吗？这些令中国人骄傲的世界文化遗产，凝结着我们祖先的汗水和智慧。</a:t>
            </a:r>
            <a:endParaRPr lang="zh-CN" altLang="zh-CN" sz="2400" b="1" dirty="0">
              <a:solidFill>
                <a:srgbClr val="10101C"/>
              </a:solidFill>
              <a:latin typeface="宋体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855916" y="3786191"/>
            <a:ext cx="727233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这次习作，选择一处你感兴趣的中国的世界文化遗产写一写。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endCxn id="22" idx="0"/>
          </p:cNvCxnSpPr>
          <p:nvPr>
            <p:custDataLst>
              <p:tags r:id="rId2"/>
            </p:custDataLst>
          </p:nvPr>
        </p:nvCxnSpPr>
        <p:spPr>
          <a:xfrm>
            <a:off x="2274888" y="0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74888" y="4076700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55300" name="文本框 3"/>
          <p:cNvSpPr txBox="1">
            <a:spLocks noChangeArrowheads="1"/>
          </p:cNvSpPr>
          <p:nvPr/>
        </p:nvSpPr>
        <p:spPr bwMode="auto">
          <a:xfrm>
            <a:off x="1891467" y="2687638"/>
            <a:ext cx="67710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>
                <a:solidFill>
                  <a:srgbClr val="FFFF00"/>
                </a:solidFill>
              </a:rPr>
              <a:t>习作</a:t>
            </a:r>
          </a:p>
        </p:txBody>
      </p:sp>
      <p:pic>
        <p:nvPicPr>
          <p:cNvPr id="55301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Text Box 4"/>
          <p:cNvSpPr txBox="1">
            <a:spLocks noChangeArrowheads="1"/>
          </p:cNvSpPr>
          <p:nvPr/>
        </p:nvSpPr>
        <p:spPr bwMode="auto">
          <a:xfrm>
            <a:off x="2690816" y="1830388"/>
            <a:ext cx="7654925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查阅资料。</a:t>
            </a:r>
          </a:p>
          <a:p>
            <a:pPr algn="just"/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（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）有目的地查阅相关资料，如搜集历史资料，了解基本现状。</a:t>
            </a:r>
          </a:p>
          <a:p>
            <a:pPr algn="just"/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（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）把资料来源记录下来。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768600" y="1125538"/>
            <a:ext cx="2203450" cy="5826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3200" b="1" noProof="1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习作指导：</a:t>
            </a:r>
            <a:endParaRPr lang="zh-CN" altLang="en-US" sz="3200" noProof="1"/>
          </a:p>
        </p:txBody>
      </p:sp>
      <p:sp>
        <p:nvSpPr>
          <p:cNvPr id="55304" name="文本框 3"/>
          <p:cNvSpPr txBox="1">
            <a:spLocks noChangeArrowheads="1"/>
          </p:cNvSpPr>
          <p:nvPr/>
        </p:nvSpPr>
        <p:spPr bwMode="auto">
          <a:xfrm>
            <a:off x="2690816" y="3644903"/>
            <a:ext cx="75787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整理资料。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（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）根据要介绍的内容分类整理资料，如描绘外观和结构的，记录历史变化的，讲述相关故事的。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（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）筛选资料，剔除无关信息，如果资料不够完善，可以继续查找、补充。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endCxn id="22" idx="0"/>
          </p:cNvCxnSpPr>
          <p:nvPr>
            <p:custDataLst>
              <p:tags r:id="rId2"/>
            </p:custDataLst>
          </p:nvPr>
        </p:nvCxnSpPr>
        <p:spPr>
          <a:xfrm>
            <a:off x="2274888" y="0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74888" y="4076700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57348" name="文本框 3"/>
          <p:cNvSpPr txBox="1">
            <a:spLocks noChangeArrowheads="1"/>
          </p:cNvSpPr>
          <p:nvPr/>
        </p:nvSpPr>
        <p:spPr bwMode="auto">
          <a:xfrm>
            <a:off x="1891467" y="2687638"/>
            <a:ext cx="67710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>
                <a:solidFill>
                  <a:srgbClr val="FFFF00"/>
                </a:solidFill>
              </a:rPr>
              <a:t>习作</a:t>
            </a:r>
          </a:p>
        </p:txBody>
      </p:sp>
      <p:pic>
        <p:nvPicPr>
          <p:cNvPr id="57349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0" name="文本框 3"/>
          <p:cNvSpPr txBox="1">
            <a:spLocks noChangeArrowheads="1"/>
          </p:cNvSpPr>
          <p:nvPr/>
        </p:nvSpPr>
        <p:spPr bwMode="auto">
          <a:xfrm>
            <a:off x="2701928" y="2090738"/>
            <a:ext cx="7578725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撰写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（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）将整理后的材料用自己的话写下来，也可以引用别人的话，但要注明资料来源。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（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）可以使用图片、表格等辅助形式。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endCxn id="22" idx="0"/>
          </p:cNvCxnSpPr>
          <p:nvPr>
            <p:custDataLst>
              <p:tags r:id="rId2"/>
            </p:custDataLst>
          </p:nvPr>
        </p:nvCxnSpPr>
        <p:spPr>
          <a:xfrm>
            <a:off x="2274888" y="0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74888" y="4076700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59396" name="文本框 3"/>
          <p:cNvSpPr txBox="1">
            <a:spLocks noChangeArrowheads="1"/>
          </p:cNvSpPr>
          <p:nvPr/>
        </p:nvSpPr>
        <p:spPr bwMode="auto">
          <a:xfrm>
            <a:off x="1891467" y="2278063"/>
            <a:ext cx="67710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</a:rPr>
              <a:t>相关链接</a:t>
            </a:r>
          </a:p>
        </p:txBody>
      </p:sp>
      <p:pic>
        <p:nvPicPr>
          <p:cNvPr id="59397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2568578" y="1000128"/>
            <a:ext cx="7654925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071D28"/>
                </a:solidFill>
                <a:latin typeface="楷体" pitchFamily="49" charset="-122"/>
                <a:ea typeface="楷体" pitchFamily="49" charset="-122"/>
              </a:rPr>
              <a:t>故宫简介</a:t>
            </a:r>
          </a:p>
          <a:p>
            <a:pPr algn="just"/>
            <a:r>
              <a:rPr lang="zh-CN" altLang="en-US" sz="2800" b="1">
                <a:solidFill>
                  <a:srgbClr val="071D28"/>
                </a:solidFill>
                <a:latin typeface="楷体" pitchFamily="49" charset="-122"/>
                <a:ea typeface="楷体" pitchFamily="49" charset="-122"/>
              </a:rPr>
              <a:t>    故宫，一个神秘的地方。它的历史源远流长，它的景色让人流连忘返。今天，就让我们来了解了解它吧！</a:t>
            </a:r>
          </a:p>
          <a:p>
            <a:pPr algn="just"/>
            <a:r>
              <a:rPr lang="zh-CN" altLang="en-US" sz="2800" b="1">
                <a:solidFill>
                  <a:srgbClr val="071D28"/>
                </a:solidFill>
                <a:latin typeface="楷体" pitchFamily="49" charset="-122"/>
                <a:ea typeface="楷体" pitchFamily="49" charset="-122"/>
              </a:rPr>
              <a:t>    北京故宫是中国明清两代的皇家宫殿，旧称紫禁城，位于北京中轴线的中心。它是世界上现存规模最大、保存最为完整的木质结构古建筑之一。它由明朝皇帝朱棣于1406年始建，设计者为蒯祥，到1420年建成。故宫其实是一座长方形城池，南北长961米，东西宽753米，占地面积72万平方米，建筑面积约15万平方米，有大小院落70多座、房屋9000多间。</a:t>
            </a:r>
          </a:p>
        </p:txBody>
      </p:sp>
      <p:sp>
        <p:nvSpPr>
          <p:cNvPr id="3" name="横卷形 2"/>
          <p:cNvSpPr/>
          <p:nvPr/>
        </p:nvSpPr>
        <p:spPr>
          <a:xfrm>
            <a:off x="4511675" y="260350"/>
            <a:ext cx="4248150" cy="647700"/>
          </a:xfrm>
          <a:prstGeom prst="horizontalScroll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3600" b="1" noProof="1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例文欣赏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endCxn id="22" idx="0"/>
          </p:cNvCxnSpPr>
          <p:nvPr>
            <p:custDataLst>
              <p:tags r:id="rId2"/>
            </p:custDataLst>
          </p:nvPr>
        </p:nvCxnSpPr>
        <p:spPr>
          <a:xfrm>
            <a:off x="2274888" y="0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74888" y="4076700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1444" name="文本框 3"/>
          <p:cNvSpPr txBox="1">
            <a:spLocks noChangeArrowheads="1"/>
          </p:cNvSpPr>
          <p:nvPr/>
        </p:nvSpPr>
        <p:spPr bwMode="auto">
          <a:xfrm>
            <a:off x="1891467" y="2278063"/>
            <a:ext cx="67710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>
                <a:solidFill>
                  <a:srgbClr val="FFFF00"/>
                </a:solidFill>
              </a:rPr>
              <a:t>相关链接</a:t>
            </a:r>
          </a:p>
        </p:txBody>
      </p:sp>
      <p:pic>
        <p:nvPicPr>
          <p:cNvPr id="61445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2568578" y="1000128"/>
            <a:ext cx="7654925" cy="569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800" b="1">
                <a:solidFill>
                  <a:srgbClr val="071D28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071D28"/>
                </a:solidFill>
                <a:latin typeface="楷体" pitchFamily="49" charset="-122"/>
                <a:ea typeface="楷体" pitchFamily="49" charset="-122"/>
              </a:rPr>
              <a:t>故宫有4个门，正门名午门，东门名东华门，西门名西华门，北门名神武门。故宫内的建筑分为外朝和内廷两部分。外朝的中心为太和殿、中和殿、保和殿，统称三大殿，是国家举行大典礼的地方。内廷的中心是乾清宫、交泰殿、坤宁宫，统称后三宫，是皇帝和皇后居住的正宫。</a:t>
            </a:r>
          </a:p>
          <a:p>
            <a:pPr algn="just"/>
            <a:r>
              <a:rPr lang="zh-CN" altLang="en-US" sz="2800" b="1">
                <a:solidFill>
                  <a:srgbClr val="071D28"/>
                </a:solidFill>
                <a:latin typeface="楷体" pitchFamily="49" charset="-122"/>
                <a:ea typeface="楷体" pitchFamily="49" charset="-122"/>
              </a:rPr>
              <a:t>    三大殿在建筑上有什么特色呢？太和殿和中和殿、保和殿都建在汉白玉砌成的8.13米高的工字形基台上，太和在前，中和居中，保和在后。远望犹如神话中的琼宫仙阙。基台三层重叠起伏，每层台上边缘都装饰有汉白玉雕刻的栏板、望柱和龙头。</a:t>
            </a:r>
          </a:p>
        </p:txBody>
      </p:sp>
      <p:sp>
        <p:nvSpPr>
          <p:cNvPr id="3" name="横卷形 2"/>
          <p:cNvSpPr/>
          <p:nvPr/>
        </p:nvSpPr>
        <p:spPr>
          <a:xfrm>
            <a:off x="4511675" y="260350"/>
            <a:ext cx="4248150" cy="647700"/>
          </a:xfrm>
          <a:prstGeom prst="horizontalScroll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3600" b="1" noProof="1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例文欣赏</a:t>
            </a: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endCxn id="22" idx="0"/>
          </p:cNvCxnSpPr>
          <p:nvPr>
            <p:custDataLst>
              <p:tags r:id="rId2"/>
            </p:custDataLst>
          </p:nvPr>
        </p:nvCxnSpPr>
        <p:spPr>
          <a:xfrm>
            <a:off x="2274888" y="0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74888" y="4076700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3492" name="文本框 3"/>
          <p:cNvSpPr txBox="1">
            <a:spLocks noChangeArrowheads="1"/>
          </p:cNvSpPr>
          <p:nvPr/>
        </p:nvSpPr>
        <p:spPr bwMode="auto">
          <a:xfrm>
            <a:off x="1891467" y="2278063"/>
            <a:ext cx="67710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>
                <a:solidFill>
                  <a:srgbClr val="FFFF00"/>
                </a:solidFill>
              </a:rPr>
              <a:t>相关链接</a:t>
            </a:r>
          </a:p>
        </p:txBody>
      </p:sp>
      <p:pic>
        <p:nvPicPr>
          <p:cNvPr id="63493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4" name="Text Box 4"/>
          <p:cNvSpPr txBox="1">
            <a:spLocks noChangeArrowheads="1"/>
          </p:cNvSpPr>
          <p:nvPr/>
        </p:nvSpPr>
        <p:spPr bwMode="auto">
          <a:xfrm>
            <a:off x="2568578" y="1000125"/>
            <a:ext cx="765492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800" b="1">
                <a:solidFill>
                  <a:srgbClr val="071D28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071D28"/>
                </a:solidFill>
                <a:latin typeface="楷体" pitchFamily="49" charset="-122"/>
                <a:ea typeface="楷体" pitchFamily="49" charset="-122"/>
              </a:rPr>
              <a:t>据统计，在25000平方米的台面上有透雕栏板1415块，雕刻云龙翔凤的望柱1460个，龙头1138个。更神奇的是，栏板、望柱和龙头既是装饰，又是台面的排水管道。在栏板地栿石下，刻有小洞口；在望柱下伸出的龙头也刻出小洞口。每到雨季，雨水逐层由各小洞口下泄，水由龙头流出，千龙喷水，蔚为壮观。这是科学而又艺术的设计。</a:t>
            </a:r>
          </a:p>
          <a:p>
            <a:pPr algn="just"/>
            <a:r>
              <a:rPr lang="zh-CN" altLang="en-US" sz="2800" b="1">
                <a:solidFill>
                  <a:srgbClr val="071D28"/>
                </a:solidFill>
                <a:latin typeface="楷体" pitchFamily="49" charset="-122"/>
                <a:ea typeface="楷体" pitchFamily="49" charset="-122"/>
              </a:rPr>
              <a:t>    好啦，我就说到这里，毕竟，说太多终究不如自己去看一看，希望你们能亲自去参观。</a:t>
            </a:r>
          </a:p>
        </p:txBody>
      </p:sp>
      <p:sp>
        <p:nvSpPr>
          <p:cNvPr id="3" name="横卷形 2"/>
          <p:cNvSpPr/>
          <p:nvPr/>
        </p:nvSpPr>
        <p:spPr>
          <a:xfrm>
            <a:off x="4511675" y="260350"/>
            <a:ext cx="4248150" cy="647700"/>
          </a:xfrm>
          <a:prstGeom prst="horizontalScroll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3600" b="1" noProof="1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例文欣赏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65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65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5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heme/theme1.xml><?xml version="1.0" encoding="utf-8"?>
<a:theme xmlns:a="http://schemas.openxmlformats.org/drawingml/2006/main" name="主题2">
  <a:themeElements>
    <a:clrScheme name="446.16">
      <a:dk1>
        <a:srgbClr val="7F7F7F"/>
      </a:dk1>
      <a:lt1>
        <a:srgbClr val="FFFFFF"/>
      </a:lt1>
      <a:dk2>
        <a:srgbClr val="438AD7"/>
      </a:dk2>
      <a:lt2>
        <a:srgbClr val="DBEFF9"/>
      </a:lt2>
      <a:accent1>
        <a:srgbClr val="018BE9"/>
      </a:accent1>
      <a:accent2>
        <a:srgbClr val="FFC000"/>
      </a:accent2>
      <a:accent3>
        <a:srgbClr val="00B0F0"/>
      </a:accent3>
      <a:accent4>
        <a:srgbClr val="A5C249"/>
      </a:accent4>
      <a:accent5>
        <a:srgbClr val="009DD9"/>
      </a:accent5>
      <a:accent6>
        <a:srgbClr val="F49100"/>
      </a:accent6>
      <a:hlink>
        <a:srgbClr val="C764EE"/>
      </a:hlink>
      <a:folHlink>
        <a:srgbClr val="85DFD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921B935E-3737-494D-8C0B-308A3CC23CAD}" vid="{EABD0EAB-2D40-4D30-95E5-785D56C2827D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Pages>0</Pages>
  <Words>933</Words>
  <Characters>0</Characters>
  <Application>Microsoft Office PowerPoint</Application>
  <DocSecurity>0</DocSecurity>
  <PresentationFormat>宽屏</PresentationFormat>
  <Lines>0</Lines>
  <Paragraphs>61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Meiryo</vt:lpstr>
      <vt:lpstr>黑体</vt:lpstr>
      <vt:lpstr>华文行楷</vt:lpstr>
      <vt:lpstr>楷体</vt:lpstr>
      <vt:lpstr>宋体</vt:lpstr>
      <vt:lpstr>微软雅黑</vt:lpstr>
      <vt:lpstr>Arial</vt:lpstr>
      <vt:lpstr>Calibri</vt:lpstr>
      <vt:lpstr>Calibri Light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</cp:revision>
  <dcterms:created xsi:type="dcterms:W3CDTF">2009-03-02T17:58:21Z</dcterms:created>
  <dcterms:modified xsi:type="dcterms:W3CDTF">2021-10-27T03:47:14Z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