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757" r:id="rId2"/>
  </p:sldMasterIdLst>
  <p:notesMasterIdLst>
    <p:notesMasterId r:id="rId25"/>
  </p:notesMasterIdLst>
  <p:sldIdLst>
    <p:sldId id="327" r:id="rId3"/>
    <p:sldId id="325" r:id="rId4"/>
    <p:sldId id="329" r:id="rId5"/>
    <p:sldId id="330" r:id="rId6"/>
    <p:sldId id="331" r:id="rId7"/>
    <p:sldId id="414" r:id="rId8"/>
    <p:sldId id="415" r:id="rId9"/>
    <p:sldId id="333" r:id="rId10"/>
    <p:sldId id="334" r:id="rId11"/>
    <p:sldId id="335" r:id="rId12"/>
    <p:sldId id="336" r:id="rId13"/>
    <p:sldId id="339" r:id="rId14"/>
    <p:sldId id="424" r:id="rId15"/>
    <p:sldId id="425" r:id="rId16"/>
    <p:sldId id="426" r:id="rId17"/>
    <p:sldId id="427" r:id="rId18"/>
    <p:sldId id="428" r:id="rId19"/>
    <p:sldId id="429" r:id="rId20"/>
    <p:sldId id="430" r:id="rId21"/>
    <p:sldId id="432" r:id="rId22"/>
    <p:sldId id="324" r:id="rId23"/>
    <p:sldId id="433" r:id="rId24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904DEF0-5CD9-4C51-B04F-4AD0B7926FAB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61BDBD9-7E57-4636-829E-5B4C733400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0996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BDBD9-7E57-4636-829E-5B4C73340097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6521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229B5F57-F290-47A3-8CD1-D571F6C5B701}" type="slidenum">
              <a:rPr lang="zh-CN" altLang="en-US" smtClean="0">
                <a:latin typeface="Calibri" pitchFamily="34" charset="0"/>
              </a:rPr>
              <a:pPr eaLnBrk="1" hangingPunct="1"/>
              <a:t>21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02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423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4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4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4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4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4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4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02412" y="1941211"/>
            <a:ext cx="8139178" cy="674375"/>
          </a:xfrm>
        </p:spPr>
        <p:txBody>
          <a:bodyPr rIns="25400" anchor="t">
            <a:noAutofit/>
          </a:bodyPr>
          <a:lstStyle>
            <a:lvl1pPr algn="ctr">
              <a:defRPr sz="405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02412" y="2674620"/>
            <a:ext cx="8139178" cy="713238"/>
          </a:xfrm>
        </p:spPr>
        <p:txBody>
          <a:bodyPr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1BA46-DC15-4A1E-860E-DD72155317CF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EC453-751D-4522-BAE4-7C2369C89C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690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AB67F-EE3B-4B85-8FA4-DE07098C035C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73169-AF14-4B2F-9A34-E264F95C39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68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941211"/>
            <a:ext cx="8139178" cy="674375"/>
          </a:xfrm>
        </p:spPr>
        <p:txBody>
          <a:bodyPr rIns="25400" rtlCol="0" anchor="t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 smtClean="0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6F1FD-918D-4107-AFE7-35326974CDAF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F4C59-9B12-47D4-AEB9-045B870421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630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3B35D-E433-4150-982E-E5D4CAA7E843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A720F-E515-42DE-95A3-10A8B1A3C8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162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A64C0-ED70-473E-BAAC-22F26E35124E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B39DE-368D-48D2-B18D-1EAC737C91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231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AA656-452C-4C52-B619-8F3600527E36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BEF30-33A8-4830-AC23-BAE904F026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8331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344A3-E0A6-411B-90A9-8EEB5E4DF5D1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EE919-669B-464B-B059-76202056E5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332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73BC3-6B64-4D12-968E-69D2000BB718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5C912-4263-415F-9EE4-9B4B4431CA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580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D2461-AFE8-4B1A-A7E6-EF8C7F6E495A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063B9-E272-4234-9482-892E10396A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1300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DC7B1-5F8F-4F37-8E59-3C5447E89A83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62AC2-1B2C-4DEA-9CAD-5052C73142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11243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65288-7C8A-4A99-9A16-2298039F637B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B119-3015-44D7-8350-B6E90A9101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397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24000"/>
            <a:ext cx="8139178" cy="486000"/>
          </a:xfrm>
        </p:spPr>
        <p:txBody>
          <a:bodyPr rtlCol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972000"/>
            <a:ext cx="8139178" cy="3781016"/>
          </a:xfrm>
        </p:spPr>
        <p:txBody>
          <a:bodyPr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93938-9211-4C26-B0EC-97FC6E21B702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6D560-7D92-4096-8BAC-0CE74274D3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30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5E595-AAC5-4039-9B34-7E18DA5BCC5A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AFD2C-8843-41B4-9F7C-A0D401210B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7279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44648-DB0A-41FE-B256-AEC8223D48D6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E9146-5657-4F57-8925-323C9A59BF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031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5179D-235A-404B-A82A-AE4AB4432492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19FCB-836A-4E5B-822D-C38D55B955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12433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CEE73-22FA-408F-B354-83A16D5E5D1D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19EBA-1B8F-4E68-ACB4-14A0510D31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9944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A2703-D08F-40D6-B101-A0DC2296BF80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879CF-F78B-424F-A149-3F195BE3D7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5807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E7743-A9E9-46D5-8015-5CD6A5758A72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187D2-B022-4D01-8D63-A7B639CF00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4623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A052-6454-44CE-89E1-584F84E0FDE2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80143-2547-4DB9-B333-F9E89B70FB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7617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68E71-C7AE-4A19-AF7F-BC7E52778595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01BB9-78A3-4F71-B5DC-5703FF0CC0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8404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56C3E-1A3D-4FD3-A66D-15215CF52D11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3CDF0-4A97-4848-A2CB-B9714DE2C0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9334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0B8A8-6E51-4E94-B6C9-89D58B883F99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BC562-9CA9-4AFD-880C-1FD002953B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574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2856548"/>
            <a:ext cx="8139178" cy="468634"/>
          </a:xfrm>
        </p:spPr>
        <p:txBody>
          <a:bodyPr rIns="63500" anchor="t">
            <a:noAutofit/>
          </a:bodyPr>
          <a:lstStyle>
            <a:lvl1pPr>
              <a:defRPr sz="27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44" y="3383756"/>
            <a:ext cx="8139178" cy="808489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EE62C-87D6-41B1-B501-136F2CB71E71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23CEE-D412-4A97-834F-4864D40C26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605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830A5-DF2C-493C-B7CF-A30BB1C5BF9F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36177-5658-460C-BE68-4FFDDD6112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14782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8B20C-5271-4DAB-AD91-9254E968AD19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62C7B-9990-448D-89BD-F6273CDCA9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2473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C7516-F875-4A09-920B-2C191133D9D5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5DA60-683C-4AD7-BD41-9DD2F54296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7516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D5B86-506D-461B-85DB-B86DDFA70302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8BFB1-D82A-4DBC-B4B5-E9C5DBA853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1907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9864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9120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8922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4077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1182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16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24000"/>
            <a:ext cx="8139178" cy="486000"/>
          </a:xfrm>
        </p:spPr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972000"/>
            <a:ext cx="3962432" cy="3780000"/>
          </a:xfrm>
        </p:spPr>
        <p:txBody>
          <a:bodyPr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8CDB3-05B9-4935-8F46-01EBDE02B13D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50D37-51ED-4F99-B9E7-130A7570F2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40229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8667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4466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91795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4615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679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24000"/>
            <a:ext cx="8139178" cy="486000"/>
          </a:xfrm>
        </p:spPr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48" y="972000"/>
            <a:ext cx="3962432" cy="285752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341782"/>
            <a:ext cx="3962400" cy="3414176"/>
          </a:xfrm>
        </p:spPr>
        <p:txBody>
          <a:bodyPr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972000"/>
            <a:ext cx="3962432" cy="285752"/>
          </a:xfrm>
        </p:spPr>
        <p:txBody>
          <a:bodyPr tIns="38100" rIns="76200" bIns="3810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>
                <a:sym typeface="+mn-ea"/>
              </a:rPr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41782"/>
            <a:ext cx="3962432" cy="3414176"/>
          </a:xfrm>
        </p:spPr>
        <p:txBody>
          <a:bodyPr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CED4C-9E72-49E5-A7AB-73AEE72815AA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DABDD-6646-46D2-9EDF-9032F98876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83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9084F-F96E-4D91-8EFB-3D554F7397DC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D17F3-0FF2-4EB0-A848-778A6AE72C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571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8FA60-4D42-429A-8023-58E4547ACA77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823C8-9284-44D3-906A-19D9DF7999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086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972000"/>
            <a:ext cx="3962432" cy="3780000"/>
          </a:xfrm>
        </p:spPr>
        <p:txBody>
          <a:bodyPr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lang="zh-CN" altLang="en-US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972000"/>
            <a:ext cx="3962432" cy="3780000"/>
          </a:xfrm>
        </p:spPr>
        <p:txBody>
          <a:bodyPr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5A7FF-1549-4D47-931B-858CC321A88C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C9930-AF30-417E-9E88-B6529A649D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0469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714381"/>
            <a:ext cx="713238" cy="4041680"/>
          </a:xfrm>
        </p:spPr>
        <p:txBody>
          <a:bodyPr vert="eaVert"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71437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C826A-2DD3-47EC-8D1A-0F2A9100D2B3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4B290-F8FB-4AB8-9247-B58F173E7F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34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ags" Target="../tags/tag5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ags" Target="../tags/tag3.xml"/><Relationship Id="rId40" Type="http://schemas.openxmlformats.org/officeDocument/2006/relationships/tags" Target="../tags/tag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ags" Target="../tags/tag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35"/>
            </p:custDataLst>
          </p:nvPr>
        </p:nvSpPr>
        <p:spPr bwMode="auto">
          <a:xfrm>
            <a:off x="501650" y="323850"/>
            <a:ext cx="8140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600" tIns="38100" rIns="762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36"/>
            </p:custDataLst>
          </p:nvPr>
        </p:nvSpPr>
        <p:spPr bwMode="auto">
          <a:xfrm>
            <a:off x="501650" y="971550"/>
            <a:ext cx="8140700" cy="377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600" tIns="0" rIns="8255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7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58F2CE9-1A81-4722-AB62-0A7092AB965D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8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9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C839C58-C2AD-4B97-A3C9-9C535E0898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4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  <p:sldLayoutId id="2147483741" r:id="rId18"/>
    <p:sldLayoutId id="2147483742" r:id="rId19"/>
    <p:sldLayoutId id="2147483743" r:id="rId20"/>
    <p:sldLayoutId id="2147483744" r:id="rId21"/>
    <p:sldLayoutId id="2147483745" r:id="rId22"/>
    <p:sldLayoutId id="2147483746" r:id="rId23"/>
    <p:sldLayoutId id="2147483747" r:id="rId24"/>
    <p:sldLayoutId id="2147483748" r:id="rId25"/>
    <p:sldLayoutId id="2147483749" r:id="rId26"/>
    <p:sldLayoutId id="2147483750" r:id="rId27"/>
    <p:sldLayoutId id="2147483751" r:id="rId28"/>
    <p:sldLayoutId id="2147483752" r:id="rId29"/>
    <p:sldLayoutId id="2147483753" r:id="rId30"/>
    <p:sldLayoutId id="2147483754" r:id="rId31"/>
    <p:sldLayoutId id="2147483755" r:id="rId32"/>
    <p:sldLayoutId id="2147483756" r:id="rId33"/>
  </p:sldLayoutIdLst>
  <p:txStyles>
    <p:titleStyle>
      <a:lvl1pPr algn="l" defTabSz="685800" rtl="0" eaLnBrk="0" fontAlgn="base" hangingPunct="0">
        <a:spcBef>
          <a:spcPct val="0"/>
        </a:spcBef>
        <a:spcAft>
          <a:spcPct val="0"/>
        </a:spcAft>
        <a:defRPr sz="21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defTabSz="685800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defTabSz="685800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defTabSz="685800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33612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http://img.article.pchome.net/00/32/58/57/pic_lib/s960x639/TNMX_1019s960x6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35" y="2820060"/>
            <a:ext cx="9144000" cy="1404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直接连接符 7"/>
          <p:cNvCxnSpPr/>
          <p:nvPr/>
        </p:nvCxnSpPr>
        <p:spPr>
          <a:xfrm flipV="1">
            <a:off x="827088" y="3782318"/>
            <a:ext cx="7632700" cy="1"/>
          </a:xfrm>
          <a:prstGeom prst="line">
            <a:avLst/>
          </a:prstGeom>
          <a:ln w="5715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7" name="TextBox 10"/>
          <p:cNvSpPr txBox="1">
            <a:spLocks noChangeArrowheads="1"/>
          </p:cNvSpPr>
          <p:nvPr/>
        </p:nvSpPr>
        <p:spPr bwMode="auto">
          <a:xfrm>
            <a:off x="755650" y="627534"/>
            <a:ext cx="76327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第七单元  口语交际</a:t>
            </a: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078" name="TextBox 11"/>
          <p:cNvSpPr txBox="1">
            <a:spLocks noChangeArrowheads="1"/>
          </p:cNvSpPr>
          <p:nvPr/>
        </p:nvSpPr>
        <p:spPr bwMode="auto">
          <a:xfrm>
            <a:off x="3491880" y="3956750"/>
            <a:ext cx="2520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人教版五年级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下册</a:t>
            </a:r>
          </a:p>
        </p:txBody>
      </p:sp>
      <p:sp>
        <p:nvSpPr>
          <p:cNvPr id="3" name="矩形 2"/>
          <p:cNvSpPr/>
          <p:nvPr/>
        </p:nvSpPr>
        <p:spPr>
          <a:xfrm>
            <a:off x="2858231" y="3028132"/>
            <a:ext cx="34275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我是小小讲解员</a:t>
            </a: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94025" y="4540723"/>
            <a:ext cx="7665763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>
            <a:spLocks noChangeArrowheads="1"/>
          </p:cNvSpPr>
          <p:nvPr/>
        </p:nvSpPr>
        <p:spPr bwMode="auto">
          <a:xfrm>
            <a:off x="4213225" y="987425"/>
            <a:ext cx="4679950" cy="33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我省博物馆分为正厅、左厅和右厅，每个大展厅里都有</a:t>
            </a:r>
            <a:r>
              <a:rPr lang="en-US" altLang="zh-CN" sz="2400" b="1">
                <a:latin typeface="仿宋" pitchFamily="49" charset="-122"/>
                <a:ea typeface="仿宋" pitchFamily="49" charset="-122"/>
              </a:rPr>
              <a:t>3-8</a:t>
            </a:r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个小展厅，规模宏大。每个展厅里都陈列着许多精美绝伦的文物。这些文物都是国家宝藏，每一件文物都承载着历史，记录着故事。</a:t>
            </a:r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190625"/>
            <a:ext cx="3816350" cy="289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1"/>
          <p:cNvSpPr>
            <a:spLocks noChangeArrowheads="1"/>
          </p:cNvSpPr>
          <p:nvPr/>
        </p:nvSpPr>
        <p:spPr bwMode="auto">
          <a:xfrm>
            <a:off x="4067175" y="842963"/>
            <a:ext cx="4897438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我的家在天宝花园小区，我最喜欢去的是小区里的一个角落。那里有一处凉亭，凉亭旁边有一个小型喷泉，喷泉设在一个水池中，水池旁边有假山、有绿植，水里还有各种颜色的金鱼，非常漂亮。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131888"/>
            <a:ext cx="3744913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矩形 5"/>
          <p:cNvSpPr>
            <a:spLocks noChangeArrowheads="1"/>
          </p:cNvSpPr>
          <p:nvPr/>
        </p:nvSpPr>
        <p:spPr bwMode="auto">
          <a:xfrm>
            <a:off x="250825" y="304800"/>
            <a:ext cx="1231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交际范例</a:t>
            </a:r>
            <a:r>
              <a:rPr lang="en-US" altLang="zh-CN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987675" y="1058863"/>
            <a:ext cx="3427413" cy="446087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2400" b="1" noProof="1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参观故宫讲解稿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39752" y="2067694"/>
            <a:ext cx="4450081" cy="2721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816225" y="555625"/>
            <a:ext cx="3425825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2400" b="1" noProof="1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参观故宫讲解稿</a:t>
            </a:r>
          </a:p>
        </p:txBody>
      </p:sp>
      <p:sp>
        <p:nvSpPr>
          <p:cNvPr id="17411" name="文本框 5"/>
          <p:cNvSpPr txBox="1">
            <a:spLocks noChangeArrowheads="1"/>
          </p:cNvSpPr>
          <p:nvPr/>
        </p:nvSpPr>
        <p:spPr bwMode="auto">
          <a:xfrm>
            <a:off x="771525" y="1570038"/>
            <a:ext cx="759460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1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各位朋友，大家好，欢迎来到故宫参观，我是讲解员</a:t>
            </a:r>
            <a:r>
              <a:rPr lang="en-US" altLang="zh-CN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，下面就由我带大家去细细游赏美丽的故宫。</a:t>
            </a:r>
          </a:p>
        </p:txBody>
      </p:sp>
      <p:sp>
        <p:nvSpPr>
          <p:cNvPr id="4" name="圆角矩形 3"/>
          <p:cNvSpPr/>
          <p:nvPr/>
        </p:nvSpPr>
        <p:spPr bwMode="auto">
          <a:xfrm>
            <a:off x="404813" y="1223963"/>
            <a:ext cx="8337550" cy="3395662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标注 4"/>
          <p:cNvSpPr/>
          <p:nvPr/>
        </p:nvSpPr>
        <p:spPr>
          <a:xfrm>
            <a:off x="4356100" y="3182938"/>
            <a:ext cx="3978275" cy="484187"/>
          </a:xfrm>
          <a:prstGeom prst="wedgeRectCallout">
            <a:avLst/>
          </a:prstGeom>
          <a:solidFill>
            <a:srgbClr val="E04236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2100" b="1" noProof="1">
                <a:latin typeface="黑体" panose="02010600030101010101" pitchFamily="49" charset="-122"/>
                <a:ea typeface="黑体" panose="02010600030101010101" pitchFamily="49" charset="-122"/>
              </a:rPr>
              <a:t>开头点题，介绍故宫，引出下文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2895525"/>
            <a:ext cx="3373928" cy="1375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816225" y="555625"/>
            <a:ext cx="3425825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2400" b="1" noProof="1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参观故宫讲解稿</a:t>
            </a:r>
          </a:p>
        </p:txBody>
      </p:sp>
      <p:sp>
        <p:nvSpPr>
          <p:cNvPr id="18435" name="文本框 5"/>
          <p:cNvSpPr txBox="1">
            <a:spLocks noChangeArrowheads="1"/>
          </p:cNvSpPr>
          <p:nvPr/>
        </p:nvSpPr>
        <p:spPr bwMode="auto">
          <a:xfrm>
            <a:off x="560388" y="1266825"/>
            <a:ext cx="7878762" cy="249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1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故宫是世界上保存最完好、规模最大的古代木构架宫殿建筑群。看，这是故宫朝南的正门，叫做午门。午门的下面有五个拱门，正中间的门只有皇帝オ能出入，即使地位很高的大臣，也只能使用两端的小门，地方上的诸侯只能使用两端最小的小门，一般的百姓连靠近故宫都不行。但是此刻谁都能够进啦!</a:t>
            </a:r>
          </a:p>
        </p:txBody>
      </p:sp>
      <p:sp>
        <p:nvSpPr>
          <p:cNvPr id="4" name="圆角矩形 3"/>
          <p:cNvSpPr/>
          <p:nvPr/>
        </p:nvSpPr>
        <p:spPr bwMode="auto">
          <a:xfrm>
            <a:off x="404813" y="1223963"/>
            <a:ext cx="8337550" cy="3395662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标注 4"/>
          <p:cNvSpPr/>
          <p:nvPr/>
        </p:nvSpPr>
        <p:spPr>
          <a:xfrm>
            <a:off x="5461000" y="3992563"/>
            <a:ext cx="2833688" cy="484187"/>
          </a:xfrm>
          <a:prstGeom prst="wedgeRectCallout">
            <a:avLst/>
          </a:prstGeom>
          <a:solidFill>
            <a:srgbClr val="E04236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2100" b="1" noProof="1">
                <a:latin typeface="黑体" panose="02010600030101010101" pitchFamily="49" charset="-122"/>
                <a:ea typeface="黑体" panose="02010600030101010101" pitchFamily="49" charset="-122"/>
              </a:rPr>
              <a:t>介绍午门</a:t>
            </a:r>
          </a:p>
        </p:txBody>
      </p:sp>
      <p:sp>
        <p:nvSpPr>
          <p:cNvPr id="6" name="矩形标注 5"/>
          <p:cNvSpPr/>
          <p:nvPr/>
        </p:nvSpPr>
        <p:spPr>
          <a:xfrm>
            <a:off x="1901825" y="4014788"/>
            <a:ext cx="2833688" cy="485775"/>
          </a:xfrm>
          <a:prstGeom prst="wedgeRectCallout">
            <a:avLst/>
          </a:prstGeom>
          <a:solidFill>
            <a:srgbClr val="E04236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2100" b="1" noProof="1">
                <a:latin typeface="黑体" panose="02010600030101010101" pitchFamily="49" charset="-122"/>
                <a:ea typeface="黑体" panose="02010600030101010101" pitchFamily="49" charset="-122"/>
              </a:rPr>
              <a:t>按照游览顺序介绍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816225" y="538163"/>
            <a:ext cx="3425825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2400" b="1" noProof="1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参观故宫讲解稿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1257862"/>
            <a:ext cx="6176227" cy="3474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0" name="矩形 2"/>
          <p:cNvSpPr>
            <a:spLocks noChangeArrowheads="1"/>
          </p:cNvSpPr>
          <p:nvPr/>
        </p:nvSpPr>
        <p:spPr bwMode="auto">
          <a:xfrm>
            <a:off x="627063" y="2838450"/>
            <a:ext cx="830262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7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午门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816225" y="627063"/>
            <a:ext cx="3425825" cy="446087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2400" b="1" noProof="1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参观故宫讲解稿</a:t>
            </a:r>
          </a:p>
        </p:txBody>
      </p:sp>
      <p:sp>
        <p:nvSpPr>
          <p:cNvPr id="20483" name="文本框 5"/>
          <p:cNvSpPr txBox="1">
            <a:spLocks noChangeArrowheads="1"/>
          </p:cNvSpPr>
          <p:nvPr/>
        </p:nvSpPr>
        <p:spPr bwMode="auto">
          <a:xfrm>
            <a:off x="725488" y="1746250"/>
            <a:ext cx="7504112" cy="152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1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瞧!这个建筑叫太和门。是故宫里最大的木制大门。在这儿放着一对狮子，它强悍、威武、高大，代表着皇帝的威严。</a:t>
            </a:r>
          </a:p>
          <a:p>
            <a:pPr eaLnBrk="1" hangingPunct="1">
              <a:lnSpc>
                <a:spcPct val="150000"/>
              </a:lnSpc>
            </a:pPr>
            <a:endParaRPr lang="zh-CN" altLang="en-US" sz="21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404813" y="1404938"/>
            <a:ext cx="8337550" cy="2967037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标注 4"/>
          <p:cNvSpPr/>
          <p:nvPr/>
        </p:nvSpPr>
        <p:spPr>
          <a:xfrm>
            <a:off x="5292725" y="3435350"/>
            <a:ext cx="2833688" cy="485775"/>
          </a:xfrm>
          <a:prstGeom prst="wedgeRectCallout">
            <a:avLst/>
          </a:prstGeom>
          <a:solidFill>
            <a:srgbClr val="E04236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2400" b="1" noProof="1">
                <a:latin typeface="黑体" panose="02010600030101010101" pitchFamily="49" charset="-122"/>
                <a:ea typeface="黑体" panose="02010600030101010101" pitchFamily="49" charset="-122"/>
              </a:rPr>
              <a:t>介绍太和门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816225" y="736600"/>
            <a:ext cx="3425825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2400" b="1" noProof="1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参观故宫讲解稿</a:t>
            </a:r>
          </a:p>
        </p:txBody>
      </p:sp>
      <p:sp>
        <p:nvSpPr>
          <p:cNvPr id="21507" name="文本框 5"/>
          <p:cNvSpPr txBox="1">
            <a:spLocks noChangeArrowheads="1"/>
          </p:cNvSpPr>
          <p:nvPr/>
        </p:nvSpPr>
        <p:spPr bwMode="auto">
          <a:xfrm>
            <a:off x="506413" y="1417638"/>
            <a:ext cx="8235950" cy="249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1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zh-CN" altLang="en-US" sz="21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正前面的大殿叫太和殿，是故宫内最大的建筑物，并且是过去北京城最高的建筑物，你们觉得它高吗?是的，它此刻一点也不高，因为北京发展很快，高的建筑物比比皆是。</a:t>
            </a:r>
          </a:p>
          <a:p>
            <a:pPr eaLnBrk="1" hangingPunct="1">
              <a:lnSpc>
                <a:spcPct val="150000"/>
              </a:lnSpc>
            </a:pPr>
            <a:endParaRPr lang="zh-CN" altLang="en-US" sz="21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404813" y="1404938"/>
            <a:ext cx="8337550" cy="2967037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标注 4"/>
          <p:cNvSpPr/>
          <p:nvPr/>
        </p:nvSpPr>
        <p:spPr>
          <a:xfrm>
            <a:off x="5292725" y="3579813"/>
            <a:ext cx="2833688" cy="484187"/>
          </a:xfrm>
          <a:prstGeom prst="wedgeRectCallout">
            <a:avLst/>
          </a:prstGeom>
          <a:solidFill>
            <a:srgbClr val="E04236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2100" b="1" noProof="1">
                <a:latin typeface="黑体" panose="02010600030101010101" pitchFamily="49" charset="-122"/>
                <a:ea typeface="黑体" panose="02010600030101010101" pitchFamily="49" charset="-122"/>
              </a:rPr>
              <a:t>介绍太和殿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843213" y="700088"/>
            <a:ext cx="3427412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2400" b="1" noProof="1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参观故宫讲解稿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3" y="1563638"/>
            <a:ext cx="5616624" cy="3158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32" name="矩形 7"/>
          <p:cNvSpPr>
            <a:spLocks noChangeArrowheads="1"/>
          </p:cNvSpPr>
          <p:nvPr/>
        </p:nvSpPr>
        <p:spPr bwMode="auto">
          <a:xfrm>
            <a:off x="454025" y="2784475"/>
            <a:ext cx="1176338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7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太和殿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816225" y="736600"/>
            <a:ext cx="3425825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2400" b="1" noProof="1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参观故宫讲解稿</a:t>
            </a:r>
          </a:p>
        </p:txBody>
      </p:sp>
      <p:sp>
        <p:nvSpPr>
          <p:cNvPr id="24579" name="文本框 5"/>
          <p:cNvSpPr txBox="1">
            <a:spLocks noChangeArrowheads="1"/>
          </p:cNvSpPr>
          <p:nvPr/>
        </p:nvSpPr>
        <p:spPr bwMode="auto">
          <a:xfrm>
            <a:off x="506413" y="1417638"/>
            <a:ext cx="8235950" cy="152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1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zh-CN" altLang="en-US" sz="21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21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好了，我的讲解告一段落，感谢您的聆听。</a:t>
            </a:r>
          </a:p>
        </p:txBody>
      </p:sp>
      <p:sp>
        <p:nvSpPr>
          <p:cNvPr id="4" name="圆角矩形 3"/>
          <p:cNvSpPr/>
          <p:nvPr/>
        </p:nvSpPr>
        <p:spPr bwMode="auto">
          <a:xfrm>
            <a:off x="404813" y="1404938"/>
            <a:ext cx="8337550" cy="2822575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标注 4"/>
          <p:cNvSpPr/>
          <p:nvPr/>
        </p:nvSpPr>
        <p:spPr>
          <a:xfrm>
            <a:off x="5364163" y="3435350"/>
            <a:ext cx="2833687" cy="485775"/>
          </a:xfrm>
          <a:prstGeom prst="wedgeRectCallout">
            <a:avLst/>
          </a:prstGeom>
          <a:solidFill>
            <a:srgbClr val="E04236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2100" b="1" noProof="1">
                <a:latin typeface="黑体" panose="02010600030101010101" pitchFamily="49" charset="-122"/>
                <a:ea typeface="黑体" panose="02010600030101010101" pitchFamily="49" charset="-122"/>
              </a:rPr>
              <a:t>结尾，表示感谢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矩形 5"/>
          <p:cNvSpPr>
            <a:spLocks noChangeArrowheads="1"/>
          </p:cNvSpPr>
          <p:nvPr/>
        </p:nvSpPr>
        <p:spPr bwMode="auto">
          <a:xfrm>
            <a:off x="315913" y="304800"/>
            <a:ext cx="1114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交际内容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124" name="矩形 3"/>
          <p:cNvSpPr>
            <a:spLocks noChangeArrowheads="1"/>
          </p:cNvSpPr>
          <p:nvPr/>
        </p:nvSpPr>
        <p:spPr bwMode="auto">
          <a:xfrm>
            <a:off x="395288" y="1347788"/>
            <a:ext cx="8424862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仿宋" pitchFamily="49" charset="-122"/>
                <a:ea typeface="仿宋" pitchFamily="49" charset="-122"/>
              </a:rPr>
              <a:t>    本次口语交际的内容是做一名小小讲解员，向客人、亲友或参观者讲解学校有代表性的地方、家周边的环境或博物馆等。</a:t>
            </a:r>
          </a:p>
        </p:txBody>
      </p:sp>
      <p:pic>
        <p:nvPicPr>
          <p:cNvPr id="5125" name="Picture 5" descr="http://pic.51yuansu.com/pic3/cover/03/10/53/5b488e087c7bc_61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0138" y="2932113"/>
            <a:ext cx="1512887" cy="195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771800" y="304800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pic32.nipic.com/20130821/6400131_114938082000_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924050"/>
            <a:ext cx="2160588" cy="296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圆角矩形标注 2"/>
          <p:cNvSpPr/>
          <p:nvPr/>
        </p:nvSpPr>
        <p:spPr>
          <a:xfrm>
            <a:off x="2195513" y="987425"/>
            <a:ext cx="6480175" cy="1439863"/>
          </a:xfrm>
          <a:prstGeom prst="wedgeRoundRectCallout">
            <a:avLst>
              <a:gd name="adj1" fmla="val -55493"/>
              <a:gd name="adj2" fmla="val -1922"/>
              <a:gd name="adj3" fmla="val 16667"/>
            </a:avLst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604" name="矩形 3"/>
          <p:cNvSpPr>
            <a:spLocks noChangeArrowheads="1"/>
          </p:cNvSpPr>
          <p:nvPr/>
        </p:nvSpPr>
        <p:spPr bwMode="auto">
          <a:xfrm>
            <a:off x="2368550" y="1117600"/>
            <a:ext cx="623570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这篇讲解稿是按照参观路线讲解的，用词准确，表达清楚。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65400" y="1582738"/>
            <a:ext cx="390842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900" b="1">
                <a:solidFill>
                  <a:srgbClr val="DF3427"/>
                </a:solidFill>
                <a:latin typeface="思源宋体 Heavy"/>
                <a:ea typeface="思源宋体 Heavy"/>
                <a:cs typeface="思源宋体 Heavy"/>
              </a:rPr>
              <a:t>感谢您的观看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818876" y="1314450"/>
            <a:ext cx="3506249" cy="530915"/>
          </a:xfrm>
          <a:prstGeom prst="rect">
            <a:avLst/>
          </a:prstGeom>
          <a:noFill/>
        </p:spPr>
        <p:txBody>
          <a:bodyPr spcFirstLastPara="1" wrap="none" lIns="68580" tIns="34290" rIns="68580" bIns="34290">
            <a:prstTxWarp prst="textArchUp">
              <a:avLst/>
            </a:prstTxWarp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000" dirty="0">
                <a:solidFill>
                  <a:srgbClr val="401010"/>
                </a:solidFill>
                <a:latin typeface="Forte" panose="03060902040502070203" pitchFamily="66" charset="0"/>
                <a:ea typeface="微软雅黑" panose="020B0503020204020204" charset="-122"/>
              </a:rPr>
              <a:t>HAPPY CHILDREN</a:t>
            </a:r>
            <a:endParaRPr lang="zh-CN" altLang="en-US" sz="3000" dirty="0">
              <a:solidFill>
                <a:srgbClr val="401010"/>
              </a:solidFill>
              <a:latin typeface="Forte" panose="03060902040502070203" pitchFamily="66" charset="0"/>
              <a:ea typeface="微软雅黑" panose="020B050302020402020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592388" y="2408238"/>
            <a:ext cx="395922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957638" y="3116263"/>
            <a:ext cx="1228725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900">
                <a:solidFill>
                  <a:srgbClr val="FFFFFF"/>
                </a:solidFill>
                <a:ea typeface="汉仪黑荔枝体简"/>
                <a:cs typeface="汉仪黑荔枝体简"/>
              </a:rPr>
              <a:t>201x.12.31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825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矩形 5"/>
          <p:cNvSpPr>
            <a:spLocks noChangeArrowheads="1"/>
          </p:cNvSpPr>
          <p:nvPr/>
        </p:nvSpPr>
        <p:spPr bwMode="auto">
          <a:xfrm>
            <a:off x="315913" y="304800"/>
            <a:ext cx="1114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交际方法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148" name="矩形 3"/>
          <p:cNvSpPr>
            <a:spLocks noChangeArrowheads="1"/>
          </p:cNvSpPr>
          <p:nvPr/>
        </p:nvSpPr>
        <p:spPr bwMode="auto">
          <a:xfrm>
            <a:off x="395288" y="1203325"/>
            <a:ext cx="8424862" cy="257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仿宋" pitchFamily="49" charset="-122"/>
                <a:ea typeface="仿宋" pitchFamily="49" charset="-122"/>
              </a:rPr>
              <a:t>    1.</a:t>
            </a:r>
            <a:r>
              <a:rPr lang="zh-CN" altLang="en-US" sz="2800" b="1" dirty="0">
                <a:latin typeface="仿宋" pitchFamily="49" charset="-122"/>
                <a:ea typeface="仿宋" pitchFamily="49" charset="-122"/>
              </a:rPr>
              <a:t>做好讲解前的资料搜集工作。先确定好要讲解什么，再围绕它查阅、搜集相关的文字、图片和视频等资料，如果有条件，可以实地看一看，对需要讲解的地方了解得越详细越好。</a:t>
            </a:r>
          </a:p>
        </p:txBody>
      </p:sp>
      <p:pic>
        <p:nvPicPr>
          <p:cNvPr id="6149" name="Picture 7" descr="C:\Users\Administrator\Desktop\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9300" y="3651250"/>
            <a:ext cx="20447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1"/>
          <p:cNvSpPr>
            <a:spLocks noChangeArrowheads="1"/>
          </p:cNvSpPr>
          <p:nvPr/>
        </p:nvSpPr>
        <p:spPr bwMode="auto">
          <a:xfrm>
            <a:off x="323850" y="1100138"/>
            <a:ext cx="8640763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    2.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列出讲解提纲。打算讲解哪些内容，哪些内容需要详细讲解，哪些内容可以简略讲解，做到心中有数。</a:t>
            </a:r>
            <a:endParaRPr lang="en-US" altLang="zh-CN" sz="2400" b="1" dirty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    3.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提前预演，完善讲解内容。列好提纲后，先根据提纲梳理所要讲解的内容，提前在小组内预演一遍，小组成员提出疑问和改进意见；然后可以根据意见，总结预演中存在的问题，完善讲解内容，也可以根据听众的反应调整讲解的内容。</a:t>
            </a:r>
          </a:p>
        </p:txBody>
      </p:sp>
      <p:sp>
        <p:nvSpPr>
          <p:cNvPr id="7171" name="AutoShape 2" descr="http://img3.imgtn.bdimg.com/it/u=1319072571,3931905490&amp;fm=26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2" name="AutoShape 4" descr="http://bpic.wotucdn.com/16/14/03/16140310-ffa0425f7a587408ec5caaed6d3454f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3" name="AutoShape 6" descr="http://bpic.wotucdn.com/16/14/03/16140310-ffa0425f7a587408ec5caaed6d3454f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"/>
          <p:cNvSpPr>
            <a:spLocks noChangeArrowheads="1"/>
          </p:cNvSpPr>
          <p:nvPr/>
        </p:nvSpPr>
        <p:spPr bwMode="auto">
          <a:xfrm>
            <a:off x="395288" y="860425"/>
            <a:ext cx="8424862" cy="322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仿宋" pitchFamily="49" charset="-122"/>
                <a:ea typeface="仿宋" pitchFamily="49" charset="-122"/>
              </a:rPr>
              <a:t>    4.</a:t>
            </a:r>
            <a:r>
              <a:rPr lang="zh-CN" altLang="en-US" sz="2800" b="1" dirty="0">
                <a:latin typeface="仿宋" pitchFamily="49" charset="-122"/>
                <a:ea typeface="仿宋" pitchFamily="49" charset="-122"/>
              </a:rPr>
              <a:t>展示交流。内容完善后，开始讲解，讲解时条理要清楚，语气、语速要适当，还可以借助手势、动作、表情来增强讲解效果。如果有条件，可将讲解的内容做成小展板，或者制作</a:t>
            </a:r>
            <a:r>
              <a:rPr lang="en-US" altLang="zh-CN" sz="2800" b="1" dirty="0">
                <a:latin typeface="仿宋" pitchFamily="49" charset="-122"/>
                <a:ea typeface="仿宋" pitchFamily="49" charset="-122"/>
              </a:rPr>
              <a:t>PPT</a:t>
            </a:r>
            <a:r>
              <a:rPr lang="zh-CN" altLang="en-US" sz="2800" b="1" dirty="0">
                <a:latin typeface="仿宋" pitchFamily="49" charset="-122"/>
                <a:ea typeface="仿宋" pitchFamily="49" charset="-122"/>
              </a:rPr>
              <a:t>，配上图片、音乐或视频，以吸引听众。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矩形 5"/>
          <p:cNvSpPr>
            <a:spLocks noChangeArrowheads="1"/>
          </p:cNvSpPr>
          <p:nvPr/>
        </p:nvSpPr>
        <p:spPr bwMode="auto">
          <a:xfrm>
            <a:off x="319088" y="3048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讲解指导</a:t>
            </a:r>
          </a:p>
        </p:txBody>
      </p:sp>
      <p:sp>
        <p:nvSpPr>
          <p:cNvPr id="4" name="文本框 5"/>
          <p:cNvSpPr txBox="1">
            <a:spLocks noChangeArrowheads="1"/>
          </p:cNvSpPr>
          <p:nvPr/>
        </p:nvSpPr>
        <p:spPr bwMode="auto">
          <a:xfrm>
            <a:off x="323850" y="1347788"/>
            <a:ext cx="8569325" cy="283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400" b="1" noProof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我是小小讲解员</a:t>
            </a: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u"/>
              <a:defRPr/>
            </a:pPr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准备工作</a:t>
            </a:r>
          </a:p>
          <a:p>
            <a:pPr indent="342900" fontAlgn="auto">
              <a:lnSpc>
                <a:spcPct val="150000"/>
              </a:lnSpc>
              <a:defRPr/>
            </a:pPr>
            <a:r>
              <a:rPr lang="zh-CN" altLang="en-US" sz="2400" noProof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2400" b="1" noProof="1">
                <a:solidFill>
                  <a:srgbClr val="000000"/>
                </a:solidFill>
                <a:latin typeface="仿宋" pitchFamily="49" charset="-122"/>
                <a:ea typeface="仿宋" pitchFamily="49" charset="-122"/>
                <a:cs typeface="微软雅黑" panose="020B0503020204020204" charset="-122"/>
              </a:rPr>
              <a:t>确定好讲解主题，围绕这个主题查阅资料、搜集文字和图片资料，如果有条件，可以实地看一看。</a:t>
            </a:r>
          </a:p>
          <a:p>
            <a:pPr indent="342900" fontAlgn="auto">
              <a:lnSpc>
                <a:spcPct val="150000"/>
              </a:lnSpc>
              <a:defRPr/>
            </a:pPr>
            <a:r>
              <a:rPr lang="zh-CN" altLang="en-US" sz="2400" b="1" noProof="1">
                <a:solidFill>
                  <a:srgbClr val="000000"/>
                </a:solidFill>
                <a:latin typeface="仿宋" pitchFamily="49" charset="-122"/>
                <a:ea typeface="仿宋" pitchFamily="49" charset="-122"/>
                <a:cs typeface="微软雅黑" panose="020B0503020204020204" charset="-122"/>
              </a:rPr>
              <a:t>   将资料整理成一片讲解稿，自己试着讲一讲。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>
            <a:spLocks noChangeArrowheads="1"/>
          </p:cNvSpPr>
          <p:nvPr/>
        </p:nvSpPr>
        <p:spPr bwMode="auto">
          <a:xfrm>
            <a:off x="395288" y="700088"/>
            <a:ext cx="828040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buFont typeface="Wingdings" pitchFamily="2" charset="2"/>
              <a:buChar char="p"/>
            </a:pPr>
            <a:r>
              <a:rPr lang="zh-CN" altLang="en-US" sz="2400" b="1" dirty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讲解的时候，条理要清楚。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Char char="p"/>
            </a:pPr>
            <a:r>
              <a:rPr lang="zh-CN" altLang="en-US" sz="2400" b="1" dirty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讲解的语气、语速要适当。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Char char="p"/>
            </a:pPr>
            <a:r>
              <a:rPr lang="zh-CN" altLang="en-US" sz="2400" b="1" dirty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可以适当加入手势、动作、表情等帮助讲解。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Char char="p"/>
            </a:pPr>
            <a:r>
              <a:rPr lang="zh-CN" altLang="en-US" sz="2400" b="1" dirty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可以把讲解的内容做成小展板，画出参观路线、附上注解。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Char char="p"/>
            </a:pPr>
            <a:r>
              <a:rPr lang="zh-CN" altLang="en-US" sz="2400" b="1" dirty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可以在讲的时候配上图片、影像或者音乐。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矩形 5"/>
          <p:cNvSpPr>
            <a:spLocks noChangeArrowheads="1"/>
          </p:cNvSpPr>
          <p:nvPr/>
        </p:nvSpPr>
        <p:spPr bwMode="auto">
          <a:xfrm>
            <a:off x="287338" y="304800"/>
            <a:ext cx="1231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交际范例</a:t>
            </a:r>
            <a:r>
              <a:rPr lang="en-US" altLang="zh-CN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268" name="矩形 5"/>
          <p:cNvSpPr>
            <a:spLocks noChangeArrowheads="1"/>
          </p:cNvSpPr>
          <p:nvPr/>
        </p:nvSpPr>
        <p:spPr bwMode="auto">
          <a:xfrm>
            <a:off x="4140200" y="1419225"/>
            <a:ext cx="4679950" cy="33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我们学校环境优美，校园一角的大树苍翠繁茂、小草绿意盎然、鲜花娇艳欲滴，处处鸟语花香。上课时，教室里传来同学们朗朗的读书声，伴着窗外鸟儿动听的歌声，好似人间仙境。</a:t>
            </a:r>
          </a:p>
        </p:txBody>
      </p:sp>
      <p:pic>
        <p:nvPicPr>
          <p:cNvPr id="11269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563688"/>
            <a:ext cx="3744913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2"/>
          <p:cNvSpPr>
            <a:spLocks noChangeArrowheads="1"/>
          </p:cNvSpPr>
          <p:nvPr/>
        </p:nvSpPr>
        <p:spPr bwMode="auto">
          <a:xfrm>
            <a:off x="4140200" y="771525"/>
            <a:ext cx="4679950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00" b="1">
                <a:latin typeface="仿宋" pitchFamily="49" charset="-122"/>
                <a:ea typeface="仿宋" pitchFamily="49" charset="-122"/>
              </a:rPr>
              <a:t>我们学校的教学楼是一幢红墙蓝窗的高楼，教学楼前面的广场上有一座颇具特色的雕塑，它象征着朝气蓬勃、努力读书的我们。在教学楼旁边，还设有音乐教室、实验室等综合楼。</a:t>
            </a:r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058863"/>
            <a:ext cx="3816350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998</Words>
  <Application>Microsoft Office PowerPoint</Application>
  <PresentationFormat>全屏显示(16:9)</PresentationFormat>
  <Paragraphs>68</Paragraphs>
  <Slides>22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7" baseType="lpstr">
      <vt:lpstr>Meiryo</vt:lpstr>
      <vt:lpstr>仿宋</vt:lpstr>
      <vt:lpstr>汉仪黑荔枝体简</vt:lpstr>
      <vt:lpstr>黑体</vt:lpstr>
      <vt:lpstr>楷体</vt:lpstr>
      <vt:lpstr>思源宋体 Heavy</vt:lpstr>
      <vt:lpstr>宋体</vt:lpstr>
      <vt:lpstr>微软雅黑</vt:lpstr>
      <vt:lpstr>Arial</vt:lpstr>
      <vt:lpstr>Calibri</vt:lpstr>
      <vt:lpstr>Calibri Light</vt:lpstr>
      <vt:lpstr>Forte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</cp:revision>
  <dcterms:created xsi:type="dcterms:W3CDTF">2019-07-09T05:51:00Z</dcterms:created>
  <dcterms:modified xsi:type="dcterms:W3CDTF">2021-10-27T02:53:53Z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