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5" r:id="rId2"/>
  </p:sldMasterIdLst>
  <p:notesMasterIdLst>
    <p:notesMasterId r:id="rId30"/>
  </p:notesMasterIdLst>
  <p:sldIdLst>
    <p:sldId id="256" r:id="rId3"/>
    <p:sldId id="1476" r:id="rId4"/>
    <p:sldId id="1593" r:id="rId5"/>
    <p:sldId id="1594" r:id="rId6"/>
    <p:sldId id="1595" r:id="rId7"/>
    <p:sldId id="1596" r:id="rId8"/>
    <p:sldId id="1597" r:id="rId9"/>
    <p:sldId id="1598" r:id="rId10"/>
    <p:sldId id="1599" r:id="rId11"/>
    <p:sldId id="1600" r:id="rId12"/>
    <p:sldId id="1601" r:id="rId13"/>
    <p:sldId id="1602" r:id="rId14"/>
    <p:sldId id="1603" r:id="rId15"/>
    <p:sldId id="1604" r:id="rId16"/>
    <p:sldId id="1605" r:id="rId17"/>
    <p:sldId id="1606" r:id="rId18"/>
    <p:sldId id="1607" r:id="rId19"/>
    <p:sldId id="1608" r:id="rId20"/>
    <p:sldId id="1609" r:id="rId21"/>
    <p:sldId id="1610" r:id="rId22"/>
    <p:sldId id="1611" r:id="rId23"/>
    <p:sldId id="1613" r:id="rId24"/>
    <p:sldId id="1614" r:id="rId25"/>
    <p:sldId id="1615" r:id="rId26"/>
    <p:sldId id="1612" r:id="rId27"/>
    <p:sldId id="1616" r:id="rId28"/>
    <p:sldId id="1617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EEE9"/>
    <a:srgbClr val="E38612"/>
    <a:srgbClr val="E5B660"/>
    <a:srgbClr val="E38713"/>
    <a:srgbClr val="C963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498" y="150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E2CFD8-6B05-437C-AE46-D38D21EB1618}" type="datetimeFigureOut">
              <a:rPr lang="zh-CN" altLang="en-US" smtClean="0"/>
              <a:t>2021/10/26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A36F86-B2F3-4505-8A04-83F107529B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715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065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706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DBD106FF-C36C-4DD6-BA68-8E96E59CE13E}" type="slidenum">
              <a:rPr lang="zh-CN" altLang="en-US" smtClean="0">
                <a:solidFill>
                  <a:srgbClr val="000000"/>
                </a:solidFill>
                <a:latin typeface="Calibri" pitchFamily="34" charset="0"/>
                <a:ea typeface="微软雅黑" pitchFamily="34" charset="-122"/>
              </a:rPr>
              <a:pPr eaLnBrk="1" hangingPunct="1"/>
              <a:t>1</a:t>
            </a:fld>
            <a:endParaRPr lang="zh-CN" altLang="en-US">
              <a:solidFill>
                <a:srgbClr val="000000"/>
              </a:solidFill>
              <a:latin typeface="Calibri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48287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>
            <a:miter lim="800000"/>
          </a:ln>
        </p:spPr>
      </p:sp>
      <p:sp>
        <p:nvSpPr>
          <p:cNvPr id="7987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87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EB8F0230-FC98-4FE1-A86C-580FCEA7CC82}" type="slidenum">
              <a:rPr lang="zh-CN" altLang="en-US" smtClean="0">
                <a:latin typeface="Calibri" pitchFamily="34" charset="0"/>
              </a:rPr>
              <a:pPr eaLnBrk="1" hangingPunct="1"/>
              <a:t>10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9377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8089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9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3FF9726A-C0B9-4E18-81EC-290D861A4F4C}" type="slidenum">
              <a:rPr lang="zh-CN" altLang="en-US" smtClean="0">
                <a:latin typeface="Calibri" pitchFamily="34" charset="0"/>
              </a:rPr>
              <a:pPr eaLnBrk="1" hangingPunct="1"/>
              <a:t>11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3164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>
            <a:miter lim="800000"/>
          </a:ln>
        </p:spPr>
      </p:sp>
      <p:sp>
        <p:nvSpPr>
          <p:cNvPr id="8192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92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1F9C3F34-B1B6-4C60-8869-46D7AE5DBEC3}" type="slidenum">
              <a:rPr lang="zh-CN" alt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12</a:t>
            </a:fld>
            <a:endParaRPr lang="zh-CN" altLang="en-US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2841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>
            <a:miter lim="800000"/>
          </a:ln>
        </p:spPr>
      </p:sp>
      <p:sp>
        <p:nvSpPr>
          <p:cNvPr id="8294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8294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4B963BDF-4DD4-4527-8116-7E762AC7DCEB}" type="slidenum">
              <a:rPr lang="zh-CN" alt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13</a:t>
            </a:fld>
            <a:endParaRPr lang="zh-CN" altLang="en-US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6590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8397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97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7700860-9160-4671-95C4-44CF01B2A562}" type="slidenum">
              <a:rPr lang="zh-CN" altLang="en-US" smtClean="0">
                <a:latin typeface="Calibri" pitchFamily="34" charset="0"/>
              </a:rPr>
              <a:pPr eaLnBrk="1" hangingPunct="1"/>
              <a:t>14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119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8499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99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09A109F-D6F1-4D66-A8CA-9B723BFEA0A9}" type="slidenum">
              <a:rPr lang="zh-CN" altLang="en-US" smtClean="0">
                <a:latin typeface="Calibri" pitchFamily="34" charset="0"/>
              </a:rPr>
              <a:pPr eaLnBrk="1" hangingPunct="1"/>
              <a:t>15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9396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8601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02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5A2AA6E1-9610-4B37-8A7E-E70B0900CA4C}" type="slidenum">
              <a:rPr lang="zh-CN" altLang="en-US" smtClean="0">
                <a:latin typeface="Calibri" pitchFamily="34" charset="0"/>
              </a:rPr>
              <a:pPr eaLnBrk="1" hangingPunct="1"/>
              <a:t>16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6816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>
            <a:miter lim="800000"/>
          </a:ln>
        </p:spPr>
      </p:sp>
      <p:sp>
        <p:nvSpPr>
          <p:cNvPr id="8704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04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38D20CB2-C955-415C-AB08-FFC9316949E4}" type="slidenum">
              <a:rPr lang="zh-CN" alt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17</a:t>
            </a:fld>
            <a:endParaRPr lang="zh-CN" altLang="en-US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3881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8806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06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F476BE00-F5CF-4E0B-A605-11F43F0305EC}" type="slidenum">
              <a:rPr lang="zh-CN" altLang="en-US" smtClean="0">
                <a:latin typeface="Calibri" pitchFamily="34" charset="0"/>
              </a:rPr>
              <a:pPr eaLnBrk="1" hangingPunct="1"/>
              <a:t>18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6906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8909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09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D646390F-C0A6-4611-8725-DCE7EF514A22}" type="slidenum">
              <a:rPr lang="zh-CN" altLang="en-US" smtClean="0">
                <a:latin typeface="Calibri" pitchFamily="34" charset="0"/>
              </a:rPr>
              <a:pPr eaLnBrk="1" hangingPunct="1"/>
              <a:t>19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695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168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68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BDAD4A0B-39C8-43AE-94F4-985292EDA420}" type="slidenum">
              <a:rPr lang="zh-CN" altLang="en-US" smtClean="0">
                <a:latin typeface="Calibri" pitchFamily="34" charset="0"/>
              </a:rPr>
              <a:pPr eaLnBrk="1" hangingPunct="1"/>
              <a:t>2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2515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9011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11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6116F37F-1BF3-4B68-8835-E1CE17C30F19}" type="slidenum">
              <a:rPr lang="zh-CN" altLang="en-US" smtClean="0">
                <a:latin typeface="Calibri" pitchFamily="34" charset="0"/>
              </a:rPr>
              <a:pPr eaLnBrk="1" hangingPunct="1"/>
              <a:t>20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5839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9113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14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480A77C0-1F74-4297-8FBF-A1DC24C04C8A}" type="slidenum">
              <a:rPr lang="zh-CN" altLang="en-US" smtClean="0">
                <a:latin typeface="Calibri" pitchFamily="34" charset="0"/>
              </a:rPr>
              <a:pPr eaLnBrk="1" hangingPunct="1"/>
              <a:t>21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0657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9216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16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80C67AD4-BD88-4964-91E6-1A3EA4120432}" type="slidenum">
              <a:rPr lang="zh-CN" altLang="en-US" smtClean="0">
                <a:latin typeface="Calibri" pitchFamily="34" charset="0"/>
              </a:rPr>
              <a:pPr eaLnBrk="1" hangingPunct="1"/>
              <a:t>22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3497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9318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18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45B5859E-FBC9-4D97-91C6-1B0EB7BCD027}" type="slidenum">
              <a:rPr lang="zh-CN" altLang="en-US" smtClean="0">
                <a:latin typeface="Calibri" pitchFamily="34" charset="0"/>
              </a:rPr>
              <a:pPr eaLnBrk="1" hangingPunct="1"/>
              <a:t>23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9621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9421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21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55C05BC8-54A0-4C2A-8963-36837D307E91}" type="slidenum">
              <a:rPr lang="zh-CN" altLang="en-US" smtClean="0">
                <a:latin typeface="Calibri" pitchFamily="34" charset="0"/>
              </a:rPr>
              <a:pPr eaLnBrk="1" hangingPunct="1"/>
              <a:t>24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2850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9523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23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5EB57A2E-A7DD-4DF3-95BC-660CE0F0BAE4}" type="slidenum">
              <a:rPr lang="zh-CN" altLang="en-US" smtClean="0">
                <a:latin typeface="Calibri" pitchFamily="34" charset="0"/>
              </a:rPr>
              <a:pPr eaLnBrk="1" hangingPunct="1"/>
              <a:t>25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3931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065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706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DBD106FF-C36C-4DD6-BA68-8E96E59CE13E}" type="slidenum">
              <a:rPr lang="zh-CN" altLang="en-US" smtClean="0">
                <a:solidFill>
                  <a:srgbClr val="000000"/>
                </a:solidFill>
                <a:latin typeface="Calibri" pitchFamily="34" charset="0"/>
                <a:ea typeface="微软雅黑" pitchFamily="34" charset="-122"/>
              </a:rPr>
              <a:pPr eaLnBrk="1" hangingPunct="1"/>
              <a:t>26</a:t>
            </a:fld>
            <a:endParaRPr lang="zh-CN" altLang="en-US">
              <a:solidFill>
                <a:srgbClr val="000000"/>
              </a:solidFill>
              <a:latin typeface="Calibri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1482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12730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270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7270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7C8D74F8-B309-41D5-8B35-BE80E4AE759C}" type="slidenum">
              <a:rPr lang="zh-CN" altLang="en-US" smtClean="0">
                <a:latin typeface="Calibri" pitchFamily="34" charset="0"/>
              </a:rPr>
              <a:pPr eaLnBrk="1" hangingPunct="1"/>
              <a:t>3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854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373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73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6AAB0915-DE39-4953-9289-C5183712B1DA}" type="slidenum">
              <a:rPr lang="zh-CN" altLang="en-US" smtClean="0">
                <a:latin typeface="Calibri" pitchFamily="34" charset="0"/>
              </a:rPr>
              <a:pPr eaLnBrk="1" hangingPunct="1"/>
              <a:t>4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9933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475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75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67A6967E-0BCC-478E-808F-EC224F243615}" type="slidenum">
              <a:rPr lang="zh-CN" altLang="en-US" smtClean="0">
                <a:latin typeface="Calibri" pitchFamily="34" charset="0"/>
              </a:rPr>
              <a:pPr eaLnBrk="1" hangingPunct="1"/>
              <a:t>5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6370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577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78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A41F75DB-6D82-44C1-83C0-30D547C66717}" type="slidenum">
              <a:rPr lang="zh-CN" altLang="en-US" smtClean="0">
                <a:latin typeface="Calibri" pitchFamily="34" charset="0"/>
              </a:rPr>
              <a:pPr eaLnBrk="1" hangingPunct="1"/>
              <a:t>6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7514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680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80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ADC0CDCB-145B-4CA0-90FC-2D9993CE9BBD}" type="slidenum">
              <a:rPr lang="zh-CN" altLang="en-US" smtClean="0">
                <a:latin typeface="Calibri" pitchFamily="34" charset="0"/>
              </a:rPr>
              <a:pPr eaLnBrk="1" hangingPunct="1"/>
              <a:t>7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148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782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82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2C015630-0801-4826-B83F-BBCCF2F8F927}" type="slidenum">
              <a:rPr lang="zh-CN" altLang="en-US" smtClean="0">
                <a:latin typeface="Calibri" pitchFamily="34" charset="0"/>
              </a:rPr>
              <a:pPr eaLnBrk="1" hangingPunct="1"/>
              <a:t>8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226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>
            <a:miter lim="800000"/>
          </a:ln>
        </p:spPr>
      </p:sp>
      <p:sp>
        <p:nvSpPr>
          <p:cNvPr id="788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8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5D3E219B-4D24-4C84-B575-58D0AF3383EC}" type="slidenum">
              <a:rPr lang="zh-CN" altLang="en-US" smtClean="0">
                <a:latin typeface="Calibri" pitchFamily="34" charset="0"/>
              </a:rPr>
              <a:pPr eaLnBrk="1" hangingPunct="1"/>
              <a:t>9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399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3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3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3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3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3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image" Target="../media/image3.png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3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3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image" Target="../media/image3.pn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7" Type="http://schemas.openxmlformats.org/officeDocument/2006/relationships/image" Target="../media/image3.png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7" Type="http://schemas.openxmlformats.org/officeDocument/2006/relationships/image" Target="../media/image3.png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7" Type="http://schemas.openxmlformats.org/officeDocument/2006/relationships/image" Target="../media/image3.pn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7" Type="http://schemas.openxmlformats.org/officeDocument/2006/relationships/image" Target="../media/image3.png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image" Target="../media/image3.png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7" Type="http://schemas.openxmlformats.org/officeDocument/2006/relationships/image" Target="../media/image3.png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7" Type="http://schemas.openxmlformats.org/officeDocument/2006/relationships/image" Target="../media/image3.pn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7" Type="http://schemas.openxmlformats.org/officeDocument/2006/relationships/image" Target="../media/image3.png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7" Type="http://schemas.openxmlformats.org/officeDocument/2006/relationships/image" Target="../media/image3.png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7" Type="http://schemas.openxmlformats.org/officeDocument/2006/relationships/image" Target="../media/image3.png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7" Type="http://schemas.openxmlformats.org/officeDocument/2006/relationships/image" Target="../media/image3.pn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7" Type="http://schemas.openxmlformats.org/officeDocument/2006/relationships/image" Target="../media/image3.png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7" Type="http://schemas.openxmlformats.org/officeDocument/2006/relationships/image" Target="../media/image3.png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7" Type="http://schemas.openxmlformats.org/officeDocument/2006/relationships/image" Target="../media/image3.png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7" Type="http://schemas.openxmlformats.org/officeDocument/2006/relationships/image" Target="../media/image3.png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image" Target="../media/image4.png"/><Relationship Id="rId5" Type="http://schemas.openxmlformats.org/officeDocument/2006/relationships/image" Target="../media/image1.jpeg"/><Relationship Id="rId4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FB2BBEA-5A14-4688-BCAD-5AFB160D6A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8DE43C97-5F95-4533-A0B1-B65580DF5B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AB9D0A9-9F3A-40CA-A7C0-5F2650D64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3A0FF-B018-4C0A-84E8-D653C45C6D47}" type="datetimeFigureOut">
              <a:rPr lang="zh-CN" altLang="en-US" smtClean="0"/>
              <a:t>2021/10/26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0E280ED-597B-45F6-A0ED-A56ECC606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B27424B-E967-4B4A-8D44-6B8702CEE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31E5-4552-48DF-83EA-A2B54293A8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658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3F1D7BA-E376-4451-8443-D918C2A4E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3CC697CA-CF8F-49F3-9DF7-D38128E906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2D68E3A-8E35-46F0-8614-61DFC6AB0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3A0FF-B018-4C0A-84E8-D653C45C6D47}" type="datetimeFigureOut">
              <a:rPr lang="zh-CN" altLang="en-US" smtClean="0"/>
              <a:t>2021/10/26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6B66F01-549F-4E2B-AA70-030E633E1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0591864-5BA3-4E43-919D-32680BEFA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31E5-4552-48DF-83EA-A2B54293A8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112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013D6168-5E41-4C66-B654-245B68B18F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75E79DDC-C10B-40A0-BE1E-ADC7CE06D1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F2C3452-66D2-4942-966B-08CAFE3B0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3A0FF-B018-4C0A-84E8-D653C45C6D47}" type="datetimeFigureOut">
              <a:rPr lang="zh-CN" altLang="en-US" smtClean="0"/>
              <a:t>2021/10/26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4D47830-6422-484F-8D2B-6A353E90C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FF0FF17-1AC2-49BA-9552-32AC4D0F5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31E5-4552-48DF-83EA-A2B54293A8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7663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531AC-B128-4042-8C91-4049A6517EE0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425C9-938A-4E69-AE25-44132DA2A6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D9082022-C523-4412-BABB-0965322F941D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5A3BF533-AD68-4092-9FAC-2E9724823C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3728140B-0C93-4034-9DA5-270C11B44599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7DCE18E0-7643-48F4-B4B5-880FD19301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2888BF3A-FBAD-4F08-B1DE-68414460B1E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3081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83428-61D4-48AD-91EB-E645AF620FC9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16CDE-413A-418B-9E1E-C1EE7B03F0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FE487D24-FBA3-4885-9510-3240B58FAC6D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5794ED4A-DB39-4288-8F05-2BDBEF06FA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9B950FE1-49A0-44DA-9D0D-499279B7669C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A3393239-F410-4151-B380-AAF84FFD26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5E3BF428-A905-4A58-A5EF-87233A94A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515302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7342F-BFE5-4C9F-8A3B-A6FA67CA8717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9888B-94B4-4766-9E7F-574D042398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9D952757-12F8-4657-8460-902CD38B2932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DADBD5E4-1799-4AF2-B523-85DFABA4BB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A0C1DE50-A666-4F82-8288-314CC2B7293A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07B11AC1-A7FB-4403-AB8E-6375028A55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0021A780-5B8B-4C42-A6DC-C88DA0CFA07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590952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BF2A3-8951-4DDA-95C8-1A04B86E8CCB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3A75B-7A8E-4564-A29A-DD1911A7E56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21E47C5F-E2C6-4158-A6D3-A2730996A8FF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1466E767-9EE6-427A-98BF-03D002E291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09E5E603-BFBF-4EA9-8290-CCFA62CAF997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1005E4EF-7B18-4B07-8246-E3ED48842F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B8451CA6-790A-414A-B370-AE6E44699CA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84913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BD5F7-67AA-4CE8-B754-8361CC9615BC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11463-1E63-4F52-9064-AA9ABAA1A9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FAE085C-F94A-4949-AA13-C4491FDCE133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D8352176-FB8C-4BFB-A6E4-F230FA543E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DFE6982A-959C-4298-99C7-3A2B79386172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A1595101-25D7-41F2-8E00-3CFCD1908D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181992AD-C07C-4BC1-B8B5-152B14013B9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572510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AE2E4-CE36-42ED-A898-901638544917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51A63-5FBB-428A-B902-3ECA5820AB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48E48611-E02F-4BBE-B562-3F3B025529BA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E4EA6993-4072-4628-B0AD-BD14F35DC0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16D2D523-C822-4401-90C9-587A873C2D3C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0E4C20D5-3214-4D7A-9978-F28CBCE990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7AC6B51F-BD5D-45EB-806B-7D319DA6A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261832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E03-3057-42DD-94B4-CB30E3A58DD3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01D22-BC7E-4D84-BDDB-E9BB064BBE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32CE32F8-565D-41C1-A6C0-A1E6300463C4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60CDD2B-3A6D-4562-9A74-97EB7F637A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EE5BB621-621F-4FE0-A9FD-DDCD362F3C97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703A0967-2935-4B0D-A119-F4CAD1EBB9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AB77C4B4-43A6-48DE-B120-B22E110EBA8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715976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72A9C-E1F7-49F6-B2A3-0189976546FB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30DD2-B6F4-458A-B53F-51622716EB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EACC8C83-E8C9-487F-9DAC-B6D5B97BC918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D723F1B2-37D7-4E91-A80E-5003044A05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CCAF9D42-D540-4789-B127-B395DC5A57DE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FEEBCB00-6EBE-4469-B5E2-6180DA2664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63AAE4B3-84C3-414E-988E-002C3A5B162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50726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80EDB2B-D41B-427E-A872-77D4E3E72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1351948-F1ED-4F84-9C72-3007CD1049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20B2954-E2D4-4A35-9113-FBB2AFE6F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3A0FF-B018-4C0A-84E8-D653C45C6D47}" type="datetimeFigureOut">
              <a:rPr lang="zh-CN" altLang="en-US" smtClean="0"/>
              <a:t>2021/10/26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7FB2F03-6F08-47D3-B96B-C436066B6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FFB9553-7678-4502-925F-CA1FED0E9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31E5-4552-48DF-83EA-A2B54293A8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57137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5B693-E2B1-4E03-9272-7AF8F29DEF26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7E895-5214-4D18-8D8C-473066E996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C4658141-31DD-46D1-B0EF-94E6871E5F2D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C02E08C2-4507-4CAB-8754-BE10BF8E14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699F9676-3EC9-42BF-827C-79DCB55EA972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F823D8EE-E3F5-4C01-8591-4BB0D52465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D08738AC-57C7-40EE-9031-984A85AF1A6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23242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E6714-DCAE-4E30-8C54-61C03E7C92B5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97D07-0E0A-48B4-A29A-61D7B42AF6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F1924A75-0FFC-4162-94A4-4E1A4CE9BE43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A29995E5-D4C2-4AB6-9156-D12E3EDF5D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EF11777B-96D0-4363-A798-C85E52B85AC9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B53387F4-64D3-45AE-8F2C-3C03339706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F514D77E-8749-4FF5-A632-004ABF1C4FA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951122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FFB47-9711-4023-835E-F29EFEC1535A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4F0C3-1FEE-4A41-ABD7-64DC25460B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DAD2448B-988C-445E-B30E-57D1301A5820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A00C1C8-1789-4BA6-8293-644AF05551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A3855C0-9019-43EA-AEC0-125334E9DADD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9A80E97C-6E05-4195-8637-6BDDA3B2F8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CC1EF42F-0126-43D6-A119-5E35EB0BDFA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22791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DFB09-E2E5-4341-8363-74670E97A491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D5519-C5D7-40BD-B6E7-EE27F65C4A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0369640D-DE73-4FCF-9B33-7B59060A0744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DE3E6CC9-90FC-4FF6-922F-84B8AF641F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66EA4752-AFB9-45E2-B385-AFF666888635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91232748-9BCC-4351-86EF-C3D9561610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3649F4DC-AFED-419A-BF12-01B4FE516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461965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C1E33-BAE5-4B84-9DD2-37C2CE6FFDE8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8A7CE-7583-4F99-9AC7-D16CD2C1C4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2C96FCB2-8F7B-4779-B2C1-2D613BD27EE8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E16DD543-891B-438D-B5DF-D41D1A1411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B171605-3672-4AEA-AB56-3791F7250F04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58BFF14F-D80A-4C6F-8C41-F2881325FF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E00A35CC-2BE5-47FA-A882-63E9C7A420A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35274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812E6-A681-40AF-AFAC-CB70AE7B3245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12B19-2E1B-4058-83DD-708516FE6A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F5A5C701-2F25-4E7D-8255-476A51926D28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DC7A0570-1D75-47A3-A51D-1FF3BF7260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27D1B8F-BA38-4AA7-A7AD-04990F5888C6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A424B6F8-831E-47F1-A43F-65C8A3994F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1B3E2095-5F48-415B-9B4C-4CAB38754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689846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12BD1-8B73-4773-ABBD-E9E5CCC0E161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905B3-2168-4133-AA10-2FF38A3C0C3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58C0EC0-3578-4373-984C-03A4E5B320EE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CB6E82FA-F254-4329-B739-34BADC9319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5F0C2A66-1494-4ADD-99AD-5683DDD652EA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10B46161-99C4-4A96-AF7F-2561185F96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B2CAA779-392A-414D-B50F-C4090E08B6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384164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50D6E-1FF4-41D7-B07C-EE8522BA1D10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864D0-1CD7-4B56-851A-E816534DD9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BC70F86-7F29-4407-B4C7-92DD7507D5A3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0E5CA4E0-8A13-4601-8C90-6A946FCB0D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F0EA0641-25E9-4006-9C17-488CFA5362C8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D0D5C116-E47E-432D-8470-C3345C36C0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8DBC20A1-4BF2-4D36-9831-0F1A70619A1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887632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676C8-2415-4E25-9E66-221C0DD89EDE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73224-2EC3-4ACD-8B51-69FB15ADA3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032F4663-6E45-427F-ADD4-CC5C10914A11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D9381FBC-FB7D-4CC4-9926-075669E8B2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B509688E-0D41-42D9-98D6-6CECF7B1C9EF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46AD0B30-DD41-4FFF-AB8D-C1655644E1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0AD3C7B0-FCFA-4DFD-B8D9-FE03711672E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574235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C358-B873-4C63-962E-E669DF46C8A4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25D7A-97C1-4AA2-AD34-13606B62E8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3FC3A66-3EE2-4382-B57C-D94DA93971E5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0252DCDD-744D-46F0-8620-F7017FAF4D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51E18932-297B-4D20-BA76-3D136A89E856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0E3115C7-6B29-4602-806B-310100907B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0D4EAD71-1FA1-4668-B1FE-DA65522BA2F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28411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590BFFE-BCE2-4BD0-B334-84983D99B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909746C-1550-4A66-B5F0-9EFAF8AC3A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56D340E-CD24-4E5F-9D9B-3C9089D33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3A0FF-B018-4C0A-84E8-D653C45C6D47}" type="datetimeFigureOut">
              <a:rPr lang="zh-CN" altLang="en-US" smtClean="0"/>
              <a:t>2021/10/26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C395523-A2AB-46CB-9F6E-CEB1BA3E7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D0A0FF1-503B-4E46-8170-FB79D5761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31E5-4552-48DF-83EA-A2B54293A8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8679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39F8A-81D7-4AD6-9D9B-1C4CDE96FF43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9A831-3B95-470A-911B-9600AB22B6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850F5E19-17B7-4250-A439-8019A730D341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F2E46894-FABE-4228-88B8-61FF41F2B0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0F92B1AA-D5F7-41E0-B721-5C9C29CB1716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578D2D33-1A93-4803-BF80-C3085B9B12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08A1B68F-A80D-43A5-B215-3970B6B51C5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6213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09406-5DC8-42DF-85A6-D1C6CC7BBF1F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9722D-EF03-4284-8F0B-84D2F4D61F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1899DC45-B853-44BF-8466-351F4E4B63C0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ACB7F6A2-C51C-4C32-8AA7-93BB58D588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348CB800-C74A-43CB-8559-87674BFA58E1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E07391E7-9A20-4C9F-BCFB-41729AADFB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62A73A53-9884-46D9-A255-C25CCA98E25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656559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DF74B-C1BC-4AF5-A236-DF43B82E9666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CC3FE-1BC7-4E29-8284-6A77207CB0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4C95464D-C4D5-4A65-A962-B16110AE9E61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20A81E16-147E-4CD2-929E-B0AF74C3D8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7D9968BC-5122-4D64-8995-F977581B900D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39A25811-D08A-446D-9DBD-24D71D78F9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0F9E3101-D29D-49CF-8305-7F75A5A713C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53986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878CF-AD1D-4589-94EE-11B1080A9AA6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CABA9-D432-469B-BB80-00466F8415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45E358AD-BF78-4C26-A02F-6B05129A750A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7E901F25-E4BB-4D8A-A8E7-4C63E3E3FF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11C8039E-0B9A-42C9-ACC1-8B727785419D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04242895-03EB-46F4-894B-248F703257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D96E3908-3A9E-4759-9C76-AEFAE843E2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177410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59E5E-48BB-4A53-92B8-22ADF64B50B0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76F20-FE19-4C3C-B848-3679B687D6D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490D6377-EBB0-4088-A90C-28A864212B73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E3DE663C-A28E-4EA0-A104-20747B540E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3E782810-17EC-4288-A6B6-5B4716E76CDE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88825074-9989-4BB9-AB90-E073EC03E3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3F8ADAE0-E410-4B93-AC94-BC145E0B11C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22165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FE1AE-9AEF-4AD2-B25F-DE42D31F9968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75121-D548-4E6F-86A1-FF386A8322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7AD2649-475D-49CC-A50E-FC8E77AA8185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93EB9A5D-487A-4E66-9155-D507A0E5AC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86C99E17-CF5C-4EF8-995E-60A703AF4456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E12505EB-9DCE-40CF-B9DD-AB782E6731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671EC200-6D55-4F9C-8ACF-EA30AAE0E2F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999281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FD818-BE79-4793-A882-EC5DF280829D}" type="datetimeFigureOut">
              <a:rPr lang="zh-CN" altLang="en-US"/>
              <a:pPr>
                <a:defRPr/>
              </a:pPr>
              <a:t>2021/10/26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415EF-CF9F-4892-93FA-18934719A5F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8301B7A4-F26C-416B-B85E-7BA04E02495C}"/>
              </a:ext>
            </a:extLst>
          </p:cNvPr>
          <p:cNvGrpSpPr/>
          <p:nvPr userDrawn="1"/>
        </p:nvGrpSpPr>
        <p:grpSpPr>
          <a:xfrm>
            <a:off x="-14489" y="-2290841"/>
            <a:ext cx="13347775" cy="9148841"/>
            <a:chOff x="-14489" y="-2290841"/>
            <a:chExt cx="13347775" cy="9148841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784E0FB8-0982-4431-9192-9DA846C7F3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r="5556"/>
            <a:stretch/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D3AC16DB-66C4-4F7A-A29F-A2A621076107}"/>
                </a:ext>
              </a:extLst>
            </p:cNvPr>
            <p:cNvSpPr/>
            <p:nvPr/>
          </p:nvSpPr>
          <p:spPr>
            <a:xfrm>
              <a:off x="285236" y="236098"/>
              <a:ext cx="11621528" cy="6385804"/>
            </a:xfrm>
            <a:prstGeom prst="roundRect">
              <a:avLst>
                <a:gd name="adj" fmla="val 4321"/>
              </a:avLst>
            </a:prstGeom>
            <a:solidFill>
              <a:schemeClr val="bg1">
                <a:lumMod val="95000"/>
                <a:alpha val="9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2A28E2D6-F441-4EF1-9813-1347B4E19D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70618" b="99864" l="5677" r="22162">
                          <a14:foregroundMark x1="6540" y1="92598" x2="6812" y2="99682"/>
                          <a14:foregroundMark x1="6812" y1="99682" x2="17825" y2="97911"/>
                          <a14:foregroundMark x1="17825" y1="97911" x2="17961" y2="96776"/>
                          <a14:foregroundMark x1="10559" y1="96276" x2="8152" y2="96549"/>
                          <a14:foregroundMark x1="6676" y1="92234" x2="6608" y2="99864"/>
                          <a14:foregroundMark x1="5677" y1="91235" x2="6244" y2="98774"/>
                          <a14:foregroundMark x1="15418" y1="80790" x2="15236" y2="82062"/>
                          <a14:foregroundMark x1="15259" y1="83333" x2="15213" y2="83969"/>
                          <a14:backgroundMark x1="8765" y1="80109" x2="21617" y2="75795"/>
                          <a14:backgroundMark x1="21617" y1="75795" x2="20300" y2="83243"/>
                          <a14:backgroundMark x1="20300" y1="83243" x2="19255" y2="77884"/>
                          <a14:backgroundMark x1="9128" y1="84060" x2="14510" y2="83197"/>
                          <a14:backgroundMark x1="7629" y1="73751" x2="6812" y2="80654"/>
                          <a14:backgroundMark x1="6812" y1="80654" x2="9809" y2="84968"/>
                          <a14:backgroundMark x1="9809" y1="84968" x2="9991" y2="84650"/>
                          <a14:backgroundMark x1="6857" y1="81926" x2="6312" y2="85195"/>
                          <a14:backgroundMark x1="6063" y1="75840" x2="5836" y2="7674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56" t="67407" r="75987"/>
            <a:stretch/>
          </p:blipFill>
          <p:spPr>
            <a:xfrm>
              <a:off x="-14489" y="4639705"/>
              <a:ext cx="2503689" cy="2210615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54FC79F1-F3A5-4FAD-A0C6-C0466CFCE10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7816" y="-2290841"/>
              <a:ext cx="4815470" cy="5499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582854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47195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3079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977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B455893-F62C-4125-BEFD-6AD7E8CAB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117C800-7E4C-4FD6-8BAE-4ADA908DE2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4F51D1FD-80D7-4FEF-95F9-0197A278A9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22DBA7E-0912-40C1-9FCC-E49ECD2CE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3A0FF-B018-4C0A-84E8-D653C45C6D47}" type="datetimeFigureOut">
              <a:rPr lang="zh-CN" altLang="en-US" smtClean="0"/>
              <a:t>2021/10/26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D2B3FC4-8CC4-4652-A61B-BE1918924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04526529-D861-4C28-AC21-74E2CA634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31E5-4552-48DF-83EA-A2B54293A8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66267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39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5562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3184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783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46686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3672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962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928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4D166E5-ED94-4B60-859B-8B2B0D3BA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C53861CF-765E-40EE-A1BF-E949AC0F4A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D407E663-2EA2-4B0E-8BA4-850A4B0B72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CEF4951B-8AA1-4181-A479-1148BDA80C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EF536F57-46CA-4FCC-A7D5-EB89041017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8DA1AF70-CF54-4A2E-87DC-61A4D42F1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3A0FF-B018-4C0A-84E8-D653C45C6D47}" type="datetimeFigureOut">
              <a:rPr lang="zh-CN" altLang="en-US" smtClean="0"/>
              <a:t>2021/10/26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F13A849B-9F49-44F5-8E9C-9FB93357E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79DF47F0-E862-4B5E-9E00-0108EBD0F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31E5-4552-48DF-83EA-A2B54293A8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60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750D09E-3903-4B26-A75E-E547E4591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AA699BFF-4EA1-4417-A107-E54266564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3A0FF-B018-4C0A-84E8-D653C45C6D47}" type="datetimeFigureOut">
              <a:rPr lang="zh-CN" altLang="en-US" smtClean="0"/>
              <a:t>2021/10/26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FD01FBBC-B386-477D-98B0-0B451BA05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EDD65ACB-425F-4C2A-9051-43B519985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31E5-4552-48DF-83EA-A2B54293A8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504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72FB2BA2-8555-4421-A303-9E6D604B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3A0FF-B018-4C0A-84E8-D653C45C6D47}" type="datetimeFigureOut">
              <a:rPr lang="zh-CN" altLang="en-US" smtClean="0"/>
              <a:t>2021/10/26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C1786554-62F6-4CD3-91CD-8BF636C98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ED34EEC3-9792-4371-BC18-C5015C19C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31E5-4552-48DF-83EA-A2B54293A8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023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6770952-546C-4238-BD1A-C07B9B9AB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D038920-6D27-43C3-A076-61DDE6159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073139A4-BE6A-4821-841A-612E5914C1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D02468E-6B1D-4474-BDF9-40C0DFBEE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3A0FF-B018-4C0A-84E8-D653C45C6D47}" type="datetimeFigureOut">
              <a:rPr lang="zh-CN" altLang="en-US" smtClean="0"/>
              <a:t>2021/10/26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42217C5-2062-4960-A6AD-63C467ECC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3D54D63-6F23-4CB9-9C32-ED2B4C5B0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31E5-4552-48DF-83EA-A2B54293A8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4524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B752E00-278B-41F5-BCBA-9F87B30EF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A3DAA9F0-8CEB-451F-9D10-A836C113F6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E6C27724-8EE1-4AAF-B221-B3244FF157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F34F156-D1D1-4FC8-A5DC-9A5DA33A3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3A0FF-B018-4C0A-84E8-D653C45C6D47}" type="datetimeFigureOut">
              <a:rPr lang="zh-CN" altLang="en-US" smtClean="0"/>
              <a:t>2021/10/26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471015E-B5AD-4D6A-A55B-DAE175077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317DC30-2867-4EE7-A653-40C594B88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31E5-4552-48DF-83EA-A2B54293A8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1472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2.png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40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E1B3C0FB-6C30-4B18-94F0-229B646CE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94E4BC2-E873-4919-B270-309E0E1918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24F9871-249D-4843-B04C-F411ABE876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3A0FF-B018-4C0A-84E8-D653C45C6D47}" type="datetimeFigureOut">
              <a:rPr lang="zh-CN" altLang="en-US" smtClean="0"/>
              <a:t>2021/10/26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4FD7AE8-FD6D-4224-8C88-72C54FBD30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A1811EC-675B-4481-BDD9-9271CE0DA8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831E5-4552-48DF-83EA-A2B54293A86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8206C793-2438-476C-8278-B0B6E0EA942C}"/>
              </a:ext>
            </a:extLst>
          </p:cNvPr>
          <p:cNvPicPr>
            <a:picLocks noChangeAspect="1"/>
          </p:cNvPicPr>
          <p:nvPr/>
        </p:nvPicPr>
        <p:blipFill rotWithShape="1"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: 圆角 8">
            <a:extLst>
              <a:ext uri="{FF2B5EF4-FFF2-40B4-BE49-F238E27FC236}">
                <a16:creationId xmlns:a16="http://schemas.microsoft.com/office/drawing/2014/main" xmlns="" id="{B583FE22-771E-4D7D-B976-599DC988EFB8}"/>
              </a:ext>
            </a:extLst>
          </p:cNvPr>
          <p:cNvSpPr/>
          <p:nvPr/>
        </p:nvSpPr>
        <p:spPr>
          <a:xfrm>
            <a:off x="285236" y="236098"/>
            <a:ext cx="11621528" cy="6385804"/>
          </a:xfrm>
          <a:prstGeom prst="rect">
            <a:avLst/>
          </a:prstGeom>
          <a:solidFill>
            <a:schemeClr val="bg1">
              <a:lumMod val="95000"/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1928FCE-46DF-41DA-A55D-949B350BD369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64" y="4639705"/>
            <a:ext cx="2496838" cy="221061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3437878-BAD7-4E08-A2D5-F552E3E2213C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816" y="-2290841"/>
            <a:ext cx="4815470" cy="5499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965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498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image" Target="../media/image5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28.png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31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33.png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image" Target="../media/image5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E8499395-C444-4CC9-99A5-8015A6657B7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: 圆角 9">
            <a:extLst>
              <a:ext uri="{FF2B5EF4-FFF2-40B4-BE49-F238E27FC236}">
                <a16:creationId xmlns:a16="http://schemas.microsoft.com/office/drawing/2014/main" xmlns="" id="{8796326E-E957-422B-A3AA-5FA156C5B8C3}"/>
              </a:ext>
            </a:extLst>
          </p:cNvPr>
          <p:cNvSpPr/>
          <p:nvPr/>
        </p:nvSpPr>
        <p:spPr>
          <a:xfrm>
            <a:off x="1610628" y="1355414"/>
            <a:ext cx="8970745" cy="3898232"/>
          </a:xfrm>
          <a:prstGeom prst="roundRect">
            <a:avLst>
              <a:gd name="adj" fmla="val 4321"/>
            </a:avLst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标题 1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506133" y="2039611"/>
            <a:ext cx="7298267" cy="1619633"/>
          </a:xfrm>
        </p:spPr>
        <p:txBody>
          <a:bodyPr anchor="b">
            <a:noAutofit/>
          </a:bodyPr>
          <a:lstStyle/>
          <a:p>
            <a:pPr algn="dist" defTabSz="1219170">
              <a:defRPr/>
            </a:pPr>
            <a:r>
              <a:rPr lang="en-US" altLang="zh-CN" sz="8800" noProof="1">
                <a:solidFill>
                  <a:srgbClr val="E38612"/>
                </a:solidFill>
                <a:latin typeface="阿里汉仪智能黑体" panose="00020600040101010101" pitchFamily="18" charset="-122"/>
                <a:ea typeface="阿里汉仪智能黑体" panose="00020600040101010101" pitchFamily="18" charset="-122"/>
                <a:sym typeface="+mn-ea"/>
              </a:rPr>
              <a:t>《</a:t>
            </a:r>
            <a:r>
              <a:rPr lang="zh-CN" altLang="en-US" sz="8800" noProof="1">
                <a:solidFill>
                  <a:srgbClr val="E38612"/>
                </a:solidFill>
                <a:latin typeface="阿里汉仪智能黑体" panose="00020600040101010101" pitchFamily="18" charset="-122"/>
                <a:ea typeface="阿里汉仪智能黑体" panose="00020600040101010101" pitchFamily="18" charset="-122"/>
                <a:sym typeface="+mn-ea"/>
              </a:rPr>
              <a:t>金字塔</a:t>
            </a:r>
            <a:r>
              <a:rPr lang="en-US" altLang="zh-CN" sz="8800" noProof="1">
                <a:solidFill>
                  <a:srgbClr val="E38612"/>
                </a:solidFill>
                <a:latin typeface="阿里汉仪智能黑体" panose="00020600040101010101" pitchFamily="18" charset="-122"/>
                <a:ea typeface="阿里汉仪智能黑体" panose="00020600040101010101" pitchFamily="18" charset="-122"/>
                <a:sym typeface="+mn-ea"/>
              </a:rPr>
              <a:t>》</a:t>
            </a:r>
            <a:endParaRPr lang="zh-CN" altLang="en-US" sz="8800" noProof="1">
              <a:solidFill>
                <a:srgbClr val="E38612"/>
              </a:solidFill>
              <a:latin typeface="阿里汉仪智能黑体" panose="00020600040101010101" pitchFamily="18" charset="-122"/>
              <a:ea typeface="阿里汉仪智能黑体" panose="00020600040101010101" pitchFamily="18" charset="-122"/>
              <a:sym typeface="+mn-ea"/>
            </a:endParaRPr>
          </a:p>
        </p:txBody>
      </p:sp>
      <p:sp>
        <p:nvSpPr>
          <p:cNvPr id="41987" name="文本框 7"/>
          <p:cNvSpPr txBox="1">
            <a:spLocks noChangeArrowheads="1"/>
          </p:cNvSpPr>
          <p:nvPr/>
        </p:nvSpPr>
        <p:spPr bwMode="auto">
          <a:xfrm>
            <a:off x="9527118" y="5985934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2400">
              <a:ea typeface="微软雅黑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8E65A40A-4DBB-40CF-8862-167EF322C2A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05" y="3254467"/>
            <a:ext cx="3957528" cy="2796380"/>
          </a:xfrm>
          <a:prstGeom prst="rect">
            <a:avLst/>
          </a:prstGeom>
        </p:spPr>
      </p:pic>
      <p:sp>
        <p:nvSpPr>
          <p:cNvPr id="41988" name="文本框 5"/>
          <p:cNvSpPr txBox="1">
            <a:spLocks noChangeArrowheads="1"/>
          </p:cNvSpPr>
          <p:nvPr/>
        </p:nvSpPr>
        <p:spPr bwMode="auto">
          <a:xfrm>
            <a:off x="4380433" y="1813277"/>
            <a:ext cx="34311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zh-CN" altLang="en-US" b="1" dirty="0">
                <a:latin typeface="+mn-ea"/>
                <a:ea typeface="+mn-ea"/>
              </a:rPr>
              <a:t>五</a:t>
            </a:r>
            <a:r>
              <a:rPr lang="en-US" altLang="zh-CN" b="1" dirty="0">
                <a:latin typeface="+mn-ea"/>
                <a:ea typeface="+mn-ea"/>
              </a:rPr>
              <a:t>/</a:t>
            </a:r>
            <a:r>
              <a:rPr lang="zh-CN" altLang="en-US" b="1" dirty="0">
                <a:latin typeface="+mn-ea"/>
                <a:ea typeface="+mn-ea"/>
              </a:rPr>
              <a:t>年</a:t>
            </a:r>
            <a:r>
              <a:rPr lang="en-US" altLang="zh-CN" b="1" dirty="0">
                <a:latin typeface="+mn-ea"/>
                <a:ea typeface="+mn-ea"/>
              </a:rPr>
              <a:t>/</a:t>
            </a:r>
            <a:r>
              <a:rPr lang="zh-CN" altLang="en-US" b="1" dirty="0">
                <a:latin typeface="+mn-ea"/>
                <a:ea typeface="+mn-ea"/>
              </a:rPr>
              <a:t>级</a:t>
            </a:r>
            <a:r>
              <a:rPr lang="en-US" altLang="zh-CN" b="1" dirty="0">
                <a:latin typeface="+mn-ea"/>
                <a:ea typeface="+mn-ea"/>
              </a:rPr>
              <a:t>/</a:t>
            </a:r>
            <a:r>
              <a:rPr lang="zh-CN" altLang="en-US" b="1" dirty="0">
                <a:latin typeface="+mn-ea"/>
                <a:ea typeface="+mn-ea"/>
              </a:rPr>
              <a:t>语</a:t>
            </a:r>
            <a:r>
              <a:rPr lang="en-US" altLang="zh-CN" b="1" dirty="0">
                <a:latin typeface="+mn-ea"/>
                <a:ea typeface="+mn-ea"/>
              </a:rPr>
              <a:t>/</a:t>
            </a:r>
            <a:r>
              <a:rPr lang="zh-CN" altLang="en-US" b="1" dirty="0">
                <a:latin typeface="+mn-ea"/>
                <a:ea typeface="+mn-ea"/>
              </a:rPr>
              <a:t>文</a:t>
            </a:r>
            <a:r>
              <a:rPr lang="en-US" altLang="zh-CN" b="1" dirty="0">
                <a:latin typeface="+mn-ea"/>
                <a:ea typeface="+mn-ea"/>
              </a:rPr>
              <a:t>/</a:t>
            </a:r>
            <a:r>
              <a:rPr lang="zh-CN" altLang="en-US" b="1" dirty="0">
                <a:latin typeface="+mn-ea"/>
                <a:ea typeface="+mn-ea"/>
              </a:rPr>
              <a:t>课</a:t>
            </a:r>
            <a:r>
              <a:rPr lang="en-US" altLang="zh-CN" b="1" dirty="0">
                <a:latin typeface="+mn-ea"/>
                <a:ea typeface="+mn-ea"/>
              </a:rPr>
              <a:t>/</a:t>
            </a:r>
            <a:r>
              <a:rPr lang="zh-CN" altLang="en-US" b="1" dirty="0">
                <a:latin typeface="+mn-ea"/>
                <a:ea typeface="+mn-ea"/>
              </a:rPr>
              <a:t>件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3A31C54C-F6A4-4EAF-9DD4-DD550A474259}"/>
              </a:ext>
            </a:extLst>
          </p:cNvPr>
          <p:cNvSpPr txBox="1"/>
          <p:nvPr/>
        </p:nvSpPr>
        <p:spPr>
          <a:xfrm>
            <a:off x="4187372" y="4387762"/>
            <a:ext cx="3817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latin typeface="+mn-ea"/>
              </a:rPr>
              <a:t>时间：</a:t>
            </a:r>
            <a:r>
              <a:rPr lang="en-US" altLang="zh-CN" sz="1600" dirty="0" smtClean="0">
                <a:latin typeface="+mn-ea"/>
              </a:rPr>
              <a:t>20XX</a:t>
            </a:r>
            <a:r>
              <a:rPr lang="zh-CN" altLang="en-US" sz="1600" dirty="0">
                <a:latin typeface="+mn-ea"/>
              </a:rPr>
              <a:t>年</a:t>
            </a:r>
            <a:r>
              <a:rPr lang="en-US" altLang="zh-CN" sz="1600" dirty="0">
                <a:latin typeface="+mn-ea"/>
              </a:rPr>
              <a:t>X</a:t>
            </a:r>
            <a:r>
              <a:rPr lang="zh-CN" altLang="en-US" sz="1600" dirty="0">
                <a:latin typeface="+mn-ea"/>
              </a:rPr>
              <a:t>月       主讲人</a:t>
            </a:r>
            <a:r>
              <a:rPr lang="zh-CN" altLang="en-US" sz="1600" dirty="0" smtClean="0">
                <a:latin typeface="+mn-ea"/>
              </a:rPr>
              <a:t>：</a:t>
            </a:r>
            <a:r>
              <a:rPr lang="zh-CN" altLang="en-US" sz="1600" dirty="0">
                <a:latin typeface="+mn-ea"/>
              </a:rPr>
              <a:t>优</a:t>
            </a:r>
            <a:r>
              <a:rPr lang="zh-CN" altLang="en-US" sz="1600" dirty="0" smtClean="0">
                <a:latin typeface="+mn-ea"/>
              </a:rPr>
              <a:t>品</a:t>
            </a:r>
            <a:r>
              <a:rPr lang="en-US" altLang="zh-CN" sz="1600" dirty="0" smtClean="0">
                <a:latin typeface="+mn-ea"/>
              </a:rPr>
              <a:t>PPT</a:t>
            </a:r>
            <a:endParaRPr lang="zh-CN" altLang="en-US" sz="1600" dirty="0">
              <a:latin typeface="+mn-ea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3B91D3A-AC80-491B-B7E3-DFB7DF62EDBC}"/>
              </a:ext>
            </a:extLst>
          </p:cNvPr>
          <p:cNvGrpSpPr/>
          <p:nvPr/>
        </p:nvGrpSpPr>
        <p:grpSpPr>
          <a:xfrm>
            <a:off x="3609521" y="3639048"/>
            <a:ext cx="4972959" cy="338554"/>
            <a:chOff x="3609521" y="3639048"/>
            <a:chExt cx="4972959" cy="338554"/>
          </a:xfrm>
        </p:grpSpPr>
        <p:sp>
          <p:nvSpPr>
            <p:cNvPr id="14" name="文本框 5">
              <a:extLst>
                <a:ext uri="{FF2B5EF4-FFF2-40B4-BE49-F238E27FC236}">
                  <a16:creationId xmlns:a16="http://schemas.microsoft.com/office/drawing/2014/main" xmlns="" id="{36F229B6-7C17-4866-A23B-DBFA5D477C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9521" y="3639048"/>
              <a:ext cx="497295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 eaLnBrk="1" hangingPunct="1"/>
              <a:r>
                <a:rPr lang="zh-CN" altLang="en-US" sz="1600" dirty="0">
                  <a:latin typeface="+mn-ea"/>
                  <a:ea typeface="+mn-ea"/>
                </a:rPr>
                <a:t>部编版五年级语文下册</a:t>
              </a:r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DF2C07B6-8B67-44E8-89E2-7ECC758E3717}"/>
                </a:ext>
              </a:extLst>
            </p:cNvPr>
            <p:cNvCxnSpPr>
              <a:cxnSpLocks/>
            </p:cNvCxnSpPr>
            <p:nvPr/>
          </p:nvCxnSpPr>
          <p:spPr>
            <a:xfrm>
              <a:off x="3706813" y="3933825"/>
              <a:ext cx="47783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  <p:bldP spid="41988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横卷形 4"/>
          <p:cNvSpPr/>
          <p:nvPr/>
        </p:nvSpPr>
        <p:spPr>
          <a:xfrm>
            <a:off x="2707217" y="5062647"/>
            <a:ext cx="7114117" cy="1077384"/>
          </a:xfrm>
          <a:prstGeom prst="horizontalScroll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dist">
              <a:defRPr/>
            </a:pPr>
            <a:r>
              <a:rPr lang="zh-CN" altLang="en-US" sz="2400" noProof="1">
                <a:solidFill>
                  <a:schemeClr val="tx1"/>
                </a:solidFill>
                <a:latin typeface="+mn-ea"/>
              </a:rPr>
              <a:t>母亲像帆船，让我顺利地到达彼岸。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51EAE24C-1826-4C06-8A13-3285F1CDD9D0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3C4C5258-95EB-4E16-874F-C7AF618FE5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F57E26E1-2332-4411-8993-7AC878BEE863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二、新课讲解</a:t>
              </a:r>
            </a:p>
          </p:txBody>
        </p:sp>
      </p:grpSp>
      <p:sp>
        <p:nvSpPr>
          <p:cNvPr id="18" name="矩形 3">
            <a:extLst>
              <a:ext uri="{FF2B5EF4-FFF2-40B4-BE49-F238E27FC236}">
                <a16:creationId xmlns:a16="http://schemas.microsoft.com/office/drawing/2014/main" xmlns="" id="{AF3C20C0-1EC2-4398-A518-321E8E1FAE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4033" y="1400570"/>
            <a:ext cx="13347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/>
            <a:r>
              <a:rPr lang="zh-CN" altLang="en-US" sz="2800" b="1" dirty="0">
                <a:latin typeface="+mj-ea"/>
                <a:ea typeface="+mj-ea"/>
              </a:rPr>
              <a:t>仿写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5C7B23D-585B-4F36-A90E-C8CCC5BED5CD}"/>
              </a:ext>
            </a:extLst>
          </p:cNvPr>
          <p:cNvGrpSpPr/>
          <p:nvPr/>
        </p:nvGrpSpPr>
        <p:grpSpPr>
          <a:xfrm>
            <a:off x="2549411" y="1938866"/>
            <a:ext cx="7271923" cy="3123781"/>
            <a:chOff x="2549411" y="1938866"/>
            <a:chExt cx="7271923" cy="3123781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FA5BE371-F56F-46EB-BBD2-FF06FC583A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03045" y="1938866"/>
              <a:ext cx="2718289" cy="2816704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710FDE74-82D9-4BEA-966D-B821F9C3BF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9411" y="1938866"/>
              <a:ext cx="2429608" cy="3123781"/>
            </a:xfrm>
            <a:prstGeom prst="rect">
              <a:avLst/>
            </a:prstGeom>
          </p:spPr>
        </p:pic>
        <p:sp>
          <p:nvSpPr>
            <p:cNvPr id="8" name="箭头: V 形 7">
              <a:extLst>
                <a:ext uri="{FF2B5EF4-FFF2-40B4-BE49-F238E27FC236}">
                  <a16:creationId xmlns:a16="http://schemas.microsoft.com/office/drawing/2014/main" xmlns="" id="{75948E1D-2015-444D-A4A6-D82A0845DE6E}"/>
                </a:ext>
              </a:extLst>
            </p:cNvPr>
            <p:cNvSpPr/>
            <p:nvPr/>
          </p:nvSpPr>
          <p:spPr>
            <a:xfrm>
              <a:off x="5584670" y="2884581"/>
              <a:ext cx="912725" cy="1138766"/>
            </a:xfrm>
            <a:prstGeom prst="chevron">
              <a:avLst>
                <a:gd name="adj" fmla="val 47217"/>
              </a:avLst>
            </a:prstGeom>
            <a:solidFill>
              <a:srgbClr val="E386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566510" y="2026896"/>
            <a:ext cx="70154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小讨论：和原句对比读，哪句话给你印象更为深刻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?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146968" y="2612898"/>
            <a:ext cx="4695430" cy="967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latin typeface="+mn-ea"/>
              </a:rPr>
              <a:t>你看，天上地下，黄澄澄，金灿灿，一片耀眼的色调，真是太美了！</a:t>
            </a:r>
            <a:endParaRPr lang="zh-CN" altLang="en-US" sz="20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139695" y="3761287"/>
            <a:ext cx="4695430" cy="1429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E38612"/>
                </a:solidFill>
                <a:latin typeface="+mn-ea"/>
              </a:rPr>
              <a:t>你看，天上地下，黄澄澄，金灿灿，一片耀眼的色调，一幅多么开阔而又雄浑的画卷啊！</a:t>
            </a:r>
            <a:endParaRPr lang="en-US" altLang="zh-CN" sz="2000" dirty="0">
              <a:solidFill>
                <a:srgbClr val="E38612"/>
              </a:solidFill>
              <a:latin typeface="+mn-ea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1566510" y="4975529"/>
            <a:ext cx="4845398" cy="1377949"/>
          </a:xfrm>
          <a:prstGeom prst="roundRect">
            <a:avLst/>
          </a:prstGeom>
          <a:noFill/>
          <a:ln w="12700">
            <a:noFill/>
          </a:ln>
          <a:effectLst>
            <a:outerShdw blurRad="444500" dist="254000" dir="8100000" algn="tr" rotWithShape="0">
              <a:schemeClr val="bg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000" b="1" noProof="1">
                <a:solidFill>
                  <a:srgbClr val="FF0000"/>
                </a:solidFill>
                <a:latin typeface="+mn-ea"/>
              </a:rPr>
              <a:t>它更能强调夕阳下的金字塔的壮丽景色。</a:t>
            </a: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23465F5A-8F3F-4CB1-AA56-AB022ADBC3AD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xmlns="" id="{4B441C4C-0492-4FD1-8235-64B69CC9CC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156C1CD8-9669-4D74-BA1B-48040A2CE1B0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二、新课讲解</a:t>
              </a:r>
            </a:p>
          </p:txBody>
        </p:sp>
      </p:grpSp>
      <p:sp>
        <p:nvSpPr>
          <p:cNvPr id="34" name="矩形 3">
            <a:extLst>
              <a:ext uri="{FF2B5EF4-FFF2-40B4-BE49-F238E27FC236}">
                <a16:creationId xmlns:a16="http://schemas.microsoft.com/office/drawing/2014/main" xmlns="" id="{1D197B1F-E5ED-4996-9450-209B8D666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6510" y="1462970"/>
            <a:ext cx="16123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/>
            <a:r>
              <a:rPr lang="zh-CN" altLang="en-US" sz="2800" b="1" dirty="0">
                <a:latin typeface="+mj-ea"/>
                <a:ea typeface="+mj-ea"/>
              </a:rPr>
              <a:t>比较句子</a:t>
            </a:r>
          </a:p>
        </p:txBody>
      </p:sp>
      <p:sp>
        <p:nvSpPr>
          <p:cNvPr id="4" name="箭头: 左弧形 3">
            <a:extLst>
              <a:ext uri="{FF2B5EF4-FFF2-40B4-BE49-F238E27FC236}">
                <a16:creationId xmlns:a16="http://schemas.microsoft.com/office/drawing/2014/main" xmlns="" id="{5B577FE0-4587-49DB-B8F9-7D3216551001}"/>
              </a:ext>
            </a:extLst>
          </p:cNvPr>
          <p:cNvSpPr/>
          <p:nvPr/>
        </p:nvSpPr>
        <p:spPr>
          <a:xfrm>
            <a:off x="1566510" y="3154268"/>
            <a:ext cx="553703" cy="1603772"/>
          </a:xfrm>
          <a:prstGeom prst="curvedRightArrow">
            <a:avLst/>
          </a:prstGeom>
          <a:solidFill>
            <a:srgbClr val="E5B6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6A0A415-8487-489C-9C0B-5C7777B9187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80" b="57401"/>
          <a:stretch/>
        </p:blipFill>
        <p:spPr>
          <a:xfrm>
            <a:off x="7960453" y="2381908"/>
            <a:ext cx="3389852" cy="37569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6" grpId="0"/>
      <p:bldP spid="29" grpId="0" bldLvl="0"/>
      <p:bldP spid="34" grpId="0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CCA4502A-4849-4253-9468-209357EE72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522" y="414568"/>
            <a:ext cx="5646478" cy="5646478"/>
          </a:xfrm>
          <a:prstGeom prst="rect">
            <a:avLst/>
          </a:prstGeom>
        </p:spPr>
      </p:pic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131279" y="2861928"/>
            <a:ext cx="4579511" cy="1429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latin typeface="+mn-ea"/>
              </a:rPr>
              <a:t>你看，天上地下，黄澄澄，金灿灿，一片耀眼的色调，</a:t>
            </a:r>
            <a:r>
              <a:rPr lang="zh-CN" altLang="en-US" sz="2000" dirty="0">
                <a:solidFill>
                  <a:srgbClr val="FF0000"/>
                </a:solidFill>
                <a:latin typeface="+mn-ea"/>
              </a:rPr>
              <a:t>一幅多么开阔而又雄浑的画卷啊！</a:t>
            </a:r>
            <a:endParaRPr lang="en-US" altLang="zh-CN" sz="20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2131278" y="1564029"/>
            <a:ext cx="4579511" cy="967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latin typeface="+mn-ea"/>
              </a:rPr>
              <a:t>你看，天上地下，黄澄澄，金灿灿，一片耀眼的色调，真是太美了！</a:t>
            </a:r>
            <a:endParaRPr lang="zh-CN" altLang="zh-CN" sz="2000" dirty="0">
              <a:latin typeface="+mn-ea"/>
            </a:endParaRPr>
          </a:p>
        </p:txBody>
      </p:sp>
      <p:sp>
        <p:nvSpPr>
          <p:cNvPr id="26" name="文本框 10"/>
          <p:cNvSpPr txBox="1">
            <a:spLocks noChangeArrowheads="1"/>
          </p:cNvSpPr>
          <p:nvPr/>
        </p:nvSpPr>
        <p:spPr bwMode="auto">
          <a:xfrm>
            <a:off x="1525915" y="4572658"/>
            <a:ext cx="5184873" cy="967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 sz="2000" b="1" dirty="0">
                <a:latin typeface="+mn-ea"/>
                <a:ea typeface="+mn-ea"/>
              </a:rPr>
              <a:t>全班齐读，读出作者对夕阳下的金字塔壮丽景色的赞叹。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38B6FA58-A1BC-48DC-B13B-5FF2D54C476A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4AA4F071-9C6B-42B8-98E2-A7FC59D211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8B48DCA9-F2EA-4599-A224-AECC451E98F9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二、新课讲解</a:t>
              </a:r>
            </a:p>
          </p:txBody>
        </p:sp>
      </p:grpSp>
      <p:sp>
        <p:nvSpPr>
          <p:cNvPr id="15" name="箭头: 左弧形 14">
            <a:extLst>
              <a:ext uri="{FF2B5EF4-FFF2-40B4-BE49-F238E27FC236}">
                <a16:creationId xmlns:a16="http://schemas.microsoft.com/office/drawing/2014/main" xmlns="" id="{B38ECA7E-AC54-4829-8068-1D054441CD53}"/>
              </a:ext>
            </a:extLst>
          </p:cNvPr>
          <p:cNvSpPr/>
          <p:nvPr/>
        </p:nvSpPr>
        <p:spPr>
          <a:xfrm>
            <a:off x="1525916" y="2140538"/>
            <a:ext cx="553703" cy="1603772"/>
          </a:xfrm>
          <a:prstGeom prst="curvedRightArrow">
            <a:avLst/>
          </a:prstGeom>
          <a:solidFill>
            <a:srgbClr val="E5B6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6" grpId="0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58A9C62-40EB-4592-BC4F-81F5BBCF17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3837" y="1038301"/>
            <a:ext cx="6569191" cy="4691523"/>
          </a:xfrm>
          <a:prstGeom prst="rect">
            <a:avLst/>
          </a:prstGeom>
        </p:spPr>
      </p:pic>
      <p:sp>
        <p:nvSpPr>
          <p:cNvPr id="55298" name="矩形 1"/>
          <p:cNvSpPr>
            <a:spLocks noChangeArrowheads="1"/>
          </p:cNvSpPr>
          <p:nvPr/>
        </p:nvSpPr>
        <p:spPr bwMode="auto">
          <a:xfrm>
            <a:off x="6096000" y="2026770"/>
            <a:ext cx="4527551" cy="1429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latin typeface="+mn-ea"/>
              </a:rPr>
              <a:t>夕阳下的金字塔真是太美了！都让我们陶醉了，也让作者陶醉了，难怪作者发出这样的赞叹：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096000" y="3473937"/>
            <a:ext cx="4527551" cy="1891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E38612"/>
                </a:solidFill>
                <a:latin typeface="+mn-ea"/>
              </a:rPr>
              <a:t>有人说金字塔的白昼和月夜，各有各的情趣，各有各的美，但我觉得最令人难忘的，恐怕还是这大漠夕照中金字塔的色彩。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60A3B0FF-2AF0-46BE-9936-4DCAA93B4097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EBEC90AD-8234-4DE3-BA3E-8FBB2D63CF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40C63711-1B2C-4711-B98E-20CC7274BA0B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二、新课讲解</a:t>
              </a:r>
            </a:p>
          </p:txBody>
        </p:sp>
      </p:grpSp>
      <p:sp>
        <p:nvSpPr>
          <p:cNvPr id="21" name="矩形 3">
            <a:extLst>
              <a:ext uri="{FF2B5EF4-FFF2-40B4-BE49-F238E27FC236}">
                <a16:creationId xmlns:a16="http://schemas.microsoft.com/office/drawing/2014/main" xmlns="" id="{DAE5518E-D821-4D64-8CB4-BE39F3E083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1503550"/>
            <a:ext cx="16123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dist"/>
            <a:r>
              <a:rPr lang="zh-CN" altLang="en-US" sz="2800" b="1" dirty="0">
                <a:latin typeface="+mj-ea"/>
                <a:ea typeface="+mj-ea"/>
              </a:rPr>
              <a:t>语文要素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9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Box 1"/>
          <p:cNvSpPr txBox="1">
            <a:spLocks noChangeArrowheads="1"/>
          </p:cNvSpPr>
          <p:nvPr/>
        </p:nvSpPr>
        <p:spPr bwMode="auto">
          <a:xfrm>
            <a:off x="1292950" y="2465237"/>
            <a:ext cx="4803050" cy="2468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200000"/>
              </a:lnSpc>
            </a:pPr>
            <a:r>
              <a:rPr lang="zh-CN" altLang="en-US" sz="2000" dirty="0">
                <a:latin typeface="+mn-ea"/>
                <a:ea typeface="+mn-ea"/>
              </a:rPr>
              <a:t>为什么说金字塔不可思议呢？让我们继续学习第二篇文章</a:t>
            </a:r>
            <a:r>
              <a:rPr lang="en-US" altLang="zh-CN" sz="2000" dirty="0">
                <a:latin typeface="+mn-ea"/>
                <a:ea typeface="+mn-ea"/>
              </a:rPr>
              <a:t>《</a:t>
            </a:r>
            <a:r>
              <a:rPr lang="zh-CN" altLang="en-US" sz="2000" dirty="0">
                <a:latin typeface="+mn-ea"/>
                <a:ea typeface="+mn-ea"/>
              </a:rPr>
              <a:t>不可思议的金字塔</a:t>
            </a:r>
            <a:r>
              <a:rPr lang="en-US" altLang="zh-CN" sz="2000" dirty="0">
                <a:latin typeface="+mn-ea"/>
                <a:ea typeface="+mn-ea"/>
              </a:rPr>
              <a:t>》</a:t>
            </a:r>
            <a:r>
              <a:rPr lang="zh-CN" altLang="en-US" sz="2000" dirty="0">
                <a:latin typeface="+mn-ea"/>
                <a:ea typeface="+mn-ea"/>
              </a:rPr>
              <a:t>，小组合作朗读这篇文章，同桌互相交流，表达出自己的感受吧！</a:t>
            </a:r>
          </a:p>
        </p:txBody>
      </p:sp>
      <p:sp>
        <p:nvSpPr>
          <p:cNvPr id="56327" name="矩形 9"/>
          <p:cNvSpPr>
            <a:spLocks noChangeArrowheads="1"/>
          </p:cNvSpPr>
          <p:nvPr/>
        </p:nvSpPr>
        <p:spPr bwMode="auto">
          <a:xfrm>
            <a:off x="1292950" y="1696376"/>
            <a:ext cx="30572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atin typeface="+mj-ea"/>
                <a:ea typeface="+mj-ea"/>
              </a:rPr>
              <a:t>不可思议的金字塔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90F7476C-3D93-4C17-AC78-F752741BEFBC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C22320AF-1F0C-4856-B07B-401EBC3767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75B8A726-EB0E-4EFB-B3D7-5258FA10A9D8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二、新课讲解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2F24846-2FB2-4F0E-A0B3-526D4373B14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564" y="921144"/>
            <a:ext cx="5215403" cy="521540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矩形 5"/>
          <p:cNvSpPr>
            <a:spLocks noChangeArrowheads="1"/>
          </p:cNvSpPr>
          <p:nvPr/>
        </p:nvSpPr>
        <p:spPr bwMode="auto">
          <a:xfrm>
            <a:off x="1330655" y="1385281"/>
            <a:ext cx="5280007" cy="189115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+mn-ea"/>
              </a:rPr>
              <a:t>读一读，填一填。</a:t>
            </a:r>
            <a:endParaRPr lang="en-US" altLang="zh-CN" sz="2000" dirty="0">
              <a:solidFill>
                <a:srgbClr val="000000"/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+mn-ea"/>
              </a:rPr>
              <a:t>世界上最大的金字塔是（                      ），建于公元前（                       ），建在（              ）的西岸。</a:t>
            </a:r>
          </a:p>
        </p:txBody>
      </p:sp>
      <p:sp>
        <p:nvSpPr>
          <p:cNvPr id="57347" name="矩形 7"/>
          <p:cNvSpPr>
            <a:spLocks noChangeArrowheads="1"/>
          </p:cNvSpPr>
          <p:nvPr/>
        </p:nvSpPr>
        <p:spPr bwMode="auto">
          <a:xfrm>
            <a:off x="1330655" y="3451148"/>
            <a:ext cx="5267909" cy="189115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+mn-ea"/>
              </a:rPr>
              <a:t>胡夫金字塔用约（           ）块石材建成，平均每块重（      ）吨左右。整个胡夫金字塔相当于（        ）楼高，塔底面积有（      ）个篮球场那么大。        </a:t>
            </a:r>
            <a:endParaRPr lang="en-US" altLang="zh-CN" sz="20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379754" y="2293700"/>
            <a:ext cx="1554875" cy="50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dirty="0">
                <a:solidFill>
                  <a:srgbClr val="FF0000"/>
                </a:solidFill>
                <a:latin typeface="+mn-ea"/>
              </a:rPr>
              <a:t>2600</a:t>
            </a:r>
            <a:r>
              <a:rPr lang="zh-CN" altLang="en-US" sz="2000" dirty="0">
                <a:solidFill>
                  <a:srgbClr val="FF0000"/>
                </a:solidFill>
                <a:latin typeface="+mn-ea"/>
              </a:rPr>
              <a:t>年左右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150206" y="1849233"/>
            <a:ext cx="1488720" cy="50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+mn-ea"/>
              </a:rPr>
              <a:t>胡夫金字塔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432732" y="3914493"/>
            <a:ext cx="626765" cy="50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FF0000"/>
                </a:solidFill>
                <a:latin typeface="+mn-ea"/>
              </a:rPr>
              <a:t>2.5</a:t>
            </a:r>
            <a:endParaRPr lang="zh-CN" altLang="en-US" sz="20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413324" y="3460757"/>
            <a:ext cx="891326" cy="50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FF0000"/>
                </a:solidFill>
                <a:latin typeface="+mn-ea"/>
              </a:rPr>
              <a:t>230</a:t>
            </a:r>
            <a:r>
              <a:rPr lang="zh-CN" altLang="en-US" sz="2000" dirty="0">
                <a:solidFill>
                  <a:srgbClr val="FF0000"/>
                </a:solidFill>
                <a:latin typeface="+mn-ea"/>
              </a:rPr>
              <a:t>万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871537" y="4370907"/>
            <a:ext cx="744248" cy="50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FF0000"/>
                </a:solidFill>
                <a:latin typeface="+mn-ea"/>
              </a:rPr>
              <a:t>50</a:t>
            </a:r>
            <a:r>
              <a:rPr lang="zh-CN" altLang="en-US" sz="2000" dirty="0">
                <a:solidFill>
                  <a:srgbClr val="FF0000"/>
                </a:solidFill>
                <a:latin typeface="+mn-ea"/>
              </a:rPr>
              <a:t>层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106523" y="2293700"/>
            <a:ext cx="1124765" cy="50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+mn-ea"/>
              </a:rPr>
              <a:t>尼罗河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952200" y="4368679"/>
            <a:ext cx="626766" cy="50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FF0000"/>
                </a:solidFill>
                <a:latin typeface="+mn-ea"/>
              </a:rPr>
              <a:t>126</a:t>
            </a:r>
            <a:endParaRPr lang="zh-CN" altLang="en-US" sz="2000" dirty="0">
              <a:solidFill>
                <a:srgbClr val="FF0000"/>
              </a:solidFill>
              <a:latin typeface="+mn-ea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B40BEA07-98FC-4AE9-BC36-EBB662859B4E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ED6953BC-7DEB-4B81-B1C9-6950B04EF6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A47163ED-E529-4204-A45D-54584DF313C5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二、新课讲解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1BFE346-688E-4458-B185-BA22456DC9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721" y="940970"/>
            <a:ext cx="4931764" cy="49317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7" grpId="0"/>
      <p:bldP spid="10" grpId="0"/>
      <p:bldP spid="11" grpId="0"/>
      <p:bldP spid="13" grpId="0"/>
      <p:bldP spid="14" grpId="0"/>
      <p:bldP spid="15" grpId="0"/>
      <p:bldP spid="9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矩形 5"/>
          <p:cNvSpPr>
            <a:spLocks noChangeArrowheads="1"/>
          </p:cNvSpPr>
          <p:nvPr/>
        </p:nvSpPr>
        <p:spPr bwMode="auto">
          <a:xfrm>
            <a:off x="5631817" y="1819399"/>
            <a:ext cx="5340983" cy="152182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+mn-ea"/>
              </a:rPr>
              <a:t>读一读，填一填。</a:t>
            </a:r>
            <a:endParaRPr lang="en-US" altLang="zh-CN" sz="2400" b="1" dirty="0">
              <a:solidFill>
                <a:srgbClr val="000000"/>
              </a:solidFill>
              <a:latin typeface="+mn-ea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+mn-ea"/>
              </a:rPr>
              <a:t>    在天文历法方面，埃及人将一年定为（       ）天，并规定每年（     ）个月，一个月（    ）天。</a:t>
            </a:r>
          </a:p>
        </p:txBody>
      </p:sp>
      <p:sp>
        <p:nvSpPr>
          <p:cNvPr id="58371" name="矩形 7"/>
          <p:cNvSpPr>
            <a:spLocks noChangeArrowheads="1"/>
          </p:cNvSpPr>
          <p:nvPr/>
        </p:nvSpPr>
        <p:spPr bwMode="auto">
          <a:xfrm>
            <a:off x="5631817" y="3457476"/>
            <a:ext cx="5327636" cy="14294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+mn-ea"/>
              </a:rPr>
              <a:t>古埃及人很早就掌握了精湛的（       ）技术。古埃及人还有（                 ）、（          ）等多种令人惊叹的建筑成就。        </a:t>
            </a:r>
            <a:endParaRPr lang="en-US" altLang="zh-CN" sz="20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9218220" y="3919141"/>
            <a:ext cx="750382" cy="50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+mn-ea"/>
              </a:rPr>
              <a:t>神庙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9230149" y="3457476"/>
            <a:ext cx="750383" cy="50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+mn-ea"/>
              </a:rPr>
              <a:t>造船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7437331" y="3919141"/>
            <a:ext cx="1228751" cy="50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+mn-ea"/>
              </a:rPr>
              <a:t>石窟陵墓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7674398" y="2817679"/>
            <a:ext cx="483685" cy="50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FF0000"/>
                </a:solidFill>
                <a:latin typeface="+mn-ea"/>
              </a:rPr>
              <a:t>12</a:t>
            </a:r>
            <a:endParaRPr lang="zh-CN" altLang="en-US" sz="20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0297233" y="2356014"/>
            <a:ext cx="675567" cy="50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FF0000"/>
                </a:solidFill>
                <a:latin typeface="+mn-ea"/>
              </a:rPr>
              <a:t>365</a:t>
            </a:r>
            <a:endParaRPr lang="zh-CN" altLang="en-US" sz="20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0017290" y="2807176"/>
            <a:ext cx="483685" cy="50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FF0000"/>
                </a:solidFill>
                <a:latin typeface="+mn-ea"/>
              </a:rPr>
              <a:t>30</a:t>
            </a:r>
            <a:endParaRPr lang="zh-CN" altLang="en-US" sz="2000" dirty="0">
              <a:solidFill>
                <a:srgbClr val="FF0000"/>
              </a:solidFill>
              <a:latin typeface="+mn-ea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4E12AE8-1FB7-4E2E-A540-ADC07C29955B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7AB4DCF3-BAD2-40ED-8EE2-DB74B1D731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8EC3A82C-BFED-4DD7-ACD6-8CD16EF723DE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二、新课讲解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66550A1-9088-4F91-BFA9-6B7C4BF80D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12" y="1139655"/>
            <a:ext cx="4639567" cy="46395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  <p:bldP spid="58371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151466" y="1957283"/>
            <a:ext cx="4617456" cy="2943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latin typeface="+mn-ea"/>
              </a:rPr>
              <a:t>宏伟壮丽的金字塔是古埃及的象征，凝聚着埃及人民的勤劳与智慧 ，让我们带着这份敬佩与赞叹再来读读篇文章吧！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36755058-564F-4C13-AA0C-E5DCBB08EAC0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0232DAC1-2B32-4CE2-B0A6-A27677EA85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57B1609F-972C-4390-8050-425B0C1EE20A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二、新课讲解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D3E93C90-7725-4A7D-845A-275F7235F33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554" y="1311640"/>
            <a:ext cx="4601980" cy="46019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矩形 1"/>
          <p:cNvSpPr>
            <a:spLocks noChangeArrowheads="1"/>
          </p:cNvSpPr>
          <p:nvPr/>
        </p:nvSpPr>
        <p:spPr bwMode="auto">
          <a:xfrm>
            <a:off x="1074261" y="1662332"/>
            <a:ext cx="7316102" cy="505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+mn-ea"/>
              </a:rPr>
              <a:t>我能借助课文内容，大胆推测金字塔是如何建成的。</a:t>
            </a:r>
          </a:p>
        </p:txBody>
      </p:sp>
      <p:sp>
        <p:nvSpPr>
          <p:cNvPr id="3" name="矩形 2"/>
          <p:cNvSpPr/>
          <p:nvPr/>
        </p:nvSpPr>
        <p:spPr>
          <a:xfrm>
            <a:off x="1074261" y="2338307"/>
            <a:ext cx="5209116" cy="281448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2000" noProof="1">
                <a:solidFill>
                  <a:srgbClr val="E38612"/>
                </a:solidFill>
                <a:latin typeface="+mn-ea"/>
              </a:rPr>
              <a:t>对于金字塔，规模如此庞大的巨型建筑物来说，稳固是关键。建筑师计划使用巨型大理石块，以递减的方式层层向上排列，这是最稳定的结构。建造地点选定后将首先被清理铲平，随后由技艺精湛的石匠打造地基，一大片方整的大理石地面将成为金字塔的核心。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1E68037E-A89E-4518-B072-1830204F1DD2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EDC08701-C5A0-497C-9389-6B9FEE89B2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FFE4C840-A0BA-4751-8055-B7A35EF0CBC5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二、新课讲解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2B64240-EE7A-461A-8C99-C99CF29FB5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403" y="1466616"/>
            <a:ext cx="5829623" cy="39247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  <p:bldP spid="3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45752" y="1707639"/>
            <a:ext cx="4963055" cy="373781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2000" noProof="1">
                <a:latin typeface="+mn-ea"/>
              </a:rPr>
              <a:t>古埃及每名采石工人会配有一把铜制凿刀。他们用铜凿刀将巨石凿开小孔，打入木楔，并在上面浇水，木楔浸水膨胀的力量就可以将石块胀裂。</a:t>
            </a:r>
          </a:p>
          <a:p>
            <a:pPr algn="just">
              <a:lnSpc>
                <a:spcPct val="150000"/>
              </a:lnSpc>
              <a:defRPr/>
            </a:pPr>
            <a:r>
              <a:rPr lang="zh-CN" altLang="en-US" sz="2000" noProof="1">
                <a:latin typeface="+mn-ea"/>
              </a:rPr>
              <a:t>通过建造长长的坡道，以便工人把石块继续运到高处。劳工们使用吉萨天然的沙土，用矿石膏和灰泥黏合，堆成长长的斜面，将巨石拉上金字塔。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8E6396D-6780-4B2B-9F94-F07AEB105A92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30CF28AC-0C5C-4B2E-9A46-BBB035710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B908807A-7104-475F-A5F2-50835A07004C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二、新课讲解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D9B666D2-BD76-482E-A925-BB61934268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66" y="1296279"/>
            <a:ext cx="4560538" cy="45605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867833" y="4891977"/>
            <a:ext cx="10456333" cy="754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808038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indent="0" algn="ctr" eaLnBrk="1" hangingPunct="1">
              <a:lnSpc>
                <a:spcPct val="150000"/>
              </a:lnSpc>
            </a:pPr>
            <a:r>
              <a:rPr lang="zh-CN" altLang="en-US" sz="3200" dirty="0">
                <a:latin typeface="+mn-ea"/>
                <a:ea typeface="+mn-ea"/>
              </a:rPr>
              <a:t>这一巨大的角锥形建筑物到底是凭什么举世闻名的？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FB0877A2-6EF2-4957-A21C-043E8C1E2F30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BE2E095D-8E86-4343-B355-F2A25F15CD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448A23DB-414F-490A-9DA3-B81AFBFAFB47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一、新课引入</a:t>
              </a: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70B2399F-D139-4153-9C13-88947BC202E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48" b="50000"/>
          <a:stretch/>
        </p:blipFill>
        <p:spPr>
          <a:xfrm>
            <a:off x="1128088" y="1478131"/>
            <a:ext cx="9935823" cy="321002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562600" y="704850"/>
            <a:ext cx="27336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2EEE9"/>
                </a:solidFill>
              </a:rPr>
              <a:t>https://www.ypppt.com/</a:t>
            </a:r>
            <a:endParaRPr lang="zh-CN" altLang="en-US" sz="1400" dirty="0">
              <a:solidFill>
                <a:srgbClr val="F2EEE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矩形 3"/>
          <p:cNvSpPr>
            <a:spLocks noChangeArrowheads="1"/>
          </p:cNvSpPr>
          <p:nvPr/>
        </p:nvSpPr>
        <p:spPr bwMode="auto">
          <a:xfrm>
            <a:off x="1151466" y="1629695"/>
            <a:ext cx="734483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latin typeface="+mn-ea"/>
              </a:rPr>
              <a:t>搜集资料，用你喜欢的方式介绍金字塔。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151466" y="2091360"/>
            <a:ext cx="5083156" cy="3083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7175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indent="0" eaLnBrk="1" hangingPunct="1">
              <a:lnSpc>
                <a:spcPct val="200000"/>
              </a:lnSpc>
            </a:pPr>
            <a:r>
              <a:rPr lang="zh-CN" altLang="en-US" sz="2000" dirty="0">
                <a:latin typeface="+mn-ea"/>
                <a:ea typeface="+mn-ea"/>
              </a:rPr>
              <a:t>要求：</a:t>
            </a:r>
            <a:endParaRPr lang="en-US" altLang="zh-CN" sz="2000" dirty="0">
              <a:latin typeface="+mn-ea"/>
              <a:ea typeface="+mn-ea"/>
            </a:endParaRPr>
          </a:p>
          <a:p>
            <a:pPr indent="0" eaLnBrk="1" hangingPunct="1">
              <a:lnSpc>
                <a:spcPct val="200000"/>
              </a:lnSpc>
            </a:pPr>
            <a:r>
              <a:rPr lang="en-US" altLang="zh-CN" sz="2000" dirty="0">
                <a:latin typeface="+mn-ea"/>
                <a:ea typeface="+mn-ea"/>
              </a:rPr>
              <a:t>1.</a:t>
            </a:r>
            <a:r>
              <a:rPr lang="zh-CN" altLang="en-US" sz="2000" dirty="0">
                <a:latin typeface="+mn-ea"/>
                <a:ea typeface="+mn-ea"/>
              </a:rPr>
              <a:t>有目的地查阅资料，把资料来源记录下来。</a:t>
            </a:r>
            <a:endParaRPr lang="en-US" altLang="zh-CN" sz="2000" dirty="0">
              <a:latin typeface="+mn-ea"/>
              <a:ea typeface="+mn-ea"/>
            </a:endParaRPr>
          </a:p>
          <a:p>
            <a:pPr indent="0" eaLnBrk="1" hangingPunct="1">
              <a:lnSpc>
                <a:spcPct val="200000"/>
              </a:lnSpc>
            </a:pPr>
            <a:r>
              <a:rPr lang="en-US" altLang="zh-CN" sz="2000" dirty="0">
                <a:latin typeface="+mn-ea"/>
                <a:ea typeface="+mn-ea"/>
              </a:rPr>
              <a:t>2.</a:t>
            </a:r>
            <a:r>
              <a:rPr lang="zh-CN" altLang="en-US" sz="2000" dirty="0">
                <a:latin typeface="+mn-ea"/>
                <a:ea typeface="+mn-ea"/>
              </a:rPr>
              <a:t>根据要介绍的内容分类整理资料，筛选资料，剔除无关信息。</a:t>
            </a:r>
            <a:endParaRPr lang="en-US" altLang="zh-CN" sz="2000" dirty="0">
              <a:latin typeface="+mn-ea"/>
              <a:ea typeface="+mn-ea"/>
            </a:endParaRPr>
          </a:p>
          <a:p>
            <a:pPr indent="0" eaLnBrk="1" hangingPunct="1">
              <a:lnSpc>
                <a:spcPct val="200000"/>
              </a:lnSpc>
            </a:pPr>
            <a:r>
              <a:rPr lang="en-US" altLang="zh-CN" sz="2000" dirty="0">
                <a:latin typeface="+mn-ea"/>
                <a:ea typeface="+mn-ea"/>
              </a:rPr>
              <a:t>3.</a:t>
            </a:r>
            <a:r>
              <a:rPr lang="zh-CN" altLang="en-US" sz="2000" dirty="0">
                <a:latin typeface="+mn-ea"/>
                <a:ea typeface="+mn-ea"/>
              </a:rPr>
              <a:t>可以使用图片、表格等辅助形式。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8EE68CAA-4225-4BEB-8743-D0C9822CC8CA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16986B61-1F89-4142-B361-DEA576B1D8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7C4945B7-5BDC-4D69-84B2-F1C993A91D00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二、新课讲解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574FFAB-35EF-4195-8033-8F45DE451C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236" y="1065563"/>
            <a:ext cx="5135386" cy="51353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2B3CC36-2383-45D7-A248-456D2DE24B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659" y="1923790"/>
            <a:ext cx="3874957" cy="3874957"/>
          </a:xfrm>
          <a:prstGeom prst="rect">
            <a:avLst/>
          </a:prstGeom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123701" y="1400570"/>
            <a:ext cx="3871573" cy="5232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+mn-ea"/>
              </a:rPr>
              <a:t>各国领导人游览金字塔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317658" y="5427134"/>
            <a:ext cx="2339102" cy="5232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>
                <a:latin typeface="+mn-ea"/>
              </a:rPr>
              <a:t>中国国家主席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7213888" y="5437718"/>
            <a:ext cx="2698176" cy="5232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>
                <a:latin typeface="+mn-ea"/>
              </a:rPr>
              <a:t>北美三国领导人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31336DBE-99B4-4C1F-A9EE-9593AA47E543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5E510B8E-6184-46E9-A992-1EDF0EAA04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43B213AB-0DDD-47DC-8FBB-78499A5CEC83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二、新课讲解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1BCFDD5D-B341-4561-A215-E7DC80445C9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951" y="2089684"/>
            <a:ext cx="3581843" cy="30701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4" grpId="0" bldLvl="0"/>
      <p:bldP spid="6" grpId="0" bldLvl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52EC468E-DC74-4DEF-B9E1-6FCB41373649}"/>
              </a:ext>
            </a:extLst>
          </p:cNvPr>
          <p:cNvGrpSpPr/>
          <p:nvPr/>
        </p:nvGrpSpPr>
        <p:grpSpPr>
          <a:xfrm>
            <a:off x="904778" y="1868036"/>
            <a:ext cx="10088737" cy="2308720"/>
            <a:chOff x="515033" y="2302750"/>
            <a:chExt cx="10088737" cy="2308720"/>
          </a:xfrm>
        </p:grpSpPr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2639485" y="2302750"/>
              <a:ext cx="276550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dirty="0">
                  <a:latin typeface="+mn-ea"/>
                </a:rPr>
                <a:t>《</a:t>
              </a:r>
              <a:r>
                <a:rPr lang="zh-CN" altLang="en-US" sz="2800" dirty="0">
                  <a:latin typeface="+mn-ea"/>
                </a:rPr>
                <a:t>金字塔夕照</a:t>
              </a:r>
              <a:r>
                <a:rPr lang="en-US" altLang="zh-CN" sz="2800" dirty="0">
                  <a:latin typeface="+mn-ea"/>
                </a:rPr>
                <a:t>》</a:t>
              </a:r>
              <a:endParaRPr lang="zh-CN" altLang="en-US" sz="2800" dirty="0">
                <a:latin typeface="+mn-ea"/>
              </a:endParaRPr>
            </a:p>
          </p:txBody>
        </p:sp>
        <p:sp>
          <p:nvSpPr>
            <p:cNvPr id="11" name="矩形 10"/>
            <p:cNvSpPr>
              <a:spLocks noChangeArrowheads="1"/>
            </p:cNvSpPr>
            <p:nvPr/>
          </p:nvSpPr>
          <p:spPr bwMode="auto">
            <a:xfrm>
              <a:off x="2680756" y="4066117"/>
              <a:ext cx="387157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dirty="0">
                  <a:latin typeface="+mn-ea"/>
                </a:rPr>
                <a:t>《</a:t>
              </a:r>
              <a:r>
                <a:rPr lang="zh-CN" altLang="en-US" sz="2800" dirty="0">
                  <a:latin typeface="+mn-ea"/>
                </a:rPr>
                <a:t>不可思议的金字塔</a:t>
              </a:r>
              <a:r>
                <a:rPr lang="en-US" altLang="zh-CN" sz="2800" dirty="0">
                  <a:latin typeface="+mn-ea"/>
                </a:rPr>
                <a:t>》</a:t>
              </a:r>
              <a:endParaRPr lang="zh-CN" altLang="en-US" sz="2800" dirty="0">
                <a:latin typeface="+mn-ea"/>
              </a:endParaRPr>
            </a:p>
          </p:txBody>
        </p:sp>
        <p:sp>
          <p:nvSpPr>
            <p:cNvPr id="12" name="矩形 11"/>
            <p:cNvSpPr>
              <a:spLocks noChangeArrowheads="1"/>
            </p:cNvSpPr>
            <p:nvPr/>
          </p:nvSpPr>
          <p:spPr bwMode="auto">
            <a:xfrm>
              <a:off x="6552329" y="2302750"/>
              <a:ext cx="92204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rgbClr val="E38612"/>
                  </a:solidFill>
                  <a:latin typeface="+mn-ea"/>
                </a:rPr>
                <a:t>外观</a:t>
              </a:r>
            </a:p>
          </p:txBody>
        </p:sp>
        <p:sp>
          <p:nvSpPr>
            <p:cNvPr id="21" name="左大括号 20"/>
            <p:cNvSpPr/>
            <p:nvPr/>
          </p:nvSpPr>
          <p:spPr>
            <a:xfrm>
              <a:off x="2242607" y="2542227"/>
              <a:ext cx="438149" cy="1807633"/>
            </a:xfrm>
            <a:prstGeom prst="leftBrace">
              <a:avLst>
                <a:gd name="adj1" fmla="val 16431"/>
                <a:gd name="adj2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800" b="1" noProof="1">
                <a:latin typeface="+mn-ea"/>
              </a:endParaRPr>
            </a:p>
          </p:txBody>
        </p:sp>
        <p:sp>
          <p:nvSpPr>
            <p:cNvPr id="22" name="右箭头 21"/>
            <p:cNvSpPr/>
            <p:nvPr/>
          </p:nvSpPr>
          <p:spPr>
            <a:xfrm>
              <a:off x="7937222" y="3207808"/>
              <a:ext cx="946151" cy="442383"/>
            </a:xfrm>
            <a:prstGeom prst="rightArrow">
              <a:avLst/>
            </a:prstGeom>
            <a:solidFill>
              <a:srgbClr val="E5B660"/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800" noProof="1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4" name="文本框 3"/>
            <p:cNvSpPr txBox="1">
              <a:spLocks noChangeArrowheads="1"/>
            </p:cNvSpPr>
            <p:nvPr/>
          </p:nvSpPr>
          <p:spPr bwMode="auto">
            <a:xfrm>
              <a:off x="515033" y="3221110"/>
              <a:ext cx="182668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2800" b="1" dirty="0">
                  <a:latin typeface="+mn-ea"/>
                  <a:ea typeface="+mn-ea"/>
                </a:rPr>
                <a:t>金字塔</a:t>
              </a:r>
            </a:p>
          </p:txBody>
        </p:sp>
        <p:sp>
          <p:nvSpPr>
            <p:cNvPr id="26" name="文本框 3"/>
            <p:cNvSpPr txBox="1">
              <a:spLocks noChangeArrowheads="1"/>
            </p:cNvSpPr>
            <p:nvPr/>
          </p:nvSpPr>
          <p:spPr bwMode="auto">
            <a:xfrm>
              <a:off x="8974667" y="3186440"/>
              <a:ext cx="1629103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800" dirty="0">
                  <a:latin typeface="+mn-ea"/>
                  <a:ea typeface="+mn-ea"/>
                </a:rPr>
                <a:t>敬佩赞美</a:t>
              </a:r>
            </a:p>
          </p:txBody>
        </p:sp>
        <p:sp>
          <p:nvSpPr>
            <p:cNvPr id="16" name="矩形 15"/>
            <p:cNvSpPr>
              <a:spLocks noChangeArrowheads="1"/>
            </p:cNvSpPr>
            <p:nvPr/>
          </p:nvSpPr>
          <p:spPr bwMode="auto">
            <a:xfrm>
              <a:off x="6552329" y="4088250"/>
              <a:ext cx="92204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rgbClr val="E38612"/>
                  </a:solidFill>
                  <a:latin typeface="+mn-ea"/>
                </a:rPr>
                <a:t>结构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C9879B93-8E94-42D5-98FB-B3304C2D04A8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202BF786-9AAB-48E7-AF14-F9C9C26EF6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B5F93E05-9880-4F92-B211-1773E27469D7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三、结构梳理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FB8A5C4-3B00-49CB-9E6E-7773A8C641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441" y="2552959"/>
            <a:ext cx="5943971" cy="594397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矩形 5"/>
          <p:cNvSpPr>
            <a:spLocks noChangeArrowheads="1"/>
          </p:cNvSpPr>
          <p:nvPr/>
        </p:nvSpPr>
        <p:spPr bwMode="auto">
          <a:xfrm>
            <a:off x="1440921" y="1779388"/>
            <a:ext cx="4618567" cy="3812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altLang="zh-CN" sz="2400" b="1" dirty="0">
                <a:latin typeface="+mn-ea"/>
              </a:rPr>
              <a:t>《</a:t>
            </a:r>
            <a:r>
              <a:rPr lang="zh-CN" altLang="en-US" sz="2400" b="1" dirty="0">
                <a:latin typeface="+mn-ea"/>
              </a:rPr>
              <a:t>金字塔夕照</a:t>
            </a:r>
            <a:r>
              <a:rPr lang="en-US" altLang="zh-CN" sz="2400" b="1" dirty="0">
                <a:latin typeface="+mn-ea"/>
              </a:rPr>
              <a:t>》</a:t>
            </a:r>
            <a:r>
              <a:rPr lang="zh-CN" altLang="en-US" sz="2400" b="1" dirty="0">
                <a:latin typeface="+mn-ea"/>
              </a:rPr>
              <a:t>和</a:t>
            </a:r>
            <a:r>
              <a:rPr lang="en-US" altLang="zh-CN" sz="2400" b="1" dirty="0">
                <a:latin typeface="+mn-ea"/>
              </a:rPr>
              <a:t>《</a:t>
            </a:r>
            <a:r>
              <a:rPr lang="zh-CN" altLang="en-US" sz="2400" b="1" dirty="0">
                <a:latin typeface="+mn-ea"/>
              </a:rPr>
              <a:t>不可思议的金字塔</a:t>
            </a:r>
            <a:r>
              <a:rPr lang="en-US" altLang="zh-CN" sz="2400" b="1" dirty="0">
                <a:latin typeface="+mn-ea"/>
              </a:rPr>
              <a:t>》</a:t>
            </a:r>
            <a:r>
              <a:rPr lang="zh-CN" altLang="en-US" sz="2400" b="1" dirty="0">
                <a:latin typeface="+mn-ea"/>
              </a:rPr>
              <a:t>两篇文章分别介绍了金字塔的 </a:t>
            </a:r>
            <a:r>
              <a:rPr lang="zh-CN" altLang="en-US" sz="2400" b="1" u="sng" dirty="0">
                <a:latin typeface="+mn-ea"/>
              </a:rPr>
              <a:t>          </a:t>
            </a:r>
            <a:r>
              <a:rPr lang="zh-CN" altLang="en-US" sz="2400" b="1" dirty="0">
                <a:latin typeface="+mn-ea"/>
              </a:rPr>
              <a:t>和</a:t>
            </a:r>
            <a:r>
              <a:rPr lang="en-US" altLang="zh-CN" sz="2400" b="1" u="sng" dirty="0">
                <a:latin typeface="+mn-ea"/>
              </a:rPr>
              <a:t>                   </a:t>
            </a:r>
            <a:r>
              <a:rPr lang="zh-CN" altLang="en-US" sz="2400" b="1" dirty="0">
                <a:latin typeface="+mn-ea"/>
              </a:rPr>
              <a:t>， 表达了</a:t>
            </a:r>
            <a:r>
              <a:rPr lang="zh-CN" altLang="en-US" sz="2400" b="1" u="sng" dirty="0">
                <a:solidFill>
                  <a:srgbClr val="FF0000"/>
                </a:solidFill>
                <a:latin typeface="+mn-ea"/>
              </a:rPr>
              <a:t>作者对埃及人民勤劳与智慧的敬佩和赞美</a:t>
            </a:r>
            <a:r>
              <a:rPr lang="zh-CN" altLang="en-US" sz="2400" b="1" dirty="0">
                <a:latin typeface="+mn-ea"/>
              </a:rPr>
              <a:t>。</a:t>
            </a:r>
          </a:p>
          <a:p>
            <a:pPr algn="just">
              <a:lnSpc>
                <a:spcPct val="200000"/>
              </a:lnSpc>
            </a:pPr>
            <a:endParaRPr lang="zh-CN" altLang="en-US" sz="100" dirty="0">
              <a:latin typeface="+mn-ea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502117" y="3221866"/>
            <a:ext cx="816249" cy="727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</a:rPr>
              <a:t>外观</a:t>
            </a:r>
            <a:endParaRPr lang="zh-CN" altLang="en-US" sz="100" dirty="0">
              <a:latin typeface="+mn-ea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622721" y="3205852"/>
            <a:ext cx="1447832" cy="727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</a:rPr>
              <a:t>内部结构</a:t>
            </a:r>
            <a:endParaRPr lang="zh-CN" altLang="en-US" sz="100" dirty="0">
              <a:latin typeface="+mn-ea"/>
            </a:endParaRPr>
          </a:p>
        </p:txBody>
      </p:sp>
      <p:pic>
        <p:nvPicPr>
          <p:cNvPr id="66570" name="图片 1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85917" y="4950885"/>
            <a:ext cx="2106083" cy="1907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1571449A-8845-45C4-9648-C1FB1250C640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72C533F4-2437-4295-9207-CFBDAE4202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03EF1EBA-F9C5-46CF-867C-741F3C7FC799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四、概括主题</a:t>
              </a: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789AABF6-2FF5-4AB3-A115-C782BD36DA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028" y="1596484"/>
            <a:ext cx="4177875" cy="41778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2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581968" y="1686870"/>
            <a:ext cx="4157133" cy="671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rgbClr val="E38612"/>
                </a:solidFill>
                <a:latin typeface="+mn-ea"/>
              </a:rPr>
              <a:t>金字塔史诗</a:t>
            </a:r>
            <a:r>
              <a:rPr lang="en-US" altLang="zh-CN" sz="2800" b="1" dirty="0">
                <a:solidFill>
                  <a:srgbClr val="E38612"/>
                </a:solidFill>
                <a:latin typeface="+mn-ea"/>
              </a:rPr>
              <a:t>《</a:t>
            </a:r>
            <a:r>
              <a:rPr lang="zh-CN" altLang="en-US" sz="2800" b="1" dirty="0">
                <a:solidFill>
                  <a:srgbClr val="E38612"/>
                </a:solidFill>
                <a:latin typeface="+mn-ea"/>
              </a:rPr>
              <a:t>和平之歌</a:t>
            </a:r>
            <a:r>
              <a:rPr lang="en-US" altLang="zh-CN" sz="2800" b="1" dirty="0">
                <a:solidFill>
                  <a:srgbClr val="E38612"/>
                </a:solidFill>
                <a:latin typeface="+mn-ea"/>
              </a:rPr>
              <a:t>》</a:t>
            </a:r>
            <a:endParaRPr lang="zh-CN" altLang="en-US" sz="2800" b="1" dirty="0">
              <a:solidFill>
                <a:srgbClr val="E38612"/>
              </a:solidFill>
              <a:latin typeface="+mn-ea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884843" y="2358592"/>
            <a:ext cx="3551383" cy="3276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+mn-ea"/>
              </a:rPr>
              <a:t>长河悠悠</a:t>
            </a: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+mn-ea"/>
              </a:rPr>
              <a:t>烈日炎炎赤道流火，</a:t>
            </a: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+mn-ea"/>
              </a:rPr>
              <a:t>维多利亚湖畔群山巍峨。</a:t>
            </a: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+mn-ea"/>
              </a:rPr>
              <a:t>巍巍群山掩无边清凉，</a:t>
            </a: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+mn-ea"/>
              </a:rPr>
              <a:t>孕育出世上最长的那条河。</a:t>
            </a: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+mn-ea"/>
              </a:rPr>
              <a:t>静静穿越半个非洲，</a:t>
            </a: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+mn-ea"/>
              </a:rPr>
              <a:t>尼罗河水哟万里扬波</a:t>
            </a:r>
            <a:r>
              <a:rPr lang="en-US" altLang="zh-CN" sz="2000" dirty="0">
                <a:latin typeface="+mn-ea"/>
              </a:rPr>
              <a:t>……</a:t>
            </a:r>
            <a:endParaRPr lang="zh-CN" altLang="en-US" sz="2000" dirty="0">
              <a:latin typeface="+mn-ea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D9EA0678-2E61-4C53-8862-04FB5A3ED393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8545709C-BC0E-47F3-8047-E00AFD5558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23FC159D-4190-4B92-A8CA-D1FE72AB62DA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五、拓展延伸</a:t>
              </a:r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B6CCBFD-86DA-4AB9-BAE3-61A402400D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050" y="1086785"/>
            <a:ext cx="5269043" cy="52690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902575" y="1329336"/>
            <a:ext cx="7118349" cy="178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en-US" altLang="zh-CN" sz="2400" dirty="0">
                <a:latin typeface="+mn-ea"/>
              </a:rPr>
              <a:t>1.</a:t>
            </a:r>
            <a:r>
              <a:rPr lang="zh-CN" altLang="en-US" sz="2400" dirty="0">
                <a:latin typeface="+mn-ea"/>
              </a:rPr>
              <a:t>背诵</a:t>
            </a:r>
            <a:r>
              <a:rPr lang="en-US" altLang="zh-CN" sz="2400" dirty="0">
                <a:latin typeface="+mn-ea"/>
              </a:rPr>
              <a:t>《</a:t>
            </a:r>
            <a:r>
              <a:rPr lang="zh-CN" altLang="en-US" sz="2400" dirty="0">
                <a:latin typeface="+mn-ea"/>
              </a:rPr>
              <a:t>金字塔夕照</a:t>
            </a:r>
            <a:r>
              <a:rPr lang="en-US" altLang="zh-CN" sz="2400" dirty="0">
                <a:latin typeface="+mn-ea"/>
              </a:rPr>
              <a:t>》</a:t>
            </a:r>
            <a:r>
              <a:rPr lang="zh-CN" altLang="en-US" sz="2400" dirty="0">
                <a:latin typeface="+mn-ea"/>
              </a:rPr>
              <a:t>的第</a:t>
            </a:r>
            <a:r>
              <a:rPr lang="en-US" altLang="zh-CN" sz="2400" dirty="0">
                <a:latin typeface="+mn-ea"/>
              </a:rPr>
              <a:t>2</a:t>
            </a:r>
            <a:r>
              <a:rPr lang="zh-CN" altLang="en-US" sz="2400" dirty="0">
                <a:latin typeface="+mn-ea"/>
              </a:rPr>
              <a:t>自然段。</a:t>
            </a:r>
            <a:endParaRPr lang="en-US" altLang="zh-CN" sz="2400" dirty="0">
              <a:latin typeface="+mn-ea"/>
            </a:endParaRPr>
          </a:p>
          <a:p>
            <a:pPr>
              <a:lnSpc>
                <a:spcPct val="250000"/>
              </a:lnSpc>
            </a:pPr>
            <a:r>
              <a:rPr lang="en-US" altLang="zh-CN" sz="2400" dirty="0">
                <a:latin typeface="+mn-ea"/>
              </a:rPr>
              <a:t>2.</a:t>
            </a:r>
            <a:r>
              <a:rPr lang="zh-CN" altLang="en-US" sz="2400" dirty="0">
                <a:latin typeface="+mn-ea"/>
              </a:rPr>
              <a:t>选择一处你感兴趣的中国的世界文化遗产写一写。</a:t>
            </a:r>
          </a:p>
        </p:txBody>
      </p:sp>
      <p:pic>
        <p:nvPicPr>
          <p:cNvPr id="68612" name="图片 7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85917" y="4950885"/>
            <a:ext cx="2106083" cy="1907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66C17D03-237C-494B-95F4-2885809731A6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982063B2-765B-44D4-B643-0A5675035F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CCEC31EC-5C12-4A94-B8C2-26CACB012CAE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六、课后作业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06E2273-9BFE-420F-B7B4-9F3DEEA22A9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436" y="3092208"/>
            <a:ext cx="5913128" cy="347873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E8499395-C444-4CC9-99A5-8015A6657B7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: 圆角 9">
            <a:extLst>
              <a:ext uri="{FF2B5EF4-FFF2-40B4-BE49-F238E27FC236}">
                <a16:creationId xmlns:a16="http://schemas.microsoft.com/office/drawing/2014/main" xmlns="" id="{8796326E-E957-422B-A3AA-5FA156C5B8C3}"/>
              </a:ext>
            </a:extLst>
          </p:cNvPr>
          <p:cNvSpPr/>
          <p:nvPr/>
        </p:nvSpPr>
        <p:spPr>
          <a:xfrm>
            <a:off x="1610628" y="1355414"/>
            <a:ext cx="8970745" cy="3898232"/>
          </a:xfrm>
          <a:prstGeom prst="roundRect">
            <a:avLst>
              <a:gd name="adj" fmla="val 4321"/>
            </a:avLst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标题 1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506133" y="2039611"/>
            <a:ext cx="7298267" cy="1619633"/>
          </a:xfrm>
        </p:spPr>
        <p:txBody>
          <a:bodyPr anchor="b">
            <a:noAutofit/>
          </a:bodyPr>
          <a:lstStyle/>
          <a:p>
            <a:pPr algn="dist" defTabSz="1219170">
              <a:defRPr/>
            </a:pPr>
            <a:r>
              <a:rPr lang="en-US" altLang="zh-CN" sz="8800" noProof="1">
                <a:solidFill>
                  <a:srgbClr val="E38612"/>
                </a:solidFill>
                <a:latin typeface="阿里汉仪智能黑体" panose="00020600040101010101" pitchFamily="18" charset="-122"/>
                <a:ea typeface="阿里汉仪智能黑体" panose="00020600040101010101" pitchFamily="18" charset="-122"/>
                <a:sym typeface="+mn-ea"/>
              </a:rPr>
              <a:t>《</a:t>
            </a:r>
            <a:r>
              <a:rPr lang="zh-CN" altLang="en-US" sz="8800" noProof="1">
                <a:solidFill>
                  <a:srgbClr val="E38612"/>
                </a:solidFill>
                <a:latin typeface="阿里汉仪智能黑体" panose="00020600040101010101" pitchFamily="18" charset="-122"/>
                <a:ea typeface="阿里汉仪智能黑体" panose="00020600040101010101" pitchFamily="18" charset="-122"/>
                <a:sym typeface="+mn-ea"/>
              </a:rPr>
              <a:t>金字塔</a:t>
            </a:r>
            <a:r>
              <a:rPr lang="en-US" altLang="zh-CN" sz="8800" noProof="1">
                <a:solidFill>
                  <a:srgbClr val="E38612"/>
                </a:solidFill>
                <a:latin typeface="阿里汉仪智能黑体" panose="00020600040101010101" pitchFamily="18" charset="-122"/>
                <a:ea typeface="阿里汉仪智能黑体" panose="00020600040101010101" pitchFamily="18" charset="-122"/>
                <a:sym typeface="+mn-ea"/>
              </a:rPr>
              <a:t>》</a:t>
            </a:r>
            <a:endParaRPr lang="zh-CN" altLang="en-US" sz="8800" noProof="1">
              <a:solidFill>
                <a:srgbClr val="E38612"/>
              </a:solidFill>
              <a:latin typeface="阿里汉仪智能黑体" panose="00020600040101010101" pitchFamily="18" charset="-122"/>
              <a:ea typeface="阿里汉仪智能黑体" panose="00020600040101010101" pitchFamily="18" charset="-122"/>
              <a:sym typeface="+mn-ea"/>
            </a:endParaRPr>
          </a:p>
        </p:txBody>
      </p:sp>
      <p:sp>
        <p:nvSpPr>
          <p:cNvPr id="41987" name="文本框 7"/>
          <p:cNvSpPr txBox="1">
            <a:spLocks noChangeArrowheads="1"/>
          </p:cNvSpPr>
          <p:nvPr/>
        </p:nvSpPr>
        <p:spPr bwMode="auto">
          <a:xfrm>
            <a:off x="9527118" y="5985934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2400">
              <a:ea typeface="微软雅黑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8E65A40A-4DBB-40CF-8862-167EF322C2A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05" y="3254467"/>
            <a:ext cx="3957528" cy="2796380"/>
          </a:xfrm>
          <a:prstGeom prst="rect">
            <a:avLst/>
          </a:prstGeom>
        </p:spPr>
      </p:pic>
      <p:sp>
        <p:nvSpPr>
          <p:cNvPr id="41988" name="文本框 5"/>
          <p:cNvSpPr txBox="1">
            <a:spLocks noChangeArrowheads="1"/>
          </p:cNvSpPr>
          <p:nvPr/>
        </p:nvSpPr>
        <p:spPr bwMode="auto">
          <a:xfrm>
            <a:off x="4380433" y="1813277"/>
            <a:ext cx="34311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zh-CN" altLang="en-US" b="1" dirty="0">
                <a:latin typeface="+mn-ea"/>
                <a:ea typeface="+mn-ea"/>
              </a:rPr>
              <a:t>五</a:t>
            </a:r>
            <a:r>
              <a:rPr lang="en-US" altLang="zh-CN" b="1" dirty="0">
                <a:latin typeface="+mn-ea"/>
                <a:ea typeface="+mn-ea"/>
              </a:rPr>
              <a:t>/</a:t>
            </a:r>
            <a:r>
              <a:rPr lang="zh-CN" altLang="en-US" b="1" dirty="0">
                <a:latin typeface="+mn-ea"/>
                <a:ea typeface="+mn-ea"/>
              </a:rPr>
              <a:t>年</a:t>
            </a:r>
            <a:r>
              <a:rPr lang="en-US" altLang="zh-CN" b="1" dirty="0">
                <a:latin typeface="+mn-ea"/>
                <a:ea typeface="+mn-ea"/>
              </a:rPr>
              <a:t>/</a:t>
            </a:r>
            <a:r>
              <a:rPr lang="zh-CN" altLang="en-US" b="1" dirty="0">
                <a:latin typeface="+mn-ea"/>
                <a:ea typeface="+mn-ea"/>
              </a:rPr>
              <a:t>级</a:t>
            </a:r>
            <a:r>
              <a:rPr lang="en-US" altLang="zh-CN" b="1" dirty="0">
                <a:latin typeface="+mn-ea"/>
                <a:ea typeface="+mn-ea"/>
              </a:rPr>
              <a:t>/</a:t>
            </a:r>
            <a:r>
              <a:rPr lang="zh-CN" altLang="en-US" b="1" dirty="0">
                <a:latin typeface="+mn-ea"/>
                <a:ea typeface="+mn-ea"/>
              </a:rPr>
              <a:t>语</a:t>
            </a:r>
            <a:r>
              <a:rPr lang="en-US" altLang="zh-CN" b="1" dirty="0">
                <a:latin typeface="+mn-ea"/>
                <a:ea typeface="+mn-ea"/>
              </a:rPr>
              <a:t>/</a:t>
            </a:r>
            <a:r>
              <a:rPr lang="zh-CN" altLang="en-US" b="1" dirty="0">
                <a:latin typeface="+mn-ea"/>
                <a:ea typeface="+mn-ea"/>
              </a:rPr>
              <a:t>文</a:t>
            </a:r>
            <a:r>
              <a:rPr lang="en-US" altLang="zh-CN" b="1" dirty="0">
                <a:latin typeface="+mn-ea"/>
                <a:ea typeface="+mn-ea"/>
              </a:rPr>
              <a:t>/</a:t>
            </a:r>
            <a:r>
              <a:rPr lang="zh-CN" altLang="en-US" b="1" dirty="0">
                <a:latin typeface="+mn-ea"/>
                <a:ea typeface="+mn-ea"/>
              </a:rPr>
              <a:t>课</a:t>
            </a:r>
            <a:r>
              <a:rPr lang="en-US" altLang="zh-CN" b="1" dirty="0">
                <a:latin typeface="+mn-ea"/>
                <a:ea typeface="+mn-ea"/>
              </a:rPr>
              <a:t>/</a:t>
            </a:r>
            <a:r>
              <a:rPr lang="zh-CN" altLang="en-US" b="1" dirty="0">
                <a:latin typeface="+mn-ea"/>
                <a:ea typeface="+mn-ea"/>
              </a:rPr>
              <a:t>件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3A31C54C-F6A4-4EAF-9DD4-DD550A474259}"/>
              </a:ext>
            </a:extLst>
          </p:cNvPr>
          <p:cNvSpPr txBox="1"/>
          <p:nvPr/>
        </p:nvSpPr>
        <p:spPr>
          <a:xfrm>
            <a:off x="4187372" y="4387762"/>
            <a:ext cx="3817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600" dirty="0">
                <a:latin typeface="+mn-ea"/>
              </a:rPr>
              <a:t>时间：</a:t>
            </a:r>
            <a:r>
              <a:rPr lang="en-US" altLang="zh-CN" sz="1600" dirty="0" smtClean="0">
                <a:latin typeface="+mn-ea"/>
              </a:rPr>
              <a:t>20XX</a:t>
            </a:r>
            <a:r>
              <a:rPr lang="zh-CN" altLang="en-US" sz="1600" dirty="0">
                <a:latin typeface="+mn-ea"/>
              </a:rPr>
              <a:t>年</a:t>
            </a:r>
            <a:r>
              <a:rPr lang="en-US" altLang="zh-CN" sz="1600" dirty="0">
                <a:latin typeface="+mn-ea"/>
              </a:rPr>
              <a:t>X</a:t>
            </a:r>
            <a:r>
              <a:rPr lang="zh-CN" altLang="en-US" sz="1600" dirty="0">
                <a:latin typeface="+mn-ea"/>
              </a:rPr>
              <a:t>月       主讲人</a:t>
            </a:r>
            <a:r>
              <a:rPr lang="zh-CN" altLang="en-US" sz="1600" dirty="0" smtClean="0">
                <a:latin typeface="+mn-ea"/>
              </a:rPr>
              <a:t>：</a:t>
            </a:r>
            <a:r>
              <a:rPr lang="zh-CN" altLang="en-US" sz="1600" dirty="0">
                <a:latin typeface="+mn-ea"/>
              </a:rPr>
              <a:t>优</a:t>
            </a:r>
            <a:r>
              <a:rPr lang="zh-CN" altLang="en-US" sz="1600" dirty="0" smtClean="0">
                <a:latin typeface="+mn-ea"/>
              </a:rPr>
              <a:t>品</a:t>
            </a:r>
            <a:r>
              <a:rPr lang="en-US" altLang="zh-CN" sz="1600" dirty="0" smtClean="0">
                <a:latin typeface="+mn-ea"/>
              </a:rPr>
              <a:t>PPT</a:t>
            </a:r>
            <a:endParaRPr lang="zh-CN" altLang="en-US" sz="1600" dirty="0">
              <a:latin typeface="+mn-ea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3B91D3A-AC80-491B-B7E3-DFB7DF62EDBC}"/>
              </a:ext>
            </a:extLst>
          </p:cNvPr>
          <p:cNvGrpSpPr/>
          <p:nvPr/>
        </p:nvGrpSpPr>
        <p:grpSpPr>
          <a:xfrm>
            <a:off x="3609521" y="3639048"/>
            <a:ext cx="4972959" cy="338554"/>
            <a:chOff x="3609521" y="3639048"/>
            <a:chExt cx="4972959" cy="338554"/>
          </a:xfrm>
        </p:grpSpPr>
        <p:sp>
          <p:nvSpPr>
            <p:cNvPr id="14" name="文本框 5">
              <a:extLst>
                <a:ext uri="{FF2B5EF4-FFF2-40B4-BE49-F238E27FC236}">
                  <a16:creationId xmlns:a16="http://schemas.microsoft.com/office/drawing/2014/main" xmlns="" id="{36F229B6-7C17-4866-A23B-DBFA5D477C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9521" y="3639048"/>
              <a:ext cx="497295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dist" eaLnBrk="1" hangingPunct="1"/>
              <a:r>
                <a:rPr lang="zh-CN" altLang="en-US" sz="1600" dirty="0">
                  <a:latin typeface="+mn-ea"/>
                  <a:ea typeface="+mn-ea"/>
                </a:rPr>
                <a:t>部编版五年级语文下册</a:t>
              </a:r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DF2C07B6-8B67-44E8-89E2-7ECC758E3717}"/>
                </a:ext>
              </a:extLst>
            </p:cNvPr>
            <p:cNvCxnSpPr>
              <a:cxnSpLocks/>
            </p:cNvCxnSpPr>
            <p:nvPr/>
          </p:nvCxnSpPr>
          <p:spPr>
            <a:xfrm>
              <a:off x="3706813" y="3933825"/>
              <a:ext cx="477837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089220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9000">
        <p15:prstTrans prst="pageCurlSingle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  <p:bldP spid="41988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317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矩形 2"/>
          <p:cNvSpPr>
            <a:spLocks noChangeArrowheads="1"/>
          </p:cNvSpPr>
          <p:nvPr/>
        </p:nvSpPr>
        <p:spPr bwMode="auto">
          <a:xfrm>
            <a:off x="1420284" y="1493943"/>
            <a:ext cx="68537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+mn-ea"/>
              </a:rPr>
              <a:t>想一想，两篇文章介绍金字塔的方式有什么不同？</a:t>
            </a:r>
          </a:p>
        </p:txBody>
      </p:sp>
      <p:sp>
        <p:nvSpPr>
          <p:cNvPr id="44043" name="矩形 9"/>
          <p:cNvSpPr>
            <a:spLocks noChangeArrowheads="1"/>
          </p:cNvSpPr>
          <p:nvPr/>
        </p:nvSpPr>
        <p:spPr bwMode="auto">
          <a:xfrm>
            <a:off x="1894018" y="4452145"/>
            <a:ext cx="3524924" cy="139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latin typeface="+mn-ea"/>
              </a:rPr>
              <a:t>    介绍了金字塔的外观。向世人展现出了一幅幅金字塔在夕阳照耀下的美丽图景。描绘出金字塔的神秘和绝美，十分形象、具体。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A266A36C-A376-4DC6-970C-D0CD539D5A3F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14BF8A38-5D7A-4238-8A33-F0039AF119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0370ADF5-B8F3-4C5B-AEE3-D042A03CBEE8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二、新课讲解</a:t>
              </a: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4D7686B2-FFC1-4C66-A38F-5DA91494DD6D}"/>
              </a:ext>
            </a:extLst>
          </p:cNvPr>
          <p:cNvSpPr txBox="1"/>
          <p:nvPr/>
        </p:nvSpPr>
        <p:spPr>
          <a:xfrm>
            <a:off x="6759682" y="4261993"/>
            <a:ext cx="3440629" cy="11226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noProof="1">
                <a:solidFill>
                  <a:srgbClr val="0000FF"/>
                </a:solidFill>
                <a:latin typeface="+mn-ea"/>
              </a:rPr>
              <a:t> </a:t>
            </a:r>
            <a:r>
              <a:rPr lang="zh-CN" altLang="en-US" noProof="1">
                <a:latin typeface="+mn-ea"/>
              </a:rPr>
              <a:t>介绍了最大的金字塔</a:t>
            </a:r>
            <a:r>
              <a:rPr lang="en-US" altLang="zh-CN" noProof="1">
                <a:latin typeface="+mn-ea"/>
              </a:rPr>
              <a:t>——</a:t>
            </a:r>
            <a:r>
              <a:rPr lang="zh-CN" altLang="en-US" noProof="1">
                <a:latin typeface="+mn-ea"/>
              </a:rPr>
              <a:t>胡夫金字塔的结构和相关资料。</a:t>
            </a:r>
            <a:endParaRPr lang="zh-CN" altLang="en-US" dirty="0">
              <a:latin typeface="+mn-ea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B9D90EE5-089F-4F94-B79B-8179383C03F1}"/>
              </a:ext>
            </a:extLst>
          </p:cNvPr>
          <p:cNvGrpSpPr/>
          <p:nvPr/>
        </p:nvGrpSpPr>
        <p:grpSpPr>
          <a:xfrm>
            <a:off x="1936119" y="1955608"/>
            <a:ext cx="3398528" cy="2380954"/>
            <a:chOff x="1384106" y="1847145"/>
            <a:chExt cx="3398528" cy="2380954"/>
          </a:xfrm>
        </p:grpSpPr>
        <p:sp>
          <p:nvSpPr>
            <p:cNvPr id="7" name="矩形 6"/>
            <p:cNvSpPr>
              <a:spLocks noChangeArrowheads="1"/>
            </p:cNvSpPr>
            <p:nvPr/>
          </p:nvSpPr>
          <p:spPr bwMode="auto">
            <a:xfrm>
              <a:off x="1795998" y="3725333"/>
              <a:ext cx="2574744" cy="502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667" dirty="0">
                  <a:latin typeface="+mn-ea"/>
                </a:rPr>
                <a:t>《</a:t>
              </a:r>
              <a:r>
                <a:rPr lang="zh-CN" altLang="en-US" sz="2667" dirty="0">
                  <a:latin typeface="+mn-ea"/>
                </a:rPr>
                <a:t>金字塔夕照</a:t>
              </a:r>
              <a:r>
                <a:rPr lang="en-US" altLang="zh-CN" sz="2667" dirty="0">
                  <a:latin typeface="+mn-ea"/>
                </a:rPr>
                <a:t>》</a:t>
              </a:r>
              <a:endParaRPr lang="zh-CN" altLang="en-US" sz="2667" dirty="0">
                <a:latin typeface="+mn-ea"/>
              </a:endParaRPr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4BF3A46A-341B-495A-B737-FB399B6879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4106" y="1847145"/>
              <a:ext cx="3398528" cy="1999376"/>
            </a:xfrm>
            <a:prstGeom prst="rect">
              <a:avLst/>
            </a:prstGeom>
          </p:spPr>
        </p:pic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3D90C7FC-9427-412B-A9AB-D394C221B98E}"/>
              </a:ext>
            </a:extLst>
          </p:cNvPr>
          <p:cNvGrpSpPr/>
          <p:nvPr/>
        </p:nvGrpSpPr>
        <p:grpSpPr>
          <a:xfrm>
            <a:off x="6704114" y="1811365"/>
            <a:ext cx="3551767" cy="2416734"/>
            <a:chOff x="6704114" y="1702497"/>
            <a:chExt cx="3551767" cy="2416734"/>
          </a:xfrm>
        </p:grpSpPr>
        <p:sp>
          <p:nvSpPr>
            <p:cNvPr id="15" name="矩形 14"/>
            <p:cNvSpPr>
              <a:spLocks noChangeArrowheads="1"/>
            </p:cNvSpPr>
            <p:nvPr/>
          </p:nvSpPr>
          <p:spPr bwMode="auto">
            <a:xfrm>
              <a:off x="6704114" y="3616465"/>
              <a:ext cx="3551767" cy="502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2667" dirty="0">
                  <a:latin typeface="+mn-ea"/>
                </a:rPr>
                <a:t>《</a:t>
              </a:r>
              <a:r>
                <a:rPr lang="zh-CN" altLang="en-US" sz="2667" dirty="0">
                  <a:latin typeface="+mn-ea"/>
                </a:rPr>
                <a:t>不可思议的金字塔</a:t>
              </a:r>
              <a:r>
                <a:rPr lang="en-US" altLang="zh-CN" sz="2667" dirty="0">
                  <a:latin typeface="+mn-ea"/>
                </a:rPr>
                <a:t>》</a:t>
              </a:r>
              <a:endParaRPr lang="zh-CN" altLang="en-US" sz="2667" dirty="0">
                <a:latin typeface="+mn-ea"/>
              </a:endParaRPr>
            </a:p>
          </p:txBody>
        </p: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EF89F633-823D-43BD-8AD5-88E8819D93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14015" y="1702497"/>
              <a:ext cx="2731965" cy="193040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43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文本框 12"/>
          <p:cNvSpPr txBox="1">
            <a:spLocks noChangeArrowheads="1"/>
          </p:cNvSpPr>
          <p:nvPr/>
        </p:nvSpPr>
        <p:spPr bwMode="auto">
          <a:xfrm>
            <a:off x="1253132" y="2077650"/>
            <a:ext cx="7018867" cy="505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dirty="0">
                <a:latin typeface="+mn-ea"/>
                <a:ea typeface="+mn-ea"/>
              </a:rPr>
              <a:t>想一想：这两篇文章表达了作者怎样的思想感情。</a:t>
            </a:r>
          </a:p>
        </p:txBody>
      </p:sp>
      <p:sp>
        <p:nvSpPr>
          <p:cNvPr id="7" name="矩形 6"/>
          <p:cNvSpPr/>
          <p:nvPr/>
        </p:nvSpPr>
        <p:spPr bwMode="auto">
          <a:xfrm>
            <a:off x="6815667" y="3036169"/>
            <a:ext cx="4377266" cy="2204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400" noProof="1">
                <a:solidFill>
                  <a:schemeClr val="tx1"/>
                </a:solidFill>
                <a:latin typeface="+mn-ea"/>
              </a:rPr>
              <a:t>    这两篇文章都表达了作者对埃及人民勤劳与智慧的敬佩和赞美。</a:t>
            </a:r>
          </a:p>
        </p:txBody>
      </p:sp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1253132" y="1509437"/>
            <a:ext cx="1879601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defRPr/>
            </a:pPr>
            <a:r>
              <a:rPr lang="zh-CN" altLang="en-US" sz="2800" b="1" noProof="1">
                <a:latin typeface="+mj-ea"/>
                <a:ea typeface="+mj-ea"/>
              </a:rPr>
              <a:t>语文要素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9847BFB6-0ADB-4B1B-92EC-06948DBC809F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EB992EF6-42B6-4F1D-8A12-7D30E0D730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62927E7F-4562-4BD2-A3F9-4C594A20C7A1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二、新课讲解</a:t>
              </a: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DDDDE017-7653-4765-8305-F1D986BE834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132" y="2898523"/>
            <a:ext cx="5320457" cy="22877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/>
      <p:bldP spid="7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4F334A7-FA62-4DD4-B354-FEEB905533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535" y="948266"/>
            <a:ext cx="4961467" cy="4961467"/>
          </a:xfrm>
          <a:prstGeom prst="rect">
            <a:avLst/>
          </a:prstGeom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413999" y="2794657"/>
            <a:ext cx="4284068" cy="2204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2400" dirty="0">
                <a:latin typeface="+mn-ea"/>
              </a:rPr>
              <a:t>这一巨大的角锥形建筑物到底是凭什么举世闻名的？</a:t>
            </a:r>
            <a:r>
              <a:rPr lang="zh-CN" altLang="en-US" sz="2400" dirty="0">
                <a:latin typeface="+mn-ea"/>
              </a:rPr>
              <a:t>结合每一部分来体会。</a:t>
            </a:r>
            <a:endParaRPr lang="zh-CN" altLang="zh-CN" sz="2400" dirty="0">
              <a:latin typeface="+mn-ea"/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72ED5B69-0952-4268-A18B-54A37BF32F25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53813F3E-328D-47EA-8B02-B8FA7685DC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2A2392D5-418F-4E11-AF24-CB6394A66671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二、新课讲解</a:t>
              </a:r>
            </a:p>
          </p:txBody>
        </p:sp>
      </p:grpSp>
      <p:sp>
        <p:nvSpPr>
          <p:cNvPr id="16" name="TextBox 11">
            <a:extLst>
              <a:ext uri="{FF2B5EF4-FFF2-40B4-BE49-F238E27FC236}">
                <a16:creationId xmlns:a16="http://schemas.microsoft.com/office/drawing/2014/main" xmlns="" id="{6DBCAA0A-04F3-4A29-825E-7DCA20C5E4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3999" y="2271437"/>
            <a:ext cx="1879601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defRPr/>
            </a:pPr>
            <a:r>
              <a:rPr lang="zh-CN" altLang="en-US" sz="2800" b="1" noProof="1">
                <a:latin typeface="+mj-ea"/>
                <a:ea typeface="+mj-ea"/>
              </a:rPr>
              <a:t>课堂互动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矩形 2"/>
          <p:cNvSpPr>
            <a:spLocks noChangeArrowheads="1"/>
          </p:cNvSpPr>
          <p:nvPr/>
        </p:nvSpPr>
        <p:spPr bwMode="auto">
          <a:xfrm>
            <a:off x="1132319" y="2429493"/>
            <a:ext cx="4201681" cy="2943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4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文章的说明对象是“夕阳下的金字塔”，在作者的笔下，夕阳下的金字塔的特征是什么？请找出最能概括其特征的语句。</a:t>
            </a:r>
          </a:p>
        </p:txBody>
      </p:sp>
      <p:sp>
        <p:nvSpPr>
          <p:cNvPr id="47111" name="矩形 3"/>
          <p:cNvSpPr>
            <a:spLocks noChangeArrowheads="1"/>
          </p:cNvSpPr>
          <p:nvPr/>
        </p:nvSpPr>
        <p:spPr bwMode="auto">
          <a:xfrm>
            <a:off x="1132319" y="1824935"/>
            <a:ext cx="19800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latin typeface="+mj-ea"/>
                <a:ea typeface="+mj-ea"/>
              </a:rPr>
              <a:t>金字塔夕照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FD091BA4-07A0-469A-8216-8C127EB31E14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F1220CC4-2367-471F-9256-2953B825C1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EBFF6EB5-16C7-4D3C-87E5-A582006ECA34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二、新课讲解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C32CA56-5CCF-4B4D-8CD3-5DE51FA624F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62"/>
          <a:stretch/>
        </p:blipFill>
        <p:spPr>
          <a:xfrm>
            <a:off x="5748088" y="930651"/>
            <a:ext cx="5743045" cy="44422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8" name="矩形 24"/>
          <p:cNvSpPr>
            <a:spLocks noChangeArrowheads="1"/>
          </p:cNvSpPr>
          <p:nvPr/>
        </p:nvSpPr>
        <p:spPr bwMode="auto">
          <a:xfrm>
            <a:off x="1039284" y="1419262"/>
            <a:ext cx="63690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+mn-ea"/>
              </a:rPr>
              <a:t>夕阳下的金字塔有什么特点？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039284" y="2363900"/>
            <a:ext cx="5171018" cy="294343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400" dirty="0">
                <a:latin typeface="+mn-ea"/>
              </a:rPr>
              <a:t>在</a:t>
            </a:r>
            <a:r>
              <a:rPr lang="zh-CN" altLang="en-US" sz="2400" u="sng" dirty="0">
                <a:solidFill>
                  <a:srgbClr val="E38612"/>
                </a:solidFill>
                <a:latin typeface="+mn-ea"/>
              </a:rPr>
              <a:t>金色</a:t>
            </a:r>
            <a:r>
              <a:rPr lang="zh-CN" altLang="en-US" sz="2400" dirty="0">
                <a:latin typeface="+mn-ea"/>
              </a:rPr>
              <a:t>的夕阳下，金色的田野，金色的沙漠，连尼罗河的河水也</a:t>
            </a:r>
            <a:r>
              <a:rPr lang="zh-CN" altLang="en-US" sz="2400" u="sng" dirty="0">
                <a:solidFill>
                  <a:srgbClr val="E38612"/>
                </a:solidFill>
                <a:latin typeface="+mn-ea"/>
              </a:rPr>
              <a:t>泛着金光</a:t>
            </a:r>
            <a:r>
              <a:rPr lang="zh-CN" altLang="en-US" sz="2400" dirty="0">
                <a:latin typeface="+mn-ea"/>
              </a:rPr>
              <a:t>，而那古老的金字塔啊，简直像是</a:t>
            </a:r>
            <a:r>
              <a:rPr lang="zh-CN" altLang="en-US" sz="2400" u="sng" dirty="0">
                <a:solidFill>
                  <a:srgbClr val="E38612"/>
                </a:solidFill>
                <a:latin typeface="+mn-ea"/>
              </a:rPr>
              <a:t>用纯金铸成的</a:t>
            </a:r>
            <a:r>
              <a:rPr lang="zh-CN" altLang="en-US" sz="2400" dirty="0">
                <a:latin typeface="+mn-ea"/>
              </a:rPr>
              <a:t>。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DC616FB9-F119-4317-A931-3B646802D41D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873B8EC7-578F-477D-9A08-6317927A24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2444F658-67A5-4E43-8DB9-06F83C8B4680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二、新课讲解</a:t>
              </a: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3CACDC62-A206-4AFA-A30B-16B3064183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135" y="651933"/>
            <a:ext cx="5554133" cy="55541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8" grpId="0"/>
      <p:bldP spid="2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60" name="矩形 18"/>
          <p:cNvSpPr>
            <a:spLocks noChangeArrowheads="1"/>
          </p:cNvSpPr>
          <p:nvPr/>
        </p:nvSpPr>
        <p:spPr bwMode="auto">
          <a:xfrm>
            <a:off x="5757333" y="4056108"/>
            <a:ext cx="5376334" cy="1237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000" dirty="0">
                <a:solidFill>
                  <a:srgbClr val="E38612"/>
                </a:solidFill>
                <a:latin typeface="+mn-ea"/>
              </a:rPr>
              <a:t>这些文字描绘出金字塔在金色的夕阳下的壮丽景色，给读者以形象、具体的感受。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757333" y="2033280"/>
            <a:ext cx="5376334" cy="1891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latin typeface="+mn-ea"/>
              </a:rPr>
              <a:t>远远望去，它像漂浮在沙海中的三座金山，似乎一切金色的光源，都是从它那里放射出来的。你看，天上地下，黄澄澄，金灿灿，一片耀眼的色调，一幅多么开阔而又雄浑的画卷啊！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7AD28015-E4D8-4E7F-81F5-19324845DB34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4CC29B34-4F18-455A-B686-C7DA7DCB22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261B6B7C-9C72-480E-A5C0-ECC9F1B9927E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二、新课讲解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0B63C43-737E-4855-A207-1F9BBB2DCC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34" y="1028838"/>
            <a:ext cx="5113868" cy="51138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5666318" y="2862530"/>
            <a:ext cx="4980515" cy="22047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1" hangingPunct="1">
              <a:lnSpc>
                <a:spcPct val="200000"/>
              </a:lnSpc>
            </a:pPr>
            <a:r>
              <a:rPr lang="zh-CN" altLang="en-US" sz="2400" u="sng" dirty="0">
                <a:solidFill>
                  <a:srgbClr val="E38612"/>
                </a:solidFill>
                <a:latin typeface="+mn-ea"/>
                <a:ea typeface="+mn-ea"/>
              </a:rPr>
              <a:t>比喻</a:t>
            </a:r>
            <a:r>
              <a:rPr lang="zh-CN" altLang="en-US" sz="2400" dirty="0">
                <a:latin typeface="+mn-ea"/>
                <a:ea typeface="+mn-ea"/>
              </a:rPr>
              <a:t>指用跟甲事物有相似之点的乙事物来描写或说明甲事物。</a:t>
            </a:r>
            <a:r>
              <a:rPr lang="zh-CN" altLang="en-US" sz="2400" dirty="0">
                <a:solidFill>
                  <a:srgbClr val="E38612"/>
                </a:solidFill>
                <a:latin typeface="+mn-ea"/>
                <a:ea typeface="+mn-ea"/>
              </a:rPr>
              <a:t>好处是</a:t>
            </a:r>
            <a:r>
              <a:rPr lang="zh-CN" altLang="en-US" sz="2400" dirty="0">
                <a:latin typeface="+mn-ea"/>
                <a:ea typeface="+mn-ea"/>
              </a:rPr>
              <a:t>使事物形象、生动，突出特点。</a:t>
            </a:r>
          </a:p>
        </p:txBody>
      </p:sp>
      <p:sp>
        <p:nvSpPr>
          <p:cNvPr id="50180" name="文本框 9"/>
          <p:cNvSpPr txBox="1">
            <a:spLocks noChangeArrowheads="1"/>
          </p:cNvSpPr>
          <p:nvPr/>
        </p:nvSpPr>
        <p:spPr bwMode="auto">
          <a:xfrm>
            <a:off x="5666318" y="1945617"/>
            <a:ext cx="150494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zh-CN" altLang="en-US" sz="3200" dirty="0">
                <a:latin typeface="+mj-ea"/>
                <a:ea typeface="+mj-ea"/>
              </a:rPr>
              <a:t>比喻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54894C17-EE86-4F53-B1ED-4D5E5D58F54E}"/>
              </a:ext>
            </a:extLst>
          </p:cNvPr>
          <p:cNvGrpSpPr/>
          <p:nvPr/>
        </p:nvGrpSpPr>
        <p:grpSpPr>
          <a:xfrm>
            <a:off x="515034" y="312117"/>
            <a:ext cx="3906000" cy="899404"/>
            <a:chOff x="515034" y="312117"/>
            <a:chExt cx="3906000" cy="899404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737A0724-4840-4ED3-8BE8-1D1A79360D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515034" y="312117"/>
              <a:ext cx="1272866" cy="899404"/>
            </a:xfrm>
            <a:prstGeom prst="rect">
              <a:avLst/>
            </a:prstGeom>
          </p:spPr>
        </p:pic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391D79C7-ABDD-4768-BA2C-DBBE8B160A06}"/>
                </a:ext>
              </a:extLst>
            </p:cNvPr>
            <p:cNvSpPr txBox="1"/>
            <p:nvPr/>
          </p:nvSpPr>
          <p:spPr>
            <a:xfrm>
              <a:off x="1787900" y="563956"/>
              <a:ext cx="263313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latin typeface="+mj-ea"/>
                  <a:ea typeface="+mj-ea"/>
                </a:rPr>
                <a:t>二、新课讲解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268E24D-446C-4008-B205-75BBF00159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33" y="934379"/>
            <a:ext cx="4995334" cy="49892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Sing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ldLvl="0"/>
      <p:bldP spid="5018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a"/>
  <p:tag name="KSO_WM_UNIT_INDEX" val="1"/>
  <p:tag name="KSO_WM_UNIT_ID" val="custom596_12*a*1"/>
  <p:tag name="KSO_WM_UNIT_CLEAR" val="1"/>
  <p:tag name="KSO_WM_UNIT_LAYERLEVEL" val="1"/>
  <p:tag name="KSO_WM_UNIT_VALUE" val="13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596"/>
  <p:tag name="KSO_WM_UNIT_TYPE" val="a"/>
  <p:tag name="KSO_WM_UNIT_INDEX" val="1"/>
  <p:tag name="KSO_WM_UNIT_ID" val="custom596_12*a*1"/>
  <p:tag name="KSO_WM_UNIT_CLEAR" val="1"/>
  <p:tag name="KSO_WM_UNIT_LAYERLEVEL" val="1"/>
  <p:tag name="KSO_WM_UNIT_VALUE" val="13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PT">
      <a:majorFont>
        <a:latin typeface="思源黑体 CN Regular"/>
        <a:ea typeface="思源黑体 CN Bold"/>
        <a:cs typeface=""/>
      </a:majorFont>
      <a:minorFont>
        <a:latin typeface="思源黑体 CN ExtraLight"/>
        <a:ea typeface="思源黑体 CN Norm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1429</Words>
  <Application>Microsoft Office PowerPoint</Application>
  <PresentationFormat>宽屏</PresentationFormat>
  <Paragraphs>154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1" baseType="lpstr">
      <vt:lpstr>Meiryo</vt:lpstr>
      <vt:lpstr>阿里汉仪智能黑体</vt:lpstr>
      <vt:lpstr>等线</vt:lpstr>
      <vt:lpstr>思源黑体 CN Bold</vt:lpstr>
      <vt:lpstr>思源黑体 CN ExtraLight</vt:lpstr>
      <vt:lpstr>思源黑体 CN Normal</vt:lpstr>
      <vt:lpstr>思源黑体 CN Regular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《金字塔》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《金字塔》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29</cp:revision>
  <dcterms:created xsi:type="dcterms:W3CDTF">2021-04-27T13:32:16Z</dcterms:created>
  <dcterms:modified xsi:type="dcterms:W3CDTF">2021-10-26T08:38:56Z</dcterms:modified>
</cp:coreProperties>
</file>