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33"/>
  </p:notesMasterIdLst>
  <p:handoutMasterIdLst>
    <p:handoutMasterId r:id="rId34"/>
  </p:handoutMasterIdLst>
  <p:sldIdLst>
    <p:sldId id="815" r:id="rId3"/>
    <p:sldId id="814" r:id="rId4"/>
    <p:sldId id="397" r:id="rId5"/>
    <p:sldId id="359" r:id="rId6"/>
    <p:sldId id="586" r:id="rId7"/>
    <p:sldId id="816" r:id="rId8"/>
    <p:sldId id="917" r:id="rId9"/>
    <p:sldId id="735" r:id="rId10"/>
    <p:sldId id="893" r:id="rId11"/>
    <p:sldId id="895" r:id="rId12"/>
    <p:sldId id="555" r:id="rId13"/>
    <p:sldId id="897" r:id="rId14"/>
    <p:sldId id="456" r:id="rId15"/>
    <p:sldId id="747" r:id="rId16"/>
    <p:sldId id="901" r:id="rId17"/>
    <p:sldId id="902" r:id="rId18"/>
    <p:sldId id="903" r:id="rId19"/>
    <p:sldId id="904" r:id="rId20"/>
    <p:sldId id="749" r:id="rId21"/>
    <p:sldId id="750" r:id="rId22"/>
    <p:sldId id="647" r:id="rId23"/>
    <p:sldId id="751" r:id="rId24"/>
    <p:sldId id="753" r:id="rId25"/>
    <p:sldId id="270" r:id="rId26"/>
    <p:sldId id="755" r:id="rId27"/>
    <p:sldId id="894" r:id="rId28"/>
    <p:sldId id="896" r:id="rId29"/>
    <p:sldId id="454" r:id="rId30"/>
    <p:sldId id="556" r:id="rId31"/>
    <p:sldId id="918" r:id="rId3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56">
          <p15:clr>
            <a:srgbClr val="A4A3A4"/>
          </p15:clr>
        </p15:guide>
        <p15:guide id="2" pos="292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9">
          <p15:clr>
            <a:srgbClr val="A4A3A4"/>
          </p15:clr>
        </p15:guide>
        <p15:guide id="2" pos="219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7E7DD"/>
    <a:srgbClr val="E9F3EB"/>
    <a:srgbClr val="FCC88A"/>
    <a:srgbClr val="0000FF"/>
    <a:srgbClr val="FF00FF"/>
    <a:srgbClr val="D5FEF8"/>
    <a:srgbClr val="6A8571"/>
    <a:srgbClr val="B9C401"/>
    <a:srgbClr val="7D11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856"/>
        <p:guide pos="2923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3299"/>
        <p:guide pos="219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3FA5A-66A3-4316-878E-E77A88EE2E73}" type="datetimeFigureOut">
              <a:rPr lang="zh-CN" altLang="en-US" smtClean="0"/>
              <a:pPr/>
              <a:t>2021/10/26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8CAC-6640-417F-821E-54E16AA23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35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160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05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628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132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915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444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898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239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561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928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197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55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2021/10/26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8" y="972000"/>
            <a:ext cx="3962432" cy="378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59807" y="4762375"/>
            <a:ext cx="2025000" cy="2376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2021/10/26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87000" y="4762375"/>
            <a:ext cx="2970000" cy="2376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4762375"/>
            <a:ext cx="2025000" cy="2376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02412" y="324000"/>
            <a:ext cx="8139178" cy="486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31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7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474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262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87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31740" y="1344022"/>
            <a:ext cx="4575175" cy="922020"/>
          </a:xfrm>
          <a:prstGeom prst="rect">
            <a:avLst/>
          </a:prstGeom>
          <a:solidFill>
            <a:schemeClr val="bg2">
              <a:lumMod val="20000"/>
              <a:lumOff val="80000"/>
              <a:alpha val="65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20</a:t>
            </a:r>
            <a:r>
              <a:rPr lang="en-US" altLang="zh-CN" sz="5400" b="1" baseline="30000" dirty="0"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* </a:t>
            </a:r>
            <a:r>
              <a:rPr lang="zh-CN" altLang="en-US" sz="5400" b="1" dirty="0"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金 字 塔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67544" y="555526"/>
            <a:ext cx="3528392" cy="40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EBD2">
                    <a:alpha val="53000"/>
                  </a:srgb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部</a:t>
            </a:r>
            <a:r>
              <a:rPr lang="zh-CN" altLang="en-US" sz="2000" b="1" dirty="0" smtClean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编</a:t>
            </a:r>
            <a:r>
              <a:rPr lang="zh-CN" altLang="en-US" sz="2000" b="1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版•五年级下册</a:t>
            </a:r>
          </a:p>
        </p:txBody>
      </p:sp>
      <p:pic>
        <p:nvPicPr>
          <p:cNvPr id="6" name="图片 5" descr="C:\Documents and Settings\Administrator\桌面\教搭PPT最终版\笔顺动画\五下图转\金字塔20-1.jpg金字塔20-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85780" y="2265045"/>
            <a:ext cx="4150995" cy="287845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627784" y="3795886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09650" y="1470025"/>
            <a:ext cx="7124065" cy="145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    开阔—— 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   贵重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—— 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肥沃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—— 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4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4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 精湛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—— </a:t>
            </a:r>
            <a:endParaRPr lang="zh-CN" altLang="en-US" sz="2400" b="1" dirty="0">
              <a:solidFill>
                <a:srgbClr val="0000FF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" name="图片 3" descr="反义词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155" y="801370"/>
            <a:ext cx="2129351" cy="57600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147060" y="176720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狭窄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52120" y="172746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廉价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147060" y="250761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贫瘠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652120" y="2467870"/>
            <a:ext cx="9010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粗浅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98550" y="3349625"/>
            <a:ext cx="685800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>
                <a:latin typeface="微软雅黑"/>
                <a:ea typeface="微软雅黑"/>
                <a:sym typeface="微软雅黑"/>
              </a:rPr>
              <a:t>       </a:t>
            </a:r>
            <a:r>
              <a:rPr sz="2800">
                <a:latin typeface="微软雅黑"/>
                <a:ea typeface="微软雅黑"/>
                <a:sym typeface="微软雅黑"/>
              </a:rPr>
              <a:t>随着社会的发展，</a:t>
            </a:r>
            <a:r>
              <a:rPr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狭窄</a:t>
            </a:r>
            <a:r>
              <a:rPr sz="2800">
                <a:latin typeface="微软雅黑"/>
                <a:ea typeface="微软雅黑"/>
                <a:sym typeface="微软雅黑"/>
              </a:rPr>
              <a:t>的乡间小路变成了</a:t>
            </a:r>
            <a:r>
              <a:rPr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开阔</a:t>
            </a:r>
            <a:r>
              <a:rPr sz="2800">
                <a:latin typeface="微软雅黑"/>
                <a:ea typeface="微软雅黑"/>
                <a:sym typeface="微软雅黑"/>
              </a:rPr>
              <a:t>的柏油马路。</a:t>
            </a:r>
            <a:endParaRPr lang="zh-CN" altLang="en-US" sz="2800"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4" grpId="0"/>
      <p:bldP spid="15" grpId="0"/>
      <p:bldP spid="17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86790" y="1377950"/>
            <a:ext cx="615696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开阔——</a:t>
            </a:r>
            <a:r>
              <a:rPr lang="zh-CN" altLang="en-US" sz="24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   雄浑</a:t>
            </a:r>
            <a:r>
              <a:rPr lang="en-US" altLang="zh-CN" sz="2400" b="1" dirty="0" smtClean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——      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贵重</a:t>
            </a:r>
            <a:r>
              <a:rPr lang="en-US" altLang="zh-CN" sz="24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4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     豪迈</a:t>
            </a:r>
            <a:r>
              <a:rPr lang="en-US" altLang="zh-CN" sz="24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——  </a:t>
            </a:r>
            <a:r>
              <a:rPr lang="zh-CN" altLang="en-US" sz="24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 锋利</a:t>
            </a:r>
            <a:r>
              <a:rPr lang="en-US" altLang="zh-CN" sz="2400" b="1" dirty="0" smtClean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——        </a:t>
            </a:r>
            <a:r>
              <a:rPr lang="en-US" altLang="zh-CN" sz="24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肥沃——</a:t>
            </a:r>
            <a:r>
              <a:rPr lang="zh-CN" altLang="en-US" sz="24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 </a:t>
            </a:r>
          </a:p>
        </p:txBody>
      </p:sp>
      <p:pic>
        <p:nvPicPr>
          <p:cNvPr id="3" name="图片 2" descr="近义词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802005"/>
            <a:ext cx="2129195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8220" y="165735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宽阔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307983" y="1678474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雄壮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68220" y="237045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豪放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76670" y="1657349"/>
            <a:ext cx="909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珍贵</a:t>
            </a:r>
          </a:p>
        </p:txBody>
      </p:sp>
      <p:sp>
        <p:nvSpPr>
          <p:cNvPr id="8" name="矩形 7"/>
          <p:cNvSpPr/>
          <p:nvPr/>
        </p:nvSpPr>
        <p:spPr bwMode="auto">
          <a:xfrm>
            <a:off x="412115" y="3276600"/>
            <a:ext cx="8740140" cy="112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lvl="0" indent="711200" algn="l" fontAlgn="auto">
              <a:lnSpc>
                <a:spcPct val="120000"/>
              </a:lnSpc>
              <a:buClrTx/>
              <a:buSzTx/>
              <a:buFontTx/>
              <a:extLst>
                <a:ext uri="{35155182-B16C-46BC-9424-99874614C6A1}">
                  <wpsdc:indentchars xmlns="" xmlns:wpsdc="http://www.wps.cn/officeDocument/2017/drawingmlCustomData" val="200" checksum="3773799597"/>
                </a:ext>
              </a:extLst>
            </a:pPr>
            <a:r>
              <a:rPr sz="2800">
                <a:latin typeface="微软雅黑"/>
                <a:ea typeface="微软雅黑"/>
                <a:sym typeface="微软雅黑"/>
              </a:rPr>
              <a:t>王老师心胸（开阔  宽阔），待人宽厚，是我们学习的榜样。</a:t>
            </a:r>
            <a:endParaRPr lang="zh-CN" altLang="en-US" sz="2400"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474720" y="3460750"/>
            <a:ext cx="545342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307983" y="2391579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锐利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76670" y="2370454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肥美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314190" y="353060"/>
            <a:ext cx="2589530" cy="1216025"/>
            <a:chOff x="6794" y="556"/>
            <a:chExt cx="4078" cy="1915"/>
          </a:xfrm>
        </p:grpSpPr>
        <p:sp>
          <p:nvSpPr>
            <p:cNvPr id="11" name="云形标注 10"/>
            <p:cNvSpPr/>
            <p:nvPr/>
          </p:nvSpPr>
          <p:spPr>
            <a:xfrm>
              <a:off x="6794" y="556"/>
              <a:ext cx="4078" cy="1915"/>
            </a:xfrm>
            <a:prstGeom prst="cloudCallout">
              <a:avLst>
                <a:gd name="adj1" fmla="val -115277"/>
                <a:gd name="adj2" fmla="val 55744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197" y="766"/>
              <a:ext cx="3452" cy="1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000" b="1">
                  <a:solidFill>
                    <a:srgbClr val="7030A0"/>
                  </a:solidFill>
                  <a:latin typeface="微软雅黑"/>
                  <a:ea typeface="微软雅黑"/>
                  <a:sym typeface="微软雅黑"/>
                </a:rPr>
                <a:t>同学们，开阔和宽阔你会用吗？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9" grpId="0"/>
      <p:bldP spid="18" grpId="0"/>
      <p:bldP spid="8" grpId="0"/>
      <p:bldP spid="12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词语搭配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5925" y="741045"/>
            <a:ext cx="2739390" cy="6172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12520" y="1985645"/>
            <a:ext cx="6383020" cy="2030095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>
                <a:latin typeface="微软雅黑"/>
                <a:ea typeface="微软雅黑"/>
                <a:sym typeface="微软雅黑"/>
              </a:rPr>
              <a:t>ABB 式： 黄澄澄     金灿灿     黑漆漆    绿油油      白花花     红扑扑     明晃晃 白茫茫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901950" y="2643505"/>
            <a:ext cx="10083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503420" y="2643505"/>
            <a:ext cx="10083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1" name="图片 10" descr="小松鼠吃松子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5980" y="3001645"/>
            <a:ext cx="5388610" cy="1627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07085" y="1108710"/>
            <a:ext cx="8056245" cy="55797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1</a:t>
            </a:r>
            <a:r>
              <a:rPr lang="en-US" altLang="zh-CN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. </a:t>
            </a:r>
            <a:r>
              <a:rPr lang="zh-CN" altLang="en-US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两篇文章介绍金字塔的方式有什么不同？</a:t>
            </a: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" y="575945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29260" y="633730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91820" y="1779662"/>
            <a:ext cx="7964170" cy="22770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2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000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第一篇文章是写景抒情的散文， 主要描写了夕阳下金字塔的雄浑之美以及作者由此引发的万千思绪； 第二篇文章则是一个非连续性文本，主要以“胡夫金字塔”为例，介绍了金字塔建筑年代的久远、外观的雄伟以及精湛的工艺、巧妙的设计， 还对古埃及悠久的文明成就做了简要的补充。这两篇文章风格迥异，互为印证，让读者对金字塔这一世界奇迹有了更为全面、丰富的了解</a:t>
            </a:r>
            <a:r>
              <a:rPr lang="zh-CN" altLang="en-US" sz="2000" dirty="0" smtClean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。</a:t>
            </a:r>
            <a:endParaRPr lang="zh-CN" altLang="en-US" sz="2000" dirty="0">
              <a:solidFill>
                <a:srgbClr val="0000FF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12470" y="989965"/>
            <a:ext cx="732218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tint val="50000"/>
                        <a:satMod val="300000"/>
                      </a:schemeClr>
                    </a:gs>
                    <a:gs pos="35000">
                      <a:schemeClr val="accent1">
                        <a:tint val="37000"/>
                        <a:satMod val="300000"/>
                      </a:schemeClr>
                    </a:gs>
                    <a:gs pos="100000">
                      <a:schemeClr val="accent1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zh-CN" sz="24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2.</a:t>
            </a:r>
            <a:r>
              <a:rPr lang="zh-CN" altLang="en-US" sz="24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下面的句子运用了什么方法？从中你能感受到金字塔的哪些特点？</a:t>
            </a:r>
          </a:p>
        </p:txBody>
      </p:sp>
      <p:sp>
        <p:nvSpPr>
          <p:cNvPr id="8" name="矩形标注 7"/>
          <p:cNvSpPr/>
          <p:nvPr/>
        </p:nvSpPr>
        <p:spPr>
          <a:xfrm>
            <a:off x="835025" y="2077720"/>
            <a:ext cx="6788150" cy="1385570"/>
          </a:xfrm>
          <a:prstGeom prst="wedgeRectCallout">
            <a:avLst>
              <a:gd name="adj1" fmla="val -49498"/>
              <a:gd name="adj2" fmla="val 18585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       </a:t>
            </a:r>
            <a:r>
              <a:rPr sz="2400" dirty="0" err="1">
                <a:latin typeface="微软雅黑"/>
                <a:ea typeface="微软雅黑"/>
                <a:sym typeface="微软雅黑"/>
              </a:rPr>
              <a:t>在金色的夕阳下，金色的田野，金色的沙漠</a:t>
            </a:r>
            <a:r>
              <a:rPr lang="zh-CN" sz="2400" dirty="0">
                <a:latin typeface="微软雅黑"/>
                <a:ea typeface="微软雅黑"/>
                <a:sym typeface="微软雅黑"/>
              </a:rPr>
              <a:t>，</a:t>
            </a:r>
            <a:r>
              <a:rPr sz="2400" dirty="0" err="1">
                <a:latin typeface="微软雅黑"/>
                <a:ea typeface="微软雅黑"/>
                <a:sym typeface="微软雅黑"/>
              </a:rPr>
              <a:t>连尼罗河的河水也泛着金光，而那古老的金字塔啊，简直像是用纯金铸成的</a:t>
            </a:r>
            <a:r>
              <a:rPr sz="2400" dirty="0"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cxnSp>
        <p:nvCxnSpPr>
          <p:cNvPr id="4" name="直接箭头连接符 3"/>
          <p:cNvCxnSpPr/>
          <p:nvPr/>
        </p:nvCxnSpPr>
        <p:spPr>
          <a:xfrm>
            <a:off x="4540885" y="3596640"/>
            <a:ext cx="1327150" cy="48704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波形 4"/>
          <p:cNvSpPr/>
          <p:nvPr/>
        </p:nvSpPr>
        <p:spPr>
          <a:xfrm>
            <a:off x="5965825" y="3854450"/>
            <a:ext cx="1186180" cy="780415"/>
          </a:xfrm>
          <a:prstGeom prst="wav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关键字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8" grpId="0" bldLvl="0" animBg="1"/>
      <p:bldP spid="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u=3777212485,2202556333&amp;fm=26&amp;gp=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025" y="442595"/>
            <a:ext cx="8213090" cy="177355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142490" y="75628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86485" y="2099945"/>
            <a:ext cx="5774690" cy="230632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indent="609600" algn="l" fontAlgn="auto">
              <a:lnSpc>
                <a:spcPct val="12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作者捕捉到了夕阳、田野、沙漠、 尼罗河水、金字塔瞬间的特色</a:t>
            </a:r>
            <a:r>
              <a:rPr lang="en-US" altLang="zh-CN" sz="2400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400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金色，运用反复的修辞手法，描写了在夕阳映照下，金金字塔及周围的景物都呈现出金色的壮丽情景，给人呈现一种立体画面感。</a:t>
            </a:r>
          </a:p>
        </p:txBody>
      </p:sp>
      <p:pic>
        <p:nvPicPr>
          <p:cNvPr id="4" name="图片 3" descr="小松鼠吃松子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0970" y="3357245"/>
            <a:ext cx="5388610" cy="162750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折角形 9"/>
          <p:cNvSpPr/>
          <p:nvPr/>
        </p:nvSpPr>
        <p:spPr>
          <a:xfrm>
            <a:off x="619125" y="2710815"/>
            <a:ext cx="4450080" cy="2089150"/>
          </a:xfrm>
          <a:prstGeom prst="foldedCorner">
            <a:avLst/>
          </a:prstGeom>
          <a:pattFill prst="pct5">
            <a:fgClr>
              <a:schemeClr val="accent3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8790" y="969645"/>
            <a:ext cx="7670165" cy="977265"/>
          </a:xfrm>
          <a:prstGeom prst="rect">
            <a:avLst/>
          </a:prstGeom>
          <a:solidFill>
            <a:schemeClr val="accent6">
              <a:lumMod val="20000"/>
              <a:lumOff val="80000"/>
              <a:alpha val="63000"/>
            </a:schemeClr>
          </a:solidFill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2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远远望去，它像漂浮在沙海中的三座金山，似乎一切金色的光源，都是从它们那里放射出来的。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00405" y="2710815"/>
            <a:ext cx="4281805" cy="2009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>
                <a:solidFill>
                  <a:srgbClr val="00B0F0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      </a:t>
            </a:r>
            <a:r>
              <a:rPr sz="2400">
                <a:solidFill>
                  <a:srgbClr val="00B0F0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运用比喻的修辞手法，把金字塔比作金山，突出了远望金字塔的感受——高大雄伟、光彩夺目。</a:t>
            </a:r>
          </a:p>
        </p:txBody>
      </p:sp>
      <p:cxnSp>
        <p:nvCxnSpPr>
          <p:cNvPr id="4" name="直接箭头连接符 3"/>
          <p:cNvCxnSpPr/>
          <p:nvPr/>
        </p:nvCxnSpPr>
        <p:spPr>
          <a:xfrm flipH="1">
            <a:off x="3402965" y="1923415"/>
            <a:ext cx="1028065" cy="79946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C:\Documents and Settings\Administrator\桌面\教搭PPT最终版\笔顺动画\五下图转\金字塔20-1.jpg金字塔20-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85780" y="2265045"/>
            <a:ext cx="4150995" cy="2878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1153795" y="2539365"/>
            <a:ext cx="5227955" cy="2271395"/>
          </a:xfrm>
          <a:prstGeom prst="horizont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28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      </a:t>
            </a:r>
            <a:r>
              <a:rPr lang="zh-CN" altLang="en-US" sz="28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运用了列数字、作比较的说明方法，从中能感受到金字塔规模宏 大的特点。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88620" y="789940"/>
            <a:ext cx="7556500" cy="1420495"/>
          </a:xfrm>
          <a:prstGeom prst="rect">
            <a:avLst/>
          </a:prstGeom>
          <a:solidFill>
            <a:schemeClr val="accent6">
              <a:lumMod val="20000"/>
              <a:lumOff val="80000"/>
              <a:alpha val="63000"/>
            </a:schemeClr>
          </a:solidFill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2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共用23万块石头建成，平均每块重2.5吨。整个胡夫金字塔相当于50层楼高，塔底面积有126个篮球场那么大，体积是1万多个教室的总和。</a:t>
            </a:r>
          </a:p>
        </p:txBody>
      </p:sp>
      <p:pic>
        <p:nvPicPr>
          <p:cNvPr id="6" name="图片 5" descr="主题巧归纳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235" y="2858135"/>
            <a:ext cx="2013585" cy="1633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41375" y="1315085"/>
            <a:ext cx="717931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tint val="50000"/>
                        <a:satMod val="300000"/>
                      </a:schemeClr>
                    </a:gs>
                    <a:gs pos="35000">
                      <a:schemeClr val="accent1">
                        <a:tint val="37000"/>
                        <a:satMod val="300000"/>
                      </a:schemeClr>
                    </a:gs>
                    <a:gs pos="100000">
                      <a:schemeClr val="accent1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</a:t>
            </a:r>
            <a:r>
              <a:rPr lang="zh-CN" altLang="en-US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1.两篇文章中，哪些内容可以相互印证？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24610" y="2665095"/>
            <a:ext cx="3761740" cy="177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en-US" altLang="zh-CN" sz="28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8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金字塔的位置，金字塔悠久的历史和宏伟的建筑规模。</a:t>
            </a:r>
          </a:p>
        </p:txBody>
      </p:sp>
      <p:pic>
        <p:nvPicPr>
          <p:cNvPr id="6" name="图片 5" descr="小蘑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90" y="681990"/>
            <a:ext cx="1703705" cy="59753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69290" y="719455"/>
            <a:ext cx="89789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思考</a:t>
            </a:r>
          </a:p>
        </p:txBody>
      </p:sp>
      <p:pic>
        <p:nvPicPr>
          <p:cNvPr id="8" name="图片 7" descr="C:\Documents and Settings\Administrator\桌面\教搭PPT最终版\笔顺动画\五下图转\20金字塔.jpg20金字塔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10263" y="1812290"/>
            <a:ext cx="2879725" cy="2880360"/>
          </a:xfrm>
          <a:prstGeom prst="rect">
            <a:avLst/>
          </a:prstGeom>
        </p:spPr>
      </p:pic>
      <p:sp>
        <p:nvSpPr>
          <p:cNvPr id="3" name="图文框 2"/>
          <p:cNvSpPr/>
          <p:nvPr/>
        </p:nvSpPr>
        <p:spPr>
          <a:xfrm>
            <a:off x="1083945" y="2479675"/>
            <a:ext cx="4418330" cy="2119630"/>
          </a:xfrm>
          <a:prstGeom prst="fra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2475" y="1064895"/>
            <a:ext cx="10340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2.讲述古埃及的历史，与金字塔有什么关系？</a:t>
            </a:r>
          </a:p>
        </p:txBody>
      </p:sp>
      <p:sp>
        <p:nvSpPr>
          <p:cNvPr id="3" name="横卷形 2"/>
          <p:cNvSpPr/>
          <p:nvPr/>
        </p:nvSpPr>
        <p:spPr>
          <a:xfrm>
            <a:off x="995045" y="1605280"/>
            <a:ext cx="6123305" cy="2994660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/>
                <a:ea typeface="微软雅黑"/>
                <a:sym typeface="微软雅黑"/>
              </a:rPr>
              <a:t>（1）尼罗河水每年定期泛滥，使 耕地肥沃，农业发达，养育了古埃及众多人口，为金字塔的建造提供了大量劳动力。</a:t>
            </a:r>
          </a:p>
        </p:txBody>
      </p:sp>
      <p:pic>
        <p:nvPicPr>
          <p:cNvPr id="4" name="图片 3" descr="小松鼠吃松子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1965" y="3106420"/>
            <a:ext cx="5388610" cy="1627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8416" y="1347614"/>
            <a:ext cx="8583930" cy="1689052"/>
          </a:xfrm>
          <a:prstGeom prst="rect">
            <a:avLst/>
          </a:prstGeom>
          <a:solidFill>
            <a:srgbClr val="D7E7DD">
              <a:alpha val="62000"/>
            </a:srgbClr>
          </a:solidFill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b="1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巴比伦、古埃及、古印度和中国被称为四大文明古国，说到中国，人们必然会想到“万里长城”，而说到埃及，人们必然会想到“金字塔”。让我们走进课文去感受金字塔的壮观吧！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534670" y="857885"/>
            <a:ext cx="6925310" cy="3903345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（2）古埃及人在科学上取得了伟大的成就，所以他们能把金字塔建造得这样精美和巧妙。 </a:t>
            </a:r>
          </a:p>
          <a:p>
            <a:pPr algn="l"/>
            <a:r>
              <a:rPr lang="zh-CN" altLang="en-US" sz="280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（3）古埃及人有精湛的造船技术，他</a:t>
            </a:r>
          </a:p>
          <a:p>
            <a:pPr algn="l"/>
            <a:r>
              <a:rPr lang="zh-CN" altLang="en-US" sz="280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们才可以运送如此巨大的石料，建造这样宏大雄伟的金字塔。</a:t>
            </a:r>
          </a:p>
        </p:txBody>
      </p:sp>
      <p:pic>
        <p:nvPicPr>
          <p:cNvPr id="4" name="图片 3" descr="鲸鱼喷水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1050" y="3192145"/>
            <a:ext cx="2043430" cy="1707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  <p:bldLst>
      <p:bldP spid="3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资料带 1"/>
          <p:cNvSpPr/>
          <p:nvPr/>
        </p:nvSpPr>
        <p:spPr>
          <a:xfrm>
            <a:off x="603885" y="775335"/>
            <a:ext cx="1906905" cy="822325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课堂插播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100070" y="1564640"/>
            <a:ext cx="28067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我来说一说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602990" y="2830195"/>
            <a:ext cx="4953635" cy="1158074"/>
          </a:xfrm>
          <a:prstGeom prst="rect">
            <a:avLst/>
          </a:prstGeom>
          <a:solidFill>
            <a:srgbClr val="D5FEF8"/>
          </a:solidFill>
        </p:spPr>
        <p:txBody>
          <a:bodyPr wrap="square" rtlCol="0" anchor="t">
            <a:spAutoFit/>
          </a:bodyPr>
          <a:lstStyle/>
          <a:p>
            <a:pPr indent="464185" fontAlgn="auto">
              <a:lnSpc>
                <a:spcPct val="130000"/>
              </a:lnSpc>
            </a:pPr>
            <a:r>
              <a:rPr lang="en-US" altLang="zh-CN" sz="2800">
                <a:solidFill>
                  <a:srgbClr val="0000FF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</a:t>
            </a:r>
            <a:r>
              <a:rPr lang="zh-CN" altLang="en-US" sz="2800">
                <a:solidFill>
                  <a:srgbClr val="0000FF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金字塔是如何建成的？我能借助课文内容，大胆推测。</a:t>
            </a:r>
          </a:p>
        </p:txBody>
      </p:sp>
      <p:pic>
        <p:nvPicPr>
          <p:cNvPr id="6" name="图片 5" descr="金字塔20-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" y="1701800"/>
            <a:ext cx="3599815" cy="3032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424180" y="478155"/>
            <a:ext cx="2179320" cy="671195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微软雅黑"/>
                <a:ea typeface="微软雅黑"/>
                <a:sym typeface="微软雅黑"/>
              </a:rPr>
              <a:t>示例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23545" y="1368425"/>
            <a:ext cx="8223885" cy="319278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indent="609600" algn="l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古埃及人把用船拉来的巨石 放在木橇上，然后用人或牲畜来拉。 他们为了运送巨石，专门修设了一条石路。就这样，他们把无数的巨石运到了施工场地。</a:t>
            </a:r>
          </a:p>
          <a:p>
            <a:pPr indent="609600" algn="l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开始砌金字塔了，他们先砌好地面的一层，然后堆起一个和这一层同样高的土坡，就顺着倾斜的土坡把石块拉上第二层。这样一层层砌上 去，金字塔有多高，土坡就有多高。 塔建成后，他们又把这座土山移走，让金字塔显露出来。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" y="613410"/>
            <a:ext cx="2056630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99110" y="685165"/>
            <a:ext cx="1439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文章结构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5" y="1480185"/>
            <a:ext cx="8784590" cy="282003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6095" y="1754505"/>
            <a:ext cx="489712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 dirty="0">
                <a:latin typeface="微软雅黑"/>
                <a:ea typeface="微软雅黑"/>
                <a:sym typeface="微软雅黑"/>
              </a:rPr>
              <a:t>本文中的两篇文章运用</a:t>
            </a:r>
            <a:r>
              <a:rPr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不同的文体</a:t>
            </a:r>
            <a:r>
              <a:rPr sz="2400" b="1" dirty="0">
                <a:latin typeface="微软雅黑"/>
                <a:ea typeface="微软雅黑"/>
                <a:sym typeface="微软雅黑"/>
              </a:rPr>
              <a:t>，从</a:t>
            </a:r>
            <a:r>
              <a:rPr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不同角度</a:t>
            </a:r>
            <a:r>
              <a:rPr sz="2400" b="1" dirty="0">
                <a:latin typeface="微软雅黑"/>
                <a:ea typeface="微软雅黑"/>
                <a:sym typeface="微软雅黑"/>
              </a:rPr>
              <a:t>介绍了埃及金字塔悠久的</a:t>
            </a:r>
            <a:r>
              <a:rPr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历史</a:t>
            </a:r>
            <a:r>
              <a:rPr sz="2400" b="1" dirty="0">
                <a:latin typeface="微软雅黑"/>
                <a:ea typeface="微软雅黑"/>
                <a:sym typeface="微软雅黑"/>
              </a:rPr>
              <a:t>、厚重的</a:t>
            </a:r>
            <a:r>
              <a:rPr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文化</a:t>
            </a:r>
            <a:r>
              <a:rPr sz="2400" b="1" dirty="0">
                <a:latin typeface="微软雅黑"/>
                <a:ea typeface="微软雅黑"/>
                <a:sym typeface="微软雅黑"/>
              </a:rPr>
              <a:t>、庞大的</a:t>
            </a:r>
            <a:r>
              <a:rPr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规模</a:t>
            </a:r>
            <a:r>
              <a:rPr sz="2400" b="1" dirty="0">
                <a:latin typeface="微软雅黑"/>
                <a:ea typeface="微软雅黑"/>
                <a:sym typeface="微软雅黑"/>
              </a:rPr>
              <a:t>和鲜明的</a:t>
            </a:r>
            <a:r>
              <a:rPr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特色</a:t>
            </a:r>
            <a:r>
              <a:rPr sz="2400" b="1" dirty="0">
                <a:latin typeface="微软雅黑"/>
                <a:ea typeface="微软雅黑"/>
                <a:sym typeface="微软雅黑"/>
              </a:rPr>
              <a:t>，让读者深入感受金字塔这一人类奇迹。</a:t>
            </a:r>
          </a:p>
        </p:txBody>
      </p:sp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45" y="857885"/>
            <a:ext cx="2056630" cy="5760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68655" y="915670"/>
            <a:ext cx="17418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主题归纳</a:t>
            </a:r>
          </a:p>
        </p:txBody>
      </p:sp>
      <p:pic>
        <p:nvPicPr>
          <p:cNvPr id="3" name="图片 2" descr="C:\Documents and Settings\Administrator\桌面\教搭PPT最终版\笔顺动画\五下图转\20金字塔.jpg20金字塔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89270" y="1398905"/>
            <a:ext cx="3572510" cy="3573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20725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84835" y="778510"/>
            <a:ext cx="1624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随堂练习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4835" y="1472565"/>
            <a:ext cx="66154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一、给加点的字选择正确的读音。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54100" y="1994535"/>
            <a:ext cx="8089900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熠熠（</a:t>
            </a:r>
            <a:r>
              <a:rPr lang="en-US" altLang="zh-CN" sz="28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yì</a:t>
            </a:r>
            <a:r>
              <a:rPr lang="en-US" altLang="zh-CN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   </a:t>
            </a:r>
            <a:r>
              <a:rPr lang="en-US" altLang="zh-CN" sz="28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zhě</a:t>
            </a:r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）              </a:t>
            </a:r>
            <a:r>
              <a:rPr lang="zh-CN" altLang="en-US" sz="2800" dirty="0" smtClean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淤</a:t>
            </a:r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泥（</a:t>
            </a:r>
            <a:r>
              <a:rPr lang="en-US" altLang="zh-CN" sz="28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yú</a:t>
            </a:r>
            <a:r>
              <a:rPr lang="en-US" altLang="zh-CN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   </a:t>
            </a:r>
            <a:r>
              <a:rPr lang="en-US" altLang="zh-CN" sz="28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yū</a:t>
            </a:r>
            <a:r>
              <a:rPr lang="en-US" altLang="zh-CN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</a:t>
            </a:r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）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遐想（</a:t>
            </a:r>
            <a:r>
              <a:rPr lang="en-US" altLang="zh-CN" sz="28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xiá</a:t>
            </a:r>
            <a:r>
              <a:rPr lang="en-US" altLang="zh-CN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   </a:t>
            </a:r>
            <a:r>
              <a:rPr lang="en-US" altLang="zh-CN" sz="28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jiǎ</a:t>
            </a:r>
            <a:r>
              <a:rPr lang="en-US" altLang="zh-CN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</a:t>
            </a:r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）              </a:t>
            </a:r>
            <a:r>
              <a:rPr lang="zh-CN" altLang="en-US" sz="2800" dirty="0" smtClean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黏</a:t>
            </a:r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着（</a:t>
            </a:r>
            <a:r>
              <a:rPr lang="en-US" altLang="zh-CN" sz="28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zhē</a:t>
            </a:r>
            <a:r>
              <a:rPr lang="en-US" altLang="zh-CN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   </a:t>
            </a:r>
            <a:r>
              <a:rPr lang="en-US" altLang="zh-CN" sz="28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zhuó</a:t>
            </a:r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）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羞愧（</a:t>
            </a:r>
            <a:r>
              <a:rPr lang="en-US" altLang="zh-CN" sz="28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kuì</a:t>
            </a:r>
            <a:r>
              <a:rPr lang="en-US" altLang="zh-CN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   </a:t>
            </a:r>
            <a:r>
              <a:rPr lang="en-US" altLang="zh-CN" sz="28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guǐ</a:t>
            </a:r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）            </a:t>
            </a:r>
            <a:r>
              <a:rPr lang="zh-CN" altLang="en-US" sz="2800" dirty="0" smtClean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黄</a:t>
            </a:r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澄澄</a:t>
            </a:r>
            <a:r>
              <a:rPr lang="en-US" altLang="zh-CN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( </a:t>
            </a:r>
            <a:r>
              <a:rPr lang="en-US" altLang="zh-CN" sz="28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chéng</a:t>
            </a:r>
            <a:r>
              <a:rPr lang="en-US" altLang="zh-CN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  </a:t>
            </a:r>
            <a:r>
              <a:rPr lang="en-US" altLang="zh-CN" sz="28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dèng</a:t>
            </a:r>
            <a:r>
              <a:rPr lang="en-US" altLang="zh-CN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)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61415" y="2578100"/>
            <a:ext cx="65976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•</a:t>
            </a:r>
          </a:p>
        </p:txBody>
      </p:sp>
      <p:sp>
        <p:nvSpPr>
          <p:cNvPr id="6" name="文本框 5"/>
          <p:cNvSpPr txBox="1"/>
          <p:nvPr/>
        </p:nvSpPr>
        <p:spPr>
          <a:xfrm flipH="1">
            <a:off x="1160780" y="3200400"/>
            <a:ext cx="6604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•</a:t>
            </a:r>
          </a:p>
        </p:txBody>
      </p:sp>
      <p:sp>
        <p:nvSpPr>
          <p:cNvPr id="9" name="文本框 8"/>
          <p:cNvSpPr txBox="1"/>
          <p:nvPr/>
        </p:nvSpPr>
        <p:spPr>
          <a:xfrm flipV="1">
            <a:off x="5414010" y="2578100"/>
            <a:ext cx="3467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•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816600" y="3200400"/>
            <a:ext cx="3632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•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096770" y="2249170"/>
            <a:ext cx="842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096770" y="3516630"/>
            <a:ext cx="842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052310" y="2249170"/>
            <a:ext cx="842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208530" y="2894330"/>
            <a:ext cx="842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7" name="文本框 6"/>
          <p:cNvSpPr txBox="1"/>
          <p:nvPr/>
        </p:nvSpPr>
        <p:spPr>
          <a:xfrm flipH="1">
            <a:off x="1541780" y="3793490"/>
            <a:ext cx="28003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•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673090" y="3793490"/>
            <a:ext cx="4902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•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364730" y="2946400"/>
            <a:ext cx="842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474585" y="3449320"/>
            <a:ext cx="842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4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070" y="1651635"/>
            <a:ext cx="51650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◎悠远地思索或想象</a:t>
            </a:r>
            <a:r>
              <a:rPr lang="zh-CN" altLang="en-US" sz="24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93700" y="3649345"/>
            <a:ext cx="481838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◎</a:t>
            </a:r>
            <a:r>
              <a:rPr lang="zh-CN" altLang="en-US" sz="240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不可想象，不能理解（原来是佛教用语，含有神秘奥妙的意思）</a:t>
            </a:r>
            <a:r>
              <a:rPr lang="zh-CN" altLang="en-US" sz="2400" b="1">
                <a:latin typeface="微软雅黑"/>
                <a:ea typeface="微软雅黑"/>
                <a:cs typeface="宋体-PUA" panose="02010600030101010101" charset="-122"/>
                <a:sym typeface="微软雅黑"/>
              </a:rPr>
              <a:t>。</a:t>
            </a:r>
            <a:endParaRPr lang="zh-CN" altLang="en-US" sz="2400" b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3705" y="2289810"/>
            <a:ext cx="413258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◎</a:t>
            </a:r>
            <a:r>
              <a:rPr lang="zh-CN" altLang="en-US" sz="240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当之无愧；当得起</a:t>
            </a:r>
            <a:r>
              <a:rPr lang="zh-CN" altLang="en-US" sz="24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32911" y="772478"/>
            <a:ext cx="5398294" cy="54867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270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sym typeface="微软雅黑"/>
              </a:rPr>
              <a:t>二、选择意思相对应的词语并连线。</a:t>
            </a:r>
            <a:endParaRPr lang="zh-CN" altLang="en-US" sz="2700" b="1" noProof="0" dirty="0">
              <a:ln>
                <a:noFill/>
              </a:ln>
              <a:effectLst/>
              <a:uLnTx/>
              <a:uFillTx/>
              <a:latin typeface="微软雅黑"/>
              <a:ea typeface="微软雅黑"/>
              <a:cs typeface="微软雅黑" panose="020B0503020204020204" charset="-122"/>
              <a:sym typeface="微软雅黑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60331" y="1651635"/>
            <a:ext cx="2001203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不愧</a:t>
            </a:r>
            <a:endParaRPr lang="zh-CN" altLang="en-US" sz="2400" b="1">
              <a:solidFill>
                <a:srgbClr val="FF00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15576" y="3750151"/>
            <a:ext cx="1517809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遐想</a:t>
            </a:r>
            <a:endParaRPr lang="zh-CN" altLang="en-US" sz="2400" b="1">
              <a:solidFill>
                <a:srgbClr val="FF00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60331" y="2903220"/>
            <a:ext cx="2206943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不可思议</a:t>
            </a:r>
            <a:endParaRPr lang="zh-CN" altLang="en-US" sz="2400" b="1">
              <a:solidFill>
                <a:srgbClr val="FF00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60490" y="2341245"/>
            <a:ext cx="26523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熠熠</a:t>
            </a:r>
            <a:endParaRPr lang="zh-CN" altLang="en-US" sz="2400" b="1">
              <a:solidFill>
                <a:srgbClr val="FF00FF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5076190" y="3115945"/>
            <a:ext cx="1549400" cy="75184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33705" y="3020060"/>
            <a:ext cx="364617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◎</a:t>
            </a:r>
            <a:r>
              <a:rPr lang="zh-CN" altLang="en-US" sz="240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形容闪光发亮。</a:t>
            </a:r>
            <a:endParaRPr lang="zh-CN" altLang="en-US" sz="24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3059430" y="1923415"/>
            <a:ext cx="3456305" cy="64833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131820" y="1923415"/>
            <a:ext cx="3456305" cy="194437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2411730" y="2533015"/>
            <a:ext cx="4048760" cy="83058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0690" y="1218565"/>
            <a:ext cx="63373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三、照样子写词语（至少写三个）</a:t>
            </a:r>
            <a:r>
              <a:rPr lang="zh-CN" altLang="en-US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46710" y="2133600"/>
            <a:ext cx="159258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黄澄澄</a:t>
            </a:r>
            <a:r>
              <a:rPr lang="zh-CN" altLang="en-US" sz="320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939290" y="1917065"/>
            <a:ext cx="659638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金灿灿、黑漆漆 、绿油油、 白花花、 红扑扑、 明晃晃、白茫茫、 静悄悄、水汪汪、胖乎乎、 笑盈盈、 白皑皑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可选过程 7"/>
          <p:cNvSpPr/>
          <p:nvPr/>
        </p:nvSpPr>
        <p:spPr>
          <a:xfrm>
            <a:off x="1115695" y="1923415"/>
            <a:ext cx="7056755" cy="2376170"/>
          </a:xfrm>
          <a:prstGeom prst="flowChartAlternateProcess">
            <a:avLst/>
          </a:prstGeom>
          <a:solidFill>
            <a:srgbClr val="E9F3EB">
              <a:alpha val="1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45" y="582295"/>
            <a:ext cx="2056425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10870" y="640080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拓展空间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41980" y="974090"/>
            <a:ext cx="26746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>
                <a:solidFill>
                  <a:srgbClr val="00B050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世界八大奇迹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82700" y="2113280"/>
            <a:ext cx="317563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D5FEF8"/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sz="24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1.埃及胡夫金字塔</a:t>
            </a:r>
          </a:p>
          <a:p>
            <a:pPr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sz="24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2.巴比伦空中花园</a:t>
            </a:r>
          </a:p>
          <a:p>
            <a:pPr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sz="24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3.阿尔忒弥斯神庙</a:t>
            </a:r>
          </a:p>
          <a:p>
            <a:pPr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sz="24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4.奥林匹亚宙斯神像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22115" y="2113280"/>
            <a:ext cx="358584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D5FEF8"/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30000"/>
              </a:lnSpc>
            </a:pPr>
            <a:r>
              <a:rPr lang="en-US" altLang="zh-CN" sz="2400" b="1">
                <a:solidFill>
                  <a:srgbClr val="FCC88A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b="1">
                <a:latin typeface="微软雅黑"/>
                <a:ea typeface="微软雅黑"/>
                <a:sym typeface="微软雅黑"/>
              </a:rPr>
              <a:t>5. 摩索拉斯陵墓</a:t>
            </a:r>
          </a:p>
          <a:p>
            <a:pPr indent="0" fontAlgn="auto">
              <a:lnSpc>
                <a:spcPct val="130000"/>
              </a:lnSpc>
            </a:pPr>
            <a:r>
              <a:rPr lang="zh-CN" altLang="en-US" sz="2400" b="1">
                <a:latin typeface="微软雅黑"/>
                <a:ea typeface="微软雅黑"/>
                <a:sym typeface="微软雅黑"/>
              </a:rPr>
              <a:t>    6. 罗德岛太阳神巨像</a:t>
            </a:r>
          </a:p>
          <a:p>
            <a:pPr indent="0" fontAlgn="auto">
              <a:lnSpc>
                <a:spcPct val="130000"/>
              </a:lnSpc>
            </a:pPr>
            <a:r>
              <a:rPr lang="zh-CN" altLang="en-US" sz="2400" b="1">
                <a:latin typeface="微软雅黑"/>
                <a:ea typeface="微软雅黑"/>
                <a:sym typeface="微软雅黑"/>
              </a:rPr>
              <a:t>    7. 亚历山大灯塔</a:t>
            </a:r>
          </a:p>
          <a:p>
            <a:pPr indent="0" fontAlgn="auto">
              <a:lnSpc>
                <a:spcPct val="130000"/>
              </a:lnSpc>
            </a:pPr>
            <a:r>
              <a:rPr lang="zh-CN" altLang="en-US" sz="2400" b="1">
                <a:latin typeface="微软雅黑"/>
                <a:ea typeface="微软雅黑"/>
                <a:sym typeface="微软雅黑"/>
              </a:rPr>
              <a:t>    8. 秦始皇陵兵马俑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7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43560" y="1626870"/>
            <a:ext cx="8052435" cy="26511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514350" indent="-514350" eaLnBrk="1" hangingPunct="1">
              <a:lnSpc>
                <a:spcPct val="13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熟读课文，会认课文中的生字词，真正认识金字塔这一人类奇迹的多个方面。</a:t>
            </a:r>
          </a:p>
          <a:p>
            <a:pPr marL="514350" indent="-514350" eaLnBrk="1" hangingPunct="1">
              <a:lnSpc>
                <a:spcPct val="13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课下认真体会两种文体的表达效果，并尝试选一种文体写一篇介绍某个地方的文章。</a:t>
            </a:r>
          </a:p>
        </p:txBody>
      </p:sp>
      <p:grpSp>
        <p:nvGrpSpPr>
          <p:cNvPr id="55298" name="组合 2"/>
          <p:cNvGrpSpPr/>
          <p:nvPr/>
        </p:nvGrpSpPr>
        <p:grpSpPr>
          <a:xfrm>
            <a:off x="399733" y="872808"/>
            <a:ext cx="2565400" cy="645160"/>
            <a:chOff x="1357529" y="484071"/>
            <a:chExt cx="2564666" cy="645160"/>
          </a:xfrm>
        </p:grpSpPr>
        <p:sp>
          <p:nvSpPr>
            <p:cNvPr id="6" name="AutoShape 59"/>
            <p:cNvSpPr/>
            <p:nvPr/>
          </p:nvSpPr>
          <p:spPr bwMode="auto">
            <a:xfrm>
              <a:off x="1357529" y="596783"/>
              <a:ext cx="360259" cy="35877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7109" name="文本框 36"/>
            <p:cNvSpPr txBox="1">
              <a:spLocks noChangeArrowheads="1"/>
            </p:cNvSpPr>
            <p:nvPr/>
          </p:nvSpPr>
          <p:spPr bwMode="auto">
            <a:xfrm>
              <a:off x="1717891" y="484071"/>
              <a:ext cx="2204304" cy="645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solidFill>
                    <a:schemeClr val="tx1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课后作业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" y="753110"/>
            <a:ext cx="1724660" cy="5822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1476" y="813911"/>
            <a:ext cx="1514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学习目标</a:t>
            </a:r>
            <a:endParaRPr lang="zh-CN" altLang="en-US" sz="24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498475" y="1615440"/>
            <a:ext cx="790257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4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1. </a:t>
            </a:r>
            <a:r>
              <a:rPr sz="2400" dirty="0" err="1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认识“译、愧”等生字，读准多音字“澄、着</a:t>
            </a:r>
            <a:r>
              <a:rPr sz="24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”。</a:t>
            </a:r>
          </a:p>
          <a:p>
            <a:pPr fontAlgn="auto">
              <a:lnSpc>
                <a:spcPct val="150000"/>
              </a:lnSpc>
            </a:pPr>
            <a:r>
              <a:rPr sz="24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2. </a:t>
            </a:r>
            <a:r>
              <a:rPr sz="2400" dirty="0" err="1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读读课文，初步体会金字塔的雄伟与神秘，了解两篇文章介绍金字塔的方式有什么不同</a:t>
            </a:r>
            <a:r>
              <a:rPr sz="24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。</a:t>
            </a:r>
          </a:p>
          <a:p>
            <a:pPr fontAlgn="auto">
              <a:lnSpc>
                <a:spcPct val="150000"/>
              </a:lnSpc>
            </a:pPr>
            <a:r>
              <a:rPr sz="24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3. </a:t>
            </a:r>
            <a:r>
              <a:rPr sz="2400" dirty="0" err="1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课下搜集资料，了解与金字塔有关的知识</a:t>
            </a:r>
            <a:r>
              <a:rPr sz="24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79912" y="267494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476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" y="560070"/>
            <a:ext cx="1724660" cy="5822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5465" y="608330"/>
            <a:ext cx="1542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作者简介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44805" y="1543685"/>
            <a:ext cx="7724775" cy="2930325"/>
            <a:chOff x="543" y="1951"/>
            <a:chExt cx="13692" cy="5297"/>
          </a:xfrm>
        </p:grpSpPr>
        <p:sp>
          <p:nvSpPr>
            <p:cNvPr id="11" name="矩形 10"/>
            <p:cNvSpPr/>
            <p:nvPr/>
          </p:nvSpPr>
          <p:spPr>
            <a:xfrm>
              <a:off x="543" y="1951"/>
              <a:ext cx="13692" cy="5297"/>
            </a:xfrm>
            <a:prstGeom prst="rect">
              <a:avLst/>
            </a:prstGeom>
            <a:solidFill>
              <a:srgbClr val="FCC88A">
                <a:alpha val="13000"/>
              </a:srgb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898" y="2264"/>
              <a:ext cx="13054" cy="48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sz="2800" b="1" dirty="0">
                  <a:solidFill>
                    <a:srgbClr val="FF0000"/>
                  </a:solidFill>
                  <a:latin typeface="微软雅黑"/>
                  <a:ea typeface="微软雅黑"/>
                  <a:cs typeface="楷体_GB2312" panose="02010609030101010101" charset="-122"/>
                  <a:sym typeface="微软雅黑"/>
                </a:rPr>
                <a:t>穆青</a:t>
              </a:r>
              <a:r>
                <a:rPr lang="zh-CN" sz="2800" b="1" dirty="0">
                  <a:solidFill>
                    <a:schemeClr val="tx1"/>
                  </a:solidFill>
                  <a:latin typeface="微软雅黑"/>
                  <a:ea typeface="微软雅黑"/>
                  <a:cs typeface="楷体_GB2312" panose="02010609030101010101" charset="-122"/>
                  <a:sym typeface="微软雅黑"/>
                </a:rPr>
                <a:t>（1921—2003）</a:t>
              </a:r>
              <a:r>
                <a:rPr sz="2800" b="1" dirty="0">
                  <a:latin typeface="微软雅黑"/>
                  <a:ea typeface="微软雅黑"/>
                  <a:cs typeface="+mn-ea"/>
                  <a:sym typeface="微软雅黑"/>
                </a:rPr>
                <a:t>新华通讯社原社长，当代著名新闻记者。他的新闻作品、新闻主张和新闻实践，均为20世纪中国新闻史上不可或缺的重要部分。</a:t>
              </a:r>
            </a:p>
          </p:txBody>
        </p:sp>
      </p:grpSp>
      <p:pic>
        <p:nvPicPr>
          <p:cNvPr id="6" name="图片 5" descr="小松鼠吃松子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1450" y="3440430"/>
            <a:ext cx="5388610" cy="1563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" y="560070"/>
            <a:ext cx="1724660" cy="5822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5465" y="608330"/>
            <a:ext cx="1542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整体感知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30910" y="1586865"/>
            <a:ext cx="7454265" cy="2356735"/>
          </a:xfrm>
          <a:prstGeom prst="rect">
            <a:avLst/>
          </a:prstGeom>
          <a:solidFill>
            <a:srgbClr val="FFE1CC">
              <a:alpha val="5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66725" indent="-466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66725" marR="0" lvl="0" indent="-466725" algn="l" defTabSz="914400" rtl="0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AutoNum type="arabicPeriod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自由阅读课文，圈出本课生字、生词。</a:t>
            </a:r>
          </a:p>
          <a:p>
            <a:pPr marL="466725" marR="0" lvl="0" indent="-466725" algn="l" defTabSz="914400" rtl="0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AutoNum type="arabicPeriod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说说两篇文章分别用什么方式介绍了金字塔？</a:t>
            </a:r>
          </a:p>
        </p:txBody>
      </p:sp>
      <p:pic>
        <p:nvPicPr>
          <p:cNvPr id="4" name="图片 3" descr="小鱼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225" y="3356610"/>
            <a:ext cx="2416810" cy="1550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60" y="131445"/>
            <a:ext cx="1814195" cy="5632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54965" y="182880"/>
            <a:ext cx="19037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400" b="1">
                <a:latin typeface="微软雅黑"/>
                <a:ea typeface="微软雅黑"/>
                <a:sym typeface="微软雅黑"/>
              </a:rPr>
              <a:t>字词学习</a:t>
            </a:r>
            <a:endParaRPr lang="zh-CN" altLang="en-US" sz="24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7855" y="1713230"/>
            <a:ext cx="8492490" cy="23444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澄</a:t>
            </a:r>
            <a:r>
              <a:rPr lang="zh-CN" altLang="en-US" sz="3200" b="1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清   翻</a:t>
            </a: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译 </a:t>
            </a:r>
            <a:r>
              <a:rPr lang="zh-CN" altLang="en-US" sz="3200" b="1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羞</a:t>
            </a: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愧</a:t>
            </a:r>
            <a:r>
              <a:rPr lang="zh-CN" altLang="en-US" sz="3200" b="1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  熠</a:t>
            </a: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熠</a:t>
            </a:r>
            <a:r>
              <a:rPr lang="zh-CN" altLang="en-US" sz="3200" b="1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  </a:t>
            </a: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遐</a:t>
            </a:r>
            <a:r>
              <a:rPr lang="zh-CN" altLang="en-US" sz="3200" b="1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想   </a:t>
            </a: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埃</a:t>
            </a:r>
            <a:r>
              <a:rPr lang="zh-CN" altLang="en-US" sz="3200" b="1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及  </a:t>
            </a:r>
          </a:p>
          <a:p>
            <a:pPr fontAlgn="auto">
              <a:lnSpc>
                <a:spcPct val="250000"/>
              </a:lnSpc>
            </a:pPr>
            <a:r>
              <a:rPr lang="zh-CN" altLang="en-US" sz="3200" b="1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芳</a:t>
            </a: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菲</a:t>
            </a:r>
            <a:r>
              <a:rPr lang="zh-CN" altLang="en-US" sz="3200" b="1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  </a:t>
            </a: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黏着</a:t>
            </a:r>
            <a:r>
              <a:rPr lang="zh-CN" altLang="en-US" sz="3200" b="1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 刀</a:t>
            </a: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刃</a:t>
            </a:r>
            <a:r>
              <a:rPr lang="zh-CN" altLang="en-US" sz="3200" b="1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  泛</a:t>
            </a: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滥</a:t>
            </a:r>
            <a:r>
              <a:rPr lang="zh-CN" altLang="en-US" sz="3200" b="1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  </a:t>
            </a: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淤</a:t>
            </a:r>
            <a:r>
              <a:rPr lang="zh-CN" altLang="en-US" sz="3200" b="1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泥   精</a:t>
            </a: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湛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8490" y="1941195"/>
            <a:ext cx="15659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chéng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634105" y="1941195"/>
            <a:ext cx="9188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kuì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98110" y="1941195"/>
            <a:ext cx="8166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yì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611110" y="1873885"/>
            <a:ext cx="9944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āi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30935" y="3220720"/>
            <a:ext cx="526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fēi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906905" y="3221355"/>
            <a:ext cx="18840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nián zhuó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05225" y="3221355"/>
            <a:ext cx="13747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rèn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155055" y="3221355"/>
            <a:ext cx="19951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yū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198110" y="3220720"/>
            <a:ext cx="1400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làn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610485" y="1941195"/>
            <a:ext cx="10953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yì</a:t>
            </a:r>
          </a:p>
        </p:txBody>
      </p:sp>
      <p:pic>
        <p:nvPicPr>
          <p:cNvPr id="15" name="图片 14" descr="我会认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7015" y="1046480"/>
            <a:ext cx="2009775" cy="5429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155055" y="1873885"/>
            <a:ext cx="1220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xiá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07985" y="3221355"/>
            <a:ext cx="9944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zhàn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多音字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05" y="320040"/>
            <a:ext cx="2514600" cy="1070610"/>
          </a:xfrm>
          <a:prstGeom prst="rect">
            <a:avLst/>
          </a:prstGeom>
        </p:spPr>
      </p:pic>
      <p:pic>
        <p:nvPicPr>
          <p:cNvPr id="10242" name="图片 1" descr="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0" y="1953260"/>
            <a:ext cx="1399540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676910" y="2098675"/>
            <a:ext cx="6483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微软雅黑"/>
                <a:ea typeface="微软雅黑"/>
                <a:sym typeface="微软雅黑"/>
              </a:rPr>
              <a:t>澄</a:t>
            </a:r>
          </a:p>
        </p:txBody>
      </p:sp>
      <p:sp>
        <p:nvSpPr>
          <p:cNvPr id="13" name="矩形 12"/>
          <p:cNvSpPr/>
          <p:nvPr/>
        </p:nvSpPr>
        <p:spPr>
          <a:xfrm>
            <a:off x="1703070" y="1576705"/>
            <a:ext cx="29444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_____ 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黄澄澄</a:t>
            </a:r>
          </a:p>
        </p:txBody>
      </p:sp>
      <p:sp>
        <p:nvSpPr>
          <p:cNvPr id="15" name="左大括号 14"/>
          <p:cNvSpPr/>
          <p:nvPr/>
        </p:nvSpPr>
        <p:spPr>
          <a:xfrm>
            <a:off x="1428750" y="1799590"/>
            <a:ext cx="299720" cy="1271905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34160" y="2549525"/>
            <a:ext cx="32829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______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澄澈</a:t>
            </a:r>
          </a:p>
        </p:txBody>
      </p:sp>
      <p:sp>
        <p:nvSpPr>
          <p:cNvPr id="17" name="矩形 16"/>
          <p:cNvSpPr/>
          <p:nvPr/>
        </p:nvSpPr>
        <p:spPr>
          <a:xfrm>
            <a:off x="1859598" y="2504758"/>
            <a:ext cx="12394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chéng</a:t>
            </a:r>
          </a:p>
        </p:txBody>
      </p:sp>
      <p:sp>
        <p:nvSpPr>
          <p:cNvPr id="18" name="矩形 17"/>
          <p:cNvSpPr/>
          <p:nvPr/>
        </p:nvSpPr>
        <p:spPr>
          <a:xfrm>
            <a:off x="1916748" y="1512570"/>
            <a:ext cx="10679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dèng</a:t>
            </a:r>
          </a:p>
        </p:txBody>
      </p:sp>
      <p:pic>
        <p:nvPicPr>
          <p:cNvPr id="21" name="图片 1" descr="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1510" y="1936750"/>
            <a:ext cx="1399540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文本框 21"/>
          <p:cNvSpPr txBox="1"/>
          <p:nvPr/>
        </p:nvSpPr>
        <p:spPr>
          <a:xfrm>
            <a:off x="5109210" y="2082165"/>
            <a:ext cx="6483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微软雅黑"/>
                <a:ea typeface="微软雅黑"/>
                <a:sym typeface="微软雅黑"/>
              </a:rPr>
              <a:t>卷</a:t>
            </a:r>
          </a:p>
        </p:txBody>
      </p:sp>
      <p:sp>
        <p:nvSpPr>
          <p:cNvPr id="23" name="矩形 22"/>
          <p:cNvSpPr/>
          <p:nvPr/>
        </p:nvSpPr>
        <p:spPr>
          <a:xfrm>
            <a:off x="6092825" y="1560195"/>
            <a:ext cx="29444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______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画卷</a:t>
            </a:r>
          </a:p>
        </p:txBody>
      </p:sp>
      <p:sp>
        <p:nvSpPr>
          <p:cNvPr id="24" name="左大括号 23"/>
          <p:cNvSpPr/>
          <p:nvPr/>
        </p:nvSpPr>
        <p:spPr>
          <a:xfrm>
            <a:off x="5861050" y="1783080"/>
            <a:ext cx="299720" cy="1271905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966460" y="2533015"/>
            <a:ext cx="32829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______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卷尺</a:t>
            </a:r>
          </a:p>
        </p:txBody>
      </p:sp>
      <p:sp>
        <p:nvSpPr>
          <p:cNvPr id="26" name="矩形 25"/>
          <p:cNvSpPr/>
          <p:nvPr/>
        </p:nvSpPr>
        <p:spPr>
          <a:xfrm>
            <a:off x="6363653" y="2488248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juǎn</a:t>
            </a:r>
          </a:p>
        </p:txBody>
      </p:sp>
      <p:sp>
        <p:nvSpPr>
          <p:cNvPr id="27" name="矩形 26"/>
          <p:cNvSpPr/>
          <p:nvPr/>
        </p:nvSpPr>
        <p:spPr>
          <a:xfrm>
            <a:off x="6380798" y="1512570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juàn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27050" y="3542665"/>
            <a:ext cx="860298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>
                <a:latin typeface="微软雅黑"/>
                <a:ea typeface="微软雅黑"/>
                <a:sym typeface="微软雅黑"/>
              </a:rPr>
              <a:t>      </a:t>
            </a:r>
            <a:r>
              <a:rPr sz="2800">
                <a:latin typeface="微软雅黑"/>
                <a:ea typeface="微软雅黑"/>
                <a:sym typeface="微软雅黑"/>
              </a:rPr>
              <a:t>他用</a:t>
            </a:r>
            <a:r>
              <a:rPr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卷（juǎn）尺</a:t>
            </a:r>
            <a:r>
              <a:rPr sz="2800">
                <a:latin typeface="微软雅黑"/>
                <a:ea typeface="微软雅黑"/>
                <a:sym typeface="微软雅黑"/>
              </a:rPr>
              <a:t>量了一下这幅</a:t>
            </a:r>
            <a:r>
              <a:rPr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画卷（juàn）</a:t>
            </a:r>
            <a:r>
              <a:rPr sz="2800">
                <a:latin typeface="微软雅黑"/>
                <a:ea typeface="微软雅黑"/>
                <a:sym typeface="微软雅黑"/>
              </a:rPr>
              <a:t>， 足有两米长。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 bldLvl="0" animBg="1"/>
      <p:bldP spid="16" grpId="0"/>
      <p:bldP spid="17" grpId="0"/>
      <p:bldP spid="18" grpId="0"/>
      <p:bldP spid="22" grpId="0"/>
      <p:bldP spid="23" grpId="0"/>
      <p:bldP spid="24" grpId="0" bldLvl="0" animBg="1"/>
      <p:bldP spid="25" grpId="0"/>
      <p:bldP spid="26" grpId="0"/>
      <p:bldP spid="27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 descr="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290" y="1379220"/>
            <a:ext cx="1969135" cy="12471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2273935" y="1659890"/>
            <a:ext cx="648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微软雅黑"/>
                <a:ea typeface="微软雅黑"/>
                <a:sym typeface="微软雅黑"/>
              </a:rPr>
              <a:t>着</a:t>
            </a:r>
            <a:endParaRPr lang="zh-CN" altLang="en-US" sz="48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78555" y="805180"/>
            <a:ext cx="39274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4000" b="1" dirty="0">
                <a:latin typeface="微软雅黑"/>
                <a:ea typeface="微软雅黑"/>
                <a:sym typeface="微软雅黑"/>
              </a:rPr>
              <a:t>_______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沉着</a:t>
            </a:r>
            <a:endParaRPr lang="zh-CN" altLang="en-US" sz="32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3302635" y="676275"/>
            <a:ext cx="376555" cy="2909570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78873" y="1511618"/>
            <a:ext cx="38163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 dirty="0">
                <a:latin typeface="微软雅黑"/>
                <a:ea typeface="微软雅黑"/>
                <a:sym typeface="微软雅黑"/>
              </a:rPr>
              <a:t>_______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看着</a:t>
            </a:r>
            <a:endParaRPr lang="zh-CN" altLang="en-US" sz="32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643755" y="499110"/>
            <a:ext cx="81343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48360" y="3494405"/>
            <a:ext cx="7626985" cy="1124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11200" fontAlgn="auto">
              <a:lnSpc>
                <a:spcPct val="120000"/>
              </a:lnSpc>
              <a:extLst>
                <a:ext uri="{35155182-B16C-46BC-9424-99874614C6A1}">
                  <wpsdc:indentchars xmlns="" xmlns:wpsdc="http://www.wps.cn/officeDocument/2017/drawingmlCustomData" val="200" checksum="3773799597"/>
                </a:ext>
              </a:extLst>
            </a:pPr>
            <a:r>
              <a:rPr lang="en-US" altLang="zh-CN" sz="280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</a:t>
            </a:r>
            <a:r>
              <a:rPr sz="2800">
                <a:latin typeface="微软雅黑"/>
                <a:ea typeface="微软雅黑"/>
                <a:sym typeface="微软雅黑"/>
              </a:rPr>
              <a:t>他</a:t>
            </a:r>
            <a:r>
              <a:rPr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沉着（zhuó）</a:t>
            </a:r>
            <a:r>
              <a:rPr sz="2800">
                <a:latin typeface="微软雅黑"/>
                <a:ea typeface="微软雅黑"/>
                <a:sym typeface="微软雅黑"/>
              </a:rPr>
              <a:t>地表演</a:t>
            </a:r>
            <a:r>
              <a:rPr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着（zhe）</a:t>
            </a:r>
            <a:r>
              <a:rPr sz="2800">
                <a:latin typeface="微软雅黑"/>
                <a:ea typeface="微软雅黑"/>
                <a:sym typeface="微软雅黑"/>
              </a:rPr>
              <a:t>自己的</a:t>
            </a:r>
            <a:r>
              <a:rPr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高着（zhāo）儿</a:t>
            </a:r>
            <a:r>
              <a:rPr sz="2800">
                <a:latin typeface="微软雅黑"/>
                <a:ea typeface="微软雅黑"/>
                <a:sym typeface="微软雅黑"/>
              </a:rPr>
              <a:t>，一点也不</a:t>
            </a:r>
            <a:r>
              <a:rPr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着（zháo）急</a:t>
            </a:r>
            <a:r>
              <a:rPr sz="2800">
                <a:latin typeface="微软雅黑"/>
                <a:ea typeface="微软雅黑"/>
                <a:sym typeface="微软雅黑"/>
              </a:rPr>
              <a:t>。</a:t>
            </a:r>
            <a:r>
              <a:rPr lang="en-US" altLang="zh-CN" sz="2800">
                <a:latin typeface="微软雅黑"/>
                <a:ea typeface="微软雅黑"/>
                <a:cs typeface="+mn-ea"/>
                <a:sym typeface="微软雅黑"/>
              </a:rPr>
              <a:t>     </a:t>
            </a:r>
            <a:endParaRPr lang="en-US" sz="280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14165" y="857250"/>
            <a:ext cx="109029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zhuó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78873" y="2237423"/>
            <a:ext cx="38163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 dirty="0">
                <a:latin typeface="微软雅黑"/>
                <a:ea typeface="微软雅黑"/>
                <a:sym typeface="微软雅黑"/>
              </a:rPr>
              <a:t>_______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高着儿</a:t>
            </a:r>
            <a:endParaRPr lang="zh-CN" altLang="en-US" sz="32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79190" y="2884170"/>
            <a:ext cx="37058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4000" b="1" dirty="0">
                <a:latin typeface="微软雅黑"/>
                <a:ea typeface="微软雅黑"/>
                <a:sym typeface="微软雅黑"/>
              </a:rPr>
              <a:t>_______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着急</a:t>
            </a:r>
            <a:endParaRPr lang="zh-CN" altLang="en-US" sz="32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85920" y="1546860"/>
            <a:ext cx="109029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zhe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14165" y="2237740"/>
            <a:ext cx="109029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zhāo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185920" y="2974975"/>
            <a:ext cx="109029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zháo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bldLvl="0" animBg="1"/>
      <p:bldP spid="18" grpId="0"/>
      <p:bldP spid="19" grpId="0"/>
      <p:bldP spid="2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13970" y="1049020"/>
            <a:ext cx="9197340" cy="4139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【</a:t>
            </a:r>
            <a:r>
              <a:rPr lang="zh-CN" altLang="en-US" sz="2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遐想</a:t>
            </a: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】悠远地思索或想象。</a:t>
            </a:r>
          </a:p>
          <a:p>
            <a:pPr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【</a:t>
            </a:r>
            <a:r>
              <a:rPr lang="zh-CN" altLang="en-US" sz="2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熠熠</a:t>
            </a: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】形容闪光发亮。</a:t>
            </a:r>
            <a:endParaRPr lang="zh-CN" altLang="en-US" sz="280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微软雅黑"/>
              <a:ea typeface="微软雅黑"/>
              <a:cs typeface="黑体" panose="02010600030101010101" pitchFamily="2" charset="-122"/>
              <a:sym typeface="微软雅黑"/>
            </a:endParaRPr>
          </a:p>
          <a:p>
            <a:pPr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【</a:t>
            </a:r>
            <a:r>
              <a:rPr lang="zh-CN" altLang="en-US" sz="2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不可思议</a:t>
            </a: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】</a:t>
            </a: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不可想象，不能理解（原来是佛教用语，含有神秘奥妙的意思）。</a:t>
            </a:r>
          </a:p>
          <a:p>
            <a:pPr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【</a:t>
            </a:r>
            <a:r>
              <a:rPr lang="zh-CN" altLang="en-US" sz="2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泛滥</a:t>
            </a: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】</a:t>
            </a: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江河湖泊的水溢出，四处流淌。</a:t>
            </a:r>
          </a:p>
          <a:p>
            <a:pPr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【</a:t>
            </a:r>
            <a:r>
              <a:rPr lang="zh-CN" altLang="en-US" sz="2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黏着</a:t>
            </a: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】</a:t>
            </a: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用胶质把物体固定在一起。</a:t>
            </a: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                       </a:t>
            </a:r>
          </a:p>
          <a:p>
            <a:pPr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【</a:t>
            </a:r>
            <a:r>
              <a:rPr lang="zh-CN" altLang="en-US" sz="2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不愧</a:t>
            </a: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cs typeface="黑体" panose="02010600030101010101" pitchFamily="2" charset="-122"/>
                <a:sym typeface="微软雅黑"/>
              </a:rPr>
              <a:t>】</a:t>
            </a:r>
            <a:r>
              <a:rPr lang="zh-CN" altLang="en-US"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当之无愧；当得起（多跟“为”或“是”连用）。</a:t>
            </a:r>
            <a:endParaRPr lang="zh-CN" altLang="en-US" sz="280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微软雅黑"/>
              <a:ea typeface="微软雅黑"/>
              <a:cs typeface="黑体" panose="02010600030101010101" pitchFamily="2" charset="-122"/>
              <a:sym typeface="微软雅黑"/>
            </a:endParaRPr>
          </a:p>
          <a:p>
            <a:pPr indent="0" algn="l">
              <a:buFont typeface="Arial" panose="020B0604020202020204" pitchFamily="34" charset="0"/>
              <a:buNone/>
            </a:pPr>
            <a:endParaRPr lang="zh-CN" altLang="en-US" sz="280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微软雅黑"/>
              <a:ea typeface="微软雅黑"/>
              <a:cs typeface="黑体" panose="02010600030101010101" pitchFamily="2" charset="-122"/>
              <a:sym typeface="微软雅黑"/>
            </a:endParaRPr>
          </a:p>
        </p:txBody>
      </p:sp>
      <p:sp>
        <p:nvSpPr>
          <p:cNvPr id="3" name="矩形标注 2"/>
          <p:cNvSpPr/>
          <p:nvPr/>
        </p:nvSpPr>
        <p:spPr>
          <a:xfrm>
            <a:off x="3563620" y="51435"/>
            <a:ext cx="2736215" cy="792480"/>
          </a:xfrm>
          <a:prstGeom prst="wedgeRectCallout">
            <a:avLst/>
          </a:prstGeom>
          <a:solidFill>
            <a:srgbClr val="DAE7D5"/>
          </a:solidFill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65550" y="169545"/>
            <a:ext cx="2318385" cy="521970"/>
          </a:xfrm>
          <a:prstGeom prst="rect">
            <a:avLst/>
          </a:prstGeom>
          <a:solidFill>
            <a:srgbClr val="DAE7D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latin typeface="微软雅黑"/>
                <a:ea typeface="微软雅黑"/>
                <a:sym typeface="微软雅黑"/>
              </a:rPr>
              <a:t>词语解释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ldLvl="0" animBg="1"/>
      <p:bldP spid="3" grpId="1" animBg="1"/>
      <p:bldP spid="6" grpId="0" bldLvl="0" animBg="1"/>
      <p:bldP spid="6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dynamicNum"/>
  <p:tag name="KSO_WM_BEAUTIFY_FLAG" val="#wm#"/>
  <p:tag name="KSO_WM_UNIT_TYPE" val="ζ_h_f"/>
</p:tagLst>
</file>

<file path=ppt/theme/theme1.xml><?xml version="1.0" encoding="utf-8"?>
<a:theme xmlns:a="http://schemas.openxmlformats.org/drawingml/2006/main" name="第一PPT模板网-WWW.1PPT.CO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1297</Words>
  <Application>Microsoft Office PowerPoint</Application>
  <PresentationFormat>全屏显示(16:9)</PresentationFormat>
  <Paragraphs>156</Paragraphs>
  <Slides>30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Meiryo</vt:lpstr>
      <vt:lpstr>黑体</vt:lpstr>
      <vt:lpstr>楷体_GB2312</vt:lpstr>
      <vt:lpstr>宋体</vt:lpstr>
      <vt:lpstr>宋体-PUA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472</cp:revision>
  <dcterms:created xsi:type="dcterms:W3CDTF">2016-03-25T01:23:00Z</dcterms:created>
  <dcterms:modified xsi:type="dcterms:W3CDTF">2021-10-26T08:27:05Z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