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notesSlides/notesSlide1.xml" ContentType="application/vnd.openxmlformats-officedocument.presentationml.notesSlide+xml"/>
  <Override PartName="/ppt/tags/tag123.xml" ContentType="application/vnd.openxmlformats-officedocument.presentationml.tags+xml"/>
  <Override PartName="/ppt/notesSlides/notesSlide2.xml" ContentType="application/vnd.openxmlformats-officedocument.presentationml.notesSlide+xml"/>
  <Override PartName="/ppt/tags/tag124.xml" ContentType="application/vnd.openxmlformats-officedocument.presentationml.tags+xml"/>
  <Override PartName="/ppt/notesSlides/notesSlide3.xml" ContentType="application/vnd.openxmlformats-officedocument.presentationml.notesSlide+xml"/>
  <Override PartName="/ppt/tags/tag125.xml" ContentType="application/vnd.openxmlformats-officedocument.presentationml.tags+xml"/>
  <Override PartName="/ppt/notesSlides/notesSlide4.xml" ContentType="application/vnd.openxmlformats-officedocument.presentationml.notesSlide+xml"/>
  <Override PartName="/ppt/tags/tag126.xml" ContentType="application/vnd.openxmlformats-officedocument.presentationml.tags+xml"/>
  <Override PartName="/ppt/notesSlides/notesSlide5.xml" ContentType="application/vnd.openxmlformats-officedocument.presentationml.notesSlide+xml"/>
  <Override PartName="/ppt/tags/tag127.xml" ContentType="application/vnd.openxmlformats-officedocument.presentationml.tags+xml"/>
  <Override PartName="/ppt/notesSlides/notesSlide6.xml" ContentType="application/vnd.openxmlformats-officedocument.presentationml.notesSlide+xml"/>
  <Override PartName="/ppt/tags/tag128.xml" ContentType="application/vnd.openxmlformats-officedocument.presentationml.tags+xml"/>
  <Override PartName="/ppt/notesSlides/notesSlide7.xml" ContentType="application/vnd.openxmlformats-officedocument.presentationml.notesSlide+xml"/>
  <Override PartName="/ppt/tags/tag129.xml" ContentType="application/vnd.openxmlformats-officedocument.presentationml.tags+xml"/>
  <Override PartName="/ppt/notesSlides/notesSlide8.xml" ContentType="application/vnd.openxmlformats-officedocument.presentationml.notesSlide+xml"/>
  <Override PartName="/ppt/tags/tag130.xml" ContentType="application/vnd.openxmlformats-officedocument.presentationml.tags+xml"/>
  <Override PartName="/ppt/notesSlides/notesSlide9.xml" ContentType="application/vnd.openxmlformats-officedocument.presentationml.notesSlide+xml"/>
  <Override PartName="/ppt/tags/tag131.xml" ContentType="application/vnd.openxmlformats-officedocument.presentationml.tags+xml"/>
  <Override PartName="/ppt/notesSlides/notesSlide10.xml" ContentType="application/vnd.openxmlformats-officedocument.presentationml.notesSlide+xml"/>
  <Override PartName="/ppt/tags/tag132.xml" ContentType="application/vnd.openxmlformats-officedocument.presentationml.tags+xml"/>
  <Override PartName="/ppt/notesSlides/notesSlide11.xml" ContentType="application/vnd.openxmlformats-officedocument.presentationml.notesSlide+xml"/>
  <Override PartName="/ppt/tags/tag133.xml" ContentType="application/vnd.openxmlformats-officedocument.presentationml.tags+xml"/>
  <Override PartName="/ppt/notesSlides/notesSlide12.xml" ContentType="application/vnd.openxmlformats-officedocument.presentationml.notesSlide+xml"/>
  <Override PartName="/ppt/tags/tag134.xml" ContentType="application/vnd.openxmlformats-officedocument.presentationml.tags+xml"/>
  <Override PartName="/ppt/notesSlides/notesSlide13.xml" ContentType="application/vnd.openxmlformats-officedocument.presentationml.notesSlide+xml"/>
  <Override PartName="/ppt/tags/tag135.xml" ContentType="application/vnd.openxmlformats-officedocument.presentationml.tags+xml"/>
  <Override PartName="/ppt/notesSlides/notesSlide14.xml" ContentType="application/vnd.openxmlformats-officedocument.presentationml.notesSlide+xml"/>
  <Override PartName="/ppt/tags/tag136.xml" ContentType="application/vnd.openxmlformats-officedocument.presentationml.tags+xml"/>
  <Override PartName="/ppt/notesSlides/notesSlide15.xml" ContentType="application/vnd.openxmlformats-officedocument.presentationml.notesSlide+xml"/>
  <Override PartName="/ppt/tags/tag137.xml" ContentType="application/vnd.openxmlformats-officedocument.presentationml.tags+xml"/>
  <Override PartName="/ppt/notesSlides/notesSlide16.xml" ContentType="application/vnd.openxmlformats-officedocument.presentationml.notesSlide+xml"/>
  <Override PartName="/ppt/tags/tag138.xml" ContentType="application/vnd.openxmlformats-officedocument.presentationml.tags+xml"/>
  <Override PartName="/ppt/notesSlides/notesSlide17.xml" ContentType="application/vnd.openxmlformats-officedocument.presentationml.notesSlide+xml"/>
  <Override PartName="/ppt/tags/tag139.xml" ContentType="application/vnd.openxmlformats-officedocument.presentationml.tags+xml"/>
  <Override PartName="/ppt/notesSlides/notesSlide18.xml" ContentType="application/vnd.openxmlformats-officedocument.presentationml.notesSlide+xml"/>
  <Override PartName="/ppt/tags/tag140.xml" ContentType="application/vnd.openxmlformats-officedocument.presentationml.tags+xml"/>
  <Override PartName="/ppt/notesSlides/notesSlide19.xml" ContentType="application/vnd.openxmlformats-officedocument.presentationml.notesSlide+xml"/>
  <Override PartName="/ppt/tags/tag141.xml" ContentType="application/vnd.openxmlformats-officedocument.presentationml.tags+xml"/>
  <Override PartName="/ppt/notesSlides/notesSlide20.xml" ContentType="application/vnd.openxmlformats-officedocument.presentationml.notesSlide+xml"/>
  <Override PartName="/ppt/tags/tag142.xml" ContentType="application/vnd.openxmlformats-officedocument.presentationml.tags+xml"/>
  <Override PartName="/ppt/notesSlides/notesSlide21.xml" ContentType="application/vnd.openxmlformats-officedocument.presentationml.notesSlide+xml"/>
  <Override PartName="/ppt/tags/tag143.xml" ContentType="application/vnd.openxmlformats-officedocument.presentationml.tags+xml"/>
  <Override PartName="/ppt/notesSlides/notesSlide22.xml" ContentType="application/vnd.openxmlformats-officedocument.presentationml.notesSlide+xml"/>
  <Override PartName="/ppt/tags/tag144.xml" ContentType="application/vnd.openxmlformats-officedocument.presentationml.tags+xml"/>
  <Override PartName="/ppt/notesSlides/notesSlide23.xml" ContentType="application/vnd.openxmlformats-officedocument.presentationml.notesSlide+xml"/>
  <Override PartName="/ppt/tags/tag145.xml" ContentType="application/vnd.openxmlformats-officedocument.presentationml.tags+xml"/>
  <Override PartName="/ppt/notesSlides/notesSlide24.xml" ContentType="application/vnd.openxmlformats-officedocument.presentationml.notesSlide+xml"/>
  <Override PartName="/ppt/tags/tag146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849" r:id="rId2"/>
  </p:sldMasterIdLst>
  <p:notesMasterIdLst>
    <p:notesMasterId r:id="rId29"/>
  </p:notesMasterIdLst>
  <p:sldIdLst>
    <p:sldId id="256" r:id="rId3"/>
    <p:sldId id="1476" r:id="rId4"/>
    <p:sldId id="1593" r:id="rId5"/>
    <p:sldId id="1594" r:id="rId6"/>
    <p:sldId id="1595" r:id="rId7"/>
    <p:sldId id="1596" r:id="rId8"/>
    <p:sldId id="1597" r:id="rId9"/>
    <p:sldId id="1598" r:id="rId10"/>
    <p:sldId id="1599" r:id="rId11"/>
    <p:sldId id="1600" r:id="rId12"/>
    <p:sldId id="1601" r:id="rId13"/>
    <p:sldId id="1602" r:id="rId14"/>
    <p:sldId id="1603" r:id="rId15"/>
    <p:sldId id="1604" r:id="rId16"/>
    <p:sldId id="1605" r:id="rId17"/>
    <p:sldId id="1606" r:id="rId18"/>
    <p:sldId id="1607" r:id="rId19"/>
    <p:sldId id="1608" r:id="rId20"/>
    <p:sldId id="1609" r:id="rId21"/>
    <p:sldId id="1610" r:id="rId22"/>
    <p:sldId id="1611" r:id="rId23"/>
    <p:sldId id="1613" r:id="rId24"/>
    <p:sldId id="1614" r:id="rId25"/>
    <p:sldId id="1615" r:id="rId26"/>
    <p:sldId id="1612" r:id="rId27"/>
    <p:sldId id="1616" r:id="rId28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4">
          <p15:clr>
            <a:srgbClr val="A4A3A4"/>
          </p15:clr>
        </p15:guide>
        <p15:guide id="2" pos="289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BFCEE"/>
    <a:srgbClr val="FF0000"/>
    <a:srgbClr val="0000FF"/>
    <a:srgbClr val="F4AD00"/>
    <a:srgbClr val="F4A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1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68" y="120"/>
      </p:cViewPr>
      <p:guideLst>
        <p:guide orient="horz" pos="1594"/>
        <p:guide pos="28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1FF67B30-1D3C-412E-9E00-717381BF821A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6963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12D2975-E49F-4098-AA91-C78578356B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8405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065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06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DBD106FF-C36C-4DD6-BA68-8E96E59CE13E}" type="slidenum">
              <a:rPr lang="zh-CN" altLang="en-US" smtClean="0">
                <a:solidFill>
                  <a:srgbClr val="000000"/>
                </a:solidFill>
                <a:latin typeface="Calibri" pitchFamily="34" charset="0"/>
                <a:ea typeface="微软雅黑" pitchFamily="34" charset="-122"/>
              </a:rPr>
              <a:pPr eaLnBrk="1" hangingPunct="1"/>
              <a:t>1</a:t>
            </a:fld>
            <a:endParaRPr lang="zh-CN" altLang="en-US" smtClean="0">
              <a:solidFill>
                <a:srgbClr val="000000"/>
              </a:solidFill>
              <a:latin typeface="Calibri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7753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7987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987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EB8F0230-FC98-4FE1-A86C-580FCEA7CC82}" type="slidenum">
              <a:rPr lang="zh-CN" altLang="en-US" smtClean="0">
                <a:latin typeface="Calibri" pitchFamily="34" charset="0"/>
              </a:rPr>
              <a:pPr eaLnBrk="1" hangingPunct="1"/>
              <a:t>10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7229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8089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09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3FF9726A-C0B9-4E18-81EC-290D861A4F4C}" type="slidenum">
              <a:rPr lang="zh-CN" altLang="en-US" smtClean="0">
                <a:latin typeface="Calibri" pitchFamily="34" charset="0"/>
              </a:rPr>
              <a:pPr eaLnBrk="1" hangingPunct="1"/>
              <a:t>11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9414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8192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192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F9C3F34-B1B6-4C60-8869-46D7AE5DBEC3}" type="slidenum">
              <a:rPr lang="zh-CN" alt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12</a:t>
            </a:fld>
            <a:endParaRPr lang="zh-CN" alt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8659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8294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829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4B963BDF-4DD4-4527-8116-7E762AC7DCEB}" type="slidenum">
              <a:rPr lang="zh-CN" alt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13</a:t>
            </a:fld>
            <a:endParaRPr lang="zh-CN" alt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2101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8397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397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7700860-9160-4671-95C4-44CF01B2A562}" type="slidenum">
              <a:rPr lang="zh-CN" altLang="en-US" smtClean="0">
                <a:latin typeface="Calibri" pitchFamily="34" charset="0"/>
              </a:rPr>
              <a:pPr eaLnBrk="1" hangingPunct="1"/>
              <a:t>14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8663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8499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499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09A109F-D6F1-4D66-A8CA-9B723BFEA0A9}" type="slidenum">
              <a:rPr lang="zh-CN" altLang="en-US" smtClean="0">
                <a:latin typeface="Calibri" pitchFamily="34" charset="0"/>
              </a:rPr>
              <a:pPr eaLnBrk="1" hangingPunct="1"/>
              <a:t>15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0504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8601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602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5A2AA6E1-9610-4B37-8A7E-E70B0900CA4C}" type="slidenum">
              <a:rPr lang="zh-CN" altLang="en-US" smtClean="0">
                <a:latin typeface="Calibri" pitchFamily="34" charset="0"/>
              </a:rPr>
              <a:pPr eaLnBrk="1" hangingPunct="1"/>
              <a:t>16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5531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8704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704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38D20CB2-C955-415C-AB08-FFC9316949E4}" type="slidenum">
              <a:rPr lang="zh-CN" alt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17</a:t>
            </a:fld>
            <a:endParaRPr lang="zh-CN" alt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0117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8806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806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F476BE00-F5CF-4E0B-A605-11F43F0305EC}" type="slidenum">
              <a:rPr lang="zh-CN" altLang="en-US" smtClean="0">
                <a:latin typeface="Calibri" pitchFamily="34" charset="0"/>
              </a:rPr>
              <a:pPr eaLnBrk="1" hangingPunct="1"/>
              <a:t>18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4214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8909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909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D646390F-C0A6-4611-8725-DCE7EF514A22}" type="slidenum">
              <a:rPr lang="zh-CN" altLang="en-US" smtClean="0">
                <a:latin typeface="Calibri" pitchFamily="34" charset="0"/>
              </a:rPr>
              <a:pPr eaLnBrk="1" hangingPunct="1"/>
              <a:t>19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921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68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168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BDAD4A0B-39C8-43AE-94F4-985292EDA420}" type="slidenum">
              <a:rPr lang="zh-CN" altLang="en-US" smtClean="0">
                <a:latin typeface="Calibri" pitchFamily="34" charset="0"/>
              </a:rPr>
              <a:pPr eaLnBrk="1" hangingPunct="1"/>
              <a:t>2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9911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6116F37F-1BF3-4B68-8835-E1CE17C30F19}" type="slidenum">
              <a:rPr lang="zh-CN" altLang="en-US" smtClean="0">
                <a:latin typeface="Calibri" pitchFamily="34" charset="0"/>
              </a:rPr>
              <a:pPr eaLnBrk="1" hangingPunct="1"/>
              <a:t>20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4617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9113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911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480A77C0-1F74-4297-8FBF-A1DC24C04C8A}" type="slidenum">
              <a:rPr lang="zh-CN" altLang="en-US" smtClean="0">
                <a:latin typeface="Calibri" pitchFamily="34" charset="0"/>
              </a:rPr>
              <a:pPr eaLnBrk="1" hangingPunct="1"/>
              <a:t>21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3578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9216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9216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0C67AD4-BD88-4964-91E6-1A3EA4120432}" type="slidenum">
              <a:rPr lang="zh-CN" altLang="en-US" smtClean="0">
                <a:latin typeface="Calibri" pitchFamily="34" charset="0"/>
              </a:rPr>
              <a:pPr eaLnBrk="1" hangingPunct="1"/>
              <a:t>22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0009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9318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9318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45B5859E-FBC9-4D97-91C6-1B0EB7BCD027}" type="slidenum">
              <a:rPr lang="zh-CN" altLang="en-US" smtClean="0">
                <a:latin typeface="Calibri" pitchFamily="34" charset="0"/>
              </a:rPr>
              <a:pPr eaLnBrk="1" hangingPunct="1"/>
              <a:t>23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4160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9421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9421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55C05BC8-54A0-4C2A-8963-36837D307E91}" type="slidenum">
              <a:rPr lang="zh-CN" altLang="en-US" smtClean="0">
                <a:latin typeface="Calibri" pitchFamily="34" charset="0"/>
              </a:rPr>
              <a:pPr eaLnBrk="1" hangingPunct="1"/>
              <a:t>24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7489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9523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9523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5EB57A2E-A7DD-4DF3-95BC-660CE0F0BAE4}" type="slidenum">
              <a:rPr lang="zh-CN" altLang="en-US" smtClean="0">
                <a:latin typeface="Calibri" pitchFamily="34" charset="0"/>
              </a:rPr>
              <a:pPr eaLnBrk="1" hangingPunct="1"/>
              <a:t>25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79803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3977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270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270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7C8D74F8-B309-41D5-8B35-BE80E4AE759C}" type="slidenum">
              <a:rPr lang="zh-CN" altLang="en-US" smtClean="0">
                <a:latin typeface="Calibri" pitchFamily="34" charset="0"/>
              </a:rPr>
              <a:pPr eaLnBrk="1" hangingPunct="1"/>
              <a:t>3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847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373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373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6AAB0915-DE39-4953-9289-C5183712B1DA}" type="slidenum">
              <a:rPr lang="zh-CN" altLang="en-US" smtClean="0">
                <a:latin typeface="Calibri" pitchFamily="34" charset="0"/>
              </a:rPr>
              <a:pPr eaLnBrk="1" hangingPunct="1"/>
              <a:t>4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905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475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475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67A6967E-0BCC-478E-808F-EC224F243615}" type="slidenum">
              <a:rPr lang="zh-CN" altLang="en-US" smtClean="0">
                <a:latin typeface="Calibri" pitchFamily="34" charset="0"/>
              </a:rPr>
              <a:pPr eaLnBrk="1" hangingPunct="1"/>
              <a:t>5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6129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577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578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A41F75DB-6D82-44C1-83C0-30D547C66717}" type="slidenum">
              <a:rPr lang="zh-CN" altLang="en-US" smtClean="0">
                <a:latin typeface="Calibri" pitchFamily="34" charset="0"/>
              </a:rPr>
              <a:pPr eaLnBrk="1" hangingPunct="1"/>
              <a:t>6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451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680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680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ADC0CDCB-145B-4CA0-90FC-2D9993CE9BBD}" type="slidenum">
              <a:rPr lang="zh-CN" altLang="en-US" smtClean="0">
                <a:latin typeface="Calibri" pitchFamily="34" charset="0"/>
              </a:rPr>
              <a:pPr eaLnBrk="1" hangingPunct="1"/>
              <a:t>7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25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782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782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2C015630-0801-4826-B83F-BBCCF2F8F927}" type="slidenum">
              <a:rPr lang="zh-CN" altLang="en-US" smtClean="0">
                <a:latin typeface="Calibri" pitchFamily="34" charset="0"/>
              </a:rPr>
              <a:pPr eaLnBrk="1" hangingPunct="1"/>
              <a:t>8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37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788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88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5D3E219B-4D24-4C84-B575-58D0AF3383EC}" type="slidenum">
              <a:rPr lang="zh-CN" altLang="en-US" smtClean="0">
                <a:latin typeface="Calibri" pitchFamily="34" charset="0"/>
              </a:rPr>
              <a:pPr eaLnBrk="1" hangingPunct="1"/>
              <a:t>9</a:t>
            </a:fld>
            <a:endParaRPr lang="zh-CN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605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4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4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4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4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4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4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4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4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858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0287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3716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6CED2-9722-44A6-9B51-439362FE84AE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17168-D9F8-41B8-A62A-328087735C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423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C6EE1-0527-4703-BA5B-329BEB48FB07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AFE3E-8D85-4109-BF7C-3B23ACF36D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6232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798E9-8800-4DC7-9AEF-B45A327FBDBC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465BD-1611-48B5-AEAB-CDC23915C4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861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A01CA-6704-4E01-B445-2A7A1EA32FC4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5CA75-5331-4612-9A95-EB7748517F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324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F89B7-BA99-4A5C-BC96-09DB5C731A9F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598CD-4FA6-4001-B7CF-2E588494E8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272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A4CDA-2615-4D16-899F-84661E305A0D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334FB-F6DD-4107-90C8-2E18E508FC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850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44FDA-08BE-4AA9-A802-14BDF6EEEE6A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9CD0A-A9EE-4911-BF0D-438E489861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233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7342F-BFE5-4C9F-8A3B-A6FA67CA8717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9888B-94B4-4766-9E7F-574D042398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12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BF2A3-8951-4DDA-95C8-1A04B86E8CCB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3A75B-7A8E-4564-A29A-DD1911A7E5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6676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BD5F7-67AA-4CE8-B754-8361CC9615BC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11463-1E63-4F52-9064-AA9ABAA1A9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711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AE2E4-CE36-42ED-A898-901638544917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51A63-5FBB-428A-B902-3ECA5820AB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384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531AC-B128-4042-8C91-4049A6517EE0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425C9-938A-4E69-AE25-44132DA2A6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6711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E03-3057-42DD-94B4-CB30E3A58DD3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01D22-BC7E-4D84-BDDB-E9BB064BBE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8090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72A9C-E1F7-49F6-B2A3-0189976546FB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30DD2-B6F4-458A-B53F-51622716EB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7015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5B693-E2B1-4E03-9272-7AF8F29DEF26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7E895-5214-4D18-8D8C-473066E996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2504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E6714-DCAE-4E30-8C54-61C03E7C92B5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97D07-0E0A-48B4-A29A-61D7B42AF6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9782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FFB47-9711-4023-835E-F29EFEC1535A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4F0C3-1FEE-4A41-ABD7-64DC25460B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3630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DFB09-E2E5-4341-8363-74670E97A491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D5519-C5D7-40BD-B6E7-EE27F65C4A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2719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C1E33-BAE5-4B84-9DD2-37C2CE6FFDE8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8A7CE-7583-4F99-9AC7-D16CD2C1C4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57903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812E6-A681-40AF-AFAC-CB70AE7B3245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12B19-2E1B-4058-83DD-708516FE6A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1507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12BD1-8B73-4773-ABBD-E9E5CCC0E161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905B3-2168-4133-AA10-2FF38A3C0C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8237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50D6E-1FF4-41D7-B07C-EE8522BA1D10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864D0-1CD7-4B56-851A-E816534DD9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105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83428-61D4-48AD-91EB-E645AF620FC9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16CDE-413A-418B-9E1E-C1EE7B03F0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3396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676C8-2415-4E25-9E66-221C0DD89EDE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73224-2EC3-4ACD-8B51-69FB15ADA3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8318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C358-B873-4C63-962E-E669DF46C8A4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25D7A-97C1-4AA2-AD34-13606B62E8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3639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39F8A-81D7-4AD6-9D9B-1C4CDE96FF43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9A831-3B95-470A-911B-9600AB22B6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6456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09406-5DC8-42DF-85A6-D1C6CC7BBF1F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9722D-EF03-4284-8F0B-84D2F4D61F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6965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DF74B-C1BC-4AF5-A236-DF43B82E9666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CC3FE-1BC7-4E29-8284-6A77207CB0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800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878CF-AD1D-4589-94EE-11B1080A9AA6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CABA9-D432-469B-BB80-00466F8415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885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59E5E-48BB-4A53-92B8-22ADF64B50B0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76F20-FE19-4C3C-B848-3679B687D6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7390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FE1AE-9AEF-4AD2-B25F-DE42D31F9968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75121-D548-4E6F-86A1-FF386A8322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0930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FD818-BE79-4793-A882-EC5DF280829D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415EF-CF9F-4892-93FA-18934719A5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2837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558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28863-BCD7-4D37-BA76-C0519EE1B17F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D5E1E-2BCA-49A7-AC1B-CB1C2991CB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8148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2944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0029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41148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0303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778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1781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8275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7849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2863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855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90490-CEB7-4C0B-A1EC-D45A0D9AFB57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D79B9-70D3-46AD-B70B-17EAE7574F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84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C670E-3C70-40FC-89DB-4B42D4B958F2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9BC68-914C-4872-898D-425E9BB017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0578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19E77-0056-4182-8DE0-CA0A20F03970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D4C7F-6053-4681-A4F6-5D121A1C35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791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B5874-71CC-4A6A-89CC-82EBC30600D5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A0482-365D-4068-8B79-265DEE2D52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385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60CDF-2FB8-49DE-8F01-157B79BDCC5C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09A3F-EA4A-47E5-ACEE-05F5C557B0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501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ags" Target="../tags/tag1.xml"/><Relationship Id="rId45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ags" Target="../tags/tag4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image" Target="../media/image1.jpeg"/><Relationship Id="rId20" Type="http://schemas.openxmlformats.org/officeDocument/2006/relationships/slideLayout" Target="../slideLayouts/slideLayout20.xml"/><Relationship Id="rId41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4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40"/>
            </p:custDataLst>
          </p:nvPr>
        </p:nvSpPr>
        <p:spPr bwMode="auto">
          <a:xfrm>
            <a:off x="455613" y="455613"/>
            <a:ext cx="82280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600" tIns="38100" rIns="762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41"/>
            </p:custDataLst>
          </p:nvPr>
        </p:nvSpPr>
        <p:spPr bwMode="auto">
          <a:xfrm>
            <a:off x="455613" y="1136650"/>
            <a:ext cx="8228012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3D9BEB04-5D03-416C-83B7-C005B21CEC43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700">
                <a:solidFill>
                  <a:srgbClr val="898989"/>
                </a:solidFill>
                <a:ea typeface="微软雅黑" pitchFamily="34" charset="-122"/>
              </a:defRPr>
            </a:lvl1pPr>
          </a:lstStyle>
          <a:p>
            <a:pPr>
              <a:defRPr/>
            </a:pPr>
            <a:fld id="{F6C5E257-528A-4127-8ECA-CFED554D87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4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7" r:id="rId17"/>
    <p:sldLayoutId id="2147483828" r:id="rId18"/>
    <p:sldLayoutId id="2147483829" r:id="rId19"/>
    <p:sldLayoutId id="2147483830" r:id="rId20"/>
    <p:sldLayoutId id="2147483831" r:id="rId21"/>
    <p:sldLayoutId id="2147483832" r:id="rId22"/>
    <p:sldLayoutId id="2147483833" r:id="rId23"/>
    <p:sldLayoutId id="2147483834" r:id="rId24"/>
    <p:sldLayoutId id="2147483835" r:id="rId25"/>
    <p:sldLayoutId id="2147483836" r:id="rId26"/>
    <p:sldLayoutId id="2147483837" r:id="rId27"/>
    <p:sldLayoutId id="2147483838" r:id="rId28"/>
    <p:sldLayoutId id="2147483839" r:id="rId29"/>
    <p:sldLayoutId id="2147483840" r:id="rId30"/>
    <p:sldLayoutId id="2147483841" r:id="rId31"/>
    <p:sldLayoutId id="2147483842" r:id="rId32"/>
    <p:sldLayoutId id="2147483843" r:id="rId33"/>
    <p:sldLayoutId id="2147483844" r:id="rId34"/>
    <p:sldLayoutId id="2147483845" r:id="rId35"/>
    <p:sldLayoutId id="2147483846" r:id="rId36"/>
    <p:sldLayoutId id="2147483847" r:id="rId37"/>
    <p:sldLayoutId id="2147483848" r:id="rId38"/>
  </p:sldLayoutIdLst>
  <p:txStyles>
    <p:titleStyle>
      <a:lvl1pPr algn="l" defTabSz="685800" rtl="0" eaLnBrk="0" fontAlgn="base" hangingPunct="0">
        <a:spcBef>
          <a:spcPct val="0"/>
        </a:spcBef>
        <a:spcAft>
          <a:spcPct val="0"/>
        </a:spcAft>
        <a:defRPr sz="27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2pPr>
      <a:lvl3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3pPr>
      <a:lvl4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4pPr>
      <a:lvl5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200" kern="120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1679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13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3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13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134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7.xml"/><Relationship Id="rId1" Type="http://schemas.openxmlformats.org/officeDocument/2006/relationships/tags" Target="../tags/tag135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8.xml"/><Relationship Id="rId1" Type="http://schemas.openxmlformats.org/officeDocument/2006/relationships/tags" Target="../tags/tag13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3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0.xml"/><Relationship Id="rId1" Type="http://schemas.openxmlformats.org/officeDocument/2006/relationships/tags" Target="../tags/tag138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31.xml"/><Relationship Id="rId1" Type="http://schemas.openxmlformats.org/officeDocument/2006/relationships/tags" Target="../tags/tag139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2.xml"/><Relationship Id="rId1" Type="http://schemas.openxmlformats.org/officeDocument/2006/relationships/tags" Target="../tags/tag140.xml"/><Relationship Id="rId5" Type="http://schemas.openxmlformats.org/officeDocument/2006/relationships/image" Target="../media/image26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3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3.xml"/><Relationship Id="rId1" Type="http://schemas.openxmlformats.org/officeDocument/2006/relationships/tags" Target="../tags/tag141.xml"/><Relationship Id="rId5" Type="http://schemas.openxmlformats.org/officeDocument/2006/relationships/image" Target="../media/image28.jpeg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34.xml"/><Relationship Id="rId1" Type="http://schemas.openxmlformats.org/officeDocument/2006/relationships/tags" Target="../tags/tag14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35.xml"/><Relationship Id="rId1" Type="http://schemas.openxmlformats.org/officeDocument/2006/relationships/tags" Target="../tags/tag143.xm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36.xml"/><Relationship Id="rId1" Type="http://schemas.openxmlformats.org/officeDocument/2006/relationships/tags" Target="../tags/tag144.xml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37.xml"/><Relationship Id="rId1" Type="http://schemas.openxmlformats.org/officeDocument/2006/relationships/tags" Target="../tags/tag145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38.xml"/><Relationship Id="rId1" Type="http://schemas.openxmlformats.org/officeDocument/2006/relationships/tags" Target="../tags/tag146.xml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2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2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2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2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2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130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0" y="1571433"/>
            <a:ext cx="9143999" cy="1214725"/>
          </a:xfrm>
        </p:spPr>
        <p:txBody>
          <a:bodyPr anchor="b"/>
          <a:lstStyle/>
          <a:p>
            <a:pPr algn="ctr" defTabSz="914400" eaLnBrk="1" hangingPunct="1">
              <a:lnSpc>
                <a:spcPct val="90000"/>
              </a:lnSpc>
              <a:defRPr/>
            </a:pPr>
            <a:r>
              <a:rPr lang="en-US" altLang="zh-CN" sz="6000" spc="0" noProof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  <a:sym typeface="+mn-ea"/>
              </a:rPr>
              <a:t>20</a:t>
            </a:r>
            <a:r>
              <a:rPr lang="en-US" altLang="zh-CN" sz="6000" spc="0" baseline="30000" noProof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  <a:sym typeface="+mn-ea"/>
              </a:rPr>
              <a:t>*</a:t>
            </a:r>
            <a:r>
              <a:rPr lang="zh-CN" altLang="en-US" sz="6000" spc="0" noProof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  <a:sym typeface="+mn-ea"/>
              </a:rPr>
              <a:t> </a:t>
            </a:r>
            <a:r>
              <a:rPr lang="zh-CN" altLang="en-US" sz="6000" spc="0" noProof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  <a:sym typeface="+mn-ea"/>
              </a:rPr>
              <a:t>金字塔</a:t>
            </a:r>
          </a:p>
        </p:txBody>
      </p:sp>
      <p:sp>
        <p:nvSpPr>
          <p:cNvPr id="41987" name="文本框 7"/>
          <p:cNvSpPr txBox="1">
            <a:spLocks noChangeArrowheads="1"/>
          </p:cNvSpPr>
          <p:nvPr/>
        </p:nvSpPr>
        <p:spPr bwMode="auto">
          <a:xfrm>
            <a:off x="7145338" y="448945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ea typeface="微软雅黑" pitchFamily="34" charset="-122"/>
            </a:endParaRPr>
          </a:p>
        </p:txBody>
      </p:sp>
      <p:sp>
        <p:nvSpPr>
          <p:cNvPr id="41988" name="文本框 5"/>
          <p:cNvSpPr txBox="1">
            <a:spLocks noChangeArrowheads="1"/>
          </p:cNvSpPr>
          <p:nvPr/>
        </p:nvSpPr>
        <p:spPr bwMode="auto">
          <a:xfrm>
            <a:off x="831776" y="509588"/>
            <a:ext cx="38115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五年级语文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RJ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版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下册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4082159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横卷形 4"/>
          <p:cNvSpPr/>
          <p:nvPr/>
        </p:nvSpPr>
        <p:spPr>
          <a:xfrm>
            <a:off x="1727200" y="3600450"/>
            <a:ext cx="5335588" cy="808038"/>
          </a:xfrm>
          <a:prstGeom prst="horizontalScroll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noProof="1">
                <a:solidFill>
                  <a:schemeClr val="tx1"/>
                </a:solidFill>
                <a:latin typeface="+mn-ea"/>
              </a:rPr>
              <a:t>母亲像帆船，让我顺利地到达彼岸。</a:t>
            </a:r>
          </a:p>
        </p:txBody>
      </p:sp>
      <p:pic>
        <p:nvPicPr>
          <p:cNvPr id="52227" name="Picture 2" descr="https://timgsa.baidu.com/timg?image&amp;quality=80&amp;size=b9999_10000&amp;sec=1572242260253&amp;di=d4c510b7307acbc3c7a426f34f3da792&amp;imgtype=0&amp;src=http%3A%2F%2Fpic.51yuansu.com%2Fpic3%2Fcover%2F03%2F48%2F03%2F5badf49ab2eed_610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0613" y="1287463"/>
            <a:ext cx="1252537" cy="231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613150" y="1528763"/>
            <a:ext cx="3332163" cy="1828800"/>
            <a:chOff x="4818342" y="2037802"/>
            <a:chExt cx="4442132" cy="2439050"/>
          </a:xfrm>
        </p:grpSpPr>
        <p:pic>
          <p:nvPicPr>
            <p:cNvPr id="52234" name="Picture 6" descr="https://timgsa.baidu.com/timg?image&amp;quality=80&amp;size=b9999_10000&amp;sec=1572242292091&amp;di=b7b2a8ac4b68f0743e72fe8e4049994f&amp;imgtype=0&amp;src=http%3A%2F%2Fpic.90sjimg.com%2Fdesign%2F00%2F07%2F85%2F23%2F59283e356c40a.pn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1424" y="2037802"/>
              <a:ext cx="2439050" cy="243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 135"/>
            <p:cNvSpPr/>
            <p:nvPr/>
          </p:nvSpPr>
          <p:spPr>
            <a:xfrm flipV="1">
              <a:off x="4818342" y="3128175"/>
              <a:ext cx="1889864" cy="613997"/>
            </a:xfrm>
            <a:custGeom>
              <a:avLst/>
              <a:gdLst>
                <a:gd name="connsiteX0" fmla="*/ 4381875 w 6516714"/>
                <a:gd name="connsiteY0" fmla="*/ 0 h 2476413"/>
                <a:gd name="connsiteX1" fmla="*/ 6516714 w 6516714"/>
                <a:gd name="connsiteY1" fmla="*/ 1238208 h 2476413"/>
                <a:gd name="connsiteX2" fmla="*/ 4381875 w 6516714"/>
                <a:gd name="connsiteY2" fmla="*/ 2476413 h 2476413"/>
                <a:gd name="connsiteX3" fmla="*/ 4381875 w 6516714"/>
                <a:gd name="connsiteY3" fmla="*/ 2456682 h 2476413"/>
                <a:gd name="connsiteX4" fmla="*/ 4855462 w 6516714"/>
                <a:gd name="connsiteY4" fmla="*/ 1644997 h 2476413"/>
                <a:gd name="connsiteX5" fmla="*/ 0 w 6516714"/>
                <a:gd name="connsiteY5" fmla="*/ 1238206 h 2476413"/>
                <a:gd name="connsiteX6" fmla="*/ 4855461 w 6516714"/>
                <a:gd name="connsiteY6" fmla="*/ 831415 h 2476413"/>
                <a:gd name="connsiteX7" fmla="*/ 4381875 w 6516714"/>
                <a:gd name="connsiteY7" fmla="*/ 19731 h 247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16714" h="2476413">
                  <a:moveTo>
                    <a:pt x="4381875" y="0"/>
                  </a:moveTo>
                  <a:lnTo>
                    <a:pt x="6516714" y="1238208"/>
                  </a:lnTo>
                  <a:lnTo>
                    <a:pt x="4381875" y="2476413"/>
                  </a:lnTo>
                  <a:lnTo>
                    <a:pt x="4381875" y="2456682"/>
                  </a:lnTo>
                  <a:lnTo>
                    <a:pt x="4855462" y="1644997"/>
                  </a:lnTo>
                  <a:lnTo>
                    <a:pt x="0" y="1238206"/>
                  </a:lnTo>
                  <a:lnTo>
                    <a:pt x="4855461" y="831415"/>
                  </a:lnTo>
                  <a:lnTo>
                    <a:pt x="4381875" y="19731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" noProof="1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2229" name="组合 8"/>
          <p:cNvGrpSpPr>
            <a:grpSpLocks/>
          </p:cNvGrpSpPr>
          <p:nvPr/>
        </p:nvGrpSpPr>
        <p:grpSpPr bwMode="auto">
          <a:xfrm>
            <a:off x="782638" y="844550"/>
            <a:ext cx="1655762" cy="498475"/>
            <a:chOff x="251520" y="483518"/>
            <a:chExt cx="1656184" cy="499136"/>
          </a:xfrm>
        </p:grpSpPr>
        <p:sp>
          <p:nvSpPr>
            <p:cNvPr id="10" name="TextBox 11"/>
            <p:cNvSpPr txBox="1">
              <a:spLocks noChangeArrowheads="1"/>
            </p:cNvSpPr>
            <p:nvPr/>
          </p:nvSpPr>
          <p:spPr bwMode="auto">
            <a:xfrm>
              <a:off x="288041" y="483518"/>
              <a:ext cx="1619663" cy="499136"/>
            </a:xfrm>
            <a:prstGeom prst="rect">
              <a:avLst/>
            </a:prstGeom>
            <a:noFill/>
            <a:ln>
              <a:noFill/>
            </a:ln>
          </p:spPr>
          <p:txBody>
            <a:bodyPr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2800" b="1" noProof="1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仿</a:t>
              </a:r>
              <a:r>
                <a:rPr lang="zh-CN" altLang="en-US" sz="2800" b="1" noProof="1" smtClean="0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写</a:t>
              </a:r>
              <a:endParaRPr lang="zh-CN" altLang="en-US" sz="2800" b="1" noProof="1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836249" y="628173"/>
              <a:ext cx="34934" cy="322689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100" noProof="1"/>
            </a:p>
          </p:txBody>
        </p:sp>
        <p:sp>
          <p:nvSpPr>
            <p:cNvPr id="13" name="矩形 12"/>
            <p:cNvSpPr/>
            <p:nvPr/>
          </p:nvSpPr>
          <p:spPr>
            <a:xfrm>
              <a:off x="251520" y="628173"/>
              <a:ext cx="36521" cy="322689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100" noProof="1"/>
            </a:p>
          </p:txBody>
        </p:sp>
      </p:grpSp>
      <p:sp>
        <p:nvSpPr>
          <p:cNvPr id="14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0"/>
          <p:cNvGrpSpPr>
            <a:grpSpLocks/>
          </p:cNvGrpSpPr>
          <p:nvPr/>
        </p:nvGrpSpPr>
        <p:grpSpPr bwMode="auto">
          <a:xfrm>
            <a:off x="1230313" y="1665288"/>
            <a:ext cx="7000875" cy="2654300"/>
            <a:chOff x="682268" y="1203602"/>
            <a:chExt cx="7575970" cy="2748809"/>
          </a:xfrm>
        </p:grpSpPr>
        <p:pic>
          <p:nvPicPr>
            <p:cNvPr id="53262" name="图片 3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5019783" y="434256"/>
              <a:ext cx="2469107" cy="40077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263" name="图片 36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432676" y="545463"/>
              <a:ext cx="2067347" cy="3568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椭圆 47"/>
            <p:cNvSpPr/>
            <p:nvPr/>
          </p:nvSpPr>
          <p:spPr>
            <a:xfrm>
              <a:off x="3796833" y="1759282"/>
              <a:ext cx="216456" cy="21701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" noProof="1"/>
            </a:p>
          </p:txBody>
        </p:sp>
        <p:sp>
          <p:nvSpPr>
            <p:cNvPr id="49" name="椭圆 48"/>
            <p:cNvSpPr/>
            <p:nvPr/>
          </p:nvSpPr>
          <p:spPr>
            <a:xfrm>
              <a:off x="4490867" y="1759282"/>
              <a:ext cx="216456" cy="21701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" noProof="1"/>
            </a:p>
          </p:txBody>
        </p:sp>
        <p:sp>
          <p:nvSpPr>
            <p:cNvPr id="50" name="空心弧 49"/>
            <p:cNvSpPr/>
            <p:nvPr/>
          </p:nvSpPr>
          <p:spPr>
            <a:xfrm>
              <a:off x="3860396" y="1649132"/>
              <a:ext cx="779930" cy="437311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" noProof="1">
                <a:solidFill>
                  <a:schemeClr val="tx1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783090" y="2272218"/>
              <a:ext cx="216456" cy="21536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" noProof="1"/>
            </a:p>
          </p:txBody>
        </p:sp>
        <p:sp>
          <p:nvSpPr>
            <p:cNvPr id="52" name="椭圆 51"/>
            <p:cNvSpPr/>
            <p:nvPr/>
          </p:nvSpPr>
          <p:spPr>
            <a:xfrm>
              <a:off x="4477124" y="2272218"/>
              <a:ext cx="216456" cy="21536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" noProof="1"/>
            </a:p>
          </p:txBody>
        </p:sp>
        <p:sp>
          <p:nvSpPr>
            <p:cNvPr id="53" name="空心弧 52"/>
            <p:cNvSpPr/>
            <p:nvPr/>
          </p:nvSpPr>
          <p:spPr>
            <a:xfrm>
              <a:off x="3846653" y="2162068"/>
              <a:ext cx="779930" cy="437311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" noProof="1">
                <a:solidFill>
                  <a:schemeClr val="tx1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4485714" y="3298089"/>
              <a:ext cx="216456" cy="21701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" noProof="1"/>
            </a:p>
          </p:txBody>
        </p:sp>
        <p:sp>
          <p:nvSpPr>
            <p:cNvPr id="55" name="椭圆 54"/>
            <p:cNvSpPr/>
            <p:nvPr/>
          </p:nvSpPr>
          <p:spPr>
            <a:xfrm>
              <a:off x="4490867" y="3737043"/>
              <a:ext cx="216456" cy="21536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" noProof="1"/>
            </a:p>
          </p:txBody>
        </p:sp>
        <p:sp>
          <p:nvSpPr>
            <p:cNvPr id="57" name="椭圆 56"/>
            <p:cNvSpPr/>
            <p:nvPr/>
          </p:nvSpPr>
          <p:spPr>
            <a:xfrm>
              <a:off x="3783090" y="2796661"/>
              <a:ext cx="216456" cy="21701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" noProof="1"/>
            </a:p>
          </p:txBody>
        </p:sp>
        <p:sp>
          <p:nvSpPr>
            <p:cNvPr id="58" name="椭圆 57"/>
            <p:cNvSpPr/>
            <p:nvPr/>
          </p:nvSpPr>
          <p:spPr>
            <a:xfrm>
              <a:off x="4477124" y="2796661"/>
              <a:ext cx="216456" cy="21701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" noProof="1"/>
            </a:p>
          </p:txBody>
        </p:sp>
        <p:sp>
          <p:nvSpPr>
            <p:cNvPr id="59" name="空心弧 58"/>
            <p:cNvSpPr/>
            <p:nvPr/>
          </p:nvSpPr>
          <p:spPr>
            <a:xfrm>
              <a:off x="3846653" y="2686512"/>
              <a:ext cx="779930" cy="438954"/>
            </a:xfrm>
            <a:prstGeom prst="blockArc">
              <a:avLst>
                <a:gd name="adj1" fmla="val 10568588"/>
                <a:gd name="adj2" fmla="val 0"/>
                <a:gd name="adj3" fmla="val 20563"/>
              </a:avLst>
            </a:prstGeom>
            <a:solidFill>
              <a:srgbClr val="CDBA85"/>
            </a:solidFill>
            <a:ln>
              <a:solidFill>
                <a:srgbClr val="CDB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" noProof="1">
                <a:solidFill>
                  <a:schemeClr val="tx1"/>
                </a:solidFill>
              </a:endParaRPr>
            </a:p>
          </p:txBody>
        </p: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017588" y="1349375"/>
            <a:ext cx="72151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小讨论：和原句对比读，哪句话给你印象更为深刻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?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373188" y="2000250"/>
            <a:ext cx="27940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你看，天上地下，黄澄澄，金灿灿，一片耀眼的色调，真是太美了！</a:t>
            </a:r>
            <a:endParaRPr lang="zh-CN" altLang="en-US" sz="24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849813" y="1819275"/>
            <a:ext cx="3057525" cy="193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400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你看，天上地下，黄澄澄，金灿灿，一片耀眼的色调，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一幅多么开阔而又雄浑的画卷啊！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795338" y="3941763"/>
            <a:ext cx="3394075" cy="103346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400" noProof="1">
                <a:solidFill>
                  <a:srgbClr val="FF0000"/>
                </a:solidFill>
                <a:latin typeface="+mn-ea"/>
              </a:rPr>
              <a:t>        它更能强调夕阳下的金字塔的壮丽景色。</a:t>
            </a:r>
          </a:p>
        </p:txBody>
      </p:sp>
      <p:grpSp>
        <p:nvGrpSpPr>
          <p:cNvPr id="53255" name="组合 22"/>
          <p:cNvGrpSpPr>
            <a:grpSpLocks/>
          </p:cNvGrpSpPr>
          <p:nvPr/>
        </p:nvGrpSpPr>
        <p:grpSpPr bwMode="auto">
          <a:xfrm>
            <a:off x="782638" y="844550"/>
            <a:ext cx="1655762" cy="498475"/>
            <a:chOff x="251520" y="483518"/>
            <a:chExt cx="1656184" cy="499136"/>
          </a:xfrm>
        </p:grpSpPr>
        <p:sp>
          <p:nvSpPr>
            <p:cNvPr id="24" name="TextBox 11"/>
            <p:cNvSpPr txBox="1">
              <a:spLocks noChangeArrowheads="1"/>
            </p:cNvSpPr>
            <p:nvPr/>
          </p:nvSpPr>
          <p:spPr bwMode="auto">
            <a:xfrm>
              <a:off x="288041" y="483518"/>
              <a:ext cx="1619663" cy="499136"/>
            </a:xfrm>
            <a:prstGeom prst="rect">
              <a:avLst/>
            </a:prstGeom>
            <a:noFill/>
            <a:ln>
              <a:noFill/>
            </a:ln>
          </p:spPr>
          <p:txBody>
            <a:bodyPr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2800" b="1" noProof="1" smtClean="0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比较句子</a:t>
              </a:r>
              <a:endParaRPr lang="zh-CN" altLang="en-US" sz="2800" b="1" noProof="1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836249" y="628173"/>
              <a:ext cx="34934" cy="322689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100" noProof="1"/>
            </a:p>
          </p:txBody>
        </p:sp>
        <p:sp>
          <p:nvSpPr>
            <p:cNvPr id="28" name="矩形 27"/>
            <p:cNvSpPr/>
            <p:nvPr/>
          </p:nvSpPr>
          <p:spPr>
            <a:xfrm>
              <a:off x="251520" y="628173"/>
              <a:ext cx="36521" cy="322689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100" noProof="1"/>
            </a:p>
          </p:txBody>
        </p:sp>
      </p:grpSp>
      <p:sp>
        <p:nvSpPr>
          <p:cNvPr id="30" name="Freeform 3"/>
          <p:cNvSpPr/>
          <p:nvPr/>
        </p:nvSpPr>
        <p:spPr bwMode="gray">
          <a:xfrm rot="8144822">
            <a:off x="4189413" y="4171950"/>
            <a:ext cx="957262" cy="409575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solidFill>
            <a:srgbClr val="C00000"/>
          </a:solidFill>
          <a:ln w="12700">
            <a:noFill/>
            <a:prstDash val="solid"/>
            <a:round/>
          </a:ln>
        </p:spPr>
        <p:txBody>
          <a:bodyPr/>
          <a:lstStyle/>
          <a:p>
            <a:pPr defTabSz="685800">
              <a:defRPr/>
            </a:pPr>
            <a:endParaRPr lang="zh-CN" altLang="en-US" sz="1015" kern="0" noProof="1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3257" name="Picture 2" descr="https://timgsa.baidu.com/timg?image&amp;quality=80&amp;size=b9999_10000&amp;sec=1572242640450&amp;di=1de82117183b3af9d8ecaf61ad389336&amp;imgtype=0&amp;src=http%3A%2F%2Fimg2.shangxueba.cn%2Fchaoshi%2F20140319%2F12%2FD6AB7D74DD81581AE69909A188CB010E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2075" y="3876675"/>
            <a:ext cx="1268413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6" grpId="0"/>
      <p:bldP spid="29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859338" y="1376363"/>
            <a:ext cx="3673475" cy="183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你看，天上地下，黄澄澄，金灿灿，一片耀眼的色调，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一幅多么开阔而又雄浑的画卷啊！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1317625" y="1433513"/>
            <a:ext cx="2967038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你看，天上地下，黄澄澄，金灿灿，一片耀眼的色调，真是太美了！</a:t>
            </a:r>
            <a:endParaRPr lang="zh-CN" altLang="zh-CN" sz="24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6" name="文本框 10"/>
          <p:cNvSpPr txBox="1">
            <a:spLocks noChangeArrowheads="1"/>
          </p:cNvSpPr>
          <p:nvPr/>
        </p:nvSpPr>
        <p:spPr bwMode="auto">
          <a:xfrm>
            <a:off x="3094038" y="3678238"/>
            <a:ext cx="4203700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全班齐读，读出作者对夕阳下的金字塔壮丽景色的赞叹。</a:t>
            </a:r>
          </a:p>
        </p:txBody>
      </p:sp>
      <p:grpSp>
        <p:nvGrpSpPr>
          <p:cNvPr id="54277" name="组合 11"/>
          <p:cNvGrpSpPr>
            <a:grpSpLocks/>
          </p:cNvGrpSpPr>
          <p:nvPr/>
        </p:nvGrpSpPr>
        <p:grpSpPr bwMode="auto">
          <a:xfrm>
            <a:off x="201613" y="3898900"/>
            <a:ext cx="2435225" cy="1139825"/>
            <a:chOff x="298980" y="5158913"/>
            <a:chExt cx="3247784" cy="1520977"/>
          </a:xfrm>
        </p:grpSpPr>
        <p:pic>
          <p:nvPicPr>
            <p:cNvPr id="54280" name="图片 12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980" y="5288163"/>
              <a:ext cx="1698865" cy="139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4281" name="组合 13"/>
            <p:cNvGrpSpPr>
              <a:grpSpLocks/>
            </p:cNvGrpSpPr>
            <p:nvPr/>
          </p:nvGrpSpPr>
          <p:grpSpPr bwMode="auto">
            <a:xfrm>
              <a:off x="2115528" y="5158913"/>
              <a:ext cx="1431236" cy="1391728"/>
              <a:chOff x="2624961" y="4078518"/>
              <a:chExt cx="1431236" cy="1391728"/>
            </a:xfrm>
          </p:grpSpPr>
          <p:pic>
            <p:nvPicPr>
              <p:cNvPr id="54282" name="图片 14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4961" y="4078518"/>
                <a:ext cx="1431236" cy="1391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4283" name="内容占位符 2"/>
              <p:cNvSpPr txBox="1">
                <a:spLocks noChangeArrowheads="1"/>
              </p:cNvSpPr>
              <p:nvPr/>
            </p:nvSpPr>
            <p:spPr bwMode="auto">
              <a:xfrm>
                <a:off x="2869360" y="4303727"/>
                <a:ext cx="1073945" cy="980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spcBef>
                    <a:spcPts val="1000"/>
                  </a:spcBef>
                </a:pPr>
                <a:r>
                  <a:rPr lang="zh-CN" altLang="en-US" sz="2100" b="1">
                    <a:solidFill>
                      <a:srgbClr val="FF0000"/>
                    </a:solidFill>
                    <a:latin typeface="方正卡通简体" pitchFamily="65" charset="-122"/>
                    <a:ea typeface="方正卡通简体" pitchFamily="65" charset="-122"/>
                  </a:rPr>
                  <a:t>朗读指导</a:t>
                </a:r>
                <a:endParaRPr lang="en-US" altLang="zh-CN" sz="2100" b="1">
                  <a:solidFill>
                    <a:srgbClr val="FF0000"/>
                  </a:solidFill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</p:grpSp>
      </p:grpSp>
      <p:pic>
        <p:nvPicPr>
          <p:cNvPr id="18" name="图片 1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913" y="915988"/>
            <a:ext cx="377825" cy="2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矩形 1"/>
          <p:cNvSpPr>
            <a:spLocks noChangeArrowheads="1"/>
          </p:cNvSpPr>
          <p:nvPr/>
        </p:nvSpPr>
        <p:spPr bwMode="auto">
          <a:xfrm>
            <a:off x="782638" y="1295400"/>
            <a:ext cx="7597775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夕阳下的金字塔真是太美了！都让我们陶醉了，也让作者陶醉了，难怪作者发出这样的赞叹：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774825" y="2473325"/>
            <a:ext cx="6192838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有人说金字塔的白昼和月夜，各有各的情趣，各有各的美，但我觉得最令人难忘的，恐怕还是这大漠夕照中金字塔的色彩。</a:t>
            </a:r>
            <a:endParaRPr lang="zh-CN" altLang="en-US" sz="2400" dirty="0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心形 13"/>
          <p:cNvSpPr/>
          <p:nvPr/>
        </p:nvSpPr>
        <p:spPr>
          <a:xfrm>
            <a:off x="3846513" y="4148138"/>
            <a:ext cx="1450975" cy="860425"/>
          </a:xfrm>
          <a:prstGeom prst="hear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b="1" noProof="1">
                <a:solidFill>
                  <a:srgbClr val="FF0000"/>
                </a:solidFill>
                <a:latin typeface="+mn-ea"/>
              </a:rPr>
              <a:t>敬佩</a:t>
            </a:r>
          </a:p>
        </p:txBody>
      </p:sp>
      <p:pic>
        <p:nvPicPr>
          <p:cNvPr id="55301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113" y="3103563"/>
            <a:ext cx="1238250" cy="20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5302" name="组合 12"/>
          <p:cNvGrpSpPr>
            <a:grpSpLocks/>
          </p:cNvGrpSpPr>
          <p:nvPr/>
        </p:nvGrpSpPr>
        <p:grpSpPr bwMode="auto">
          <a:xfrm>
            <a:off x="782638" y="844550"/>
            <a:ext cx="1655762" cy="498475"/>
            <a:chOff x="251520" y="483518"/>
            <a:chExt cx="1656184" cy="499136"/>
          </a:xfrm>
        </p:grpSpPr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288041" y="483518"/>
              <a:ext cx="1619663" cy="499136"/>
            </a:xfrm>
            <a:prstGeom prst="rect">
              <a:avLst/>
            </a:prstGeom>
            <a:noFill/>
            <a:ln>
              <a:noFill/>
            </a:ln>
          </p:spPr>
          <p:txBody>
            <a:bodyPr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2800" b="1" noProof="1" smtClean="0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语文要素</a:t>
              </a:r>
              <a:endParaRPr lang="zh-CN" altLang="en-US" sz="2800" b="1" noProof="1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836249" y="628173"/>
              <a:ext cx="34934" cy="322689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100" noProof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251520" y="628173"/>
              <a:ext cx="36521" cy="322689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100" noProof="1"/>
            </a:p>
          </p:txBody>
        </p:sp>
      </p:grpSp>
      <p:sp>
        <p:nvSpPr>
          <p:cNvPr id="22" name="圆角矩形 28"/>
          <p:cNvSpPr/>
          <p:nvPr/>
        </p:nvSpPr>
        <p:spPr>
          <a:xfrm>
            <a:off x="2449513" y="3651250"/>
            <a:ext cx="666750" cy="466725"/>
          </a:xfrm>
          <a:prstGeom prst="roundRect">
            <a:avLst/>
          </a:prstGeom>
          <a:noFill/>
          <a:ln w="28575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500" noProof="1">
              <a:latin typeface="微软雅黑" panose="020B0503020204020204" pitchFamily="34" charset="-122"/>
            </a:endParaRPr>
          </a:p>
        </p:txBody>
      </p:sp>
      <p:sp>
        <p:nvSpPr>
          <p:cNvPr id="23" name="圆角矩形 28"/>
          <p:cNvSpPr/>
          <p:nvPr/>
        </p:nvSpPr>
        <p:spPr>
          <a:xfrm>
            <a:off x="5808663" y="3133725"/>
            <a:ext cx="1854200" cy="468313"/>
          </a:xfrm>
          <a:prstGeom prst="roundRect">
            <a:avLst/>
          </a:prstGeom>
          <a:noFill/>
          <a:ln w="28575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500" noProof="1">
              <a:latin typeface="微软雅黑" panose="020B0503020204020204" pitchFamily="34" charset="-122"/>
            </a:endParaRPr>
          </a:p>
        </p:txBody>
      </p:sp>
      <p:sp>
        <p:nvSpPr>
          <p:cNvPr id="16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 bldLvl="0" animBg="1"/>
      <p:bldP spid="22" grpId="0" bldLvl="0" animBg="1"/>
      <p:bldP spid="2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Box 1"/>
          <p:cNvSpPr txBox="1">
            <a:spLocks noChangeArrowheads="1"/>
          </p:cNvSpPr>
          <p:nvPr/>
        </p:nvSpPr>
        <p:spPr bwMode="auto">
          <a:xfrm>
            <a:off x="1836738" y="1622425"/>
            <a:ext cx="6459537" cy="230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为什么说金字塔不可思议呢？让我们继续学习第二篇文章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不可思议的金字塔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，小组合作朗读这篇文章，同桌互相交流，表达出自己的感受吧！</a:t>
            </a:r>
          </a:p>
        </p:txBody>
      </p:sp>
      <p:pic>
        <p:nvPicPr>
          <p:cNvPr id="56323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113" y="3103563"/>
            <a:ext cx="1238250" cy="20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324" name="组合 7"/>
          <p:cNvGrpSpPr>
            <a:grpSpLocks/>
          </p:cNvGrpSpPr>
          <p:nvPr/>
        </p:nvGrpSpPr>
        <p:grpSpPr bwMode="auto">
          <a:xfrm>
            <a:off x="3103563" y="914400"/>
            <a:ext cx="3143250" cy="523875"/>
            <a:chOff x="3293255" y="4893320"/>
            <a:chExt cx="4191768" cy="698893"/>
          </a:xfrm>
        </p:grpSpPr>
        <p:sp>
          <p:nvSpPr>
            <p:cNvPr id="56326" name="未知"/>
            <p:cNvSpPr>
              <a:spLocks noChangeArrowheads="1"/>
            </p:cNvSpPr>
            <p:nvPr/>
          </p:nvSpPr>
          <p:spPr bwMode="auto">
            <a:xfrm>
              <a:off x="3293255" y="4893320"/>
              <a:ext cx="4191768" cy="698893"/>
            </a:xfrm>
            <a:custGeom>
              <a:avLst/>
              <a:gdLst>
                <a:gd name="T0" fmla="*/ 2147483647 w 3701"/>
                <a:gd name="T1" fmla="*/ 4917600 h 772"/>
                <a:gd name="T2" fmla="*/ 2147483647 w 3701"/>
                <a:gd name="T3" fmla="*/ 13932594 h 772"/>
                <a:gd name="T4" fmla="*/ 2147483647 w 3701"/>
                <a:gd name="T5" fmla="*/ 0 h 772"/>
                <a:gd name="T6" fmla="*/ 2147483647 w 3701"/>
                <a:gd name="T7" fmla="*/ 7376399 h 772"/>
                <a:gd name="T8" fmla="*/ 2147483647 w 3701"/>
                <a:gd name="T9" fmla="*/ 10654497 h 772"/>
                <a:gd name="T10" fmla="*/ 2147483647 w 3701"/>
                <a:gd name="T11" fmla="*/ 0 h 772"/>
                <a:gd name="T12" fmla="*/ 2147483647 w 3701"/>
                <a:gd name="T13" fmla="*/ 10654497 h 772"/>
                <a:gd name="T14" fmla="*/ 2147483647 w 3701"/>
                <a:gd name="T15" fmla="*/ 7376399 h 772"/>
                <a:gd name="T16" fmla="*/ 2147483647 w 3701"/>
                <a:gd name="T17" fmla="*/ 0 h 772"/>
                <a:gd name="T18" fmla="*/ 2147483647 w 3701"/>
                <a:gd name="T19" fmla="*/ 13932594 h 772"/>
                <a:gd name="T20" fmla="*/ 2147483647 w 3701"/>
                <a:gd name="T21" fmla="*/ 4917600 h 772"/>
                <a:gd name="T22" fmla="*/ 2147483647 w 3701"/>
                <a:gd name="T23" fmla="*/ 819298 h 772"/>
                <a:gd name="T24" fmla="*/ 2147483647 w 3701"/>
                <a:gd name="T25" fmla="*/ 18850195 h 772"/>
                <a:gd name="T26" fmla="*/ 1970368853 w 3701"/>
                <a:gd name="T27" fmla="*/ 3278098 h 772"/>
                <a:gd name="T28" fmla="*/ 1839523659 w 3701"/>
                <a:gd name="T29" fmla="*/ 3278098 h 772"/>
                <a:gd name="T30" fmla="*/ 1602208040 w 3701"/>
                <a:gd name="T31" fmla="*/ 18850195 h 772"/>
                <a:gd name="T32" fmla="*/ 1477776782 w 3701"/>
                <a:gd name="T33" fmla="*/ 819298 h 772"/>
                <a:gd name="T34" fmla="*/ 1348214828 w 3701"/>
                <a:gd name="T35" fmla="*/ 4917600 h 772"/>
                <a:gd name="T36" fmla="*/ 1113463140 w 3701"/>
                <a:gd name="T37" fmla="*/ 13932594 h 772"/>
                <a:gd name="T38" fmla="*/ 987749774 w 3701"/>
                <a:gd name="T39" fmla="*/ 0 h 772"/>
                <a:gd name="T40" fmla="*/ 858187821 w 3701"/>
                <a:gd name="T41" fmla="*/ 7376399 h 772"/>
                <a:gd name="T42" fmla="*/ 623437549 w 3701"/>
                <a:gd name="T43" fmla="*/ 10654497 h 772"/>
                <a:gd name="T44" fmla="*/ 495157561 w 3701"/>
                <a:gd name="T45" fmla="*/ 0 h 772"/>
                <a:gd name="T46" fmla="*/ 347637041 w 3701"/>
                <a:gd name="T47" fmla="*/ 13932594 h 772"/>
                <a:gd name="T48" fmla="*/ 219357124 w 3701"/>
                <a:gd name="T49" fmla="*/ 53272483 h 772"/>
                <a:gd name="T50" fmla="*/ 112885530 w 3701"/>
                <a:gd name="T51" fmla="*/ 115559958 h 772"/>
                <a:gd name="T52" fmla="*/ 38483632 w 3701"/>
                <a:gd name="T53" fmla="*/ 193418633 h 772"/>
                <a:gd name="T54" fmla="*/ 2565349 w 3701"/>
                <a:gd name="T55" fmla="*/ 284391535 h 772"/>
                <a:gd name="T56" fmla="*/ 10262528 w 3701"/>
                <a:gd name="T57" fmla="*/ 380281073 h 772"/>
                <a:gd name="T58" fmla="*/ 60290786 w 3701"/>
                <a:gd name="T59" fmla="*/ 467155618 h 772"/>
                <a:gd name="T60" fmla="*/ 144955208 w 3701"/>
                <a:gd name="T61" fmla="*/ 540916984 h 772"/>
                <a:gd name="T62" fmla="*/ 259123978 w 3701"/>
                <a:gd name="T63" fmla="*/ 595008750 h 772"/>
                <a:gd name="T64" fmla="*/ 395099938 w 3701"/>
                <a:gd name="T65" fmla="*/ 626972231 h 772"/>
                <a:gd name="T66" fmla="*/ 569559441 w 3701"/>
                <a:gd name="T67" fmla="*/ 629431030 h 772"/>
                <a:gd name="T68" fmla="*/ 927459006 w 3701"/>
                <a:gd name="T69" fmla="*/ 631889829 h 772"/>
                <a:gd name="T70" fmla="*/ 1286640819 w 3701"/>
                <a:gd name="T71" fmla="*/ 618776536 h 772"/>
                <a:gd name="T72" fmla="*/ 1509846460 w 3701"/>
                <a:gd name="T73" fmla="*/ 629431030 h 772"/>
                <a:gd name="T74" fmla="*/ 1865180535 w 3701"/>
                <a:gd name="T75" fmla="*/ 631889829 h 772"/>
                <a:gd name="T76" fmla="*/ 2147483647 w 3701"/>
                <a:gd name="T77" fmla="*/ 618776536 h 772"/>
                <a:gd name="T78" fmla="*/ 2147483647 w 3701"/>
                <a:gd name="T79" fmla="*/ 629431030 h 772"/>
                <a:gd name="T80" fmla="*/ 2147483647 w 3701"/>
                <a:gd name="T81" fmla="*/ 631889829 h 772"/>
                <a:gd name="T82" fmla="*/ 2147483647 w 3701"/>
                <a:gd name="T83" fmla="*/ 618776536 h 772"/>
                <a:gd name="T84" fmla="*/ 2147483647 w 3701"/>
                <a:gd name="T85" fmla="*/ 629431030 h 772"/>
                <a:gd name="T86" fmla="*/ 2147483647 w 3701"/>
                <a:gd name="T87" fmla="*/ 631889829 h 772"/>
                <a:gd name="T88" fmla="*/ 2147483647 w 3701"/>
                <a:gd name="T89" fmla="*/ 618776536 h 772"/>
                <a:gd name="T90" fmla="*/ 2147483647 w 3701"/>
                <a:gd name="T91" fmla="*/ 631889829 h 772"/>
                <a:gd name="T92" fmla="*/ 2147483647 w 3701"/>
                <a:gd name="T93" fmla="*/ 608122042 h 772"/>
                <a:gd name="T94" fmla="*/ 2147483647 w 3701"/>
                <a:gd name="T95" fmla="*/ 560586470 h 772"/>
                <a:gd name="T96" fmla="*/ 2147483647 w 3701"/>
                <a:gd name="T97" fmla="*/ 493382316 h 772"/>
                <a:gd name="T98" fmla="*/ 2147483647 w 3701"/>
                <a:gd name="T99" fmla="*/ 410605053 h 772"/>
                <a:gd name="T100" fmla="*/ 2147483647 w 3701"/>
                <a:gd name="T101" fmla="*/ 316355016 h 772"/>
                <a:gd name="T102" fmla="*/ 2147483647 w 3701"/>
                <a:gd name="T103" fmla="*/ 222104017 h 772"/>
                <a:gd name="T104" fmla="*/ 2147483647 w 3701"/>
                <a:gd name="T105" fmla="*/ 140147070 h 772"/>
                <a:gd name="T106" fmla="*/ 2147483647 w 3701"/>
                <a:gd name="T107" fmla="*/ 72122685 h 772"/>
                <a:gd name="T108" fmla="*/ 2147483647 w 3701"/>
                <a:gd name="T109" fmla="*/ 24587091 h 772"/>
                <a:gd name="T110" fmla="*/ 2147483647 w 3701"/>
                <a:gd name="T111" fmla="*/ 1639502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701"/>
                <a:gd name="T169" fmla="*/ 0 h 772"/>
                <a:gd name="T170" fmla="*/ 3701 w 3701"/>
                <a:gd name="T171" fmla="*/ 772 h 77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701" h="772">
                  <a:moveTo>
                    <a:pt x="3315" y="0"/>
                  </a:moveTo>
                  <a:lnTo>
                    <a:pt x="3315" y="0"/>
                  </a:lnTo>
                  <a:lnTo>
                    <a:pt x="3298" y="0"/>
                  </a:lnTo>
                  <a:lnTo>
                    <a:pt x="3281" y="1"/>
                  </a:lnTo>
                  <a:lnTo>
                    <a:pt x="3264" y="4"/>
                  </a:lnTo>
                  <a:lnTo>
                    <a:pt x="3247" y="6"/>
                  </a:lnTo>
                  <a:lnTo>
                    <a:pt x="3230" y="9"/>
                  </a:lnTo>
                  <a:lnTo>
                    <a:pt x="3214" y="13"/>
                  </a:lnTo>
                  <a:lnTo>
                    <a:pt x="3199" y="17"/>
                  </a:lnTo>
                  <a:lnTo>
                    <a:pt x="3183" y="23"/>
                  </a:lnTo>
                  <a:lnTo>
                    <a:pt x="3080" y="23"/>
                  </a:lnTo>
                  <a:lnTo>
                    <a:pt x="3064" y="17"/>
                  </a:lnTo>
                  <a:lnTo>
                    <a:pt x="3048" y="13"/>
                  </a:lnTo>
                  <a:lnTo>
                    <a:pt x="3032" y="9"/>
                  </a:lnTo>
                  <a:lnTo>
                    <a:pt x="3016" y="6"/>
                  </a:lnTo>
                  <a:lnTo>
                    <a:pt x="2999" y="4"/>
                  </a:lnTo>
                  <a:lnTo>
                    <a:pt x="2983" y="1"/>
                  </a:lnTo>
                  <a:lnTo>
                    <a:pt x="2966" y="0"/>
                  </a:lnTo>
                  <a:lnTo>
                    <a:pt x="2949" y="0"/>
                  </a:lnTo>
                  <a:lnTo>
                    <a:pt x="2931" y="0"/>
                  </a:lnTo>
                  <a:lnTo>
                    <a:pt x="2914" y="1"/>
                  </a:lnTo>
                  <a:lnTo>
                    <a:pt x="2897" y="4"/>
                  </a:lnTo>
                  <a:lnTo>
                    <a:pt x="2881" y="6"/>
                  </a:lnTo>
                  <a:lnTo>
                    <a:pt x="2865" y="9"/>
                  </a:lnTo>
                  <a:lnTo>
                    <a:pt x="2849" y="13"/>
                  </a:lnTo>
                  <a:lnTo>
                    <a:pt x="2833" y="17"/>
                  </a:lnTo>
                  <a:lnTo>
                    <a:pt x="2817" y="23"/>
                  </a:lnTo>
                  <a:lnTo>
                    <a:pt x="2714" y="23"/>
                  </a:lnTo>
                  <a:lnTo>
                    <a:pt x="2698" y="17"/>
                  </a:lnTo>
                  <a:lnTo>
                    <a:pt x="2683" y="13"/>
                  </a:lnTo>
                  <a:lnTo>
                    <a:pt x="2666" y="9"/>
                  </a:lnTo>
                  <a:lnTo>
                    <a:pt x="2650" y="6"/>
                  </a:lnTo>
                  <a:lnTo>
                    <a:pt x="2634" y="4"/>
                  </a:lnTo>
                  <a:lnTo>
                    <a:pt x="2617" y="1"/>
                  </a:lnTo>
                  <a:lnTo>
                    <a:pt x="2599" y="0"/>
                  </a:lnTo>
                  <a:lnTo>
                    <a:pt x="2582" y="0"/>
                  </a:lnTo>
                  <a:lnTo>
                    <a:pt x="2565" y="0"/>
                  </a:lnTo>
                  <a:lnTo>
                    <a:pt x="2548" y="1"/>
                  </a:lnTo>
                  <a:lnTo>
                    <a:pt x="2532" y="4"/>
                  </a:lnTo>
                  <a:lnTo>
                    <a:pt x="2515" y="6"/>
                  </a:lnTo>
                  <a:lnTo>
                    <a:pt x="2499" y="9"/>
                  </a:lnTo>
                  <a:lnTo>
                    <a:pt x="2483" y="13"/>
                  </a:lnTo>
                  <a:lnTo>
                    <a:pt x="2467" y="17"/>
                  </a:lnTo>
                  <a:lnTo>
                    <a:pt x="2452" y="23"/>
                  </a:lnTo>
                  <a:lnTo>
                    <a:pt x="2347" y="23"/>
                  </a:lnTo>
                  <a:lnTo>
                    <a:pt x="2333" y="17"/>
                  </a:lnTo>
                  <a:lnTo>
                    <a:pt x="2317" y="13"/>
                  </a:lnTo>
                  <a:lnTo>
                    <a:pt x="2301" y="9"/>
                  </a:lnTo>
                  <a:lnTo>
                    <a:pt x="2284" y="6"/>
                  </a:lnTo>
                  <a:lnTo>
                    <a:pt x="2267" y="4"/>
                  </a:lnTo>
                  <a:lnTo>
                    <a:pt x="2250" y="1"/>
                  </a:lnTo>
                  <a:lnTo>
                    <a:pt x="2234" y="0"/>
                  </a:lnTo>
                  <a:lnTo>
                    <a:pt x="2217" y="0"/>
                  </a:lnTo>
                  <a:lnTo>
                    <a:pt x="2200" y="0"/>
                  </a:lnTo>
                  <a:lnTo>
                    <a:pt x="2183" y="1"/>
                  </a:lnTo>
                  <a:lnTo>
                    <a:pt x="2165" y="4"/>
                  </a:lnTo>
                  <a:lnTo>
                    <a:pt x="2149" y="6"/>
                  </a:lnTo>
                  <a:lnTo>
                    <a:pt x="2132" y="9"/>
                  </a:lnTo>
                  <a:lnTo>
                    <a:pt x="2116" y="13"/>
                  </a:lnTo>
                  <a:lnTo>
                    <a:pt x="2101" y="17"/>
                  </a:lnTo>
                  <a:lnTo>
                    <a:pt x="2085" y="23"/>
                  </a:lnTo>
                  <a:lnTo>
                    <a:pt x="1982" y="23"/>
                  </a:lnTo>
                  <a:lnTo>
                    <a:pt x="1966" y="17"/>
                  </a:lnTo>
                  <a:lnTo>
                    <a:pt x="1950" y="13"/>
                  </a:lnTo>
                  <a:lnTo>
                    <a:pt x="1934" y="9"/>
                  </a:lnTo>
                  <a:lnTo>
                    <a:pt x="1918" y="6"/>
                  </a:lnTo>
                  <a:lnTo>
                    <a:pt x="1901" y="4"/>
                  </a:lnTo>
                  <a:lnTo>
                    <a:pt x="1885" y="1"/>
                  </a:lnTo>
                  <a:lnTo>
                    <a:pt x="1868" y="0"/>
                  </a:lnTo>
                  <a:lnTo>
                    <a:pt x="1851" y="0"/>
                  </a:lnTo>
                  <a:lnTo>
                    <a:pt x="1833" y="0"/>
                  </a:lnTo>
                  <a:lnTo>
                    <a:pt x="1816" y="1"/>
                  </a:lnTo>
                  <a:lnTo>
                    <a:pt x="1799" y="4"/>
                  </a:lnTo>
                  <a:lnTo>
                    <a:pt x="1783" y="6"/>
                  </a:lnTo>
                  <a:lnTo>
                    <a:pt x="1767" y="9"/>
                  </a:lnTo>
                  <a:lnTo>
                    <a:pt x="1751" y="13"/>
                  </a:lnTo>
                  <a:lnTo>
                    <a:pt x="1735" y="17"/>
                  </a:lnTo>
                  <a:lnTo>
                    <a:pt x="1719" y="23"/>
                  </a:lnTo>
                  <a:lnTo>
                    <a:pt x="1616" y="23"/>
                  </a:lnTo>
                  <a:lnTo>
                    <a:pt x="1600" y="17"/>
                  </a:lnTo>
                  <a:lnTo>
                    <a:pt x="1584" y="13"/>
                  </a:lnTo>
                  <a:lnTo>
                    <a:pt x="1568" y="9"/>
                  </a:lnTo>
                  <a:lnTo>
                    <a:pt x="1552" y="6"/>
                  </a:lnTo>
                  <a:lnTo>
                    <a:pt x="1536" y="4"/>
                  </a:lnTo>
                  <a:lnTo>
                    <a:pt x="1518" y="1"/>
                  </a:lnTo>
                  <a:lnTo>
                    <a:pt x="1501" y="0"/>
                  </a:lnTo>
                  <a:lnTo>
                    <a:pt x="1484" y="0"/>
                  </a:lnTo>
                  <a:lnTo>
                    <a:pt x="1467" y="0"/>
                  </a:lnTo>
                  <a:lnTo>
                    <a:pt x="1450" y="1"/>
                  </a:lnTo>
                  <a:lnTo>
                    <a:pt x="1434" y="4"/>
                  </a:lnTo>
                  <a:lnTo>
                    <a:pt x="1417" y="6"/>
                  </a:lnTo>
                  <a:lnTo>
                    <a:pt x="1400" y="9"/>
                  </a:lnTo>
                  <a:lnTo>
                    <a:pt x="1384" y="13"/>
                  </a:lnTo>
                  <a:lnTo>
                    <a:pt x="1368" y="17"/>
                  </a:lnTo>
                  <a:lnTo>
                    <a:pt x="1354" y="23"/>
                  </a:lnTo>
                  <a:lnTo>
                    <a:pt x="1249" y="23"/>
                  </a:lnTo>
                  <a:lnTo>
                    <a:pt x="1234" y="17"/>
                  </a:lnTo>
                  <a:lnTo>
                    <a:pt x="1218" y="13"/>
                  </a:lnTo>
                  <a:lnTo>
                    <a:pt x="1202" y="9"/>
                  </a:lnTo>
                  <a:lnTo>
                    <a:pt x="1186" y="6"/>
                  </a:lnTo>
                  <a:lnTo>
                    <a:pt x="1169" y="4"/>
                  </a:lnTo>
                  <a:lnTo>
                    <a:pt x="1152" y="1"/>
                  </a:lnTo>
                  <a:lnTo>
                    <a:pt x="1136" y="0"/>
                  </a:lnTo>
                  <a:lnTo>
                    <a:pt x="1119" y="0"/>
                  </a:lnTo>
                  <a:lnTo>
                    <a:pt x="1102" y="0"/>
                  </a:lnTo>
                  <a:lnTo>
                    <a:pt x="1084" y="1"/>
                  </a:lnTo>
                  <a:lnTo>
                    <a:pt x="1067" y="4"/>
                  </a:lnTo>
                  <a:lnTo>
                    <a:pt x="1051" y="6"/>
                  </a:lnTo>
                  <a:lnTo>
                    <a:pt x="1034" y="9"/>
                  </a:lnTo>
                  <a:lnTo>
                    <a:pt x="1018" y="13"/>
                  </a:lnTo>
                  <a:lnTo>
                    <a:pt x="1003" y="17"/>
                  </a:lnTo>
                  <a:lnTo>
                    <a:pt x="987" y="23"/>
                  </a:lnTo>
                  <a:lnTo>
                    <a:pt x="883" y="23"/>
                  </a:lnTo>
                  <a:lnTo>
                    <a:pt x="868" y="17"/>
                  </a:lnTo>
                  <a:lnTo>
                    <a:pt x="852" y="13"/>
                  </a:lnTo>
                  <a:lnTo>
                    <a:pt x="836" y="9"/>
                  </a:lnTo>
                  <a:lnTo>
                    <a:pt x="820" y="6"/>
                  </a:lnTo>
                  <a:lnTo>
                    <a:pt x="803" y="4"/>
                  </a:lnTo>
                  <a:lnTo>
                    <a:pt x="787" y="1"/>
                  </a:lnTo>
                  <a:lnTo>
                    <a:pt x="770" y="0"/>
                  </a:lnTo>
                  <a:lnTo>
                    <a:pt x="752" y="0"/>
                  </a:lnTo>
                  <a:lnTo>
                    <a:pt x="735" y="0"/>
                  </a:lnTo>
                  <a:lnTo>
                    <a:pt x="718" y="1"/>
                  </a:lnTo>
                  <a:lnTo>
                    <a:pt x="701" y="4"/>
                  </a:lnTo>
                  <a:lnTo>
                    <a:pt x="685" y="6"/>
                  </a:lnTo>
                  <a:lnTo>
                    <a:pt x="669" y="9"/>
                  </a:lnTo>
                  <a:lnTo>
                    <a:pt x="653" y="13"/>
                  </a:lnTo>
                  <a:lnTo>
                    <a:pt x="637" y="17"/>
                  </a:lnTo>
                  <a:lnTo>
                    <a:pt x="621" y="23"/>
                  </a:lnTo>
                  <a:lnTo>
                    <a:pt x="518" y="23"/>
                  </a:lnTo>
                  <a:lnTo>
                    <a:pt x="502" y="17"/>
                  </a:lnTo>
                  <a:lnTo>
                    <a:pt x="486" y="13"/>
                  </a:lnTo>
                  <a:lnTo>
                    <a:pt x="470" y="9"/>
                  </a:lnTo>
                  <a:lnTo>
                    <a:pt x="454" y="6"/>
                  </a:lnTo>
                  <a:lnTo>
                    <a:pt x="437" y="4"/>
                  </a:lnTo>
                  <a:lnTo>
                    <a:pt x="420" y="1"/>
                  </a:lnTo>
                  <a:lnTo>
                    <a:pt x="403" y="0"/>
                  </a:lnTo>
                  <a:lnTo>
                    <a:pt x="386" y="0"/>
                  </a:lnTo>
                  <a:lnTo>
                    <a:pt x="366" y="0"/>
                  </a:lnTo>
                  <a:lnTo>
                    <a:pt x="347" y="2"/>
                  </a:lnTo>
                  <a:lnTo>
                    <a:pt x="328" y="5"/>
                  </a:lnTo>
                  <a:lnTo>
                    <a:pt x="308" y="8"/>
                  </a:lnTo>
                  <a:lnTo>
                    <a:pt x="290" y="12"/>
                  </a:lnTo>
                  <a:lnTo>
                    <a:pt x="271" y="17"/>
                  </a:lnTo>
                  <a:lnTo>
                    <a:pt x="253" y="23"/>
                  </a:lnTo>
                  <a:lnTo>
                    <a:pt x="236" y="30"/>
                  </a:lnTo>
                  <a:lnTo>
                    <a:pt x="219" y="38"/>
                  </a:lnTo>
                  <a:lnTo>
                    <a:pt x="202" y="47"/>
                  </a:lnTo>
                  <a:lnTo>
                    <a:pt x="186" y="56"/>
                  </a:lnTo>
                  <a:lnTo>
                    <a:pt x="171" y="65"/>
                  </a:lnTo>
                  <a:lnTo>
                    <a:pt x="155" y="77"/>
                  </a:lnTo>
                  <a:lnTo>
                    <a:pt x="141" y="88"/>
                  </a:lnTo>
                  <a:lnTo>
                    <a:pt x="126" y="100"/>
                  </a:lnTo>
                  <a:lnTo>
                    <a:pt x="113" y="113"/>
                  </a:lnTo>
                  <a:lnTo>
                    <a:pt x="100" y="126"/>
                  </a:lnTo>
                  <a:lnTo>
                    <a:pt x="88" y="141"/>
                  </a:lnTo>
                  <a:lnTo>
                    <a:pt x="77" y="155"/>
                  </a:lnTo>
                  <a:lnTo>
                    <a:pt x="65" y="171"/>
                  </a:lnTo>
                  <a:lnTo>
                    <a:pt x="56" y="186"/>
                  </a:lnTo>
                  <a:lnTo>
                    <a:pt x="47" y="202"/>
                  </a:lnTo>
                  <a:lnTo>
                    <a:pt x="38" y="219"/>
                  </a:lnTo>
                  <a:lnTo>
                    <a:pt x="30" y="236"/>
                  </a:lnTo>
                  <a:lnTo>
                    <a:pt x="23" y="253"/>
                  </a:lnTo>
                  <a:lnTo>
                    <a:pt x="17" y="271"/>
                  </a:lnTo>
                  <a:lnTo>
                    <a:pt x="12" y="290"/>
                  </a:lnTo>
                  <a:lnTo>
                    <a:pt x="8" y="308"/>
                  </a:lnTo>
                  <a:lnTo>
                    <a:pt x="5" y="328"/>
                  </a:lnTo>
                  <a:lnTo>
                    <a:pt x="2" y="347"/>
                  </a:lnTo>
                  <a:lnTo>
                    <a:pt x="0" y="367"/>
                  </a:lnTo>
                  <a:lnTo>
                    <a:pt x="0" y="386"/>
                  </a:lnTo>
                  <a:lnTo>
                    <a:pt x="0" y="407"/>
                  </a:lnTo>
                  <a:lnTo>
                    <a:pt x="2" y="426"/>
                  </a:lnTo>
                  <a:lnTo>
                    <a:pt x="5" y="446"/>
                  </a:lnTo>
                  <a:lnTo>
                    <a:pt x="8" y="464"/>
                  </a:lnTo>
                  <a:lnTo>
                    <a:pt x="12" y="482"/>
                  </a:lnTo>
                  <a:lnTo>
                    <a:pt x="17" y="501"/>
                  </a:lnTo>
                  <a:lnTo>
                    <a:pt x="23" y="519"/>
                  </a:lnTo>
                  <a:lnTo>
                    <a:pt x="30" y="536"/>
                  </a:lnTo>
                  <a:lnTo>
                    <a:pt x="38" y="553"/>
                  </a:lnTo>
                  <a:lnTo>
                    <a:pt x="47" y="570"/>
                  </a:lnTo>
                  <a:lnTo>
                    <a:pt x="56" y="586"/>
                  </a:lnTo>
                  <a:lnTo>
                    <a:pt x="65" y="602"/>
                  </a:lnTo>
                  <a:lnTo>
                    <a:pt x="77" y="617"/>
                  </a:lnTo>
                  <a:lnTo>
                    <a:pt x="88" y="632"/>
                  </a:lnTo>
                  <a:lnTo>
                    <a:pt x="100" y="646"/>
                  </a:lnTo>
                  <a:lnTo>
                    <a:pt x="113" y="660"/>
                  </a:lnTo>
                  <a:lnTo>
                    <a:pt x="126" y="672"/>
                  </a:lnTo>
                  <a:lnTo>
                    <a:pt x="141" y="684"/>
                  </a:lnTo>
                  <a:lnTo>
                    <a:pt x="155" y="695"/>
                  </a:lnTo>
                  <a:lnTo>
                    <a:pt x="171" y="707"/>
                  </a:lnTo>
                  <a:lnTo>
                    <a:pt x="186" y="717"/>
                  </a:lnTo>
                  <a:lnTo>
                    <a:pt x="202" y="726"/>
                  </a:lnTo>
                  <a:lnTo>
                    <a:pt x="219" y="734"/>
                  </a:lnTo>
                  <a:lnTo>
                    <a:pt x="236" y="742"/>
                  </a:lnTo>
                  <a:lnTo>
                    <a:pt x="253" y="749"/>
                  </a:lnTo>
                  <a:lnTo>
                    <a:pt x="271" y="755"/>
                  </a:lnTo>
                  <a:lnTo>
                    <a:pt x="290" y="760"/>
                  </a:lnTo>
                  <a:lnTo>
                    <a:pt x="308" y="765"/>
                  </a:lnTo>
                  <a:lnTo>
                    <a:pt x="328" y="768"/>
                  </a:lnTo>
                  <a:lnTo>
                    <a:pt x="347" y="771"/>
                  </a:lnTo>
                  <a:lnTo>
                    <a:pt x="366" y="772"/>
                  </a:lnTo>
                  <a:lnTo>
                    <a:pt x="386" y="772"/>
                  </a:lnTo>
                  <a:lnTo>
                    <a:pt x="416" y="771"/>
                  </a:lnTo>
                  <a:lnTo>
                    <a:pt x="444" y="768"/>
                  </a:lnTo>
                  <a:lnTo>
                    <a:pt x="473" y="763"/>
                  </a:lnTo>
                  <a:lnTo>
                    <a:pt x="500" y="755"/>
                  </a:lnTo>
                  <a:lnTo>
                    <a:pt x="638" y="755"/>
                  </a:lnTo>
                  <a:lnTo>
                    <a:pt x="665" y="763"/>
                  </a:lnTo>
                  <a:lnTo>
                    <a:pt x="694" y="768"/>
                  </a:lnTo>
                  <a:lnTo>
                    <a:pt x="723" y="771"/>
                  </a:lnTo>
                  <a:lnTo>
                    <a:pt x="752" y="772"/>
                  </a:lnTo>
                  <a:lnTo>
                    <a:pt x="782" y="771"/>
                  </a:lnTo>
                  <a:lnTo>
                    <a:pt x="811" y="768"/>
                  </a:lnTo>
                  <a:lnTo>
                    <a:pt x="839" y="763"/>
                  </a:lnTo>
                  <a:lnTo>
                    <a:pt x="867" y="755"/>
                  </a:lnTo>
                  <a:lnTo>
                    <a:pt x="1003" y="755"/>
                  </a:lnTo>
                  <a:lnTo>
                    <a:pt x="1032" y="763"/>
                  </a:lnTo>
                  <a:lnTo>
                    <a:pt x="1059" y="768"/>
                  </a:lnTo>
                  <a:lnTo>
                    <a:pt x="1089" y="771"/>
                  </a:lnTo>
                  <a:lnTo>
                    <a:pt x="1119" y="772"/>
                  </a:lnTo>
                  <a:lnTo>
                    <a:pt x="1147" y="771"/>
                  </a:lnTo>
                  <a:lnTo>
                    <a:pt x="1177" y="768"/>
                  </a:lnTo>
                  <a:lnTo>
                    <a:pt x="1206" y="763"/>
                  </a:lnTo>
                  <a:lnTo>
                    <a:pt x="1233" y="755"/>
                  </a:lnTo>
                  <a:lnTo>
                    <a:pt x="1370" y="755"/>
                  </a:lnTo>
                  <a:lnTo>
                    <a:pt x="1397" y="763"/>
                  </a:lnTo>
                  <a:lnTo>
                    <a:pt x="1426" y="768"/>
                  </a:lnTo>
                  <a:lnTo>
                    <a:pt x="1454" y="771"/>
                  </a:lnTo>
                  <a:lnTo>
                    <a:pt x="1484" y="772"/>
                  </a:lnTo>
                  <a:lnTo>
                    <a:pt x="1514" y="771"/>
                  </a:lnTo>
                  <a:lnTo>
                    <a:pt x="1544" y="768"/>
                  </a:lnTo>
                  <a:lnTo>
                    <a:pt x="1571" y="763"/>
                  </a:lnTo>
                  <a:lnTo>
                    <a:pt x="1599" y="755"/>
                  </a:lnTo>
                  <a:lnTo>
                    <a:pt x="1736" y="755"/>
                  </a:lnTo>
                  <a:lnTo>
                    <a:pt x="1763" y="763"/>
                  </a:lnTo>
                  <a:lnTo>
                    <a:pt x="1792" y="768"/>
                  </a:lnTo>
                  <a:lnTo>
                    <a:pt x="1821" y="771"/>
                  </a:lnTo>
                  <a:lnTo>
                    <a:pt x="1851" y="772"/>
                  </a:lnTo>
                  <a:lnTo>
                    <a:pt x="1880" y="771"/>
                  </a:lnTo>
                  <a:lnTo>
                    <a:pt x="1909" y="768"/>
                  </a:lnTo>
                  <a:lnTo>
                    <a:pt x="1938" y="763"/>
                  </a:lnTo>
                  <a:lnTo>
                    <a:pt x="1965" y="755"/>
                  </a:lnTo>
                  <a:lnTo>
                    <a:pt x="2101" y="755"/>
                  </a:lnTo>
                  <a:lnTo>
                    <a:pt x="2130" y="763"/>
                  </a:lnTo>
                  <a:lnTo>
                    <a:pt x="2157" y="768"/>
                  </a:lnTo>
                  <a:lnTo>
                    <a:pt x="2187" y="771"/>
                  </a:lnTo>
                  <a:lnTo>
                    <a:pt x="2217" y="772"/>
                  </a:lnTo>
                  <a:lnTo>
                    <a:pt x="2247" y="771"/>
                  </a:lnTo>
                  <a:lnTo>
                    <a:pt x="2275" y="768"/>
                  </a:lnTo>
                  <a:lnTo>
                    <a:pt x="2304" y="763"/>
                  </a:lnTo>
                  <a:lnTo>
                    <a:pt x="2331" y="755"/>
                  </a:lnTo>
                  <a:lnTo>
                    <a:pt x="2468" y="755"/>
                  </a:lnTo>
                  <a:lnTo>
                    <a:pt x="2495" y="763"/>
                  </a:lnTo>
                  <a:lnTo>
                    <a:pt x="2524" y="768"/>
                  </a:lnTo>
                  <a:lnTo>
                    <a:pt x="2552" y="771"/>
                  </a:lnTo>
                  <a:lnTo>
                    <a:pt x="2582" y="772"/>
                  </a:lnTo>
                  <a:lnTo>
                    <a:pt x="2612" y="771"/>
                  </a:lnTo>
                  <a:lnTo>
                    <a:pt x="2642" y="768"/>
                  </a:lnTo>
                  <a:lnTo>
                    <a:pt x="2669" y="763"/>
                  </a:lnTo>
                  <a:lnTo>
                    <a:pt x="2697" y="755"/>
                  </a:lnTo>
                  <a:lnTo>
                    <a:pt x="2834" y="755"/>
                  </a:lnTo>
                  <a:lnTo>
                    <a:pt x="2862" y="763"/>
                  </a:lnTo>
                  <a:lnTo>
                    <a:pt x="2890" y="768"/>
                  </a:lnTo>
                  <a:lnTo>
                    <a:pt x="2919" y="771"/>
                  </a:lnTo>
                  <a:lnTo>
                    <a:pt x="2949" y="772"/>
                  </a:lnTo>
                  <a:lnTo>
                    <a:pt x="2978" y="771"/>
                  </a:lnTo>
                  <a:lnTo>
                    <a:pt x="3007" y="768"/>
                  </a:lnTo>
                  <a:lnTo>
                    <a:pt x="3036" y="763"/>
                  </a:lnTo>
                  <a:lnTo>
                    <a:pt x="3063" y="755"/>
                  </a:lnTo>
                  <a:lnTo>
                    <a:pt x="3201" y="755"/>
                  </a:lnTo>
                  <a:lnTo>
                    <a:pt x="3228" y="763"/>
                  </a:lnTo>
                  <a:lnTo>
                    <a:pt x="3256" y="768"/>
                  </a:lnTo>
                  <a:lnTo>
                    <a:pt x="3285" y="771"/>
                  </a:lnTo>
                  <a:lnTo>
                    <a:pt x="3315" y="772"/>
                  </a:lnTo>
                  <a:lnTo>
                    <a:pt x="3335" y="772"/>
                  </a:lnTo>
                  <a:lnTo>
                    <a:pt x="3354" y="771"/>
                  </a:lnTo>
                  <a:lnTo>
                    <a:pt x="3373" y="768"/>
                  </a:lnTo>
                  <a:lnTo>
                    <a:pt x="3393" y="765"/>
                  </a:lnTo>
                  <a:lnTo>
                    <a:pt x="3411" y="760"/>
                  </a:lnTo>
                  <a:lnTo>
                    <a:pt x="3430" y="755"/>
                  </a:lnTo>
                  <a:lnTo>
                    <a:pt x="3448" y="749"/>
                  </a:lnTo>
                  <a:lnTo>
                    <a:pt x="3465" y="742"/>
                  </a:lnTo>
                  <a:lnTo>
                    <a:pt x="3482" y="734"/>
                  </a:lnTo>
                  <a:lnTo>
                    <a:pt x="3498" y="726"/>
                  </a:lnTo>
                  <a:lnTo>
                    <a:pt x="3515" y="717"/>
                  </a:lnTo>
                  <a:lnTo>
                    <a:pt x="3530" y="707"/>
                  </a:lnTo>
                  <a:lnTo>
                    <a:pt x="3545" y="695"/>
                  </a:lnTo>
                  <a:lnTo>
                    <a:pt x="3560" y="684"/>
                  </a:lnTo>
                  <a:lnTo>
                    <a:pt x="3574" y="672"/>
                  </a:lnTo>
                  <a:lnTo>
                    <a:pt x="3588" y="660"/>
                  </a:lnTo>
                  <a:lnTo>
                    <a:pt x="3600" y="646"/>
                  </a:lnTo>
                  <a:lnTo>
                    <a:pt x="3613" y="632"/>
                  </a:lnTo>
                  <a:lnTo>
                    <a:pt x="3624" y="617"/>
                  </a:lnTo>
                  <a:lnTo>
                    <a:pt x="3635" y="602"/>
                  </a:lnTo>
                  <a:lnTo>
                    <a:pt x="3645" y="586"/>
                  </a:lnTo>
                  <a:lnTo>
                    <a:pt x="3654" y="570"/>
                  </a:lnTo>
                  <a:lnTo>
                    <a:pt x="3663" y="553"/>
                  </a:lnTo>
                  <a:lnTo>
                    <a:pt x="3670" y="536"/>
                  </a:lnTo>
                  <a:lnTo>
                    <a:pt x="3677" y="519"/>
                  </a:lnTo>
                  <a:lnTo>
                    <a:pt x="3684" y="501"/>
                  </a:lnTo>
                  <a:lnTo>
                    <a:pt x="3688" y="482"/>
                  </a:lnTo>
                  <a:lnTo>
                    <a:pt x="3693" y="464"/>
                  </a:lnTo>
                  <a:lnTo>
                    <a:pt x="3696" y="446"/>
                  </a:lnTo>
                  <a:lnTo>
                    <a:pt x="3699" y="426"/>
                  </a:lnTo>
                  <a:lnTo>
                    <a:pt x="3701" y="407"/>
                  </a:lnTo>
                  <a:lnTo>
                    <a:pt x="3701" y="386"/>
                  </a:lnTo>
                  <a:lnTo>
                    <a:pt x="3701" y="367"/>
                  </a:lnTo>
                  <a:lnTo>
                    <a:pt x="3699" y="347"/>
                  </a:lnTo>
                  <a:lnTo>
                    <a:pt x="3696" y="328"/>
                  </a:lnTo>
                  <a:lnTo>
                    <a:pt x="3693" y="308"/>
                  </a:lnTo>
                  <a:lnTo>
                    <a:pt x="3688" y="290"/>
                  </a:lnTo>
                  <a:lnTo>
                    <a:pt x="3684" y="271"/>
                  </a:lnTo>
                  <a:lnTo>
                    <a:pt x="3677" y="253"/>
                  </a:lnTo>
                  <a:lnTo>
                    <a:pt x="3670" y="236"/>
                  </a:lnTo>
                  <a:lnTo>
                    <a:pt x="3663" y="219"/>
                  </a:lnTo>
                  <a:lnTo>
                    <a:pt x="3654" y="202"/>
                  </a:lnTo>
                  <a:lnTo>
                    <a:pt x="3645" y="186"/>
                  </a:lnTo>
                  <a:lnTo>
                    <a:pt x="3635" y="171"/>
                  </a:lnTo>
                  <a:lnTo>
                    <a:pt x="3624" y="155"/>
                  </a:lnTo>
                  <a:lnTo>
                    <a:pt x="3613" y="141"/>
                  </a:lnTo>
                  <a:lnTo>
                    <a:pt x="3600" y="126"/>
                  </a:lnTo>
                  <a:lnTo>
                    <a:pt x="3588" y="113"/>
                  </a:lnTo>
                  <a:lnTo>
                    <a:pt x="3574" y="100"/>
                  </a:lnTo>
                  <a:lnTo>
                    <a:pt x="3560" y="88"/>
                  </a:lnTo>
                  <a:lnTo>
                    <a:pt x="3545" y="77"/>
                  </a:lnTo>
                  <a:lnTo>
                    <a:pt x="3530" y="65"/>
                  </a:lnTo>
                  <a:lnTo>
                    <a:pt x="3515" y="56"/>
                  </a:lnTo>
                  <a:lnTo>
                    <a:pt x="3498" y="47"/>
                  </a:lnTo>
                  <a:lnTo>
                    <a:pt x="3482" y="38"/>
                  </a:lnTo>
                  <a:lnTo>
                    <a:pt x="3465" y="30"/>
                  </a:lnTo>
                  <a:lnTo>
                    <a:pt x="3448" y="23"/>
                  </a:lnTo>
                  <a:lnTo>
                    <a:pt x="3430" y="17"/>
                  </a:lnTo>
                  <a:lnTo>
                    <a:pt x="3411" y="12"/>
                  </a:lnTo>
                  <a:lnTo>
                    <a:pt x="3393" y="8"/>
                  </a:lnTo>
                  <a:lnTo>
                    <a:pt x="3373" y="5"/>
                  </a:lnTo>
                  <a:lnTo>
                    <a:pt x="3354" y="2"/>
                  </a:lnTo>
                  <a:lnTo>
                    <a:pt x="3335" y="0"/>
                  </a:lnTo>
                  <a:lnTo>
                    <a:pt x="3315" y="0"/>
                  </a:lnTo>
                  <a:close/>
                </a:path>
              </a:pathLst>
            </a:custGeom>
            <a:solidFill>
              <a:srgbClr val="F2F2F2"/>
            </a:solidFill>
            <a:ln w="1016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327" name="矩形 9"/>
            <p:cNvSpPr>
              <a:spLocks noChangeArrowheads="1"/>
            </p:cNvSpPr>
            <p:nvPr/>
          </p:nvSpPr>
          <p:spPr bwMode="auto">
            <a:xfrm>
              <a:off x="3338247" y="4893320"/>
              <a:ext cx="3902155" cy="674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>
                  <a:latin typeface="黑体" pitchFamily="49" charset="-122"/>
                  <a:ea typeface="黑体" pitchFamily="49" charset="-122"/>
                </a:rPr>
                <a:t>不可思议的金字塔</a:t>
              </a:r>
            </a:p>
          </p:txBody>
        </p:sp>
      </p:grpSp>
      <p:sp>
        <p:nvSpPr>
          <p:cNvPr id="11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矩形 5"/>
          <p:cNvSpPr>
            <a:spLocks noChangeArrowheads="1"/>
          </p:cNvSpPr>
          <p:nvPr/>
        </p:nvSpPr>
        <p:spPr bwMode="auto">
          <a:xfrm>
            <a:off x="908050" y="946150"/>
            <a:ext cx="7621588" cy="1397000"/>
          </a:xfrm>
          <a:prstGeom prst="rect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读一读，填一填。</a:t>
            </a:r>
            <a:endParaRPr lang="en-US" altLang="zh-CN" sz="24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世界上最大的金字塔是（          ），建于公元前（          ），建在（      ）的西岸。</a:t>
            </a:r>
          </a:p>
        </p:txBody>
      </p:sp>
      <p:sp>
        <p:nvSpPr>
          <p:cNvPr id="57347" name="矩形 7"/>
          <p:cNvSpPr>
            <a:spLocks noChangeArrowheads="1"/>
          </p:cNvSpPr>
          <p:nvPr/>
        </p:nvSpPr>
        <p:spPr bwMode="auto">
          <a:xfrm>
            <a:off x="908050" y="2495550"/>
            <a:ext cx="7604125" cy="1397000"/>
          </a:xfrm>
          <a:prstGeom prst="rect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胡夫金字塔用约（     ）块石材建成，平均每块重（     ）吨左右。整个胡夫金字塔相当于（     ）楼高，塔底面积有（    ）个篮球场那么大。        </a:t>
            </a:r>
            <a:endParaRPr lang="en-US" altLang="zh-CN" sz="24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592263" y="1836738"/>
            <a:ext cx="16700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2600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年左右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878388" y="1404938"/>
            <a:ext cx="166846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胡夫金字塔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392238" y="2928938"/>
            <a:ext cx="5984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2.5</a:t>
            </a:r>
            <a:endParaRPr lang="zh-CN" altLang="en-US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335338" y="2490788"/>
            <a:ext cx="90487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230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万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980238" y="2974975"/>
            <a:ext cx="7508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50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633913" y="1846263"/>
            <a:ext cx="1055687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尼罗河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489325" y="3454400"/>
            <a:ext cx="5969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126</a:t>
            </a:r>
            <a:endParaRPr lang="zh-CN" altLang="en-US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57355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150" y="3811588"/>
            <a:ext cx="1131888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6" name="Picture 2" descr="http://p2.so.qhmsg.com/t01270bc88a951d92de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750" y="3970338"/>
            <a:ext cx="1020763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5" grpId="0"/>
      <p:bldP spid="9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矩形 5"/>
          <p:cNvSpPr>
            <a:spLocks noChangeArrowheads="1"/>
          </p:cNvSpPr>
          <p:nvPr/>
        </p:nvSpPr>
        <p:spPr bwMode="auto">
          <a:xfrm>
            <a:off x="827088" y="808038"/>
            <a:ext cx="7623175" cy="1397000"/>
          </a:xfrm>
          <a:prstGeom prst="rect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读一读，填一填。</a:t>
            </a:r>
            <a:endParaRPr lang="en-US" altLang="zh-CN" sz="24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在天文历法方面，埃及人将一年定为（    ）天，并规定每年（   ）个月，一个月（   ）天。</a:t>
            </a:r>
          </a:p>
        </p:txBody>
      </p:sp>
      <p:sp>
        <p:nvSpPr>
          <p:cNvPr id="58371" name="矩形 7"/>
          <p:cNvSpPr>
            <a:spLocks noChangeArrowheads="1"/>
          </p:cNvSpPr>
          <p:nvPr/>
        </p:nvSpPr>
        <p:spPr bwMode="auto">
          <a:xfrm>
            <a:off x="846138" y="2354263"/>
            <a:ext cx="7604125" cy="1397000"/>
          </a:xfrm>
          <a:prstGeom prst="rect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古埃及人很早就掌握了精湛的（    ）技术。古埃及人还有（        ）、（    ）等多种令人惊叹的建筑成就。        </a:t>
            </a:r>
            <a:endParaRPr lang="en-US" altLang="zh-CN" sz="2400" b="1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903663" y="2805113"/>
            <a:ext cx="74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神庙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154613" y="2354263"/>
            <a:ext cx="74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造船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800225" y="2794000"/>
            <a:ext cx="1362075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石窟陵墓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725738" y="1697038"/>
            <a:ext cx="4445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12</a:t>
            </a:r>
            <a:endParaRPr lang="zh-CN" altLang="en-US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753225" y="1257300"/>
            <a:ext cx="5984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365</a:t>
            </a:r>
            <a:endParaRPr lang="zh-CN" altLang="en-US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5686425" y="1709738"/>
            <a:ext cx="444500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30</a:t>
            </a:r>
            <a:endParaRPr lang="zh-CN" altLang="en-US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58378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150" y="3811588"/>
            <a:ext cx="1131888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9" name="Picture 2" descr="http://p2.so.qhmsg.com/t01270bc88a951d92de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750" y="3970338"/>
            <a:ext cx="1020763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196975" y="1484313"/>
            <a:ext cx="7164388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宏伟壮丽的金字塔是古埃及的象征，凝聚着埃及人民的勤劳与智慧 ，让我们带着这份敬佩与赞叹再来读读篇文章吧！</a:t>
            </a:r>
          </a:p>
        </p:txBody>
      </p:sp>
      <p:grpSp>
        <p:nvGrpSpPr>
          <p:cNvPr id="59395" name="组合 5"/>
          <p:cNvGrpSpPr>
            <a:grpSpLocks/>
          </p:cNvGrpSpPr>
          <p:nvPr/>
        </p:nvGrpSpPr>
        <p:grpSpPr bwMode="auto">
          <a:xfrm>
            <a:off x="201613" y="3898900"/>
            <a:ext cx="2435225" cy="1139825"/>
            <a:chOff x="298980" y="5158913"/>
            <a:chExt cx="3247784" cy="1520977"/>
          </a:xfrm>
        </p:grpSpPr>
        <p:pic>
          <p:nvPicPr>
            <p:cNvPr id="59397" name="图片 6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980" y="5288163"/>
              <a:ext cx="1698865" cy="1391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9398" name="组合 7"/>
            <p:cNvGrpSpPr>
              <a:grpSpLocks/>
            </p:cNvGrpSpPr>
            <p:nvPr/>
          </p:nvGrpSpPr>
          <p:grpSpPr bwMode="auto">
            <a:xfrm>
              <a:off x="2115528" y="5158913"/>
              <a:ext cx="1431236" cy="1391728"/>
              <a:chOff x="2624961" y="4078518"/>
              <a:chExt cx="1431236" cy="1391728"/>
            </a:xfrm>
          </p:grpSpPr>
          <p:pic>
            <p:nvPicPr>
              <p:cNvPr id="59399" name="图片 8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4961" y="4078518"/>
                <a:ext cx="1431236" cy="1391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9400" name="内容占位符 2"/>
              <p:cNvSpPr txBox="1">
                <a:spLocks noChangeArrowheads="1"/>
              </p:cNvSpPr>
              <p:nvPr/>
            </p:nvSpPr>
            <p:spPr bwMode="auto">
              <a:xfrm>
                <a:off x="2869360" y="4303727"/>
                <a:ext cx="1073945" cy="980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spcBef>
                    <a:spcPts val="1000"/>
                  </a:spcBef>
                </a:pPr>
                <a:r>
                  <a:rPr lang="zh-CN" altLang="en-US" sz="2100" b="1">
                    <a:solidFill>
                      <a:srgbClr val="FF0000"/>
                    </a:solidFill>
                    <a:latin typeface="方正卡通简体" pitchFamily="65" charset="-122"/>
                    <a:ea typeface="方正卡通简体" pitchFamily="65" charset="-122"/>
                  </a:rPr>
                  <a:t>朗读指导</a:t>
                </a:r>
                <a:endParaRPr lang="en-US" altLang="zh-CN" sz="2100" b="1">
                  <a:solidFill>
                    <a:srgbClr val="FF0000"/>
                  </a:solidFill>
                  <a:latin typeface="方正卡通简体" pitchFamily="65" charset="-122"/>
                  <a:ea typeface="方正卡通简体" pitchFamily="65" charset="-122"/>
                </a:endParaRPr>
              </a:p>
            </p:txBody>
          </p:sp>
        </p:grpSp>
      </p:grpSp>
      <p:sp>
        <p:nvSpPr>
          <p:cNvPr id="11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矩形 1"/>
          <p:cNvSpPr>
            <a:spLocks noChangeArrowheads="1"/>
          </p:cNvSpPr>
          <p:nvPr/>
        </p:nvSpPr>
        <p:spPr bwMode="auto">
          <a:xfrm>
            <a:off x="263525" y="1081088"/>
            <a:ext cx="7905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我能借助课文内容，大胆推测金字塔是如何建成的。</a:t>
            </a:r>
          </a:p>
        </p:txBody>
      </p:sp>
      <p:sp>
        <p:nvSpPr>
          <p:cNvPr id="3" name="矩形 2"/>
          <p:cNvSpPr/>
          <p:nvPr/>
        </p:nvSpPr>
        <p:spPr>
          <a:xfrm>
            <a:off x="665163" y="1673225"/>
            <a:ext cx="7815262" cy="230663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对于金字塔，规模如此庞大的巨型建筑物来说，稳固是关键。建筑师计划使用巨型大理石块，以递减的方式层层向上排列，这是最稳定的结构。建造地点选定后将首先被清理铲平，随后由技艺精湛的石匠打造地基，一大片方整的大理石地面将成为金字塔的核心。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2980" y="3422726"/>
            <a:ext cx="1934349" cy="15044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0421" name="Picture 2" descr="http://p2.so.qhmsg.com/t01270bc88a951d92de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525" y="3857625"/>
            <a:ext cx="1020763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2325" y="1060450"/>
            <a:ext cx="7710488" cy="274955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000" noProof="1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古埃及每名采石工人会配有一把铜制凿刀。他们用铜凿刀将巨石凿开小孔，打入木楔，并在上面浇水，木楔浸水膨胀的力量就可以将石块胀裂。</a:t>
            </a:r>
          </a:p>
          <a:p>
            <a:pPr>
              <a:lnSpc>
                <a:spcPct val="120000"/>
              </a:lnSpc>
              <a:defRPr/>
            </a:pPr>
            <a:r>
              <a:rPr lang="zh-CN" altLang="en-US" sz="2400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通过建造长长的坡道，以便工人把石块继续运到高处。劳工们使用吉萨天然的沙土，用矿石膏和灰泥黏合，堆成长长的斜面，将巨石拉上金字塔。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2983" y="3333437"/>
            <a:ext cx="2399689" cy="15997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44" name="Picture 2" descr="http://p2.so.qhmsg.com/t01270bc88a951d92de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525" y="3857625"/>
            <a:ext cx="1020763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6585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9485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2385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5285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一、新课引入</a:t>
            </a:r>
          </a:p>
          <a:p>
            <a:pPr marL="0" indent="0"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fontAlgn="auto">
              <a:spcAft>
                <a:spcPts val="0"/>
              </a:spcAft>
              <a:defRPr/>
            </a:pPr>
            <a:endParaRPr lang="zh-CN" altLang="en-US" sz="1350" noProof="1"/>
          </a:p>
        </p:txBody>
      </p:sp>
      <p:pic>
        <p:nvPicPr>
          <p:cNvPr id="43011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75" y="3557588"/>
            <a:ext cx="1446213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17525" y="3213100"/>
            <a:ext cx="78422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8080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这一巨大的角锥形建筑物到底是凭什么举世闻名的？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045" y="1314536"/>
            <a:ext cx="2843046" cy="1897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44840" y="1332525"/>
            <a:ext cx="2900502" cy="1928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文本框 4"/>
          <p:cNvSpPr txBox="1"/>
          <p:nvPr/>
        </p:nvSpPr>
        <p:spPr>
          <a:xfrm>
            <a:off x="3644251" y="500584"/>
            <a:ext cx="20223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BFCEE"/>
                </a:solidFill>
              </a:rPr>
              <a:t>https://www.ypppt.com/</a:t>
            </a:r>
            <a:endParaRPr lang="zh-CN" altLang="en-US" sz="1200" dirty="0">
              <a:solidFill>
                <a:srgbClr val="FBFCE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矩形 2"/>
          <p:cNvSpPr>
            <a:spLocks noChangeArrowheads="1"/>
          </p:cNvSpPr>
          <p:nvPr/>
        </p:nvSpPr>
        <p:spPr bwMode="auto">
          <a:xfrm>
            <a:off x="1836738" y="3395663"/>
            <a:ext cx="4679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</a:p>
        </p:txBody>
      </p:sp>
      <p:sp>
        <p:nvSpPr>
          <p:cNvPr id="62467" name="矩形 3"/>
          <p:cNvSpPr>
            <a:spLocks noChangeArrowheads="1"/>
          </p:cNvSpPr>
          <p:nvPr/>
        </p:nvSpPr>
        <p:spPr bwMode="auto">
          <a:xfrm>
            <a:off x="1931988" y="1025525"/>
            <a:ext cx="55086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搜集资料，用你喜欢的方式介绍金字塔。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98588" y="1465263"/>
            <a:ext cx="69183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7175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要求：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有目的地查阅资料，把资料来源记录下来。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根据要介绍的内容分类整理资料，筛选资料，剔除无关信息。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可以使用图片、表格等辅助形式。</a:t>
            </a:r>
          </a:p>
        </p:txBody>
      </p:sp>
      <p:pic>
        <p:nvPicPr>
          <p:cNvPr id="62469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10" y="3103563"/>
            <a:ext cx="1238250" cy="20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2" descr="https://timgsa.baidu.com/timg?image&amp;quality=80&amp;size=b9999_10000&amp;sec=1572243370756&amp;di=16a9d1b756609cd7dbab6e963fb14212&amp;imgtype=0&amp;src=http%3A%2F%2Fimg01.tooopen.com%2FDowns%2Fthumb%2Fsy_201007312059071290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5149" y="3514725"/>
            <a:ext cx="2351088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868613" y="1106488"/>
            <a:ext cx="3232150" cy="460375"/>
          </a:xfrm>
          <a:prstGeom prst="rect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各国领导人游览金字塔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609725" y="4070350"/>
            <a:ext cx="2011363" cy="460375"/>
          </a:xfrm>
          <a:prstGeom prst="rect">
            <a:avLst/>
          </a:prstGeom>
          <a:noFill/>
          <a:ln w="952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中国国家主席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264150" y="4078288"/>
            <a:ext cx="2316163" cy="460375"/>
          </a:xfrm>
          <a:prstGeom prst="rect">
            <a:avLst/>
          </a:prstGeom>
          <a:noFill/>
          <a:ln w="952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北美三国领导人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9169" y="1794637"/>
            <a:ext cx="3312369" cy="2265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7819" y="1794638"/>
            <a:ext cx="3436036" cy="2265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6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357438" y="1785938"/>
            <a:ext cx="26860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金字塔夕照</a:t>
            </a:r>
            <a:r>
              <a:rPr lang="en-US" altLang="zh-CN" sz="28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》</a:t>
            </a:r>
            <a:endParaRPr lang="zh-CN" altLang="en-US" sz="2800" b="1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979613" y="3049588"/>
            <a:ext cx="37576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不可思议的金字塔</a:t>
            </a:r>
            <a:r>
              <a:rPr lang="en-US" altLang="zh-CN" sz="28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》</a:t>
            </a:r>
            <a:endParaRPr lang="zh-CN" altLang="en-US" sz="2800" b="1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603875" y="1785938"/>
            <a:ext cx="89852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外观</a:t>
            </a:r>
          </a:p>
        </p:txBody>
      </p:sp>
      <p:sp>
        <p:nvSpPr>
          <p:cNvPr id="21" name="左大括号 20"/>
          <p:cNvSpPr/>
          <p:nvPr/>
        </p:nvSpPr>
        <p:spPr>
          <a:xfrm>
            <a:off x="1776413" y="1962150"/>
            <a:ext cx="328612" cy="1355725"/>
          </a:xfrm>
          <a:prstGeom prst="leftBrace">
            <a:avLst>
              <a:gd name="adj1" fmla="val 16431"/>
              <a:gd name="adj2" fmla="val 500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右箭头 21"/>
          <p:cNvSpPr/>
          <p:nvPr/>
        </p:nvSpPr>
        <p:spPr>
          <a:xfrm>
            <a:off x="6588125" y="2554288"/>
            <a:ext cx="709613" cy="33178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b="1" noProof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3"/>
          <p:cNvSpPr txBox="1">
            <a:spLocks noChangeArrowheads="1"/>
          </p:cNvSpPr>
          <p:nvPr/>
        </p:nvSpPr>
        <p:spPr bwMode="auto">
          <a:xfrm>
            <a:off x="406400" y="2306638"/>
            <a:ext cx="13700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金字塔</a:t>
            </a:r>
          </a:p>
        </p:txBody>
      </p:sp>
      <p:sp>
        <p:nvSpPr>
          <p:cNvPr id="26" name="文本框 3"/>
          <p:cNvSpPr txBox="1">
            <a:spLocks noChangeArrowheads="1"/>
          </p:cNvSpPr>
          <p:nvPr/>
        </p:nvSpPr>
        <p:spPr bwMode="auto">
          <a:xfrm>
            <a:off x="7440613" y="2254250"/>
            <a:ext cx="1079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敬佩赞美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603875" y="3081338"/>
            <a:ext cx="89852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结构</a:t>
            </a:r>
          </a:p>
        </p:txBody>
      </p:sp>
      <p:sp>
        <p:nvSpPr>
          <p:cNvPr id="13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三、结构梳理</a:t>
            </a: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  <p:pic>
        <p:nvPicPr>
          <p:cNvPr id="64523" name="图片 1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4438" y="3713163"/>
            <a:ext cx="1579562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21" grpId="0" bldLvl="0" animBg="1"/>
      <p:bldP spid="22" grpId="0" bldLvl="0" animBg="1"/>
      <p:bldP spid="24" grpId="0"/>
      <p:bldP spid="26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矩形 5"/>
          <p:cNvSpPr>
            <a:spLocks noChangeArrowheads="1"/>
          </p:cNvSpPr>
          <p:nvPr/>
        </p:nvSpPr>
        <p:spPr bwMode="auto">
          <a:xfrm>
            <a:off x="1163638" y="1244600"/>
            <a:ext cx="67691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    《</a:t>
            </a:r>
            <a:r>
              <a:rPr lang="zh-CN" altLang="en-US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金字塔夕照</a:t>
            </a: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和</a:t>
            </a: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不可思议的金字塔</a:t>
            </a:r>
            <a:r>
              <a:rPr lang="en-US" altLang="zh-CN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两篇文章分别介绍了金字塔的</a:t>
            </a:r>
            <a:r>
              <a:rPr lang="zh-CN" altLang="en-US" sz="2800" b="1" u="sng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和</a:t>
            </a:r>
            <a:endParaRPr lang="en-US" altLang="zh-CN" sz="2800" b="1" dirty="0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u="sng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， 表达了</a:t>
            </a:r>
            <a:r>
              <a:rPr lang="zh-CN" altLang="en-US" sz="2800" b="1" u="sng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                 </a:t>
            </a:r>
            <a:endParaRPr lang="en-US" altLang="zh-CN" sz="2800" b="1" u="sng" dirty="0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                   。</a:t>
            </a:r>
            <a:endParaRPr lang="zh-CN" altLang="en-US" sz="100" dirty="0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486525" y="2020888"/>
            <a:ext cx="8985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外观</a:t>
            </a:r>
            <a:endParaRPr lang="zh-CN" altLang="en-US" sz="100"/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163638" y="2670175"/>
            <a:ext cx="16129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内部结构</a:t>
            </a:r>
            <a:endParaRPr lang="zh-CN" altLang="en-US" sz="100"/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246563" y="2670175"/>
            <a:ext cx="38179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作者对埃及人民勤劳</a:t>
            </a:r>
            <a:endParaRPr lang="zh-CN" altLang="en-US" sz="100" dirty="0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163638" y="3281363"/>
            <a:ext cx="41211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与智慧的敬佩和赞美</a:t>
            </a:r>
            <a:endParaRPr lang="zh-CN" altLang="en-US" sz="100"/>
          </a:p>
        </p:txBody>
      </p:sp>
      <p:cxnSp>
        <p:nvCxnSpPr>
          <p:cNvPr id="9" name="直接连接符 8"/>
          <p:cNvCxnSpPr/>
          <p:nvPr/>
        </p:nvCxnSpPr>
        <p:spPr>
          <a:xfrm>
            <a:off x="4273550" y="3133725"/>
            <a:ext cx="3390900" cy="0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235075" y="3752850"/>
            <a:ext cx="3392488" cy="0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四、概括主题</a:t>
            </a:r>
            <a:endParaRPr lang="zh-CN" altLang="en-US" sz="100" noProof="1">
              <a:ea typeface="微软雅黑" panose="020B0503020204020204" pitchFamily="34" charset="-122"/>
            </a:endParaRPr>
          </a:p>
        </p:txBody>
      </p:sp>
      <p:pic>
        <p:nvPicPr>
          <p:cNvPr id="66570" name="图片 1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4438" y="3713163"/>
            <a:ext cx="1579562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96950" y="673100"/>
            <a:ext cx="531495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金字塔史诗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和平之歌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》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06588" y="1111250"/>
            <a:ext cx="4478337" cy="406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长河悠悠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烈日炎炎赤道流火，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维多利亚湖畔群山巍峨。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巍巍群山掩无边清凉，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孕育出世上最长的那条河。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静静穿越半个非洲，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尼罗河水哟万里扬波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1750" y="3496033"/>
            <a:ext cx="2343076" cy="16479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五、拓展延伸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33438" y="1609725"/>
            <a:ext cx="74771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808038">
              <a:lnSpc>
                <a:spcPct val="200000"/>
              </a:lnSpc>
            </a:pPr>
            <a:r>
              <a:rPr lang="en-US" altLang="zh-CN" sz="210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背诵</a:t>
            </a:r>
            <a:r>
              <a:rPr lang="en-US" altLang="zh-CN" sz="210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金字塔夕照</a:t>
            </a:r>
            <a:r>
              <a:rPr lang="en-US" altLang="zh-CN" sz="210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的第</a:t>
            </a:r>
            <a:r>
              <a:rPr lang="en-US" altLang="zh-CN" sz="210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自然段。</a:t>
            </a:r>
            <a:endParaRPr lang="en-US" altLang="zh-CN" sz="2100">
              <a:latin typeface="微软雅黑" pitchFamily="34" charset="-122"/>
              <a:ea typeface="微软雅黑" pitchFamily="34" charset="-122"/>
            </a:endParaRPr>
          </a:p>
          <a:p>
            <a:pPr indent="808038">
              <a:lnSpc>
                <a:spcPct val="200000"/>
              </a:lnSpc>
            </a:pPr>
            <a:r>
              <a:rPr lang="en-US" altLang="zh-CN" sz="210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100">
                <a:latin typeface="微软雅黑" pitchFamily="34" charset="-122"/>
                <a:ea typeface="微软雅黑" pitchFamily="34" charset="-122"/>
              </a:rPr>
              <a:t>选择一处你感兴趣的中国的世界文化遗产写一写。</a:t>
            </a: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六、课后作业</a:t>
            </a: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  <p:pic>
        <p:nvPicPr>
          <p:cNvPr id="68612" name="图片 7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4438" y="3713163"/>
            <a:ext cx="1579562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135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2"/>
          <p:cNvSpPr>
            <a:spLocks noChangeArrowheads="1"/>
          </p:cNvSpPr>
          <p:nvPr/>
        </p:nvSpPr>
        <p:spPr bwMode="auto">
          <a:xfrm>
            <a:off x="976313" y="1284288"/>
            <a:ext cx="72294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想一想，两篇文章介绍金字塔的方式有什么不同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？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065213" y="3028950"/>
            <a:ext cx="1960562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/>
              <a:t>《</a:t>
            </a:r>
            <a:r>
              <a:rPr lang="zh-CN" altLang="en-US" sz="2000" dirty="0"/>
              <a:t>金字塔夕照</a:t>
            </a:r>
            <a:r>
              <a:rPr lang="en-US" altLang="zh-CN" sz="2000" dirty="0"/>
              <a:t>》</a:t>
            </a:r>
            <a:endParaRPr lang="zh-CN" altLang="en-US" sz="2000" dirty="0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641725" y="1936750"/>
            <a:ext cx="5140325" cy="1198563"/>
            <a:chOff x="3608860" y="1640060"/>
            <a:chExt cx="5139605" cy="1198739"/>
          </a:xfrm>
        </p:grpSpPr>
        <p:sp>
          <p:nvSpPr>
            <p:cNvPr id="12" name="矩形标注 11"/>
            <p:cNvSpPr/>
            <p:nvPr/>
          </p:nvSpPr>
          <p:spPr>
            <a:xfrm>
              <a:off x="3608860" y="1640060"/>
              <a:ext cx="5139605" cy="1151107"/>
            </a:xfrm>
            <a:prstGeom prst="wedgeRectCallout">
              <a:avLst>
                <a:gd name="adj1" fmla="val -60602"/>
                <a:gd name="adj2" fmla="val 25427"/>
              </a:avLst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" noProof="1"/>
            </a:p>
          </p:txBody>
        </p:sp>
        <p:sp>
          <p:nvSpPr>
            <p:cNvPr id="44043" name="矩形 9"/>
            <p:cNvSpPr>
              <a:spLocks noChangeArrowheads="1"/>
            </p:cNvSpPr>
            <p:nvPr/>
          </p:nvSpPr>
          <p:spPr bwMode="auto">
            <a:xfrm>
              <a:off x="3635896" y="1640060"/>
              <a:ext cx="5112569" cy="1198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b="1" dirty="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    </a:t>
              </a:r>
              <a:r>
                <a:rPr lang="zh-CN" altLang="en-US" sz="2000" b="1" dirty="0">
                  <a:solidFill>
                    <a:srgbClr val="FF0000"/>
                  </a:solidFill>
                  <a:latin typeface="楷体" pitchFamily="49" charset="-122"/>
                  <a:ea typeface="楷体" pitchFamily="49" charset="-122"/>
                </a:rPr>
                <a:t>介绍了金字塔的外观。向世人展现出了一幅幅金字塔在夕阳照耀下的美丽图景。描绘出金字塔的神秘和绝美，十分形象、具体。</a:t>
              </a:r>
            </a:p>
          </p:txBody>
        </p:sp>
      </p:grp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744538" y="4652963"/>
            <a:ext cx="2663825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dirty="0"/>
              <a:t>《</a:t>
            </a:r>
            <a:r>
              <a:rPr lang="zh-CN" altLang="en-US" sz="2000" dirty="0"/>
              <a:t>不可思议的金字塔</a:t>
            </a:r>
            <a:r>
              <a:rPr lang="en-US" altLang="zh-CN" sz="2000" dirty="0"/>
              <a:t>》</a:t>
            </a:r>
            <a:endParaRPr lang="zh-CN" altLang="en-US" sz="2000" dirty="0"/>
          </a:p>
        </p:txBody>
      </p:sp>
      <p:sp>
        <p:nvSpPr>
          <p:cNvPr id="16" name="云形标注 15"/>
          <p:cNvSpPr/>
          <p:nvPr/>
        </p:nvSpPr>
        <p:spPr>
          <a:xfrm>
            <a:off x="4297363" y="3189288"/>
            <a:ext cx="3408362" cy="1462087"/>
          </a:xfrm>
          <a:prstGeom prst="cloudCallout">
            <a:avLst>
              <a:gd name="adj1" fmla="val -74301"/>
              <a:gd name="adj2" fmla="val 28039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000" noProof="1">
                <a:solidFill>
                  <a:srgbClr val="0000FF"/>
                </a:solidFill>
              </a:rPr>
              <a:t>         </a:t>
            </a:r>
            <a:r>
              <a:rPr lang="zh-CN" altLang="en-US" sz="2000" b="1" noProof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介绍了最大的金字塔</a:t>
            </a:r>
            <a:r>
              <a:rPr lang="en-US" altLang="zh-CN" sz="2000" b="1" noProof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000" b="1" noProof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胡夫金字塔的结构和相关资料</a:t>
            </a:r>
            <a:r>
              <a:rPr lang="zh-CN" altLang="en-US" sz="2000" noProof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883" y="1812046"/>
            <a:ext cx="1881875" cy="1217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640" y="3407043"/>
            <a:ext cx="1818886" cy="1191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文本框 12"/>
          <p:cNvSpPr txBox="1">
            <a:spLocks noChangeArrowheads="1"/>
          </p:cNvSpPr>
          <p:nvPr/>
        </p:nvSpPr>
        <p:spPr bwMode="auto">
          <a:xfrm>
            <a:off x="717550" y="1566863"/>
            <a:ext cx="823753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想一想：这两篇文章表达了作者怎样的思想感情。</a:t>
            </a: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922713" y="2428875"/>
            <a:ext cx="4518025" cy="1584325"/>
            <a:chOff x="2843808" y="2499742"/>
            <a:chExt cx="4518248" cy="1584176"/>
          </a:xfrm>
        </p:grpSpPr>
        <p:sp>
          <p:nvSpPr>
            <p:cNvPr id="8" name="同侧圆角矩形 7"/>
            <p:cNvSpPr/>
            <p:nvPr/>
          </p:nvSpPr>
          <p:spPr>
            <a:xfrm>
              <a:off x="2843808" y="2499742"/>
              <a:ext cx="4518248" cy="1584176"/>
            </a:xfrm>
            <a:prstGeom prst="round2Same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" noProof="1"/>
            </a:p>
          </p:txBody>
        </p:sp>
        <p:sp>
          <p:nvSpPr>
            <p:cNvPr id="7" name="矩形 6"/>
            <p:cNvSpPr/>
            <p:nvPr/>
          </p:nvSpPr>
          <p:spPr>
            <a:xfrm>
              <a:off x="3150210" y="2610857"/>
              <a:ext cx="3905443" cy="138258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800" noProof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这两篇文章都表达了作者对埃及人民勤劳与智慧的敬佩和赞美。</a:t>
              </a:r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320169"/>
            <a:ext cx="2521978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45061" name="组合 9"/>
          <p:cNvGrpSpPr>
            <a:grpSpLocks/>
          </p:cNvGrpSpPr>
          <p:nvPr/>
        </p:nvGrpSpPr>
        <p:grpSpPr bwMode="auto">
          <a:xfrm>
            <a:off x="782638" y="844550"/>
            <a:ext cx="1655762" cy="498475"/>
            <a:chOff x="251520" y="483518"/>
            <a:chExt cx="1656184" cy="499136"/>
          </a:xfrm>
        </p:grpSpPr>
        <p:sp>
          <p:nvSpPr>
            <p:cNvPr id="11" name="TextBox 11"/>
            <p:cNvSpPr txBox="1">
              <a:spLocks noChangeArrowheads="1"/>
            </p:cNvSpPr>
            <p:nvPr/>
          </p:nvSpPr>
          <p:spPr bwMode="auto">
            <a:xfrm>
              <a:off x="288041" y="483518"/>
              <a:ext cx="1619663" cy="499136"/>
            </a:xfrm>
            <a:prstGeom prst="rect">
              <a:avLst/>
            </a:prstGeom>
            <a:noFill/>
            <a:ln>
              <a:noFill/>
            </a:ln>
          </p:spPr>
          <p:txBody>
            <a:bodyPr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2800" b="1" noProof="1" smtClean="0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语文要素</a:t>
              </a:r>
              <a:endParaRPr lang="zh-CN" altLang="en-US" sz="2800" b="1" noProof="1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836249" y="628173"/>
              <a:ext cx="34934" cy="322689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100" noProof="1"/>
            </a:p>
          </p:txBody>
        </p:sp>
        <p:sp>
          <p:nvSpPr>
            <p:cNvPr id="13" name="矩形 12"/>
            <p:cNvSpPr/>
            <p:nvPr/>
          </p:nvSpPr>
          <p:spPr>
            <a:xfrm>
              <a:off x="251520" y="628173"/>
              <a:ext cx="36521" cy="322689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100" noProof="1"/>
            </a:p>
          </p:txBody>
        </p:sp>
      </p:grpSp>
      <p:sp>
        <p:nvSpPr>
          <p:cNvPr id="14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397000" y="1411288"/>
            <a:ext cx="6859588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>
                <a:latin typeface="微软雅黑" pitchFamily="34" charset="-122"/>
                <a:ea typeface="微软雅黑" pitchFamily="34" charset="-122"/>
              </a:rPr>
              <a:t>这一巨大的角锥形建筑物到底是凭什么举世闻名的？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结合每一部分来体会。</a:t>
            </a:r>
            <a:endParaRPr lang="zh-CN" altLang="zh-CN" sz="24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6083" name="组合 6"/>
          <p:cNvGrpSpPr>
            <a:grpSpLocks/>
          </p:cNvGrpSpPr>
          <p:nvPr/>
        </p:nvGrpSpPr>
        <p:grpSpPr bwMode="auto">
          <a:xfrm>
            <a:off x="782638" y="844550"/>
            <a:ext cx="1655762" cy="498475"/>
            <a:chOff x="251520" y="483518"/>
            <a:chExt cx="1656184" cy="499136"/>
          </a:xfrm>
        </p:grpSpPr>
        <p:sp>
          <p:nvSpPr>
            <p:cNvPr id="8" name="TextBox 11"/>
            <p:cNvSpPr txBox="1">
              <a:spLocks noChangeArrowheads="1"/>
            </p:cNvSpPr>
            <p:nvPr/>
          </p:nvSpPr>
          <p:spPr bwMode="auto">
            <a:xfrm>
              <a:off x="288041" y="483518"/>
              <a:ext cx="1619663" cy="499136"/>
            </a:xfrm>
            <a:prstGeom prst="rect">
              <a:avLst/>
            </a:prstGeom>
            <a:noFill/>
            <a:ln>
              <a:noFill/>
            </a:ln>
          </p:spPr>
          <p:txBody>
            <a:bodyPr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2800" b="1" noProof="1" smtClean="0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课堂互动</a:t>
              </a:r>
              <a:endParaRPr lang="zh-CN" altLang="en-US" sz="2800" b="1" noProof="1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836249" y="628173"/>
              <a:ext cx="34934" cy="322689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100" noProof="1"/>
            </a:p>
          </p:txBody>
        </p:sp>
        <p:sp>
          <p:nvSpPr>
            <p:cNvPr id="11" name="矩形 10"/>
            <p:cNvSpPr/>
            <p:nvPr/>
          </p:nvSpPr>
          <p:spPr>
            <a:xfrm>
              <a:off x="251520" y="628173"/>
              <a:ext cx="36521" cy="322689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1" lang="zh-CN" altLang="en-US" sz="100" noProof="1"/>
            </a:p>
          </p:txBody>
        </p:sp>
      </p:grp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113" y="3103563"/>
            <a:ext cx="1238250" cy="20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图片 1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3252788"/>
            <a:ext cx="3563937" cy="189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矩形 2"/>
          <p:cNvSpPr>
            <a:spLocks noChangeArrowheads="1"/>
          </p:cNvSpPr>
          <p:nvPr/>
        </p:nvSpPr>
        <p:spPr bwMode="auto">
          <a:xfrm>
            <a:off x="858838" y="1612900"/>
            <a:ext cx="734536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863600"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文章的说明对象是“夕阳下的金字塔”，在作者的笔下，夕阳下的金字塔的特征是什么？请找出最能概括其特征的语句。</a:t>
            </a:r>
          </a:p>
        </p:txBody>
      </p:sp>
      <p:grpSp>
        <p:nvGrpSpPr>
          <p:cNvPr id="47107" name="组合 5"/>
          <p:cNvGrpSpPr>
            <a:grpSpLocks/>
          </p:cNvGrpSpPr>
          <p:nvPr/>
        </p:nvGrpSpPr>
        <p:grpSpPr bwMode="auto">
          <a:xfrm>
            <a:off x="3516313" y="914400"/>
            <a:ext cx="2166937" cy="523875"/>
            <a:chOff x="3845223" y="4893320"/>
            <a:chExt cx="2888202" cy="698893"/>
          </a:xfrm>
        </p:grpSpPr>
        <p:sp>
          <p:nvSpPr>
            <p:cNvPr id="47110" name="未知"/>
            <p:cNvSpPr>
              <a:spLocks noChangeArrowheads="1"/>
            </p:cNvSpPr>
            <p:nvPr/>
          </p:nvSpPr>
          <p:spPr bwMode="auto">
            <a:xfrm>
              <a:off x="3845223" y="4893320"/>
              <a:ext cx="2888202" cy="698893"/>
            </a:xfrm>
            <a:custGeom>
              <a:avLst/>
              <a:gdLst>
                <a:gd name="T0" fmla="*/ 1977422078 w 3701"/>
                <a:gd name="T1" fmla="*/ 4917600 h 772"/>
                <a:gd name="T2" fmla="*/ 1865973876 w 3701"/>
                <a:gd name="T3" fmla="*/ 13932594 h 772"/>
                <a:gd name="T4" fmla="*/ 1806293228 w 3701"/>
                <a:gd name="T5" fmla="*/ 0 h 772"/>
                <a:gd name="T6" fmla="*/ 1744783360 w 3701"/>
                <a:gd name="T7" fmla="*/ 7376399 h 772"/>
                <a:gd name="T8" fmla="*/ 1633945809 w 3701"/>
                <a:gd name="T9" fmla="*/ 10654497 h 772"/>
                <a:gd name="T10" fmla="*/ 1572436721 w 3701"/>
                <a:gd name="T11" fmla="*/ 0 h 772"/>
                <a:gd name="T12" fmla="*/ 1512145813 w 3701"/>
                <a:gd name="T13" fmla="*/ 10654497 h 772"/>
                <a:gd name="T14" fmla="*/ 1401307871 w 3701"/>
                <a:gd name="T15" fmla="*/ 7376399 h 772"/>
                <a:gd name="T16" fmla="*/ 1339799564 w 3701"/>
                <a:gd name="T17" fmla="*/ 0 h 772"/>
                <a:gd name="T18" fmla="*/ 1279508656 w 3701"/>
                <a:gd name="T19" fmla="*/ 13932594 h 772"/>
                <a:gd name="T20" fmla="*/ 1168061234 w 3701"/>
                <a:gd name="T21" fmla="*/ 4917600 h 772"/>
                <a:gd name="T22" fmla="*/ 1105943447 w 3701"/>
                <a:gd name="T23" fmla="*/ 819298 h 772"/>
                <a:gd name="T24" fmla="*/ 1046870718 w 3701"/>
                <a:gd name="T25" fmla="*/ 18850195 h 772"/>
                <a:gd name="T26" fmla="*/ 935423297 w 3701"/>
                <a:gd name="T27" fmla="*/ 3278098 h 772"/>
                <a:gd name="T28" fmla="*/ 873305510 w 3701"/>
                <a:gd name="T29" fmla="*/ 3278098 h 772"/>
                <a:gd name="T30" fmla="*/ 760640494 w 3701"/>
                <a:gd name="T31" fmla="*/ 18850195 h 772"/>
                <a:gd name="T32" fmla="*/ 701567765 w 3701"/>
                <a:gd name="T33" fmla="*/ 819298 h 772"/>
                <a:gd name="T34" fmla="*/ 640058678 w 3701"/>
                <a:gd name="T35" fmla="*/ 4917600 h 772"/>
                <a:gd name="T36" fmla="*/ 528612037 w 3701"/>
                <a:gd name="T37" fmla="*/ 13932594 h 772"/>
                <a:gd name="T38" fmla="*/ 468929828 w 3701"/>
                <a:gd name="T39" fmla="*/ 0 h 772"/>
                <a:gd name="T40" fmla="*/ 407420643 w 3701"/>
                <a:gd name="T41" fmla="*/ 7376399 h 772"/>
                <a:gd name="T42" fmla="*/ 295974002 w 3701"/>
                <a:gd name="T43" fmla="*/ 10654497 h 772"/>
                <a:gd name="T44" fmla="*/ 235073613 w 3701"/>
                <a:gd name="T45" fmla="*/ 0 h 772"/>
                <a:gd name="T46" fmla="*/ 165038782 w 3701"/>
                <a:gd name="T47" fmla="*/ 13932594 h 772"/>
                <a:gd name="T48" fmla="*/ 104139174 w 3701"/>
                <a:gd name="T49" fmla="*/ 53272483 h 772"/>
                <a:gd name="T50" fmla="*/ 53592116 w 3701"/>
                <a:gd name="T51" fmla="*/ 115559958 h 772"/>
                <a:gd name="T52" fmla="*/ 18270357 w 3701"/>
                <a:gd name="T53" fmla="*/ 193418633 h 772"/>
                <a:gd name="T54" fmla="*/ 1218180 w 3701"/>
                <a:gd name="T55" fmla="*/ 284391535 h 772"/>
                <a:gd name="T56" fmla="*/ 4871939 w 3701"/>
                <a:gd name="T57" fmla="*/ 380281073 h 772"/>
                <a:gd name="T58" fmla="*/ 28622937 w 3701"/>
                <a:gd name="T59" fmla="*/ 467155618 h 772"/>
                <a:gd name="T60" fmla="*/ 68816628 w 3701"/>
                <a:gd name="T61" fmla="*/ 540916984 h 772"/>
                <a:gd name="T62" fmla="*/ 123018224 w 3701"/>
                <a:gd name="T63" fmla="*/ 595008750 h 772"/>
                <a:gd name="T64" fmla="*/ 187571590 w 3701"/>
                <a:gd name="T65" fmla="*/ 626972231 h 772"/>
                <a:gd name="T66" fmla="*/ 270396135 w 3701"/>
                <a:gd name="T67" fmla="*/ 629431030 h 772"/>
                <a:gd name="T68" fmla="*/ 440306903 w 3701"/>
                <a:gd name="T69" fmla="*/ 631889829 h 772"/>
                <a:gd name="T70" fmla="*/ 610826273 w 3701"/>
                <a:gd name="T71" fmla="*/ 618776536 h 772"/>
                <a:gd name="T72" fmla="*/ 716792277 w 3701"/>
                <a:gd name="T73" fmla="*/ 629431030 h 772"/>
                <a:gd name="T74" fmla="*/ 885485743 w 3701"/>
                <a:gd name="T75" fmla="*/ 631889829 h 772"/>
                <a:gd name="T76" fmla="*/ 1057223293 w 3701"/>
                <a:gd name="T77" fmla="*/ 618776536 h 772"/>
                <a:gd name="T78" fmla="*/ 1162579817 w 3701"/>
                <a:gd name="T79" fmla="*/ 629431030 h 772"/>
                <a:gd name="T80" fmla="*/ 1331882568 w 3701"/>
                <a:gd name="T81" fmla="*/ 631889829 h 772"/>
                <a:gd name="T82" fmla="*/ 1503011418 w 3701"/>
                <a:gd name="T83" fmla="*/ 618776536 h 772"/>
                <a:gd name="T84" fmla="*/ 1608976642 w 3701"/>
                <a:gd name="T85" fmla="*/ 629431030 h 772"/>
                <a:gd name="T86" fmla="*/ 1777670303 w 3701"/>
                <a:gd name="T87" fmla="*/ 631889829 h 772"/>
                <a:gd name="T88" fmla="*/ 1949407853 w 3701"/>
                <a:gd name="T89" fmla="*/ 618776536 h 772"/>
                <a:gd name="T90" fmla="*/ 2042584143 w 3701"/>
                <a:gd name="T91" fmla="*/ 631889829 h 772"/>
                <a:gd name="T92" fmla="*/ 2110182567 w 3701"/>
                <a:gd name="T93" fmla="*/ 608122042 h 772"/>
                <a:gd name="T94" fmla="*/ 2147483647 w 3701"/>
                <a:gd name="T95" fmla="*/ 560586470 h 772"/>
                <a:gd name="T96" fmla="*/ 2147483647 w 3701"/>
                <a:gd name="T97" fmla="*/ 493382316 h 772"/>
                <a:gd name="T98" fmla="*/ 2147483647 w 3701"/>
                <a:gd name="T99" fmla="*/ 410605053 h 772"/>
                <a:gd name="T100" fmla="*/ 2147483647 w 3701"/>
                <a:gd name="T101" fmla="*/ 316355016 h 772"/>
                <a:gd name="T102" fmla="*/ 2147483647 w 3701"/>
                <a:gd name="T103" fmla="*/ 222104017 h 772"/>
                <a:gd name="T104" fmla="*/ 2147483647 w 3701"/>
                <a:gd name="T105" fmla="*/ 140147070 h 772"/>
                <a:gd name="T106" fmla="*/ 2147483647 w 3701"/>
                <a:gd name="T107" fmla="*/ 72122685 h 772"/>
                <a:gd name="T108" fmla="*/ 2110182567 w 3701"/>
                <a:gd name="T109" fmla="*/ 24587091 h 772"/>
                <a:gd name="T110" fmla="*/ 2042584143 w 3701"/>
                <a:gd name="T111" fmla="*/ 1639502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701"/>
                <a:gd name="T169" fmla="*/ 0 h 772"/>
                <a:gd name="T170" fmla="*/ 3701 w 3701"/>
                <a:gd name="T171" fmla="*/ 772 h 77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701" h="772">
                  <a:moveTo>
                    <a:pt x="3315" y="0"/>
                  </a:moveTo>
                  <a:lnTo>
                    <a:pt x="3315" y="0"/>
                  </a:lnTo>
                  <a:lnTo>
                    <a:pt x="3298" y="0"/>
                  </a:lnTo>
                  <a:lnTo>
                    <a:pt x="3281" y="1"/>
                  </a:lnTo>
                  <a:lnTo>
                    <a:pt x="3264" y="4"/>
                  </a:lnTo>
                  <a:lnTo>
                    <a:pt x="3247" y="6"/>
                  </a:lnTo>
                  <a:lnTo>
                    <a:pt x="3230" y="9"/>
                  </a:lnTo>
                  <a:lnTo>
                    <a:pt x="3214" y="13"/>
                  </a:lnTo>
                  <a:lnTo>
                    <a:pt x="3199" y="17"/>
                  </a:lnTo>
                  <a:lnTo>
                    <a:pt x="3183" y="23"/>
                  </a:lnTo>
                  <a:lnTo>
                    <a:pt x="3080" y="23"/>
                  </a:lnTo>
                  <a:lnTo>
                    <a:pt x="3064" y="17"/>
                  </a:lnTo>
                  <a:lnTo>
                    <a:pt x="3048" y="13"/>
                  </a:lnTo>
                  <a:lnTo>
                    <a:pt x="3032" y="9"/>
                  </a:lnTo>
                  <a:lnTo>
                    <a:pt x="3016" y="6"/>
                  </a:lnTo>
                  <a:lnTo>
                    <a:pt x="2999" y="4"/>
                  </a:lnTo>
                  <a:lnTo>
                    <a:pt x="2983" y="1"/>
                  </a:lnTo>
                  <a:lnTo>
                    <a:pt x="2966" y="0"/>
                  </a:lnTo>
                  <a:lnTo>
                    <a:pt x="2949" y="0"/>
                  </a:lnTo>
                  <a:lnTo>
                    <a:pt x="2931" y="0"/>
                  </a:lnTo>
                  <a:lnTo>
                    <a:pt x="2914" y="1"/>
                  </a:lnTo>
                  <a:lnTo>
                    <a:pt x="2897" y="4"/>
                  </a:lnTo>
                  <a:lnTo>
                    <a:pt x="2881" y="6"/>
                  </a:lnTo>
                  <a:lnTo>
                    <a:pt x="2865" y="9"/>
                  </a:lnTo>
                  <a:lnTo>
                    <a:pt x="2849" y="13"/>
                  </a:lnTo>
                  <a:lnTo>
                    <a:pt x="2833" y="17"/>
                  </a:lnTo>
                  <a:lnTo>
                    <a:pt x="2817" y="23"/>
                  </a:lnTo>
                  <a:lnTo>
                    <a:pt x="2714" y="23"/>
                  </a:lnTo>
                  <a:lnTo>
                    <a:pt x="2698" y="17"/>
                  </a:lnTo>
                  <a:lnTo>
                    <a:pt x="2683" y="13"/>
                  </a:lnTo>
                  <a:lnTo>
                    <a:pt x="2666" y="9"/>
                  </a:lnTo>
                  <a:lnTo>
                    <a:pt x="2650" y="6"/>
                  </a:lnTo>
                  <a:lnTo>
                    <a:pt x="2634" y="4"/>
                  </a:lnTo>
                  <a:lnTo>
                    <a:pt x="2617" y="1"/>
                  </a:lnTo>
                  <a:lnTo>
                    <a:pt x="2599" y="0"/>
                  </a:lnTo>
                  <a:lnTo>
                    <a:pt x="2582" y="0"/>
                  </a:lnTo>
                  <a:lnTo>
                    <a:pt x="2565" y="0"/>
                  </a:lnTo>
                  <a:lnTo>
                    <a:pt x="2548" y="1"/>
                  </a:lnTo>
                  <a:lnTo>
                    <a:pt x="2532" y="4"/>
                  </a:lnTo>
                  <a:lnTo>
                    <a:pt x="2515" y="6"/>
                  </a:lnTo>
                  <a:lnTo>
                    <a:pt x="2499" y="9"/>
                  </a:lnTo>
                  <a:lnTo>
                    <a:pt x="2483" y="13"/>
                  </a:lnTo>
                  <a:lnTo>
                    <a:pt x="2467" y="17"/>
                  </a:lnTo>
                  <a:lnTo>
                    <a:pt x="2452" y="23"/>
                  </a:lnTo>
                  <a:lnTo>
                    <a:pt x="2347" y="23"/>
                  </a:lnTo>
                  <a:lnTo>
                    <a:pt x="2333" y="17"/>
                  </a:lnTo>
                  <a:lnTo>
                    <a:pt x="2317" y="13"/>
                  </a:lnTo>
                  <a:lnTo>
                    <a:pt x="2301" y="9"/>
                  </a:lnTo>
                  <a:lnTo>
                    <a:pt x="2284" y="6"/>
                  </a:lnTo>
                  <a:lnTo>
                    <a:pt x="2267" y="4"/>
                  </a:lnTo>
                  <a:lnTo>
                    <a:pt x="2250" y="1"/>
                  </a:lnTo>
                  <a:lnTo>
                    <a:pt x="2234" y="0"/>
                  </a:lnTo>
                  <a:lnTo>
                    <a:pt x="2217" y="0"/>
                  </a:lnTo>
                  <a:lnTo>
                    <a:pt x="2200" y="0"/>
                  </a:lnTo>
                  <a:lnTo>
                    <a:pt x="2183" y="1"/>
                  </a:lnTo>
                  <a:lnTo>
                    <a:pt x="2165" y="4"/>
                  </a:lnTo>
                  <a:lnTo>
                    <a:pt x="2149" y="6"/>
                  </a:lnTo>
                  <a:lnTo>
                    <a:pt x="2132" y="9"/>
                  </a:lnTo>
                  <a:lnTo>
                    <a:pt x="2116" y="13"/>
                  </a:lnTo>
                  <a:lnTo>
                    <a:pt x="2101" y="17"/>
                  </a:lnTo>
                  <a:lnTo>
                    <a:pt x="2085" y="23"/>
                  </a:lnTo>
                  <a:lnTo>
                    <a:pt x="1982" y="23"/>
                  </a:lnTo>
                  <a:lnTo>
                    <a:pt x="1966" y="17"/>
                  </a:lnTo>
                  <a:lnTo>
                    <a:pt x="1950" y="13"/>
                  </a:lnTo>
                  <a:lnTo>
                    <a:pt x="1934" y="9"/>
                  </a:lnTo>
                  <a:lnTo>
                    <a:pt x="1918" y="6"/>
                  </a:lnTo>
                  <a:lnTo>
                    <a:pt x="1901" y="4"/>
                  </a:lnTo>
                  <a:lnTo>
                    <a:pt x="1885" y="1"/>
                  </a:lnTo>
                  <a:lnTo>
                    <a:pt x="1868" y="0"/>
                  </a:lnTo>
                  <a:lnTo>
                    <a:pt x="1851" y="0"/>
                  </a:lnTo>
                  <a:lnTo>
                    <a:pt x="1833" y="0"/>
                  </a:lnTo>
                  <a:lnTo>
                    <a:pt x="1816" y="1"/>
                  </a:lnTo>
                  <a:lnTo>
                    <a:pt x="1799" y="4"/>
                  </a:lnTo>
                  <a:lnTo>
                    <a:pt x="1783" y="6"/>
                  </a:lnTo>
                  <a:lnTo>
                    <a:pt x="1767" y="9"/>
                  </a:lnTo>
                  <a:lnTo>
                    <a:pt x="1751" y="13"/>
                  </a:lnTo>
                  <a:lnTo>
                    <a:pt x="1735" y="17"/>
                  </a:lnTo>
                  <a:lnTo>
                    <a:pt x="1719" y="23"/>
                  </a:lnTo>
                  <a:lnTo>
                    <a:pt x="1616" y="23"/>
                  </a:lnTo>
                  <a:lnTo>
                    <a:pt x="1600" y="17"/>
                  </a:lnTo>
                  <a:lnTo>
                    <a:pt x="1584" y="13"/>
                  </a:lnTo>
                  <a:lnTo>
                    <a:pt x="1568" y="9"/>
                  </a:lnTo>
                  <a:lnTo>
                    <a:pt x="1552" y="6"/>
                  </a:lnTo>
                  <a:lnTo>
                    <a:pt x="1536" y="4"/>
                  </a:lnTo>
                  <a:lnTo>
                    <a:pt x="1518" y="1"/>
                  </a:lnTo>
                  <a:lnTo>
                    <a:pt x="1501" y="0"/>
                  </a:lnTo>
                  <a:lnTo>
                    <a:pt x="1484" y="0"/>
                  </a:lnTo>
                  <a:lnTo>
                    <a:pt x="1467" y="0"/>
                  </a:lnTo>
                  <a:lnTo>
                    <a:pt x="1450" y="1"/>
                  </a:lnTo>
                  <a:lnTo>
                    <a:pt x="1434" y="4"/>
                  </a:lnTo>
                  <a:lnTo>
                    <a:pt x="1417" y="6"/>
                  </a:lnTo>
                  <a:lnTo>
                    <a:pt x="1400" y="9"/>
                  </a:lnTo>
                  <a:lnTo>
                    <a:pt x="1384" y="13"/>
                  </a:lnTo>
                  <a:lnTo>
                    <a:pt x="1368" y="17"/>
                  </a:lnTo>
                  <a:lnTo>
                    <a:pt x="1354" y="23"/>
                  </a:lnTo>
                  <a:lnTo>
                    <a:pt x="1249" y="23"/>
                  </a:lnTo>
                  <a:lnTo>
                    <a:pt x="1234" y="17"/>
                  </a:lnTo>
                  <a:lnTo>
                    <a:pt x="1218" y="13"/>
                  </a:lnTo>
                  <a:lnTo>
                    <a:pt x="1202" y="9"/>
                  </a:lnTo>
                  <a:lnTo>
                    <a:pt x="1186" y="6"/>
                  </a:lnTo>
                  <a:lnTo>
                    <a:pt x="1169" y="4"/>
                  </a:lnTo>
                  <a:lnTo>
                    <a:pt x="1152" y="1"/>
                  </a:lnTo>
                  <a:lnTo>
                    <a:pt x="1136" y="0"/>
                  </a:lnTo>
                  <a:lnTo>
                    <a:pt x="1119" y="0"/>
                  </a:lnTo>
                  <a:lnTo>
                    <a:pt x="1102" y="0"/>
                  </a:lnTo>
                  <a:lnTo>
                    <a:pt x="1084" y="1"/>
                  </a:lnTo>
                  <a:lnTo>
                    <a:pt x="1067" y="4"/>
                  </a:lnTo>
                  <a:lnTo>
                    <a:pt x="1051" y="6"/>
                  </a:lnTo>
                  <a:lnTo>
                    <a:pt x="1034" y="9"/>
                  </a:lnTo>
                  <a:lnTo>
                    <a:pt x="1018" y="13"/>
                  </a:lnTo>
                  <a:lnTo>
                    <a:pt x="1003" y="17"/>
                  </a:lnTo>
                  <a:lnTo>
                    <a:pt x="987" y="23"/>
                  </a:lnTo>
                  <a:lnTo>
                    <a:pt x="883" y="23"/>
                  </a:lnTo>
                  <a:lnTo>
                    <a:pt x="868" y="17"/>
                  </a:lnTo>
                  <a:lnTo>
                    <a:pt x="852" y="13"/>
                  </a:lnTo>
                  <a:lnTo>
                    <a:pt x="836" y="9"/>
                  </a:lnTo>
                  <a:lnTo>
                    <a:pt x="820" y="6"/>
                  </a:lnTo>
                  <a:lnTo>
                    <a:pt x="803" y="4"/>
                  </a:lnTo>
                  <a:lnTo>
                    <a:pt x="787" y="1"/>
                  </a:lnTo>
                  <a:lnTo>
                    <a:pt x="770" y="0"/>
                  </a:lnTo>
                  <a:lnTo>
                    <a:pt x="752" y="0"/>
                  </a:lnTo>
                  <a:lnTo>
                    <a:pt x="735" y="0"/>
                  </a:lnTo>
                  <a:lnTo>
                    <a:pt x="718" y="1"/>
                  </a:lnTo>
                  <a:lnTo>
                    <a:pt x="701" y="4"/>
                  </a:lnTo>
                  <a:lnTo>
                    <a:pt x="685" y="6"/>
                  </a:lnTo>
                  <a:lnTo>
                    <a:pt x="669" y="9"/>
                  </a:lnTo>
                  <a:lnTo>
                    <a:pt x="653" y="13"/>
                  </a:lnTo>
                  <a:lnTo>
                    <a:pt x="637" y="17"/>
                  </a:lnTo>
                  <a:lnTo>
                    <a:pt x="621" y="23"/>
                  </a:lnTo>
                  <a:lnTo>
                    <a:pt x="518" y="23"/>
                  </a:lnTo>
                  <a:lnTo>
                    <a:pt x="502" y="17"/>
                  </a:lnTo>
                  <a:lnTo>
                    <a:pt x="486" y="13"/>
                  </a:lnTo>
                  <a:lnTo>
                    <a:pt x="470" y="9"/>
                  </a:lnTo>
                  <a:lnTo>
                    <a:pt x="454" y="6"/>
                  </a:lnTo>
                  <a:lnTo>
                    <a:pt x="437" y="4"/>
                  </a:lnTo>
                  <a:lnTo>
                    <a:pt x="420" y="1"/>
                  </a:lnTo>
                  <a:lnTo>
                    <a:pt x="403" y="0"/>
                  </a:lnTo>
                  <a:lnTo>
                    <a:pt x="386" y="0"/>
                  </a:lnTo>
                  <a:lnTo>
                    <a:pt x="366" y="0"/>
                  </a:lnTo>
                  <a:lnTo>
                    <a:pt x="347" y="2"/>
                  </a:lnTo>
                  <a:lnTo>
                    <a:pt x="328" y="5"/>
                  </a:lnTo>
                  <a:lnTo>
                    <a:pt x="308" y="8"/>
                  </a:lnTo>
                  <a:lnTo>
                    <a:pt x="290" y="12"/>
                  </a:lnTo>
                  <a:lnTo>
                    <a:pt x="271" y="17"/>
                  </a:lnTo>
                  <a:lnTo>
                    <a:pt x="253" y="23"/>
                  </a:lnTo>
                  <a:lnTo>
                    <a:pt x="236" y="30"/>
                  </a:lnTo>
                  <a:lnTo>
                    <a:pt x="219" y="38"/>
                  </a:lnTo>
                  <a:lnTo>
                    <a:pt x="202" y="47"/>
                  </a:lnTo>
                  <a:lnTo>
                    <a:pt x="186" y="56"/>
                  </a:lnTo>
                  <a:lnTo>
                    <a:pt x="171" y="65"/>
                  </a:lnTo>
                  <a:lnTo>
                    <a:pt x="155" y="77"/>
                  </a:lnTo>
                  <a:lnTo>
                    <a:pt x="141" y="88"/>
                  </a:lnTo>
                  <a:lnTo>
                    <a:pt x="126" y="100"/>
                  </a:lnTo>
                  <a:lnTo>
                    <a:pt x="113" y="113"/>
                  </a:lnTo>
                  <a:lnTo>
                    <a:pt x="100" y="126"/>
                  </a:lnTo>
                  <a:lnTo>
                    <a:pt x="88" y="141"/>
                  </a:lnTo>
                  <a:lnTo>
                    <a:pt x="77" y="155"/>
                  </a:lnTo>
                  <a:lnTo>
                    <a:pt x="65" y="171"/>
                  </a:lnTo>
                  <a:lnTo>
                    <a:pt x="56" y="186"/>
                  </a:lnTo>
                  <a:lnTo>
                    <a:pt x="47" y="202"/>
                  </a:lnTo>
                  <a:lnTo>
                    <a:pt x="38" y="219"/>
                  </a:lnTo>
                  <a:lnTo>
                    <a:pt x="30" y="236"/>
                  </a:lnTo>
                  <a:lnTo>
                    <a:pt x="23" y="253"/>
                  </a:lnTo>
                  <a:lnTo>
                    <a:pt x="17" y="271"/>
                  </a:lnTo>
                  <a:lnTo>
                    <a:pt x="12" y="290"/>
                  </a:lnTo>
                  <a:lnTo>
                    <a:pt x="8" y="308"/>
                  </a:lnTo>
                  <a:lnTo>
                    <a:pt x="5" y="328"/>
                  </a:lnTo>
                  <a:lnTo>
                    <a:pt x="2" y="347"/>
                  </a:lnTo>
                  <a:lnTo>
                    <a:pt x="0" y="367"/>
                  </a:lnTo>
                  <a:lnTo>
                    <a:pt x="0" y="386"/>
                  </a:lnTo>
                  <a:lnTo>
                    <a:pt x="0" y="407"/>
                  </a:lnTo>
                  <a:lnTo>
                    <a:pt x="2" y="426"/>
                  </a:lnTo>
                  <a:lnTo>
                    <a:pt x="5" y="446"/>
                  </a:lnTo>
                  <a:lnTo>
                    <a:pt x="8" y="464"/>
                  </a:lnTo>
                  <a:lnTo>
                    <a:pt x="12" y="482"/>
                  </a:lnTo>
                  <a:lnTo>
                    <a:pt x="17" y="501"/>
                  </a:lnTo>
                  <a:lnTo>
                    <a:pt x="23" y="519"/>
                  </a:lnTo>
                  <a:lnTo>
                    <a:pt x="30" y="536"/>
                  </a:lnTo>
                  <a:lnTo>
                    <a:pt x="38" y="553"/>
                  </a:lnTo>
                  <a:lnTo>
                    <a:pt x="47" y="570"/>
                  </a:lnTo>
                  <a:lnTo>
                    <a:pt x="56" y="586"/>
                  </a:lnTo>
                  <a:lnTo>
                    <a:pt x="65" y="602"/>
                  </a:lnTo>
                  <a:lnTo>
                    <a:pt x="77" y="617"/>
                  </a:lnTo>
                  <a:lnTo>
                    <a:pt x="88" y="632"/>
                  </a:lnTo>
                  <a:lnTo>
                    <a:pt x="100" y="646"/>
                  </a:lnTo>
                  <a:lnTo>
                    <a:pt x="113" y="660"/>
                  </a:lnTo>
                  <a:lnTo>
                    <a:pt x="126" y="672"/>
                  </a:lnTo>
                  <a:lnTo>
                    <a:pt x="141" y="684"/>
                  </a:lnTo>
                  <a:lnTo>
                    <a:pt x="155" y="695"/>
                  </a:lnTo>
                  <a:lnTo>
                    <a:pt x="171" y="707"/>
                  </a:lnTo>
                  <a:lnTo>
                    <a:pt x="186" y="717"/>
                  </a:lnTo>
                  <a:lnTo>
                    <a:pt x="202" y="726"/>
                  </a:lnTo>
                  <a:lnTo>
                    <a:pt x="219" y="734"/>
                  </a:lnTo>
                  <a:lnTo>
                    <a:pt x="236" y="742"/>
                  </a:lnTo>
                  <a:lnTo>
                    <a:pt x="253" y="749"/>
                  </a:lnTo>
                  <a:lnTo>
                    <a:pt x="271" y="755"/>
                  </a:lnTo>
                  <a:lnTo>
                    <a:pt x="290" y="760"/>
                  </a:lnTo>
                  <a:lnTo>
                    <a:pt x="308" y="765"/>
                  </a:lnTo>
                  <a:lnTo>
                    <a:pt x="328" y="768"/>
                  </a:lnTo>
                  <a:lnTo>
                    <a:pt x="347" y="771"/>
                  </a:lnTo>
                  <a:lnTo>
                    <a:pt x="366" y="772"/>
                  </a:lnTo>
                  <a:lnTo>
                    <a:pt x="386" y="772"/>
                  </a:lnTo>
                  <a:lnTo>
                    <a:pt x="416" y="771"/>
                  </a:lnTo>
                  <a:lnTo>
                    <a:pt x="444" y="768"/>
                  </a:lnTo>
                  <a:lnTo>
                    <a:pt x="473" y="763"/>
                  </a:lnTo>
                  <a:lnTo>
                    <a:pt x="500" y="755"/>
                  </a:lnTo>
                  <a:lnTo>
                    <a:pt x="638" y="755"/>
                  </a:lnTo>
                  <a:lnTo>
                    <a:pt x="665" y="763"/>
                  </a:lnTo>
                  <a:lnTo>
                    <a:pt x="694" y="768"/>
                  </a:lnTo>
                  <a:lnTo>
                    <a:pt x="723" y="771"/>
                  </a:lnTo>
                  <a:lnTo>
                    <a:pt x="752" y="772"/>
                  </a:lnTo>
                  <a:lnTo>
                    <a:pt x="782" y="771"/>
                  </a:lnTo>
                  <a:lnTo>
                    <a:pt x="811" y="768"/>
                  </a:lnTo>
                  <a:lnTo>
                    <a:pt x="839" y="763"/>
                  </a:lnTo>
                  <a:lnTo>
                    <a:pt x="867" y="755"/>
                  </a:lnTo>
                  <a:lnTo>
                    <a:pt x="1003" y="755"/>
                  </a:lnTo>
                  <a:lnTo>
                    <a:pt x="1032" y="763"/>
                  </a:lnTo>
                  <a:lnTo>
                    <a:pt x="1059" y="768"/>
                  </a:lnTo>
                  <a:lnTo>
                    <a:pt x="1089" y="771"/>
                  </a:lnTo>
                  <a:lnTo>
                    <a:pt x="1119" y="772"/>
                  </a:lnTo>
                  <a:lnTo>
                    <a:pt x="1147" y="771"/>
                  </a:lnTo>
                  <a:lnTo>
                    <a:pt x="1177" y="768"/>
                  </a:lnTo>
                  <a:lnTo>
                    <a:pt x="1206" y="763"/>
                  </a:lnTo>
                  <a:lnTo>
                    <a:pt x="1233" y="755"/>
                  </a:lnTo>
                  <a:lnTo>
                    <a:pt x="1370" y="755"/>
                  </a:lnTo>
                  <a:lnTo>
                    <a:pt x="1397" y="763"/>
                  </a:lnTo>
                  <a:lnTo>
                    <a:pt x="1426" y="768"/>
                  </a:lnTo>
                  <a:lnTo>
                    <a:pt x="1454" y="771"/>
                  </a:lnTo>
                  <a:lnTo>
                    <a:pt x="1484" y="772"/>
                  </a:lnTo>
                  <a:lnTo>
                    <a:pt x="1514" y="771"/>
                  </a:lnTo>
                  <a:lnTo>
                    <a:pt x="1544" y="768"/>
                  </a:lnTo>
                  <a:lnTo>
                    <a:pt x="1571" y="763"/>
                  </a:lnTo>
                  <a:lnTo>
                    <a:pt x="1599" y="755"/>
                  </a:lnTo>
                  <a:lnTo>
                    <a:pt x="1736" y="755"/>
                  </a:lnTo>
                  <a:lnTo>
                    <a:pt x="1763" y="763"/>
                  </a:lnTo>
                  <a:lnTo>
                    <a:pt x="1792" y="768"/>
                  </a:lnTo>
                  <a:lnTo>
                    <a:pt x="1821" y="771"/>
                  </a:lnTo>
                  <a:lnTo>
                    <a:pt x="1851" y="772"/>
                  </a:lnTo>
                  <a:lnTo>
                    <a:pt x="1880" y="771"/>
                  </a:lnTo>
                  <a:lnTo>
                    <a:pt x="1909" y="768"/>
                  </a:lnTo>
                  <a:lnTo>
                    <a:pt x="1938" y="763"/>
                  </a:lnTo>
                  <a:lnTo>
                    <a:pt x="1965" y="755"/>
                  </a:lnTo>
                  <a:lnTo>
                    <a:pt x="2101" y="755"/>
                  </a:lnTo>
                  <a:lnTo>
                    <a:pt x="2130" y="763"/>
                  </a:lnTo>
                  <a:lnTo>
                    <a:pt x="2157" y="768"/>
                  </a:lnTo>
                  <a:lnTo>
                    <a:pt x="2187" y="771"/>
                  </a:lnTo>
                  <a:lnTo>
                    <a:pt x="2217" y="772"/>
                  </a:lnTo>
                  <a:lnTo>
                    <a:pt x="2247" y="771"/>
                  </a:lnTo>
                  <a:lnTo>
                    <a:pt x="2275" y="768"/>
                  </a:lnTo>
                  <a:lnTo>
                    <a:pt x="2304" y="763"/>
                  </a:lnTo>
                  <a:lnTo>
                    <a:pt x="2331" y="755"/>
                  </a:lnTo>
                  <a:lnTo>
                    <a:pt x="2468" y="755"/>
                  </a:lnTo>
                  <a:lnTo>
                    <a:pt x="2495" y="763"/>
                  </a:lnTo>
                  <a:lnTo>
                    <a:pt x="2524" y="768"/>
                  </a:lnTo>
                  <a:lnTo>
                    <a:pt x="2552" y="771"/>
                  </a:lnTo>
                  <a:lnTo>
                    <a:pt x="2582" y="772"/>
                  </a:lnTo>
                  <a:lnTo>
                    <a:pt x="2612" y="771"/>
                  </a:lnTo>
                  <a:lnTo>
                    <a:pt x="2642" y="768"/>
                  </a:lnTo>
                  <a:lnTo>
                    <a:pt x="2669" y="763"/>
                  </a:lnTo>
                  <a:lnTo>
                    <a:pt x="2697" y="755"/>
                  </a:lnTo>
                  <a:lnTo>
                    <a:pt x="2834" y="755"/>
                  </a:lnTo>
                  <a:lnTo>
                    <a:pt x="2862" y="763"/>
                  </a:lnTo>
                  <a:lnTo>
                    <a:pt x="2890" y="768"/>
                  </a:lnTo>
                  <a:lnTo>
                    <a:pt x="2919" y="771"/>
                  </a:lnTo>
                  <a:lnTo>
                    <a:pt x="2949" y="772"/>
                  </a:lnTo>
                  <a:lnTo>
                    <a:pt x="2978" y="771"/>
                  </a:lnTo>
                  <a:lnTo>
                    <a:pt x="3007" y="768"/>
                  </a:lnTo>
                  <a:lnTo>
                    <a:pt x="3036" y="763"/>
                  </a:lnTo>
                  <a:lnTo>
                    <a:pt x="3063" y="755"/>
                  </a:lnTo>
                  <a:lnTo>
                    <a:pt x="3201" y="755"/>
                  </a:lnTo>
                  <a:lnTo>
                    <a:pt x="3228" y="763"/>
                  </a:lnTo>
                  <a:lnTo>
                    <a:pt x="3256" y="768"/>
                  </a:lnTo>
                  <a:lnTo>
                    <a:pt x="3285" y="771"/>
                  </a:lnTo>
                  <a:lnTo>
                    <a:pt x="3315" y="772"/>
                  </a:lnTo>
                  <a:lnTo>
                    <a:pt x="3335" y="772"/>
                  </a:lnTo>
                  <a:lnTo>
                    <a:pt x="3354" y="771"/>
                  </a:lnTo>
                  <a:lnTo>
                    <a:pt x="3373" y="768"/>
                  </a:lnTo>
                  <a:lnTo>
                    <a:pt x="3393" y="765"/>
                  </a:lnTo>
                  <a:lnTo>
                    <a:pt x="3411" y="760"/>
                  </a:lnTo>
                  <a:lnTo>
                    <a:pt x="3430" y="755"/>
                  </a:lnTo>
                  <a:lnTo>
                    <a:pt x="3448" y="749"/>
                  </a:lnTo>
                  <a:lnTo>
                    <a:pt x="3465" y="742"/>
                  </a:lnTo>
                  <a:lnTo>
                    <a:pt x="3482" y="734"/>
                  </a:lnTo>
                  <a:lnTo>
                    <a:pt x="3498" y="726"/>
                  </a:lnTo>
                  <a:lnTo>
                    <a:pt x="3515" y="717"/>
                  </a:lnTo>
                  <a:lnTo>
                    <a:pt x="3530" y="707"/>
                  </a:lnTo>
                  <a:lnTo>
                    <a:pt x="3545" y="695"/>
                  </a:lnTo>
                  <a:lnTo>
                    <a:pt x="3560" y="684"/>
                  </a:lnTo>
                  <a:lnTo>
                    <a:pt x="3574" y="672"/>
                  </a:lnTo>
                  <a:lnTo>
                    <a:pt x="3588" y="660"/>
                  </a:lnTo>
                  <a:lnTo>
                    <a:pt x="3600" y="646"/>
                  </a:lnTo>
                  <a:lnTo>
                    <a:pt x="3613" y="632"/>
                  </a:lnTo>
                  <a:lnTo>
                    <a:pt x="3624" y="617"/>
                  </a:lnTo>
                  <a:lnTo>
                    <a:pt x="3635" y="602"/>
                  </a:lnTo>
                  <a:lnTo>
                    <a:pt x="3645" y="586"/>
                  </a:lnTo>
                  <a:lnTo>
                    <a:pt x="3654" y="570"/>
                  </a:lnTo>
                  <a:lnTo>
                    <a:pt x="3663" y="553"/>
                  </a:lnTo>
                  <a:lnTo>
                    <a:pt x="3670" y="536"/>
                  </a:lnTo>
                  <a:lnTo>
                    <a:pt x="3677" y="519"/>
                  </a:lnTo>
                  <a:lnTo>
                    <a:pt x="3684" y="501"/>
                  </a:lnTo>
                  <a:lnTo>
                    <a:pt x="3688" y="482"/>
                  </a:lnTo>
                  <a:lnTo>
                    <a:pt x="3693" y="464"/>
                  </a:lnTo>
                  <a:lnTo>
                    <a:pt x="3696" y="446"/>
                  </a:lnTo>
                  <a:lnTo>
                    <a:pt x="3699" y="426"/>
                  </a:lnTo>
                  <a:lnTo>
                    <a:pt x="3701" y="407"/>
                  </a:lnTo>
                  <a:lnTo>
                    <a:pt x="3701" y="386"/>
                  </a:lnTo>
                  <a:lnTo>
                    <a:pt x="3701" y="367"/>
                  </a:lnTo>
                  <a:lnTo>
                    <a:pt x="3699" y="347"/>
                  </a:lnTo>
                  <a:lnTo>
                    <a:pt x="3696" y="328"/>
                  </a:lnTo>
                  <a:lnTo>
                    <a:pt x="3693" y="308"/>
                  </a:lnTo>
                  <a:lnTo>
                    <a:pt x="3688" y="290"/>
                  </a:lnTo>
                  <a:lnTo>
                    <a:pt x="3684" y="271"/>
                  </a:lnTo>
                  <a:lnTo>
                    <a:pt x="3677" y="253"/>
                  </a:lnTo>
                  <a:lnTo>
                    <a:pt x="3670" y="236"/>
                  </a:lnTo>
                  <a:lnTo>
                    <a:pt x="3663" y="219"/>
                  </a:lnTo>
                  <a:lnTo>
                    <a:pt x="3654" y="202"/>
                  </a:lnTo>
                  <a:lnTo>
                    <a:pt x="3645" y="186"/>
                  </a:lnTo>
                  <a:lnTo>
                    <a:pt x="3635" y="171"/>
                  </a:lnTo>
                  <a:lnTo>
                    <a:pt x="3624" y="155"/>
                  </a:lnTo>
                  <a:lnTo>
                    <a:pt x="3613" y="141"/>
                  </a:lnTo>
                  <a:lnTo>
                    <a:pt x="3600" y="126"/>
                  </a:lnTo>
                  <a:lnTo>
                    <a:pt x="3588" y="113"/>
                  </a:lnTo>
                  <a:lnTo>
                    <a:pt x="3574" y="100"/>
                  </a:lnTo>
                  <a:lnTo>
                    <a:pt x="3560" y="88"/>
                  </a:lnTo>
                  <a:lnTo>
                    <a:pt x="3545" y="77"/>
                  </a:lnTo>
                  <a:lnTo>
                    <a:pt x="3530" y="65"/>
                  </a:lnTo>
                  <a:lnTo>
                    <a:pt x="3515" y="56"/>
                  </a:lnTo>
                  <a:lnTo>
                    <a:pt x="3498" y="47"/>
                  </a:lnTo>
                  <a:lnTo>
                    <a:pt x="3482" y="38"/>
                  </a:lnTo>
                  <a:lnTo>
                    <a:pt x="3465" y="30"/>
                  </a:lnTo>
                  <a:lnTo>
                    <a:pt x="3448" y="23"/>
                  </a:lnTo>
                  <a:lnTo>
                    <a:pt x="3430" y="17"/>
                  </a:lnTo>
                  <a:lnTo>
                    <a:pt x="3411" y="12"/>
                  </a:lnTo>
                  <a:lnTo>
                    <a:pt x="3393" y="8"/>
                  </a:lnTo>
                  <a:lnTo>
                    <a:pt x="3373" y="5"/>
                  </a:lnTo>
                  <a:lnTo>
                    <a:pt x="3354" y="2"/>
                  </a:lnTo>
                  <a:lnTo>
                    <a:pt x="3335" y="0"/>
                  </a:lnTo>
                  <a:lnTo>
                    <a:pt x="3315" y="0"/>
                  </a:lnTo>
                  <a:close/>
                </a:path>
              </a:pathLst>
            </a:custGeom>
            <a:solidFill>
              <a:srgbClr val="F2F2F2"/>
            </a:solidFill>
            <a:ln w="1016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11" name="矩形 3"/>
            <p:cNvSpPr>
              <a:spLocks noChangeArrowheads="1"/>
            </p:cNvSpPr>
            <p:nvPr/>
          </p:nvSpPr>
          <p:spPr bwMode="auto">
            <a:xfrm>
              <a:off x="4024863" y="4893320"/>
              <a:ext cx="2528922" cy="674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700" dirty="0">
                  <a:latin typeface="黑体" pitchFamily="49" charset="-122"/>
                  <a:ea typeface="黑体" pitchFamily="49" charset="-122"/>
                </a:rPr>
                <a:t>金字塔夕照</a:t>
              </a: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8410" y="2981368"/>
            <a:ext cx="2469777" cy="16902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6661150" y="2433638"/>
            <a:ext cx="646113" cy="3492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/>
          </a:p>
        </p:txBody>
      </p:sp>
      <p:sp>
        <p:nvSpPr>
          <p:cNvPr id="22" name="矩形 21"/>
          <p:cNvSpPr/>
          <p:nvPr/>
        </p:nvSpPr>
        <p:spPr>
          <a:xfrm>
            <a:off x="6350000" y="1933575"/>
            <a:ext cx="647700" cy="322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/>
          </a:p>
        </p:txBody>
      </p:sp>
      <p:sp>
        <p:nvSpPr>
          <p:cNvPr id="23" name="矩形 22"/>
          <p:cNvSpPr/>
          <p:nvPr/>
        </p:nvSpPr>
        <p:spPr>
          <a:xfrm>
            <a:off x="4527550" y="2433638"/>
            <a:ext cx="646113" cy="3619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/>
          </a:p>
        </p:txBody>
      </p:sp>
      <p:sp>
        <p:nvSpPr>
          <p:cNvPr id="7" name="矩形 6"/>
          <p:cNvSpPr/>
          <p:nvPr/>
        </p:nvSpPr>
        <p:spPr>
          <a:xfrm>
            <a:off x="5227638" y="2967038"/>
            <a:ext cx="657225" cy="3635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/>
          </a:p>
        </p:txBody>
      </p:sp>
      <p:sp>
        <p:nvSpPr>
          <p:cNvPr id="16" name="椭圆 15"/>
          <p:cNvSpPr/>
          <p:nvPr/>
        </p:nvSpPr>
        <p:spPr>
          <a:xfrm>
            <a:off x="7018338" y="2914650"/>
            <a:ext cx="711200" cy="504825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00" kern="0" noProof="1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570538" y="2370138"/>
            <a:ext cx="709612" cy="506412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00" kern="0" noProof="1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729538" y="1885950"/>
            <a:ext cx="720725" cy="434975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00" kern="0" noProof="1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173663" y="1838325"/>
            <a:ext cx="711200" cy="504825"/>
          </a:xfrm>
          <a:prstGeom prst="ellipse">
            <a:avLst/>
          </a:prstGeom>
          <a:grpFill/>
          <a:ln w="25400" cap="flat" cmpd="sng" algn="ctr">
            <a:solidFill>
              <a:srgbClr val="FF0000"/>
            </a:solidFill>
            <a:prstDash val="solid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txBody>
          <a:bodyPr anchor="ctr"/>
          <a:lstStyle/>
          <a:p>
            <a:pPr algn="ctr">
              <a:defRPr/>
            </a:pPr>
            <a:endParaRPr lang="zh-CN" altLang="en-US" sz="100" kern="0" noProof="1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8138" name="矩形 24"/>
          <p:cNvSpPr>
            <a:spLocks noChangeArrowheads="1"/>
          </p:cNvSpPr>
          <p:nvPr/>
        </p:nvSpPr>
        <p:spPr bwMode="auto">
          <a:xfrm>
            <a:off x="971550" y="912813"/>
            <a:ext cx="47767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夕阳下的金字塔有什么特点？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083050" y="1838325"/>
            <a:ext cx="4535488" cy="2674938"/>
          </a:xfrm>
          <a:prstGeom prst="rect">
            <a:avLst/>
          </a:prstGeom>
          <a:noFill/>
          <a:ln w="9525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在金色的夕阳下，金色的田野，金色的沙漠，连尼罗河的河水也泛着金光，而那古老的金字塔啊，简直像是用纯金铸成的。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598" y="1474248"/>
            <a:ext cx="2774402" cy="1517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598" y="3053885"/>
            <a:ext cx="2774402" cy="1560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2" grpId="0" bldLvl="0" animBg="1"/>
      <p:bldP spid="23" grpId="0" bldLvl="0" animBg="1"/>
      <p:bldP spid="7" grpId="0" bldLvl="0" animBg="1"/>
      <p:bldP spid="2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731963" y="2185988"/>
            <a:ext cx="4489450" cy="4111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2">
                <a:lumMod val="40000"/>
                <a:lumOff val="6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/>
          </a:p>
        </p:txBody>
      </p:sp>
      <p:sp>
        <p:nvSpPr>
          <p:cNvPr id="6" name="矩形 5"/>
          <p:cNvSpPr/>
          <p:nvPr/>
        </p:nvSpPr>
        <p:spPr>
          <a:xfrm>
            <a:off x="3557588" y="1108075"/>
            <a:ext cx="287337" cy="287338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/>
          </a:p>
        </p:txBody>
      </p:sp>
      <p:sp>
        <p:nvSpPr>
          <p:cNvPr id="16" name="爆炸形 1 15"/>
          <p:cNvSpPr/>
          <p:nvPr/>
        </p:nvSpPr>
        <p:spPr>
          <a:xfrm>
            <a:off x="5773738" y="3068638"/>
            <a:ext cx="2259012" cy="1398587"/>
          </a:xfrm>
          <a:prstGeom prst="irregularSeal1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219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kern="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比喻</a:t>
            </a:r>
          </a:p>
        </p:txBody>
      </p:sp>
      <p:grpSp>
        <p:nvGrpSpPr>
          <p:cNvPr id="2" name="组合 17"/>
          <p:cNvGrpSpPr>
            <a:grpSpLocks/>
          </p:cNvGrpSpPr>
          <p:nvPr/>
        </p:nvGrpSpPr>
        <p:grpSpPr bwMode="auto">
          <a:xfrm>
            <a:off x="927100" y="2982913"/>
            <a:ext cx="4303713" cy="1293812"/>
            <a:chOff x="3018588" y="2697472"/>
            <a:chExt cx="3833167" cy="1690099"/>
          </a:xfrm>
        </p:grpSpPr>
        <p:sp>
          <p:nvSpPr>
            <p:cNvPr id="49160" name="矩形 18"/>
            <p:cNvSpPr>
              <a:spLocks noChangeArrowheads="1"/>
            </p:cNvSpPr>
            <p:nvPr/>
          </p:nvSpPr>
          <p:spPr bwMode="auto">
            <a:xfrm>
              <a:off x="3035331" y="2774764"/>
              <a:ext cx="3816424" cy="1566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latin typeface="楷体" pitchFamily="49" charset="-122"/>
                  <a:ea typeface="楷体" pitchFamily="49" charset="-122"/>
                </a:rPr>
                <a:t>     </a:t>
              </a:r>
              <a:r>
                <a:rPr lang="zh-CN" altLang="en-US" sz="2400">
                  <a:latin typeface="微软雅黑" pitchFamily="34" charset="-122"/>
                  <a:ea typeface="微软雅黑" pitchFamily="34" charset="-122"/>
                </a:rPr>
                <a:t>这些文字描绘出金字塔在金色的夕阳下的壮丽景色，给读者以形象、具体的感受。</a:t>
              </a:r>
            </a:p>
          </p:txBody>
        </p:sp>
        <p:sp>
          <p:nvSpPr>
            <p:cNvPr id="20" name="流程图: 可选过程 19"/>
            <p:cNvSpPr/>
            <p:nvPr/>
          </p:nvSpPr>
          <p:spPr>
            <a:xfrm>
              <a:off x="3018588" y="2697472"/>
              <a:ext cx="3816200" cy="1690099"/>
            </a:xfrm>
            <a:prstGeom prst="flowChartAlternateProcess">
              <a:avLst/>
            </a:prstGeom>
            <a:grpFill/>
            <a:ln>
              <a:solidFill>
                <a:schemeClr val="accent1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00" noProof="1">
                  <a:latin typeface="微软雅黑" panose="020B0503020204020204" pitchFamily="34" charset="-122"/>
                  <a:sym typeface="+mn-ea"/>
                </a:rPr>
                <a:t>金字塔</a:t>
              </a:r>
            </a:p>
          </p:txBody>
        </p:sp>
      </p:grp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039813" y="1016000"/>
            <a:ext cx="705485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远远望去，它像漂浮在沙海中的三座金山，似乎一切金色的光源，都是从它那里放射出来的。你看，天上地下，黄澄澄，金灿灿，一片耀眼的色调，一幅多么开阔而又雄浑的画卷啊！</a:t>
            </a: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6" grpId="0" bldLvl="0" animBg="1"/>
      <p:bldP spid="16" grpId="0" bldLvl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116013" y="1563688"/>
            <a:ext cx="6954837" cy="2006600"/>
          </a:xfrm>
          <a:prstGeom prst="rect">
            <a:avLst/>
          </a:prstGeom>
          <a:noFill/>
          <a:ln w="9525">
            <a:solidFill>
              <a:srgbClr val="843C0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27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u="sng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比喻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指用跟甲事物有相似之点的乙事物来描写或说明甲事物。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algn="just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u="sng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好处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是使事物形象、生动，突出特点。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0975" y="879475"/>
            <a:ext cx="1162050" cy="5413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180" name="文本框 9"/>
          <p:cNvSpPr txBox="1">
            <a:spLocks noChangeArrowheads="1"/>
          </p:cNvSpPr>
          <p:nvPr/>
        </p:nvSpPr>
        <p:spPr bwMode="auto">
          <a:xfrm>
            <a:off x="4237038" y="981075"/>
            <a:ext cx="76041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比喻</a:t>
            </a:r>
          </a:p>
        </p:txBody>
      </p:sp>
      <p:pic>
        <p:nvPicPr>
          <p:cNvPr id="50181" name="Picture 2" descr="https://timgsa.baidu.com/timg?image&amp;quality=80&amp;size=b9999_10000&amp;sec=1572242066769&amp;di=d8e537b5462a779b529194a28750482c&amp;imgtype=0&amp;src=http%3A%2F%2F5b0988e595225.cdn.sohucs.com%2Fimages%2F20170927%2Fb0e08ffa04be46e4a01be2be160ad67e.jp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6913" y="3571875"/>
            <a:ext cx="1757362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3638" y="190500"/>
            <a:ext cx="1916112" cy="369888"/>
          </a:xfrm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2025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二、新课讲解</a:t>
            </a: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None/>
              <a:defRPr/>
            </a:pPr>
            <a:endParaRPr lang="zh-CN" altLang="en-US" sz="2025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"/>
              <a:defRPr/>
            </a:pPr>
            <a:endParaRPr lang="zh-CN" altLang="en-US" sz="100" noProof="1"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a"/>
  <p:tag name="KSO_WM_UNIT_INDEX" val="1"/>
  <p:tag name="KSO_WM_UNIT_ID" val="custom596_12*a*1"/>
  <p:tag name="KSO_WM_UNIT_CLEAR" val="1"/>
  <p:tag name="KSO_WM_UNIT_LAYERLEVEL" val="1"/>
  <p:tag name="KSO_WM_UNIT_VALUE" val="1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b"/>
  <p:tag name="KSO_WM_UNIT_INDEX" val="1"/>
  <p:tag name="KSO_WM_UNIT_ID" val="custom596_1*b*1"/>
  <p:tag name="KSO_WM_UNIT_CLEAR" val="1"/>
  <p:tag name="KSO_WM_UNIT_LAYERLEVEL" val="1"/>
  <p:tag name="KSO_WM_UNIT_VALUE" val="66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1408</Words>
  <Application>Microsoft Office PowerPoint</Application>
  <PresentationFormat>全屏显示(16:9)</PresentationFormat>
  <Paragraphs>159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方正卡通简体</vt:lpstr>
      <vt:lpstr>黑体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20* 金字塔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2018-03-01T02:03:00Z</dcterms:created>
  <dcterms:modified xsi:type="dcterms:W3CDTF">2021-10-26T08:22:15Z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