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30"/>
  </p:notesMasterIdLst>
  <p:handoutMasterIdLst>
    <p:handoutMasterId r:id="rId31"/>
  </p:handoutMasterIdLst>
  <p:sldIdLst>
    <p:sldId id="898" r:id="rId3"/>
    <p:sldId id="899" r:id="rId4"/>
    <p:sldId id="492" r:id="rId5"/>
    <p:sldId id="427" r:id="rId6"/>
    <p:sldId id="429" r:id="rId7"/>
    <p:sldId id="488" r:id="rId8"/>
    <p:sldId id="430" r:id="rId9"/>
    <p:sldId id="431" r:id="rId10"/>
    <p:sldId id="432" r:id="rId11"/>
    <p:sldId id="394" r:id="rId12"/>
    <p:sldId id="491" r:id="rId13"/>
    <p:sldId id="309" r:id="rId14"/>
    <p:sldId id="426" r:id="rId15"/>
    <p:sldId id="484" r:id="rId16"/>
    <p:sldId id="447" r:id="rId17"/>
    <p:sldId id="410" r:id="rId18"/>
    <p:sldId id="409" r:id="rId19"/>
    <p:sldId id="486" r:id="rId20"/>
    <p:sldId id="490" r:id="rId21"/>
    <p:sldId id="487" r:id="rId22"/>
    <p:sldId id="455" r:id="rId23"/>
    <p:sldId id="418" r:id="rId24"/>
    <p:sldId id="421" r:id="rId25"/>
    <p:sldId id="444" r:id="rId26"/>
    <p:sldId id="438" r:id="rId27"/>
    <p:sldId id="900" r:id="rId28"/>
    <p:sldId id="901" r:id="rId29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l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4815F"/>
    <a:srgbClr val="AC592F"/>
    <a:srgbClr val="800C0E"/>
    <a:srgbClr val="F1C077"/>
    <a:srgbClr val="D4AB94"/>
    <a:srgbClr val="E9C5AB"/>
    <a:srgbClr val="006699"/>
    <a:srgbClr val="660066"/>
    <a:srgbClr val="1D2A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80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-387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6707AD-BD16-4ACA-B428-7D87C958D904}" type="datetimeFigureOut">
              <a:rPr lang="zh-CN" altLang="en-US" smtClean="0"/>
              <a:t>2021/10/26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B4D33-2244-41A4-9933-AEA43002F7A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页眉占位符 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6174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fld id="{E259D1CA-E78F-4994-ABFE-01E2B28B230B}" type="datetimeFigureOut">
              <a:rPr lang="zh-CN" altLang="en-US" smtClean="0"/>
              <a:t>2021/10/26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fld id="{EBFFFFCB-D24B-4BF6-904B-0F93C65682FA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0454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FFFFCB-D24B-4BF6-904B-0F93C65682FA}" type="slidenum">
              <a:rPr lang="zh-CN" altLang="en-US" smtClean="0"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536506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23310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6758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6077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28245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86341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02588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12488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0696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90863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0267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FFFFCB-D24B-4BF6-904B-0F93C65682FA}" type="slidenum">
              <a:rPr lang="zh-CN" altLang="en-US" smtClean="0"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723280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2239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98913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63708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8435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2018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4138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FFFFCB-D24B-4BF6-904B-0F93C65682FA}" type="slidenum">
              <a:rPr lang="zh-CN" altLang="en-US" smtClean="0"/>
              <a:t>26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33179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6522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914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36997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8990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48417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8310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6923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1592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导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1" y="4302663"/>
            <a:ext cx="2479430" cy="43521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 flipH="1">
            <a:off x="6664570" y="738922"/>
            <a:ext cx="2479430" cy="217605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 userDrawn="1"/>
        </p:nvSpPr>
        <p:spPr bwMode="auto">
          <a:xfrm>
            <a:off x="805449" y="204271"/>
            <a:ext cx="190833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Arial" panose="020B0604020202020204" pitchFamily="34" charset="0"/>
                <a:sym typeface="OPPOSans B" panose="00020600040101010101" pitchFamily="18" charset="-122"/>
              </a:rPr>
              <a:t>课前导读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198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575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971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399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607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1100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4416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81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字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1" y="4302663"/>
            <a:ext cx="2479430" cy="43521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 flipH="1">
            <a:off x="6664570" y="738922"/>
            <a:ext cx="2479430" cy="217605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 userDrawn="1"/>
        </p:nvSpPr>
        <p:spPr bwMode="auto">
          <a:xfrm>
            <a:off x="805449" y="204271"/>
            <a:ext cx="190833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Arial" panose="020B0604020202020204" pitchFamily="34" charset="0"/>
                <a:sym typeface="OPPOSans B" panose="00020600040101010101" pitchFamily="18" charset="-122"/>
              </a:rPr>
              <a:t>字词揭秘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精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1" y="4302663"/>
            <a:ext cx="2479430" cy="43521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 flipH="1">
            <a:off x="6664570" y="738922"/>
            <a:ext cx="2479430" cy="217605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 userDrawn="1"/>
        </p:nvSpPr>
        <p:spPr bwMode="auto">
          <a:xfrm>
            <a:off x="805449" y="204271"/>
            <a:ext cx="190833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Arial" panose="020B0604020202020204" pitchFamily="34" charset="0"/>
                <a:sym typeface="OPPOSans B" panose="00020600040101010101" pitchFamily="18" charset="-122"/>
              </a:rPr>
              <a:t>课文精讲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1" y="4302663"/>
            <a:ext cx="2479430" cy="43521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 flipH="1">
            <a:off x="6664570" y="738922"/>
            <a:ext cx="2479430" cy="217605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 userDrawn="1"/>
        </p:nvSpPr>
        <p:spPr bwMode="auto">
          <a:xfrm>
            <a:off x="805449" y="204271"/>
            <a:ext cx="190833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Arial" panose="020B0604020202020204" pitchFamily="34" charset="0"/>
                <a:sym typeface="OPPOSans B" panose="00020600040101010101" pitchFamily="18" charset="-122"/>
              </a:rPr>
              <a:t>课堂小结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1" y="4302663"/>
            <a:ext cx="2479430" cy="43521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 flipH="1">
            <a:off x="6664570" y="738922"/>
            <a:ext cx="2479430" cy="217605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 userDrawn="1"/>
        </p:nvSpPr>
        <p:spPr bwMode="auto">
          <a:xfrm>
            <a:off x="805449" y="204271"/>
            <a:ext cx="190833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Arial" panose="020B0604020202020204" pitchFamily="34" charset="0"/>
                <a:sym typeface="OPPOSans B" panose="00020600040101010101" pitchFamily="18" charset="-122"/>
              </a:rPr>
              <a:t>课堂练习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352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426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131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/>
        </p:nvGrpSpPr>
        <p:grpSpPr>
          <a:xfrm>
            <a:off x="8194876" y="4770116"/>
            <a:ext cx="949124" cy="202582"/>
            <a:chOff x="10926501" y="6235700"/>
            <a:chExt cx="1265499" cy="270109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10926501" y="6235700"/>
              <a:ext cx="1265499" cy="0"/>
            </a:xfrm>
            <a:prstGeom prst="line">
              <a:avLst/>
            </a:prstGeom>
            <a:ln w="34925">
              <a:solidFill>
                <a:srgbClr val="F1C077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11366339" y="6370755"/>
              <a:ext cx="825661" cy="0"/>
            </a:xfrm>
            <a:prstGeom prst="line">
              <a:avLst/>
            </a:prstGeom>
            <a:ln w="34925">
              <a:solidFill>
                <a:srgbClr val="AC592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1771453" y="6505809"/>
              <a:ext cx="420547" cy="0"/>
            </a:xfrm>
            <a:prstGeom prst="line">
              <a:avLst/>
            </a:prstGeom>
            <a:ln w="349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矩形 6"/>
          <p:cNvSpPr/>
          <p:nvPr userDrawn="1"/>
        </p:nvSpPr>
        <p:spPr>
          <a:xfrm>
            <a:off x="183287" y="426721"/>
            <a:ext cx="458627" cy="198120"/>
          </a:xfrm>
          <a:prstGeom prst="rect">
            <a:avLst/>
          </a:prstGeom>
          <a:gradFill>
            <a:gsLst>
              <a:gs pos="0">
                <a:srgbClr val="B4815F">
                  <a:alpha val="0"/>
                </a:srgbClr>
              </a:gs>
              <a:gs pos="100000">
                <a:srgbClr val="B4815F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9" name="矩形: 圆角 18"/>
          <p:cNvSpPr/>
          <p:nvPr userDrawn="1"/>
        </p:nvSpPr>
        <p:spPr>
          <a:xfrm>
            <a:off x="95251" y="327661"/>
            <a:ext cx="343970" cy="148590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B4815F">
                  <a:alpha val="0"/>
                </a:srgbClr>
              </a:gs>
              <a:gs pos="100000">
                <a:srgbClr val="B4815F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3" name="矩形: 圆角 12"/>
          <p:cNvSpPr/>
          <p:nvPr userDrawn="1"/>
        </p:nvSpPr>
        <p:spPr>
          <a:xfrm>
            <a:off x="361692" y="550546"/>
            <a:ext cx="343970" cy="148590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B4815F">
                  <a:alpha val="0"/>
                </a:srgbClr>
              </a:gs>
              <a:gs pos="100000">
                <a:srgbClr val="B4815F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OPPOSans L" panose="00020600040101010101" pitchFamily="18" charset="-122"/>
          <a:ea typeface="OPPOSans L" panose="00020600040101010101" pitchFamily="18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2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774649"/>
            <a:ext cx="9144000" cy="3428999"/>
          </a:xfrm>
          <a:custGeom>
            <a:avLst/>
            <a:gdLst>
              <a:gd name="connsiteX0" fmla="*/ 0 w 10316307"/>
              <a:gd name="connsiteY0" fmla="*/ 0 h 6858000"/>
              <a:gd name="connsiteX1" fmla="*/ 10316307 w 10316307"/>
              <a:gd name="connsiteY1" fmla="*/ 0 h 6858000"/>
              <a:gd name="connsiteX2" fmla="*/ 10316307 w 10316307"/>
              <a:gd name="connsiteY2" fmla="*/ 6858000 h 6858000"/>
              <a:gd name="connsiteX3" fmla="*/ 0 w 1031630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16307" h="6858000">
                <a:moveTo>
                  <a:pt x="0" y="0"/>
                </a:moveTo>
                <a:lnTo>
                  <a:pt x="10316307" y="0"/>
                </a:lnTo>
                <a:lnTo>
                  <a:pt x="1031630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文本框 6"/>
          <p:cNvSpPr txBox="1"/>
          <p:nvPr/>
        </p:nvSpPr>
        <p:spPr>
          <a:xfrm>
            <a:off x="2303362" y="1740941"/>
            <a:ext cx="4537277" cy="9925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金字塔</a:t>
            </a:r>
          </a:p>
        </p:txBody>
      </p:sp>
      <p:sp>
        <p:nvSpPr>
          <p:cNvPr id="13" name="文本框 12"/>
          <p:cNvSpPr txBox="1"/>
          <p:nvPr/>
        </p:nvSpPr>
        <p:spPr>
          <a:xfrm flipH="1">
            <a:off x="2743438" y="3001278"/>
            <a:ext cx="3657125" cy="421973"/>
          </a:xfrm>
          <a:prstGeom prst="roundRect">
            <a:avLst>
              <a:gd name="adj" fmla="val 50000"/>
            </a:avLst>
          </a:prstGeom>
          <a:solidFill>
            <a:srgbClr val="AC592F"/>
          </a:solidFill>
        </p:spPr>
        <p:txBody>
          <a:bodyPr wrap="square" lIns="68580" tIns="34290" rIns="68580" bIns="34290">
            <a:spAutoFit/>
          </a:bodyPr>
          <a:lstStyle/>
          <a:p>
            <a:pPr algn="ctr" eaLnBrk="1" hangingPunct="1"/>
            <a:r>
              <a:rPr lang="zh-CN" altLang="en-US" sz="1500" b="1" spc="225" dirty="0">
                <a:solidFill>
                  <a:schemeClr val="bg1"/>
                </a:solidFill>
                <a:cs typeface="+mn-ea"/>
                <a:sym typeface="+mn-lt"/>
              </a:rPr>
              <a:t>五年级下册</a:t>
            </a:r>
          </a:p>
        </p:txBody>
      </p:sp>
      <p:sp>
        <p:nvSpPr>
          <p:cNvPr id="17" name="矩形 16"/>
          <p:cNvSpPr/>
          <p:nvPr/>
        </p:nvSpPr>
        <p:spPr>
          <a:xfrm flipH="1">
            <a:off x="3689" y="672239"/>
            <a:ext cx="8961122" cy="154988"/>
          </a:xfrm>
          <a:prstGeom prst="rect">
            <a:avLst/>
          </a:prstGeom>
          <a:gradFill>
            <a:gsLst>
              <a:gs pos="0">
                <a:srgbClr val="B4815F">
                  <a:alpha val="0"/>
                </a:srgbClr>
              </a:gs>
              <a:gs pos="100000">
                <a:srgbClr val="B4815F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" name="平行四边形 18"/>
          <p:cNvSpPr/>
          <p:nvPr/>
        </p:nvSpPr>
        <p:spPr>
          <a:xfrm>
            <a:off x="6989520" y="2174399"/>
            <a:ext cx="1058578" cy="156381"/>
          </a:xfrm>
          <a:prstGeom prst="parallelogram">
            <a:avLst>
              <a:gd name="adj" fmla="val 34026"/>
            </a:avLst>
          </a:prstGeom>
          <a:gradFill>
            <a:gsLst>
              <a:gs pos="0">
                <a:schemeClr val="bg1">
                  <a:alpha val="75000"/>
                </a:schemeClr>
              </a:gs>
              <a:gs pos="100000">
                <a:schemeClr val="accent2">
                  <a:lumMod val="20000"/>
                  <a:lumOff val="80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平行四边形 13"/>
          <p:cNvSpPr/>
          <p:nvPr/>
        </p:nvSpPr>
        <p:spPr>
          <a:xfrm>
            <a:off x="6840639" y="2414450"/>
            <a:ext cx="923434" cy="140863"/>
          </a:xfrm>
          <a:prstGeom prst="parallelogram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100000">
                <a:schemeClr val="accent2">
                  <a:lumMod val="20000"/>
                  <a:lumOff val="80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689" y="4116884"/>
            <a:ext cx="9140311" cy="189175"/>
          </a:xfrm>
          <a:prstGeom prst="rect">
            <a:avLst/>
          </a:prstGeom>
          <a:gradFill>
            <a:gsLst>
              <a:gs pos="0">
                <a:srgbClr val="B4815F">
                  <a:alpha val="0"/>
                </a:srgbClr>
              </a:gs>
              <a:gs pos="100000">
                <a:srgbClr val="B4815F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平行四边形 20"/>
          <p:cNvSpPr/>
          <p:nvPr/>
        </p:nvSpPr>
        <p:spPr>
          <a:xfrm flipH="1">
            <a:off x="850639" y="2159040"/>
            <a:ext cx="1058578" cy="156381"/>
          </a:xfrm>
          <a:prstGeom prst="parallelogram">
            <a:avLst>
              <a:gd name="adj" fmla="val 34026"/>
            </a:avLst>
          </a:prstGeom>
          <a:gradFill>
            <a:gsLst>
              <a:gs pos="0">
                <a:schemeClr val="bg1">
                  <a:alpha val="75000"/>
                </a:schemeClr>
              </a:gs>
              <a:gs pos="100000">
                <a:schemeClr val="accent2">
                  <a:lumMod val="20000"/>
                  <a:lumOff val="80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平行四边形 21"/>
          <p:cNvSpPr/>
          <p:nvPr/>
        </p:nvSpPr>
        <p:spPr>
          <a:xfrm flipH="1">
            <a:off x="701757" y="2399091"/>
            <a:ext cx="923434" cy="140863"/>
          </a:xfrm>
          <a:prstGeom prst="parallelogram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100000">
                <a:schemeClr val="accent2">
                  <a:lumMod val="20000"/>
                  <a:lumOff val="80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" y="4408628"/>
            <a:ext cx="9143999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cs typeface="+mn-ea"/>
                <a:sym typeface="+mn-lt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cs typeface="+mn-ea"/>
                <a:sym typeface="+mn-lt"/>
              </a:rPr>
              <a:t>PPT</a:t>
            </a:r>
            <a:endParaRPr lang="en-US" altLang="zh-CN" sz="18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animBg="1"/>
      <p:bldP spid="19" grpId="0" animBg="1"/>
      <p:bldP spid="14" grpId="0" animBg="1"/>
      <p:bldP spid="21" grpId="0" animBg="1"/>
      <p:bldP spid="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10745" y="2317800"/>
            <a:ext cx="625323" cy="681817"/>
            <a:chOff x="839470" y="3299633"/>
            <a:chExt cx="833764" cy="909089"/>
          </a:xfrm>
        </p:grpSpPr>
        <p:sp>
          <p:nvSpPr>
            <p:cNvPr id="53" name="椭圆 52"/>
            <p:cNvSpPr/>
            <p:nvPr/>
          </p:nvSpPr>
          <p:spPr>
            <a:xfrm>
              <a:off x="839470" y="3299633"/>
              <a:ext cx="833764" cy="909089"/>
            </a:xfrm>
            <a:prstGeom prst="ellipse">
              <a:avLst/>
            </a:prstGeom>
            <a:solidFill>
              <a:srgbClr val="B4815F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3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984482" y="3488928"/>
              <a:ext cx="605293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100" b="1" dirty="0">
                  <a:solidFill>
                    <a:schemeClr val="bg1"/>
                  </a:solidFill>
                  <a:cs typeface="+mn-ea"/>
                  <a:sym typeface="+mn-lt"/>
                </a:rPr>
                <a:t>澄</a:t>
              </a:r>
            </a:p>
          </p:txBody>
        </p:sp>
      </p:grpSp>
      <p:sp>
        <p:nvSpPr>
          <p:cNvPr id="28" name="左大括号 27"/>
          <p:cNvSpPr/>
          <p:nvPr/>
        </p:nvSpPr>
        <p:spPr>
          <a:xfrm>
            <a:off x="1483498" y="2158718"/>
            <a:ext cx="260903" cy="1257195"/>
          </a:xfrm>
          <a:prstGeom prst="leftBrac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400" b="1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909996" y="1943665"/>
            <a:ext cx="632224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500" b="1" dirty="0" err="1">
                <a:cs typeface="+mn-ea"/>
                <a:sym typeface="+mn-lt"/>
              </a:rPr>
              <a:t>dèng</a:t>
            </a:r>
            <a:endParaRPr lang="zh-CN" altLang="en-US" sz="1500" b="1" dirty="0"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909995" y="3154503"/>
            <a:ext cx="726802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500" b="1" dirty="0" err="1">
                <a:cs typeface="+mn-ea"/>
                <a:sym typeface="+mn-lt"/>
              </a:rPr>
              <a:t>chéng</a:t>
            </a:r>
            <a:endParaRPr lang="zh-CN" altLang="en-US" sz="1500" b="1" dirty="0"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988561" y="3131419"/>
            <a:ext cx="532838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澄</a:t>
            </a:r>
            <a:r>
              <a:rPr lang="zh-CN" altLang="en-US" sz="1500" b="1" dirty="0">
                <a:cs typeface="+mn-ea"/>
                <a:sym typeface="+mn-lt"/>
              </a:rPr>
              <a:t>清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678189" y="1945533"/>
            <a:ext cx="1153583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cs typeface="+mn-ea"/>
                <a:sym typeface="+mn-lt"/>
              </a:rPr>
              <a:t>黄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澄澄</a:t>
            </a:r>
            <a:endParaRPr lang="zh-CN" altLang="zh-CN" sz="1500" b="1" dirty="0"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54469" y="3115072"/>
            <a:ext cx="3998337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cs typeface="+mn-ea"/>
                <a:sym typeface="+mn-lt"/>
              </a:rPr>
              <a:t>这片碧绿而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澄</a:t>
            </a:r>
            <a:r>
              <a:rPr lang="zh-CN" altLang="en-US" sz="1500" b="1" dirty="0">
                <a:cs typeface="+mn-ea"/>
                <a:sym typeface="+mn-lt"/>
              </a:rPr>
              <a:t>清的湖水，让人流连忘返。</a:t>
            </a:r>
          </a:p>
        </p:txBody>
      </p:sp>
      <p:sp>
        <p:nvSpPr>
          <p:cNvPr id="52" name="文本框 34"/>
          <p:cNvSpPr txBox="1"/>
          <p:nvPr/>
        </p:nvSpPr>
        <p:spPr>
          <a:xfrm>
            <a:off x="3795821" y="1910529"/>
            <a:ext cx="3839467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cs typeface="+mn-ea"/>
                <a:sym typeface="+mn-lt"/>
              </a:rPr>
              <a:t>黄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澄澄</a:t>
            </a:r>
            <a:r>
              <a:rPr lang="zh-CN" altLang="en-US" sz="1500" b="1" dirty="0">
                <a:cs typeface="+mn-ea"/>
                <a:sym typeface="+mn-lt"/>
              </a:rPr>
              <a:t>的梨子挂在树上，快把树枝都压弯了</a:t>
            </a:r>
            <a:r>
              <a:rPr lang="zh-CN" altLang="en-US" sz="1500" dirty="0">
                <a:cs typeface="+mn-ea"/>
                <a:sym typeface="+mn-lt"/>
              </a:rPr>
              <a:t>。</a:t>
            </a:r>
            <a:endParaRPr lang="zh-CN" altLang="en-US" sz="15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/>
      <p:bldP spid="32" grpId="0"/>
      <p:bldP spid="33" grpId="0"/>
      <p:bldP spid="6" grpId="0"/>
      <p:bldP spid="35" grpId="0"/>
      <p:bldP spid="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左大括号 27"/>
          <p:cNvSpPr/>
          <p:nvPr/>
        </p:nvSpPr>
        <p:spPr>
          <a:xfrm>
            <a:off x="1483498" y="2158718"/>
            <a:ext cx="260903" cy="1257195"/>
          </a:xfrm>
          <a:prstGeom prst="leftBrac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400" b="1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909995" y="1943665"/>
            <a:ext cx="612988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500" b="1" dirty="0" err="1">
                <a:cs typeface="+mn-ea"/>
                <a:sym typeface="+mn-lt"/>
              </a:rPr>
              <a:t>zhuó</a:t>
            </a:r>
            <a:endParaRPr lang="zh-CN" altLang="en-US" sz="1500" b="1" dirty="0"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909995" y="3154503"/>
            <a:ext cx="595355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500" b="1" dirty="0" err="1">
                <a:cs typeface="+mn-ea"/>
                <a:sym typeface="+mn-lt"/>
              </a:rPr>
              <a:t>zháo</a:t>
            </a:r>
            <a:endParaRPr lang="zh-CN" altLang="en-US" sz="1500" b="1" dirty="0"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895710" y="3170641"/>
            <a:ext cx="532838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着</a:t>
            </a:r>
            <a:r>
              <a:rPr lang="zh-CN" altLang="en-US" sz="1500" b="1" dirty="0">
                <a:cs typeface="+mn-ea"/>
                <a:sym typeface="+mn-lt"/>
              </a:rPr>
              <a:t>急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678189" y="1945533"/>
            <a:ext cx="1261422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cs typeface="+mn-ea"/>
                <a:sym typeface="+mn-lt"/>
              </a:rPr>
              <a:t>黏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着</a:t>
            </a:r>
            <a:r>
              <a:rPr lang="zh-CN" altLang="en-US" sz="1500" b="1" dirty="0">
                <a:cs typeface="+mn-ea"/>
                <a:sym typeface="+mn-lt"/>
              </a:rPr>
              <a:t>物</a:t>
            </a:r>
            <a:endParaRPr lang="zh-CN" altLang="zh-CN" sz="1500" b="1" dirty="0"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54469" y="3161537"/>
            <a:ext cx="3906034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cs typeface="+mn-ea"/>
                <a:sym typeface="+mn-lt"/>
              </a:rPr>
              <a:t>这么晚了，爸爸还没有回来，妈妈很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着</a:t>
            </a:r>
            <a:r>
              <a:rPr lang="zh-CN" altLang="en-US" sz="1500" b="1" dirty="0">
                <a:cs typeface="+mn-ea"/>
                <a:sym typeface="+mn-lt"/>
              </a:rPr>
              <a:t>急。</a:t>
            </a:r>
          </a:p>
        </p:txBody>
      </p:sp>
      <p:sp>
        <p:nvSpPr>
          <p:cNvPr id="52" name="文本框 34"/>
          <p:cNvSpPr txBox="1"/>
          <p:nvPr/>
        </p:nvSpPr>
        <p:spPr>
          <a:xfrm>
            <a:off x="3754469" y="1943665"/>
            <a:ext cx="3288589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cs typeface="+mn-ea"/>
                <a:sym typeface="+mn-lt"/>
              </a:rPr>
              <a:t>这些石块中间没有任何黏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着</a:t>
            </a:r>
            <a:r>
              <a:rPr lang="zh-CN" altLang="en-US" sz="1500" b="1" dirty="0">
                <a:cs typeface="+mn-ea"/>
                <a:sym typeface="+mn-lt"/>
              </a:rPr>
              <a:t>物。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610745" y="2317800"/>
            <a:ext cx="625323" cy="681817"/>
            <a:chOff x="839470" y="3299633"/>
            <a:chExt cx="833764" cy="909089"/>
          </a:xfrm>
        </p:grpSpPr>
        <p:sp>
          <p:nvSpPr>
            <p:cNvPr id="13" name="椭圆 12"/>
            <p:cNvSpPr/>
            <p:nvPr/>
          </p:nvSpPr>
          <p:spPr>
            <a:xfrm>
              <a:off x="839470" y="3299633"/>
              <a:ext cx="833764" cy="909089"/>
            </a:xfrm>
            <a:prstGeom prst="ellipse">
              <a:avLst/>
            </a:prstGeom>
            <a:solidFill>
              <a:srgbClr val="B4815F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30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984482" y="3488928"/>
              <a:ext cx="605293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100" b="1" dirty="0">
                  <a:solidFill>
                    <a:schemeClr val="bg1"/>
                  </a:solidFill>
                  <a:cs typeface="+mn-ea"/>
                  <a:sym typeface="+mn-lt"/>
                </a:rPr>
                <a:t>着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/>
      <p:bldP spid="32" grpId="0"/>
      <p:bldP spid="33" grpId="0"/>
      <p:bldP spid="6" grpId="0"/>
      <p:bldP spid="35" grpId="0"/>
      <p:bldP spid="5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6169" y="1584426"/>
            <a:ext cx="3102626" cy="300083"/>
          </a:xfrm>
          <a:prstGeom prst="rect">
            <a:avLst/>
          </a:prstGeom>
          <a:solidFill>
            <a:srgbClr val="AC592F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 fontAlgn="base">
              <a:spcAft>
                <a:spcPct val="0"/>
              </a:spcAft>
            </a:pPr>
            <a:r>
              <a:rPr lang="zh-CN" altLang="en-US" sz="1500" b="1" dirty="0">
                <a:solidFill>
                  <a:schemeClr val="bg1"/>
                </a:solidFill>
                <a:cs typeface="+mn-ea"/>
                <a:sym typeface="+mn-lt"/>
              </a:rPr>
              <a:t>熠熠发光：形容光彩闪耀的样子。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96168" y="2386634"/>
            <a:ext cx="4244579" cy="982577"/>
            <a:chOff x="1731962" y="4539834"/>
            <a:chExt cx="6613752" cy="1310103"/>
          </a:xfrm>
        </p:grpSpPr>
        <p:sp>
          <p:nvSpPr>
            <p:cNvPr id="4" name="矩形 3"/>
            <p:cNvSpPr/>
            <p:nvPr/>
          </p:nvSpPr>
          <p:spPr>
            <a:xfrm>
              <a:off x="1743358" y="4669078"/>
              <a:ext cx="6479384" cy="4606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500" dirty="0">
                  <a:cs typeface="+mn-ea"/>
                  <a:sym typeface="+mn-lt"/>
                </a:rPr>
                <a:t>       造句：这颗宝石在阳光的照射下</a:t>
              </a:r>
              <a:r>
                <a:rPr lang="zh-CN" altLang="en-US" sz="1500" dirty="0">
                  <a:solidFill>
                    <a:srgbClr val="FF0000"/>
                  </a:solidFill>
                  <a:cs typeface="+mn-ea"/>
                  <a:sym typeface="+mn-lt"/>
                </a:rPr>
                <a:t>熠熠发光</a:t>
              </a:r>
              <a:r>
                <a:rPr lang="zh-CN" altLang="en-US" sz="1500" dirty="0">
                  <a:cs typeface="+mn-ea"/>
                  <a:sym typeface="+mn-lt"/>
                </a:rPr>
                <a:t>。</a:t>
              </a: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731962" y="4539834"/>
              <a:ext cx="6613752" cy="1310103"/>
            </a:xfrm>
            <a:prstGeom prst="roundRect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208" y="1388860"/>
            <a:ext cx="3007420" cy="1995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 xmlns:a14="http://schemas.microsoft.com/office/drawing/2010/main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39465" y="898630"/>
            <a:ext cx="3893993" cy="559928"/>
            <a:chOff x="3712556" y="1460500"/>
            <a:chExt cx="3789340" cy="537128"/>
          </a:xfrm>
        </p:grpSpPr>
        <p:grpSp>
          <p:nvGrpSpPr>
            <p:cNvPr id="61" name="组合 5"/>
            <p:cNvGrpSpPr/>
            <p:nvPr/>
          </p:nvGrpSpPr>
          <p:grpSpPr bwMode="auto">
            <a:xfrm>
              <a:off x="3712556" y="1460500"/>
              <a:ext cx="3789340" cy="537128"/>
              <a:chOff x="2415711" y="171603"/>
              <a:chExt cx="5920228" cy="447019"/>
            </a:xfrm>
          </p:grpSpPr>
          <p:pic>
            <p:nvPicPr>
              <p:cNvPr id="62" name="Picture 2" descr="C:\Users\Administrator\Desktop\资源 3@3x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15711" y="199276"/>
                <a:ext cx="5920228" cy="419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3" name="矩形 7"/>
              <p:cNvSpPr>
                <a:spLocks noChangeArrowheads="1"/>
              </p:cNvSpPr>
              <p:nvPr/>
            </p:nvSpPr>
            <p:spPr bwMode="auto">
              <a:xfrm>
                <a:off x="2852293" y="171603"/>
                <a:ext cx="280856" cy="3685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defTabSz="4572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defTabSz="4572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defTabSz="4572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defTabSz="4572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 sz="2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60" name="矩形 59"/>
            <p:cNvSpPr/>
            <p:nvPr/>
          </p:nvSpPr>
          <p:spPr>
            <a:xfrm>
              <a:off x="4045306" y="1581559"/>
              <a:ext cx="3269135" cy="3542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800" dirty="0">
                  <a:solidFill>
                    <a:schemeClr val="bg1"/>
                  </a:solidFill>
                  <a:cs typeface="+mn-ea"/>
                  <a:sym typeface="+mn-lt"/>
                </a:rPr>
                <a:t>学习</a:t>
              </a:r>
              <a:r>
                <a:rPr lang="en-US" altLang="zh-CN" sz="1800" dirty="0">
                  <a:solidFill>
                    <a:schemeClr val="bg1"/>
                  </a:solidFill>
                  <a:cs typeface="+mn-ea"/>
                  <a:sym typeface="+mn-lt"/>
                </a:rPr>
                <a:t>《</a:t>
              </a:r>
              <a:r>
                <a:rPr lang="zh-CN" altLang="en-US" sz="1800" dirty="0">
                  <a:solidFill>
                    <a:schemeClr val="bg1"/>
                  </a:solidFill>
                  <a:cs typeface="+mn-ea"/>
                  <a:sym typeface="+mn-lt"/>
                </a:rPr>
                <a:t>金字塔夕照</a:t>
              </a:r>
              <a:r>
                <a:rPr lang="en-US" altLang="zh-CN" sz="1800" dirty="0">
                  <a:solidFill>
                    <a:schemeClr val="bg1"/>
                  </a:solidFill>
                  <a:cs typeface="+mn-ea"/>
                  <a:sym typeface="+mn-lt"/>
                </a:rPr>
                <a:t>》</a:t>
              </a:r>
              <a:endParaRPr lang="zh-CN" altLang="en-US" sz="1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4" name="矩形 63"/>
          <p:cNvSpPr/>
          <p:nvPr/>
        </p:nvSpPr>
        <p:spPr>
          <a:xfrm>
            <a:off x="617243" y="2019472"/>
            <a:ext cx="3619722" cy="110799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dirty="0">
                <a:cs typeface="+mn-ea"/>
                <a:sym typeface="+mn-lt"/>
              </a:rPr>
              <a:t>    在金色的夕阳下，金色的田野，金色的沙漠，连尼罗河的河水也泛着金光；而那古老的金字塔啊，简直像是用纯金铸成的。</a:t>
            </a:r>
          </a:p>
        </p:txBody>
      </p:sp>
      <p:cxnSp>
        <p:nvCxnSpPr>
          <p:cNvPr id="65" name="直接连接符 64"/>
          <p:cNvCxnSpPr/>
          <p:nvPr/>
        </p:nvCxnSpPr>
        <p:spPr>
          <a:xfrm>
            <a:off x="4561115" y="1856754"/>
            <a:ext cx="21770" cy="2447377"/>
          </a:xfrm>
          <a:prstGeom prst="line">
            <a:avLst/>
          </a:prstGeom>
          <a:ln w="349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 Box 5"/>
          <p:cNvSpPr txBox="1">
            <a:spLocks noChangeArrowheads="1"/>
          </p:cNvSpPr>
          <p:nvPr/>
        </p:nvSpPr>
        <p:spPr bwMode="auto">
          <a:xfrm>
            <a:off x="4907035" y="1789457"/>
            <a:ext cx="3295262" cy="2089806"/>
          </a:xfrm>
          <a:prstGeom prst="callout1">
            <a:avLst>
              <a:gd name="adj1" fmla="val 50096"/>
              <a:gd name="adj2" fmla="val -496"/>
              <a:gd name="adj3" fmla="val 38969"/>
              <a:gd name="adj4" fmla="val -7858"/>
            </a:avLst>
          </a:prstGeom>
          <a:solidFill>
            <a:srgbClr val="AC592F"/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</p:spPr>
        <p:txBody>
          <a:bodyPr lIns="68580" tIns="34290" rIns="68580" bIns="34290" anchor="ctr"/>
          <a:lstStyle/>
          <a:p>
            <a:r>
              <a:rPr lang="en-US" altLang="zh-CN" sz="1500" dirty="0">
                <a:solidFill>
                  <a:schemeClr val="bg1"/>
                </a:solidFill>
                <a:cs typeface="+mn-ea"/>
                <a:sym typeface="+mn-lt"/>
              </a:rPr>
              <a:t>       </a:t>
            </a:r>
            <a:r>
              <a:rPr lang="zh-CN" altLang="zh-CN" sz="1500" dirty="0">
                <a:solidFill>
                  <a:schemeClr val="bg1"/>
                </a:solidFill>
                <a:cs typeface="+mn-ea"/>
                <a:sym typeface="+mn-lt"/>
              </a:rPr>
              <a:t>这些文字调动了读者的视觉和听觉，通过这些极具色彩的景色描写，使得文章信息含量巨大，加上光与影的刻画更细致入微，给人呈现一种立体画面感。高超的表现艺术与表现技巧造就了文章绝美的意境。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 xmlns:a14="http://schemas.microsoft.com/office/drawing/2010/main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71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976162" y="1323415"/>
            <a:ext cx="7191678" cy="720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dirty="0">
                <a:cs typeface="+mn-ea"/>
                <a:sym typeface="+mn-lt"/>
              </a:rPr>
              <a:t>那一片迷人的金色，简直把你融化进一个神奇的境界，使你充满豪迈的感受，引起无边的遐想，不由自主地产生一种怀古的幽思。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603022" y="2481200"/>
            <a:ext cx="5787512" cy="1594522"/>
            <a:chOff x="817718" y="4118757"/>
            <a:chExt cx="7716682" cy="2126029"/>
          </a:xfrm>
        </p:grpSpPr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718" y="4118757"/>
              <a:ext cx="7716682" cy="2126029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1359545" y="4434993"/>
              <a:ext cx="6633029" cy="10464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500" dirty="0">
                  <a:solidFill>
                    <a:srgbClr val="0070C0"/>
                  </a:solidFill>
                  <a:cs typeface="+mn-ea"/>
                  <a:sym typeface="+mn-lt"/>
                </a:rPr>
                <a:t>       </a:t>
              </a:r>
              <a:r>
                <a:rPr lang="zh-CN" altLang="zh-CN" sz="1500" dirty="0">
                  <a:solidFill>
                    <a:srgbClr val="0070C0"/>
                  </a:solidFill>
                  <a:cs typeface="+mn-ea"/>
                  <a:sym typeface="+mn-lt"/>
                </a:rPr>
                <a:t>抒发了</a:t>
              </a:r>
              <a:r>
                <a:rPr lang="zh-CN" altLang="en-US" sz="1500" dirty="0">
                  <a:solidFill>
                    <a:srgbClr val="0070C0"/>
                  </a:solidFill>
                  <a:cs typeface="+mn-ea"/>
                  <a:sym typeface="+mn-lt"/>
                </a:rPr>
                <a:t>作者</a:t>
              </a:r>
              <a:r>
                <a:rPr lang="zh-CN" altLang="zh-CN" sz="1500" dirty="0">
                  <a:solidFill>
                    <a:srgbClr val="0070C0"/>
                  </a:solidFill>
                  <a:cs typeface="+mn-ea"/>
                  <a:sym typeface="+mn-lt"/>
                </a:rPr>
                <a:t>对金字塔夕阳无限好令人陶醉的情怀，饱含作者对厚重的历史文化遗产的歌颂，流露出作者内心真实的情感。</a:t>
              </a:r>
              <a:endParaRPr lang="zh-CN" altLang="en-US" sz="1500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 xmlns:a14="http://schemas.microsoft.com/office/drawing/2010/main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矩形 57"/>
          <p:cNvSpPr/>
          <p:nvPr/>
        </p:nvSpPr>
        <p:spPr>
          <a:xfrm>
            <a:off x="495300" y="1177089"/>
            <a:ext cx="8007062" cy="1384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1500" dirty="0">
                <a:cs typeface="+mn-ea"/>
                <a:sym typeface="+mn-lt"/>
              </a:rPr>
              <a:t>       </a:t>
            </a:r>
            <a:r>
              <a:rPr lang="zh-CN" altLang="zh-CN" sz="1500" dirty="0">
                <a:solidFill>
                  <a:srgbClr val="0070C0"/>
                </a:solidFill>
                <a:cs typeface="+mn-ea"/>
                <a:sym typeface="+mn-lt"/>
              </a:rPr>
              <a:t>《金字塔夕照》既是一篇典型的“风貌通讯”，又是一篇独具匠心、极具意境之美的散文。在作者流畅又饱含韵味的文笔下，展现出了一幅幅金字塔在夕阳照耀下的美丽图景，描述厚重文化遗产，歌颂人类伟大创造。</a:t>
            </a:r>
            <a:endParaRPr lang="zh-CN" altLang="en-US" sz="1500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pic>
        <p:nvPicPr>
          <p:cNvPr id="60" name="图片 5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45029" y="2724151"/>
            <a:ext cx="4453943" cy="16702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 xmlns:a14="http://schemas.microsoft.com/office/drawing/2010/main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687363" y="683003"/>
            <a:ext cx="3347793" cy="980197"/>
            <a:chOff x="3583151" y="1188891"/>
            <a:chExt cx="4463724" cy="1306929"/>
          </a:xfrm>
        </p:grpSpPr>
        <p:grpSp>
          <p:nvGrpSpPr>
            <p:cNvPr id="60" name="组合 5"/>
            <p:cNvGrpSpPr/>
            <p:nvPr/>
          </p:nvGrpSpPr>
          <p:grpSpPr bwMode="auto">
            <a:xfrm>
              <a:off x="3583151" y="1188891"/>
              <a:ext cx="4463724" cy="1306929"/>
              <a:chOff x="2557977" y="171603"/>
              <a:chExt cx="4097359" cy="817613"/>
            </a:xfrm>
          </p:grpSpPr>
          <p:pic>
            <p:nvPicPr>
              <p:cNvPr id="62" name="Picture 2" descr="C:\Users\Administrator\Desktop\资源 3@3x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57977" y="199276"/>
                <a:ext cx="4097359" cy="7899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3" name="矩形 7"/>
              <p:cNvSpPr>
                <a:spLocks noChangeArrowheads="1"/>
              </p:cNvSpPr>
              <p:nvPr/>
            </p:nvSpPr>
            <p:spPr bwMode="auto">
              <a:xfrm>
                <a:off x="2879673" y="171603"/>
                <a:ext cx="226092" cy="3850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defTabSz="4572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defTabSz="4572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defTabSz="4572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defTabSz="4572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en-US" sz="2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2" name="矩形 1"/>
            <p:cNvSpPr/>
            <p:nvPr/>
          </p:nvSpPr>
          <p:spPr>
            <a:xfrm>
              <a:off x="4023902" y="1547978"/>
              <a:ext cx="3582223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1800" b="1" dirty="0">
                  <a:solidFill>
                    <a:schemeClr val="bg1"/>
                  </a:solidFill>
                  <a:cs typeface="+mn-ea"/>
                  <a:sym typeface="+mn-lt"/>
                </a:rPr>
                <a:t>学习《不可思议的金字塔》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623886" y="2194370"/>
            <a:ext cx="4543141" cy="110799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dirty="0">
                <a:cs typeface="+mn-ea"/>
                <a:sym typeface="+mn-lt"/>
              </a:rPr>
              <a:t>塔的重量：约</a:t>
            </a:r>
            <a:r>
              <a:rPr lang="en-US" altLang="zh-CN" sz="1500" dirty="0">
                <a:cs typeface="+mn-ea"/>
                <a:sym typeface="+mn-lt"/>
              </a:rPr>
              <a:t>600</a:t>
            </a:r>
            <a:r>
              <a:rPr lang="zh-CN" altLang="en-US" sz="1500" dirty="0">
                <a:cs typeface="+mn-ea"/>
                <a:sym typeface="+mn-lt"/>
              </a:rPr>
              <a:t>万吨</a:t>
            </a:r>
          </a:p>
          <a:p>
            <a:pPr>
              <a:lnSpc>
                <a:spcPct val="150000"/>
              </a:lnSpc>
            </a:pPr>
            <a:r>
              <a:rPr lang="zh-CN" altLang="en-US" sz="1500" dirty="0">
                <a:cs typeface="+mn-ea"/>
                <a:sym typeface="+mn-lt"/>
              </a:rPr>
              <a:t>塔的体积：约</a:t>
            </a:r>
            <a:r>
              <a:rPr lang="en-US" altLang="zh-CN" sz="1500" dirty="0">
                <a:cs typeface="+mn-ea"/>
                <a:sym typeface="+mn-lt"/>
              </a:rPr>
              <a:t>260</a:t>
            </a:r>
            <a:r>
              <a:rPr lang="zh-CN" altLang="en-US" sz="1500" dirty="0">
                <a:cs typeface="+mn-ea"/>
                <a:sym typeface="+mn-lt"/>
              </a:rPr>
              <a:t>万立方米</a:t>
            </a:r>
          </a:p>
          <a:p>
            <a:pPr>
              <a:lnSpc>
                <a:spcPct val="150000"/>
              </a:lnSpc>
            </a:pPr>
            <a:r>
              <a:rPr lang="zh-CN" altLang="en-US" sz="1500" dirty="0">
                <a:cs typeface="+mn-ea"/>
                <a:sym typeface="+mn-lt"/>
              </a:rPr>
              <a:t>塔基面积：约</a:t>
            </a:r>
            <a:r>
              <a:rPr lang="en-US" altLang="zh-CN" sz="1500" dirty="0">
                <a:cs typeface="+mn-ea"/>
                <a:sym typeface="+mn-lt"/>
              </a:rPr>
              <a:t>5.3</a:t>
            </a:r>
            <a:r>
              <a:rPr lang="zh-CN" altLang="en-US" sz="1500" dirty="0">
                <a:cs typeface="+mn-ea"/>
                <a:sym typeface="+mn-lt"/>
              </a:rPr>
              <a:t>万平方米</a:t>
            </a:r>
          </a:p>
        </p:txBody>
      </p:sp>
      <p:sp>
        <p:nvSpPr>
          <p:cNvPr id="4" name="矩形 3"/>
          <p:cNvSpPr/>
          <p:nvPr/>
        </p:nvSpPr>
        <p:spPr>
          <a:xfrm>
            <a:off x="509340" y="3729480"/>
            <a:ext cx="8129835" cy="720582"/>
          </a:xfrm>
          <a:prstGeom prst="rect">
            <a:avLst/>
          </a:prstGeom>
          <a:solidFill>
            <a:srgbClr val="AC592F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 fontAlgn="base">
              <a:lnSpc>
                <a:spcPct val="150000"/>
              </a:lnSpc>
              <a:spcAft>
                <a:spcPct val="0"/>
              </a:spcAft>
            </a:pPr>
            <a:r>
              <a:rPr lang="en-US" altLang="zh-CN" sz="1500" b="1" dirty="0">
                <a:solidFill>
                  <a:schemeClr val="bg1"/>
                </a:solidFill>
                <a:cs typeface="+mn-ea"/>
                <a:sym typeface="+mn-lt"/>
              </a:rPr>
              <a:t>       </a:t>
            </a:r>
            <a:r>
              <a:rPr lang="zh-CN" altLang="zh-CN" sz="1500" b="1" dirty="0">
                <a:solidFill>
                  <a:schemeClr val="bg1"/>
                </a:solidFill>
                <a:cs typeface="+mn-ea"/>
                <a:sym typeface="+mn-lt"/>
              </a:rPr>
              <a:t>作者运用列数字的说明方法，用具体数字进行说明，准确地说明了金字塔重量大、体积大、底面积大的特点。</a:t>
            </a:r>
            <a:endParaRPr lang="zh-CN" altLang="en-US" sz="15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976" y="1696375"/>
            <a:ext cx="3097199" cy="17534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 xmlns:a14="http://schemas.microsoft.com/office/drawing/2010/main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29603" y="1446225"/>
            <a:ext cx="4659305" cy="110799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b="1" dirty="0">
                <a:cs typeface="+mn-ea"/>
                <a:sym typeface="+mn-lt"/>
              </a:rPr>
              <a:t>    </a:t>
            </a:r>
            <a:r>
              <a:rPr lang="zh-CN" altLang="zh-CN" sz="1500" b="1" dirty="0">
                <a:cs typeface="+mn-ea"/>
                <a:sym typeface="+mn-lt"/>
              </a:rPr>
              <a:t>塔高的</a:t>
            </a:r>
            <a:r>
              <a:rPr lang="en-US" altLang="zh-CN" sz="1500" b="1" dirty="0">
                <a:cs typeface="+mn-ea"/>
                <a:sym typeface="+mn-lt"/>
              </a:rPr>
              <a:t>10</a:t>
            </a:r>
            <a:r>
              <a:rPr lang="zh-CN" altLang="zh-CN" sz="1500" b="1" dirty="0">
                <a:cs typeface="+mn-ea"/>
                <a:sym typeface="+mn-lt"/>
              </a:rPr>
              <a:t>亿倍正好是地球到太阳的距离。从塔基的正中间向正南正北画一条延长线</a:t>
            </a:r>
            <a:r>
              <a:rPr lang="en-US" altLang="zh-CN" sz="1500" b="1" dirty="0">
                <a:cs typeface="+mn-ea"/>
                <a:sym typeface="+mn-lt"/>
              </a:rPr>
              <a:t>,</a:t>
            </a:r>
            <a:r>
              <a:rPr lang="zh-CN" altLang="zh-CN" sz="1500" b="1" dirty="0">
                <a:cs typeface="+mn-ea"/>
                <a:sym typeface="+mn-lt"/>
              </a:rPr>
              <a:t>正好可以把地球上的陆地、海洋分成相等的两半。</a:t>
            </a:r>
          </a:p>
        </p:txBody>
      </p:sp>
      <p:sp>
        <p:nvSpPr>
          <p:cNvPr id="56" name="Text Box 5"/>
          <p:cNvSpPr txBox="1">
            <a:spLocks noChangeArrowheads="1"/>
          </p:cNvSpPr>
          <p:nvPr/>
        </p:nvSpPr>
        <p:spPr bwMode="auto">
          <a:xfrm>
            <a:off x="6289302" y="2902589"/>
            <a:ext cx="1570922" cy="679953"/>
          </a:xfrm>
          <a:prstGeom prst="callout1">
            <a:avLst>
              <a:gd name="adj1" fmla="val 48866"/>
              <a:gd name="adj2" fmla="val -203"/>
              <a:gd name="adj3" fmla="val -26478"/>
              <a:gd name="adj4" fmla="val -34536"/>
            </a:avLst>
          </a:prstGeom>
          <a:solidFill>
            <a:srgbClr val="B4815F"/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</p:spPr>
        <p:txBody>
          <a:bodyPr lIns="68580" tIns="34290" rIns="68580" bIns="34290" anchor="ctr"/>
          <a:lstStyle/>
          <a:p>
            <a:r>
              <a:rPr lang="en-US" altLang="zh-CN" sz="15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zh-CN" sz="1500" dirty="0">
                <a:solidFill>
                  <a:schemeClr val="bg1"/>
                </a:solidFill>
                <a:cs typeface="+mn-ea"/>
                <a:sym typeface="+mn-lt"/>
              </a:rPr>
              <a:t>数据之谜</a:t>
            </a:r>
            <a:endParaRPr lang="zh-CN" altLang="en-US" sz="15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55" name="直接连接符 54"/>
          <p:cNvCxnSpPr/>
          <p:nvPr/>
        </p:nvCxnSpPr>
        <p:spPr>
          <a:xfrm rot="5400000">
            <a:off x="4145097" y="2708659"/>
            <a:ext cx="3019587" cy="10410"/>
          </a:xfrm>
          <a:prstGeom prst="line">
            <a:avLst/>
          </a:prstGeom>
          <a:ln w="41275" cmpd="sng">
            <a:solidFill>
              <a:srgbClr val="FFA1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629602" y="3217033"/>
            <a:ext cx="4565912" cy="720582"/>
          </a:xfrm>
          <a:prstGeom prst="rect">
            <a:avLst/>
          </a:prstGeom>
          <a:solidFill>
            <a:srgbClr val="AC592F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 fontAlgn="base">
              <a:lnSpc>
                <a:spcPct val="150000"/>
              </a:lnSpc>
              <a:spcAft>
                <a:spcPct val="0"/>
              </a:spcAft>
            </a:pPr>
            <a:r>
              <a:rPr lang="en-US" altLang="zh-CN" sz="1500" b="1" dirty="0">
                <a:solidFill>
                  <a:schemeClr val="bg1"/>
                </a:solidFill>
                <a:cs typeface="+mn-ea"/>
                <a:sym typeface="+mn-lt"/>
              </a:rPr>
              <a:t>       </a:t>
            </a:r>
            <a:r>
              <a:rPr lang="zh-CN" altLang="zh-CN" sz="1500" b="1" dirty="0">
                <a:solidFill>
                  <a:schemeClr val="bg1"/>
                </a:solidFill>
                <a:cs typeface="+mn-ea"/>
                <a:sym typeface="+mn-lt"/>
              </a:rPr>
              <a:t>更为令人吃惊的奇迹，并不是胡夫金字塔的雄壮身姿，而是发生在胡夫金字塔上的数字“巧合”。</a:t>
            </a:r>
            <a:endParaRPr lang="zh-CN" altLang="en-US" sz="15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70" y="1204070"/>
            <a:ext cx="2608828" cy="1476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 xmlns:a14="http://schemas.microsoft.com/office/drawing/2010/main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6" grpId="0" animBg="1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/>
          <p:cNvSpPr txBox="1"/>
          <p:nvPr/>
        </p:nvSpPr>
        <p:spPr>
          <a:xfrm>
            <a:off x="524853" y="1512061"/>
            <a:ext cx="4763618" cy="684803"/>
          </a:xfrm>
          <a:prstGeom prst="rect">
            <a:avLst/>
          </a:prstGeom>
          <a:solidFill>
            <a:srgbClr val="AC592F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       我能借助课文内容，大胆推测金字塔是如何建成的。</a:t>
            </a:r>
          </a:p>
        </p:txBody>
      </p:sp>
      <p:sp>
        <p:nvSpPr>
          <p:cNvPr id="60" name="矩形 59"/>
          <p:cNvSpPr/>
          <p:nvPr/>
        </p:nvSpPr>
        <p:spPr>
          <a:xfrm>
            <a:off x="524853" y="2548371"/>
            <a:ext cx="5132998" cy="1800493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dirty="0">
                <a:cs typeface="+mn-ea"/>
                <a:sym typeface="+mn-lt"/>
              </a:rPr>
              <a:t>       对于金字塔，规模如此庞大的巨型建筑物来说，稳固是关键。建筑师计划使用巨型大理石块，以递减的方式层层向上排列，这是最稳定的结构。建造地点选定后将首先被清理铲平，随后由技艺精湛的石匠打造地基，一大片方整的大理石地面将成为金字塔的核心。</a:t>
            </a:r>
            <a:endParaRPr lang="zh-CN" altLang="en-US" sz="15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440" y="1884596"/>
            <a:ext cx="2324897" cy="2196920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 xmlns:a14="http://schemas.microsoft.com/office/drawing/2010/main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6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矩形 58"/>
          <p:cNvSpPr/>
          <p:nvPr/>
        </p:nvSpPr>
        <p:spPr>
          <a:xfrm>
            <a:off x="495301" y="1442643"/>
            <a:ext cx="4827443" cy="2146742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dirty="0">
                <a:cs typeface="+mn-ea"/>
                <a:sym typeface="+mn-lt"/>
              </a:rPr>
              <a:t>       古埃及每名采石工人会配有一把铜制凿刀。他们用铜凿刀将巨石凿开小孔，打入木楔，并在上面浇水，木楔浸水膨胀的力量就可以将石块胀裂。</a:t>
            </a:r>
          </a:p>
          <a:p>
            <a:pPr>
              <a:lnSpc>
                <a:spcPct val="150000"/>
              </a:lnSpc>
            </a:pPr>
            <a:r>
              <a:rPr lang="zh-CN" altLang="en-US" sz="1500" dirty="0">
                <a:cs typeface="+mn-ea"/>
                <a:sym typeface="+mn-lt"/>
              </a:rPr>
              <a:t>    通过建造长长的坡道，以便工人把石块继续运到高处。劳工们使用吉萨天然的沙土，用矿石膏和灰泥黏合，堆成长长的斜面，将巨石拉上金字塔。</a:t>
            </a:r>
          </a:p>
        </p:txBody>
      </p:sp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866" y="1651233"/>
            <a:ext cx="2430766" cy="162051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 xmlns:a14="http://schemas.microsoft.com/office/drawing/2010/main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545948" y="0"/>
            <a:ext cx="3571038" cy="51435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>
            <a:off x="4572000" y="0"/>
            <a:ext cx="4067176" cy="5143500"/>
          </a:xfrm>
          <a:prstGeom prst="rect">
            <a:avLst/>
          </a:prstGeom>
          <a:gradFill>
            <a:gsLst>
              <a:gs pos="0">
                <a:srgbClr val="D4AB94"/>
              </a:gs>
              <a:gs pos="100000">
                <a:srgbClr val="AC592F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70592" y="847726"/>
            <a:ext cx="1590594" cy="210057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ctr">
              <a:defRPr sz="7200">
                <a:solidFill>
                  <a:srgbClr val="00B050"/>
                </a:solidFill>
                <a:latin typeface="包图小白体" panose="02010601030101010101" pitchFamily="2" charset="-122"/>
                <a:ea typeface="包图小白体" panose="02010601030101010101" pitchFamily="2" charset="-122"/>
              </a:defRPr>
            </a:lvl1pPr>
          </a:lstStyle>
          <a:p>
            <a:r>
              <a:rPr lang="zh-CN" altLang="en-US" sz="6600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目录</a:t>
            </a:r>
          </a:p>
        </p:txBody>
      </p:sp>
      <p:sp>
        <p:nvSpPr>
          <p:cNvPr id="8" name="文本框 66"/>
          <p:cNvSpPr txBox="1">
            <a:spLocks noChangeArrowheads="1"/>
          </p:cNvSpPr>
          <p:nvPr/>
        </p:nvSpPr>
        <p:spPr bwMode="auto">
          <a:xfrm>
            <a:off x="5120887" y="2386199"/>
            <a:ext cx="3048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b="1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03</a:t>
            </a:r>
            <a:r>
              <a:rPr lang="en-US" altLang="zh-CN" sz="2700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700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课文精讲</a:t>
            </a:r>
          </a:p>
        </p:txBody>
      </p:sp>
      <p:sp>
        <p:nvSpPr>
          <p:cNvPr id="9" name="文本框 66"/>
          <p:cNvSpPr txBox="1">
            <a:spLocks noChangeArrowheads="1"/>
          </p:cNvSpPr>
          <p:nvPr/>
        </p:nvSpPr>
        <p:spPr bwMode="auto">
          <a:xfrm>
            <a:off x="5120887" y="1616962"/>
            <a:ext cx="3048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b="1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02 </a:t>
            </a:r>
            <a:r>
              <a:rPr lang="zh-CN" altLang="en-US" sz="2700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字词揭秘</a:t>
            </a:r>
          </a:p>
        </p:txBody>
      </p:sp>
      <p:sp>
        <p:nvSpPr>
          <p:cNvPr id="10" name="文本框 66"/>
          <p:cNvSpPr txBox="1">
            <a:spLocks noChangeArrowheads="1"/>
          </p:cNvSpPr>
          <p:nvPr/>
        </p:nvSpPr>
        <p:spPr bwMode="auto">
          <a:xfrm>
            <a:off x="5120887" y="847725"/>
            <a:ext cx="3048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b="1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01</a:t>
            </a:r>
            <a:r>
              <a:rPr lang="en-US" altLang="zh-CN" sz="2700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sz="2700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课前导读</a:t>
            </a:r>
          </a:p>
        </p:txBody>
      </p:sp>
      <p:sp>
        <p:nvSpPr>
          <p:cNvPr id="11" name="文本框 66"/>
          <p:cNvSpPr txBox="1">
            <a:spLocks noChangeArrowheads="1"/>
          </p:cNvSpPr>
          <p:nvPr/>
        </p:nvSpPr>
        <p:spPr bwMode="auto">
          <a:xfrm>
            <a:off x="5120887" y="3155435"/>
            <a:ext cx="3048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b="1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04</a:t>
            </a:r>
            <a:r>
              <a:rPr lang="en-US" altLang="zh-CN" sz="2700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700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课堂小结</a:t>
            </a:r>
          </a:p>
        </p:txBody>
      </p:sp>
      <p:sp>
        <p:nvSpPr>
          <p:cNvPr id="12" name="文本框 66"/>
          <p:cNvSpPr txBox="1">
            <a:spLocks noChangeArrowheads="1"/>
          </p:cNvSpPr>
          <p:nvPr/>
        </p:nvSpPr>
        <p:spPr bwMode="auto">
          <a:xfrm>
            <a:off x="5120887" y="3924671"/>
            <a:ext cx="3048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b="1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05</a:t>
            </a:r>
            <a:r>
              <a:rPr lang="en-US" altLang="zh-CN" sz="2700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700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课堂练习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221444" y="2948300"/>
            <a:ext cx="2088890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en-US" altLang="zh-CN" sz="1500" dirty="0">
                <a:solidFill>
                  <a:schemeClr val="bg1"/>
                </a:solidFill>
                <a:cs typeface="+mn-ea"/>
                <a:sym typeface="+mn-lt"/>
              </a:rPr>
              <a:t>CONTENT</a:t>
            </a:r>
            <a:endParaRPr lang="zh-CN" altLang="en-US" sz="1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320790" y="1431846"/>
            <a:ext cx="2045970" cy="0"/>
          </a:xfrm>
          <a:prstGeom prst="line">
            <a:avLst/>
          </a:prstGeom>
          <a:ln w="127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320790" y="2277666"/>
            <a:ext cx="2045970" cy="0"/>
          </a:xfrm>
          <a:prstGeom prst="line">
            <a:avLst/>
          </a:prstGeom>
          <a:ln w="127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320790" y="3123486"/>
            <a:ext cx="2045970" cy="0"/>
          </a:xfrm>
          <a:prstGeom prst="line">
            <a:avLst/>
          </a:prstGeom>
          <a:ln w="127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320790" y="3969306"/>
            <a:ext cx="2045970" cy="0"/>
          </a:xfrm>
          <a:prstGeom prst="line">
            <a:avLst/>
          </a:prstGeom>
          <a:ln w="127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320790" y="4600575"/>
            <a:ext cx="2045970" cy="0"/>
          </a:xfrm>
          <a:prstGeom prst="line">
            <a:avLst/>
          </a:prstGeom>
          <a:ln w="127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982467" y="0"/>
            <a:ext cx="294062" cy="5143500"/>
          </a:xfrm>
          <a:prstGeom prst="rect">
            <a:avLst/>
          </a:prstGeom>
          <a:gradFill>
            <a:gsLst>
              <a:gs pos="0">
                <a:srgbClr val="B4815F">
                  <a:alpha val="0"/>
                </a:srgbClr>
              </a:gs>
              <a:gs pos="100000">
                <a:srgbClr val="B4815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 flipH="1" flipV="1">
            <a:off x="344353" y="0"/>
            <a:ext cx="294062" cy="5143500"/>
          </a:xfrm>
          <a:prstGeom prst="rect">
            <a:avLst/>
          </a:prstGeom>
          <a:gradFill>
            <a:gsLst>
              <a:gs pos="0">
                <a:srgbClr val="B4815F">
                  <a:alpha val="0"/>
                </a:srgbClr>
              </a:gs>
              <a:gs pos="100000">
                <a:srgbClr val="B4815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/>
          <p:cNvSpPr txBox="1"/>
          <p:nvPr/>
        </p:nvSpPr>
        <p:spPr>
          <a:xfrm>
            <a:off x="495301" y="1488942"/>
            <a:ext cx="4076700" cy="684803"/>
          </a:xfrm>
          <a:prstGeom prst="rect">
            <a:avLst/>
          </a:prstGeom>
          <a:solidFill>
            <a:srgbClr val="AC592F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    搜集资料，用你喜欢的方式介绍金字塔。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69817" y="2237940"/>
            <a:ext cx="5597600" cy="1454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要求：</a:t>
            </a:r>
            <a:endParaRPr lang="en-US" altLang="zh-CN" sz="1500" dirty="0">
              <a:solidFill>
                <a:srgbClr val="FF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FF0000"/>
                </a:solidFill>
                <a:cs typeface="+mn-ea"/>
                <a:sym typeface="+mn-lt"/>
              </a:rPr>
              <a:t>    1.</a:t>
            </a: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有目的地查阅资料，把资料来源记录下来。</a:t>
            </a:r>
            <a:endParaRPr lang="en-US" altLang="zh-CN" sz="1500" dirty="0">
              <a:solidFill>
                <a:srgbClr val="FF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FF0000"/>
                </a:solidFill>
                <a:cs typeface="+mn-ea"/>
                <a:sym typeface="+mn-lt"/>
              </a:rPr>
              <a:t>    2.</a:t>
            </a: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根据要介绍的内容分类整理资料，筛选资料，剔除无关信息。</a:t>
            </a:r>
            <a:endParaRPr lang="en-US" altLang="zh-CN" sz="1500" dirty="0">
              <a:solidFill>
                <a:srgbClr val="FF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FF0000"/>
                </a:solidFill>
                <a:cs typeface="+mn-ea"/>
                <a:sym typeface="+mn-lt"/>
              </a:rPr>
              <a:t>    3.</a:t>
            </a: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可以使用图片、表格等辅助形式。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191" y="1472721"/>
            <a:ext cx="2608828" cy="1476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 xmlns:a14="http://schemas.microsoft.com/office/drawing/2010/main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82894" y="1587335"/>
            <a:ext cx="4576193" cy="1968830"/>
            <a:chOff x="1057745" y="2504266"/>
            <a:chExt cx="6518711" cy="2625107"/>
          </a:xfrm>
        </p:grpSpPr>
        <p:sp>
          <p:nvSpPr>
            <p:cNvPr id="6" name="矩形 5"/>
            <p:cNvSpPr/>
            <p:nvPr/>
          </p:nvSpPr>
          <p:spPr>
            <a:xfrm>
              <a:off x="1057746" y="2773889"/>
              <a:ext cx="6388644" cy="18764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1500" dirty="0">
                  <a:cs typeface="+mn-ea"/>
                  <a:sym typeface="+mn-lt"/>
                </a:rPr>
                <a:t>      </a:t>
              </a:r>
              <a:r>
                <a:rPr lang="zh-CN" altLang="zh-CN" sz="1500" dirty="0">
                  <a:cs typeface="+mn-ea"/>
                  <a:sym typeface="+mn-lt"/>
                </a:rPr>
                <a:t>建造金字塔是一项非常浩繁的工程，花费的心血和汗水是无法计算的，仅从古埃及人运石头、垒石块这两件事，就足以表现埃及人的勤劳和智慧</a:t>
              </a:r>
              <a:r>
                <a:rPr lang="zh-CN" altLang="en-US" sz="1500" dirty="0">
                  <a:cs typeface="+mn-ea"/>
                  <a:sym typeface="+mn-lt"/>
                </a:rPr>
                <a:t>。</a:t>
              </a:r>
              <a:endParaRPr lang="zh-CN" altLang="zh-CN" sz="1500" dirty="0">
                <a:cs typeface="+mn-ea"/>
                <a:sym typeface="+mn-lt"/>
              </a:endParaRPr>
            </a:p>
          </p:txBody>
        </p:sp>
        <p:sp>
          <p:nvSpPr>
            <p:cNvPr id="3" name="对角圆角矩形 2"/>
            <p:cNvSpPr/>
            <p:nvPr/>
          </p:nvSpPr>
          <p:spPr>
            <a:xfrm>
              <a:off x="1057745" y="2504266"/>
              <a:ext cx="6518711" cy="2625107"/>
            </a:xfrm>
            <a:prstGeom prst="round2DiagRect">
              <a:avLst/>
            </a:prstGeom>
            <a:ln w="38100">
              <a:solidFill>
                <a:srgbClr val="B4815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078" y="1587334"/>
            <a:ext cx="3143097" cy="1799096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 xmlns:a14="http://schemas.microsoft.com/office/drawing/2010/main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513007" y="2170234"/>
            <a:ext cx="330860" cy="1300356"/>
          </a:xfrm>
          <a:prstGeom prst="rect">
            <a:avLst/>
          </a:prstGeom>
          <a:solidFill>
            <a:srgbClr val="AC592F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板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书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设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计</a:t>
            </a:r>
          </a:p>
        </p:txBody>
      </p:sp>
      <p:sp>
        <p:nvSpPr>
          <p:cNvPr id="71" name="矩形 70"/>
          <p:cNvSpPr/>
          <p:nvPr/>
        </p:nvSpPr>
        <p:spPr>
          <a:xfrm>
            <a:off x="3006687" y="1985567"/>
            <a:ext cx="1518685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>
                <a:solidFill>
                  <a:srgbClr val="0070C0"/>
                </a:solidFill>
                <a:cs typeface="+mn-ea"/>
                <a:sym typeface="+mn-lt"/>
              </a:rPr>
              <a:t>《</a:t>
            </a:r>
            <a:r>
              <a:rPr lang="zh-CN" altLang="en-US" sz="1500" b="1" dirty="0">
                <a:solidFill>
                  <a:srgbClr val="0070C0"/>
                </a:solidFill>
                <a:cs typeface="+mn-ea"/>
                <a:sym typeface="+mn-lt"/>
              </a:rPr>
              <a:t>金字塔夕照</a:t>
            </a:r>
            <a:r>
              <a:rPr lang="en-US" altLang="zh-CN" sz="1500" b="1" dirty="0">
                <a:solidFill>
                  <a:srgbClr val="0070C0"/>
                </a:solidFill>
                <a:cs typeface="+mn-ea"/>
                <a:sym typeface="+mn-lt"/>
              </a:rPr>
              <a:t>》</a:t>
            </a:r>
            <a:endParaRPr lang="zh-CN" altLang="en-US" sz="15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2886197" y="3009634"/>
            <a:ext cx="2110193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>
                <a:solidFill>
                  <a:srgbClr val="0070C0"/>
                </a:solidFill>
                <a:cs typeface="+mn-ea"/>
                <a:sym typeface="+mn-lt"/>
              </a:rPr>
              <a:t>《</a:t>
            </a:r>
            <a:r>
              <a:rPr lang="zh-CN" altLang="en-US" sz="1500" b="1" dirty="0">
                <a:solidFill>
                  <a:srgbClr val="0070C0"/>
                </a:solidFill>
                <a:cs typeface="+mn-ea"/>
                <a:sym typeface="+mn-lt"/>
              </a:rPr>
              <a:t>不可思议的金字塔</a:t>
            </a:r>
            <a:r>
              <a:rPr lang="en-US" altLang="zh-CN" sz="1500" b="1" dirty="0">
                <a:solidFill>
                  <a:srgbClr val="0070C0"/>
                </a:solidFill>
                <a:cs typeface="+mn-ea"/>
                <a:sym typeface="+mn-lt"/>
              </a:rPr>
              <a:t>》</a:t>
            </a:r>
            <a:endParaRPr lang="zh-CN" altLang="en-US" sz="15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252934" y="2070901"/>
            <a:ext cx="532838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外观</a:t>
            </a:r>
          </a:p>
        </p:txBody>
      </p:sp>
      <p:sp>
        <p:nvSpPr>
          <p:cNvPr id="85" name="左大括号 84"/>
          <p:cNvSpPr/>
          <p:nvPr/>
        </p:nvSpPr>
        <p:spPr>
          <a:xfrm>
            <a:off x="2673196" y="2095178"/>
            <a:ext cx="246674" cy="1015563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700" b="1">
              <a:cs typeface="+mn-ea"/>
              <a:sym typeface="+mn-lt"/>
            </a:endParaRPr>
          </a:p>
        </p:txBody>
      </p:sp>
      <p:sp>
        <p:nvSpPr>
          <p:cNvPr id="86" name="右箭头 85"/>
          <p:cNvSpPr/>
          <p:nvPr/>
        </p:nvSpPr>
        <p:spPr>
          <a:xfrm>
            <a:off x="5963047" y="2478273"/>
            <a:ext cx="351039" cy="249373"/>
          </a:xfrm>
          <a:prstGeom prst="rightArrow">
            <a:avLst/>
          </a:prstGeom>
          <a:solidFill>
            <a:srgbClr val="AC592F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700" b="1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87" name="文本框 3"/>
          <p:cNvSpPr txBox="1">
            <a:spLocks noChangeArrowheads="1"/>
          </p:cNvSpPr>
          <p:nvPr/>
        </p:nvSpPr>
        <p:spPr bwMode="auto">
          <a:xfrm>
            <a:off x="2154784" y="2285650"/>
            <a:ext cx="458669" cy="76174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500" b="1" noProof="1">
                <a:cs typeface="+mn-ea"/>
                <a:sym typeface="+mn-lt"/>
              </a:rPr>
              <a:t>金</a:t>
            </a:r>
            <a:endParaRPr lang="en-US" altLang="zh-CN" sz="1500" b="1" noProof="1">
              <a:cs typeface="+mn-ea"/>
              <a:sym typeface="+mn-lt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500" b="1" noProof="1">
                <a:cs typeface="+mn-ea"/>
                <a:sym typeface="+mn-lt"/>
              </a:rPr>
              <a:t>字</a:t>
            </a:r>
            <a:endParaRPr lang="en-US" altLang="zh-CN" sz="1500" b="1" noProof="1">
              <a:cs typeface="+mn-ea"/>
              <a:sym typeface="+mn-lt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500" b="1" noProof="1">
                <a:cs typeface="+mn-ea"/>
                <a:sym typeface="+mn-lt"/>
              </a:rPr>
              <a:t>塔</a:t>
            </a:r>
          </a:p>
        </p:txBody>
      </p:sp>
      <p:sp>
        <p:nvSpPr>
          <p:cNvPr id="88" name="文本框 3"/>
          <p:cNvSpPr txBox="1">
            <a:spLocks noChangeArrowheads="1"/>
          </p:cNvSpPr>
          <p:nvPr/>
        </p:nvSpPr>
        <p:spPr bwMode="auto">
          <a:xfrm>
            <a:off x="6481457" y="2421709"/>
            <a:ext cx="1645451" cy="377026"/>
          </a:xfrm>
          <a:prstGeom prst="rect">
            <a:avLst/>
          </a:prstGeom>
          <a:solidFill>
            <a:srgbClr val="AC592F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noProof="1">
                <a:latin typeface="+mn-lt"/>
                <a:ea typeface="+mn-ea"/>
                <a:cs typeface="+mn-ea"/>
                <a:sym typeface="+mn-lt"/>
              </a:rPr>
              <a:t>敬佩赞美</a:t>
            </a:r>
          </a:p>
        </p:txBody>
      </p:sp>
      <p:sp>
        <p:nvSpPr>
          <p:cNvPr id="89" name="矩形 88"/>
          <p:cNvSpPr/>
          <p:nvPr/>
        </p:nvSpPr>
        <p:spPr>
          <a:xfrm>
            <a:off x="5270347" y="2970587"/>
            <a:ext cx="532838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结构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1" grpId="0"/>
      <p:bldP spid="83" grpId="0"/>
      <p:bldP spid="84" grpId="0"/>
      <p:bldP spid="85" grpId="0" animBg="1"/>
      <p:bldP spid="86" grpId="0" animBg="1"/>
      <p:bldP spid="87" grpId="0"/>
      <p:bldP spid="88" grpId="0" animBg="1"/>
      <p:bldP spid="8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1591543" y="2159315"/>
            <a:ext cx="6286544" cy="112453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1500" b="1" dirty="0">
                <a:cs typeface="+mn-ea"/>
                <a:sym typeface="+mn-lt"/>
              </a:rPr>
              <a:t>遐想（      ）     淤泥（       ）    </a:t>
            </a:r>
            <a:endParaRPr lang="en-US" altLang="zh-CN" sz="1500" b="1" dirty="0"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sz="1500" b="1" dirty="0">
                <a:cs typeface="+mn-ea"/>
                <a:sym typeface="+mn-lt"/>
              </a:rPr>
              <a:t>不愧（        ）     精湛（       ）   </a:t>
            </a:r>
          </a:p>
        </p:txBody>
      </p:sp>
      <p:sp>
        <p:nvSpPr>
          <p:cNvPr id="58" name="矩形 20"/>
          <p:cNvSpPr/>
          <p:nvPr/>
        </p:nvSpPr>
        <p:spPr>
          <a:xfrm>
            <a:off x="495300" y="1364056"/>
            <a:ext cx="2409224" cy="300083"/>
          </a:xfrm>
          <a:prstGeom prst="rect">
            <a:avLst/>
          </a:prstGeom>
          <a:solidFill>
            <a:srgbClr val="AC592F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base">
              <a:spcAft>
                <a:spcPct val="0"/>
              </a:spcAft>
            </a:pPr>
            <a:r>
              <a:rPr lang="zh-CN" altLang="en-US" sz="1500" b="1" dirty="0">
                <a:solidFill>
                  <a:schemeClr val="bg1"/>
                </a:solidFill>
                <a:cs typeface="+mn-ea"/>
                <a:sym typeface="+mn-lt"/>
              </a:rPr>
              <a:t>一、给加点的字注音。</a:t>
            </a:r>
          </a:p>
        </p:txBody>
      </p:sp>
      <p:sp>
        <p:nvSpPr>
          <p:cNvPr id="59" name="矩形 58"/>
          <p:cNvSpPr/>
          <p:nvPr/>
        </p:nvSpPr>
        <p:spPr>
          <a:xfrm>
            <a:off x="2218486" y="2419318"/>
            <a:ext cx="704873" cy="30008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500" dirty="0" err="1">
                <a:solidFill>
                  <a:srgbClr val="FF0000"/>
                </a:solidFill>
                <a:cs typeface="+mn-ea"/>
                <a:sym typeface="+mn-lt"/>
              </a:rPr>
              <a:t>xiá</a:t>
            </a:r>
            <a:endParaRPr lang="zh-CN" altLang="en-US" sz="15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3899288" y="2362052"/>
            <a:ext cx="928694" cy="30008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500" dirty="0" err="1">
                <a:solidFill>
                  <a:srgbClr val="FF0000"/>
                </a:solidFill>
                <a:cs typeface="+mn-ea"/>
                <a:sym typeface="+mn-lt"/>
              </a:rPr>
              <a:t>yū</a:t>
            </a:r>
            <a:endParaRPr lang="zh-CN" altLang="en-US" sz="15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2257549" y="2989061"/>
            <a:ext cx="601183" cy="300083"/>
          </a:xfrm>
          <a:prstGeom prst="rect">
            <a:avLst/>
          </a:prstGeom>
          <a:noFill/>
          <a:ln w="9525">
            <a:noFill/>
          </a:ln>
          <a:effectLst/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500" dirty="0" err="1">
                <a:solidFill>
                  <a:srgbClr val="FF0000"/>
                </a:solidFill>
                <a:cs typeface="+mn-ea"/>
                <a:sym typeface="+mn-lt"/>
              </a:rPr>
              <a:t>kuì</a:t>
            </a:r>
            <a:endParaRPr lang="zh-CN" altLang="en-US" sz="15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813562" y="2933255"/>
            <a:ext cx="812867" cy="30008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500" dirty="0" err="1">
                <a:solidFill>
                  <a:srgbClr val="FF0000"/>
                </a:solidFill>
                <a:cs typeface="+mn-ea"/>
                <a:sym typeface="+mn-lt"/>
              </a:rPr>
              <a:t>zhàn</a:t>
            </a:r>
            <a:endParaRPr lang="zh-CN" altLang="en-US" sz="15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8225" y="1563675"/>
            <a:ext cx="2324897" cy="2196920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 xmlns:a14="http://schemas.microsoft.com/office/drawing/2010/main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 animBg="1"/>
      <p:bldP spid="59" grpId="0"/>
      <p:bldP spid="60" grpId="0"/>
      <p:bldP spid="61" grpId="0"/>
      <p:bldP spid="6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矩形 80"/>
          <p:cNvSpPr/>
          <p:nvPr/>
        </p:nvSpPr>
        <p:spPr>
          <a:xfrm>
            <a:off x="495301" y="1289961"/>
            <a:ext cx="6627668" cy="300083"/>
          </a:xfrm>
          <a:prstGeom prst="rect">
            <a:avLst/>
          </a:prstGeom>
          <a:solidFill>
            <a:srgbClr val="AC592F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 fontAlgn="base">
              <a:spcAft>
                <a:spcPct val="0"/>
              </a:spcAft>
            </a:pPr>
            <a:r>
              <a:rPr lang="zh-CN" altLang="en-US" sz="1500" b="1" dirty="0">
                <a:solidFill>
                  <a:schemeClr val="bg1"/>
                </a:solidFill>
                <a:cs typeface="+mn-ea"/>
                <a:sym typeface="+mn-lt"/>
              </a:rPr>
              <a:t>       二、</a:t>
            </a:r>
            <a:r>
              <a:rPr lang="zh-CN" altLang="zh-CN" sz="1500" b="1" dirty="0">
                <a:solidFill>
                  <a:schemeClr val="bg1"/>
                </a:solidFill>
                <a:cs typeface="+mn-ea"/>
                <a:sym typeface="+mn-lt"/>
              </a:rPr>
              <a:t>运用列数字、作比较、举例子的说明方法，描写一下你的文具盒吧。</a:t>
            </a:r>
          </a:p>
        </p:txBody>
      </p:sp>
      <p:sp>
        <p:nvSpPr>
          <p:cNvPr id="2" name="矩形 1"/>
          <p:cNvSpPr/>
          <p:nvPr/>
        </p:nvSpPr>
        <p:spPr>
          <a:xfrm>
            <a:off x="639042" y="2112444"/>
            <a:ext cx="7917872" cy="1915909"/>
          </a:xfrm>
          <a:prstGeom prst="rect">
            <a:avLst/>
          </a:prstGeom>
          <a:ln w="38100">
            <a:solidFill>
              <a:srgbClr val="B4815F"/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500" dirty="0">
                <a:cs typeface="+mn-ea"/>
                <a:sym typeface="+mn-lt"/>
              </a:rPr>
              <a:t>      </a:t>
            </a:r>
            <a:r>
              <a:rPr lang="zh-CN" altLang="zh-CN" sz="1500" dirty="0">
                <a:cs typeface="+mn-ea"/>
                <a:sym typeface="+mn-lt"/>
              </a:rPr>
              <a:t>我有一个长方形的文具盒，它长</a:t>
            </a:r>
            <a:r>
              <a:rPr lang="en-US" altLang="zh-CN" sz="1500" dirty="0">
                <a:cs typeface="+mn-ea"/>
                <a:sym typeface="+mn-lt"/>
              </a:rPr>
              <a:t>20</a:t>
            </a:r>
            <a:r>
              <a:rPr lang="zh-CN" altLang="zh-CN" sz="1500" dirty="0">
                <a:cs typeface="+mn-ea"/>
                <a:sym typeface="+mn-lt"/>
              </a:rPr>
              <a:t>厘米，宽</a:t>
            </a:r>
            <a:r>
              <a:rPr lang="en-US" altLang="zh-CN" sz="1500" dirty="0">
                <a:cs typeface="+mn-ea"/>
                <a:sym typeface="+mn-lt"/>
              </a:rPr>
              <a:t>5</a:t>
            </a:r>
            <a:r>
              <a:rPr lang="zh-CN" altLang="zh-CN" sz="1500" dirty="0">
                <a:cs typeface="+mn-ea"/>
                <a:sym typeface="+mn-lt"/>
              </a:rPr>
              <a:t>厘米，高</a:t>
            </a:r>
            <a:r>
              <a:rPr lang="en-US" altLang="zh-CN" sz="1500" dirty="0">
                <a:cs typeface="+mn-ea"/>
                <a:sym typeface="+mn-lt"/>
              </a:rPr>
              <a:t>2</a:t>
            </a:r>
            <a:r>
              <a:rPr lang="zh-CN" altLang="zh-CN" sz="1500" dirty="0">
                <a:cs typeface="+mn-ea"/>
                <a:sym typeface="+mn-lt"/>
              </a:rPr>
              <a:t>厘米。盒面上那精致的图案，特别引人注目：那活泼的小红兔，正对着我“微微笑”。还有一些调皮的小桔子，它们表情不一：有的开怀大笑，有的目瞪口呆，还有的愁眉苦脸，有趣极了。文具盒不光图案逼真，漂亮，而且样式新颖，使用方便。</a:t>
            </a:r>
            <a:endParaRPr lang="zh-CN" altLang="en-US" sz="15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文本框 2"/>
          <p:cNvSpPr txBox="1"/>
          <p:nvPr/>
        </p:nvSpPr>
        <p:spPr>
          <a:xfrm>
            <a:off x="569214" y="2105252"/>
            <a:ext cx="6228433" cy="92256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500" dirty="0">
                <a:cs typeface="+mn-ea"/>
                <a:sym typeface="+mn-lt"/>
              </a:rPr>
              <a:t>    </a:t>
            </a:r>
            <a:r>
              <a:rPr lang="en-US" altLang="zh-CN" sz="1500" dirty="0">
                <a:solidFill>
                  <a:srgbClr val="0070C0"/>
                </a:solidFill>
                <a:cs typeface="+mn-ea"/>
                <a:sym typeface="+mn-lt"/>
              </a:rPr>
              <a:t>1</a:t>
            </a:r>
            <a:r>
              <a:rPr lang="zh-CN" altLang="en-US" sz="1500" dirty="0">
                <a:solidFill>
                  <a:srgbClr val="0070C0"/>
                </a:solidFill>
                <a:cs typeface="+mn-ea"/>
                <a:sym typeface="+mn-lt"/>
              </a:rPr>
              <a:t>、背诵</a:t>
            </a:r>
            <a:r>
              <a:rPr lang="en-US" altLang="zh-CN" sz="1500" dirty="0">
                <a:solidFill>
                  <a:srgbClr val="0070C0"/>
                </a:solidFill>
                <a:cs typeface="+mn-ea"/>
                <a:sym typeface="+mn-lt"/>
              </a:rPr>
              <a:t>《</a:t>
            </a:r>
            <a:r>
              <a:rPr lang="zh-CN" altLang="en-US" sz="1500" dirty="0">
                <a:solidFill>
                  <a:srgbClr val="0070C0"/>
                </a:solidFill>
                <a:cs typeface="+mn-ea"/>
                <a:sym typeface="+mn-lt"/>
              </a:rPr>
              <a:t>金字塔夕照</a:t>
            </a:r>
            <a:r>
              <a:rPr lang="en-US" altLang="zh-CN" sz="1500" dirty="0">
                <a:solidFill>
                  <a:srgbClr val="0070C0"/>
                </a:solidFill>
                <a:cs typeface="+mn-ea"/>
                <a:sym typeface="+mn-lt"/>
              </a:rPr>
              <a:t>》</a:t>
            </a:r>
            <a:r>
              <a:rPr lang="zh-CN" altLang="en-US" sz="1500" dirty="0">
                <a:solidFill>
                  <a:srgbClr val="0070C0"/>
                </a:solidFill>
                <a:cs typeface="+mn-ea"/>
                <a:sym typeface="+mn-lt"/>
              </a:rPr>
              <a:t>的第二自然段。</a:t>
            </a:r>
            <a:endParaRPr lang="en-US" altLang="zh-CN" sz="1500" dirty="0">
              <a:solidFill>
                <a:srgbClr val="0070C0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en-US" altLang="zh-CN" sz="1500" dirty="0">
                <a:solidFill>
                  <a:srgbClr val="0070C0"/>
                </a:solidFill>
                <a:cs typeface="+mn-ea"/>
                <a:sym typeface="+mn-lt"/>
              </a:rPr>
              <a:t>    2</a:t>
            </a:r>
            <a:r>
              <a:rPr lang="zh-CN" altLang="en-US" sz="1500" dirty="0">
                <a:solidFill>
                  <a:srgbClr val="0070C0"/>
                </a:solidFill>
                <a:cs typeface="+mn-ea"/>
                <a:sym typeface="+mn-lt"/>
              </a:rPr>
              <a:t>、选择一处你感兴趣的中国的世界文化遗产写一写。</a:t>
            </a:r>
          </a:p>
        </p:txBody>
      </p:sp>
      <p:sp>
        <p:nvSpPr>
          <p:cNvPr id="60" name="矩形 59"/>
          <p:cNvSpPr/>
          <p:nvPr/>
        </p:nvSpPr>
        <p:spPr>
          <a:xfrm>
            <a:off x="495300" y="1218154"/>
            <a:ext cx="1485022" cy="300083"/>
          </a:xfrm>
          <a:prstGeom prst="rect">
            <a:avLst/>
          </a:prstGeom>
          <a:solidFill>
            <a:srgbClr val="AC592F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 fontAlgn="base">
              <a:spcAft>
                <a:spcPct val="0"/>
              </a:spcAft>
            </a:pPr>
            <a:r>
              <a:rPr lang="zh-CN" altLang="en-US" sz="1500" b="1" dirty="0">
                <a:solidFill>
                  <a:schemeClr val="bg1"/>
                </a:solidFill>
                <a:cs typeface="+mn-ea"/>
                <a:sym typeface="+mn-lt"/>
              </a:rPr>
              <a:t>三、课后作业。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198" y="1518238"/>
            <a:ext cx="2324897" cy="2196920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 xmlns:a14="http://schemas.microsoft.com/office/drawing/2010/main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774649"/>
            <a:ext cx="9144000" cy="3428999"/>
          </a:xfrm>
          <a:custGeom>
            <a:avLst/>
            <a:gdLst>
              <a:gd name="connsiteX0" fmla="*/ 0 w 10316307"/>
              <a:gd name="connsiteY0" fmla="*/ 0 h 6858000"/>
              <a:gd name="connsiteX1" fmla="*/ 10316307 w 10316307"/>
              <a:gd name="connsiteY1" fmla="*/ 0 h 6858000"/>
              <a:gd name="connsiteX2" fmla="*/ 10316307 w 10316307"/>
              <a:gd name="connsiteY2" fmla="*/ 6858000 h 6858000"/>
              <a:gd name="connsiteX3" fmla="*/ 0 w 1031630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16307" h="6858000">
                <a:moveTo>
                  <a:pt x="0" y="0"/>
                </a:moveTo>
                <a:lnTo>
                  <a:pt x="10316307" y="0"/>
                </a:lnTo>
                <a:lnTo>
                  <a:pt x="1031630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文本框 6"/>
          <p:cNvSpPr txBox="1"/>
          <p:nvPr/>
        </p:nvSpPr>
        <p:spPr>
          <a:xfrm>
            <a:off x="2621107" y="1818548"/>
            <a:ext cx="3901787" cy="9925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6000" dirty="0">
                <a:solidFill>
                  <a:schemeClr val="bg1"/>
                </a:solidFill>
                <a:effectLst>
                  <a:outerShdw blurRad="63500" dist="63500" dir="2700000" algn="tl">
                    <a:srgbClr val="000000">
                      <a:alpha val="20000"/>
                    </a:srgbClr>
                  </a:outerShdw>
                </a:effectLst>
                <a:cs typeface="+mn-ea"/>
                <a:sym typeface="+mn-lt"/>
              </a:rPr>
              <a:t>谢谢观看</a:t>
            </a:r>
          </a:p>
        </p:txBody>
      </p:sp>
      <p:sp>
        <p:nvSpPr>
          <p:cNvPr id="13" name="文本框 12"/>
          <p:cNvSpPr txBox="1"/>
          <p:nvPr/>
        </p:nvSpPr>
        <p:spPr>
          <a:xfrm flipH="1">
            <a:off x="2743438" y="3001278"/>
            <a:ext cx="3657125" cy="421973"/>
          </a:xfrm>
          <a:prstGeom prst="roundRect">
            <a:avLst>
              <a:gd name="adj" fmla="val 50000"/>
            </a:avLst>
          </a:prstGeom>
          <a:solidFill>
            <a:srgbClr val="AC592F"/>
          </a:solidFill>
        </p:spPr>
        <p:txBody>
          <a:bodyPr wrap="square" lIns="68580" tIns="34290" rIns="68580" bIns="34290">
            <a:spAutoFit/>
          </a:bodyPr>
          <a:lstStyle/>
          <a:p>
            <a:pPr algn="ctr" eaLnBrk="1" hangingPunct="1"/>
            <a:r>
              <a:rPr lang="zh-CN" altLang="en-US" sz="1500" b="1" spc="225" dirty="0">
                <a:solidFill>
                  <a:schemeClr val="bg1"/>
                </a:solidFill>
                <a:cs typeface="+mn-ea"/>
                <a:sym typeface="+mn-lt"/>
              </a:rPr>
              <a:t>五年级下册 人教版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301938" y="1229091"/>
            <a:ext cx="254012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100" b="1" spc="225" dirty="0">
                <a:solidFill>
                  <a:schemeClr val="bg1"/>
                </a:solidFill>
                <a:cs typeface="+mn-ea"/>
                <a:sym typeface="+mn-lt"/>
              </a:rPr>
              <a:t>语文精品课件</a:t>
            </a:r>
          </a:p>
        </p:txBody>
      </p:sp>
      <p:sp>
        <p:nvSpPr>
          <p:cNvPr id="17" name="矩形 16"/>
          <p:cNvSpPr/>
          <p:nvPr/>
        </p:nvSpPr>
        <p:spPr>
          <a:xfrm flipH="1">
            <a:off x="3689" y="672239"/>
            <a:ext cx="8961122" cy="154988"/>
          </a:xfrm>
          <a:prstGeom prst="rect">
            <a:avLst/>
          </a:prstGeom>
          <a:gradFill>
            <a:gsLst>
              <a:gs pos="0">
                <a:srgbClr val="B4815F">
                  <a:alpha val="0"/>
                </a:srgbClr>
              </a:gs>
              <a:gs pos="100000">
                <a:srgbClr val="B4815F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" name="平行四边形 18"/>
          <p:cNvSpPr/>
          <p:nvPr/>
        </p:nvSpPr>
        <p:spPr>
          <a:xfrm>
            <a:off x="6989520" y="2174399"/>
            <a:ext cx="1058578" cy="156381"/>
          </a:xfrm>
          <a:prstGeom prst="parallelogram">
            <a:avLst>
              <a:gd name="adj" fmla="val 34026"/>
            </a:avLst>
          </a:prstGeom>
          <a:gradFill>
            <a:gsLst>
              <a:gs pos="0">
                <a:schemeClr val="bg1">
                  <a:alpha val="75000"/>
                </a:schemeClr>
              </a:gs>
              <a:gs pos="100000">
                <a:schemeClr val="accent2">
                  <a:lumMod val="20000"/>
                  <a:lumOff val="80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平行四边形 13"/>
          <p:cNvSpPr/>
          <p:nvPr/>
        </p:nvSpPr>
        <p:spPr>
          <a:xfrm>
            <a:off x="6840639" y="2414450"/>
            <a:ext cx="923434" cy="140863"/>
          </a:xfrm>
          <a:prstGeom prst="parallelogram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100000">
                <a:schemeClr val="accent2">
                  <a:lumMod val="20000"/>
                  <a:lumOff val="80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689" y="4116884"/>
            <a:ext cx="9140311" cy="189175"/>
          </a:xfrm>
          <a:prstGeom prst="rect">
            <a:avLst/>
          </a:prstGeom>
          <a:gradFill>
            <a:gsLst>
              <a:gs pos="0">
                <a:srgbClr val="B4815F">
                  <a:alpha val="0"/>
                </a:srgbClr>
              </a:gs>
              <a:gs pos="100000">
                <a:srgbClr val="B4815F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平行四边形 20"/>
          <p:cNvSpPr/>
          <p:nvPr/>
        </p:nvSpPr>
        <p:spPr>
          <a:xfrm flipH="1">
            <a:off x="850639" y="2159040"/>
            <a:ext cx="1058578" cy="156381"/>
          </a:xfrm>
          <a:prstGeom prst="parallelogram">
            <a:avLst>
              <a:gd name="adj" fmla="val 34026"/>
            </a:avLst>
          </a:prstGeom>
          <a:gradFill>
            <a:gsLst>
              <a:gs pos="0">
                <a:schemeClr val="bg1">
                  <a:alpha val="75000"/>
                </a:schemeClr>
              </a:gs>
              <a:gs pos="100000">
                <a:schemeClr val="accent2">
                  <a:lumMod val="20000"/>
                  <a:lumOff val="80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平行四边形 21"/>
          <p:cNvSpPr/>
          <p:nvPr/>
        </p:nvSpPr>
        <p:spPr>
          <a:xfrm flipH="1">
            <a:off x="701757" y="2399091"/>
            <a:ext cx="923434" cy="140863"/>
          </a:xfrm>
          <a:prstGeom prst="parallelogram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100000">
                <a:schemeClr val="accent2">
                  <a:lumMod val="20000"/>
                  <a:lumOff val="80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animBg="1"/>
      <p:bldP spid="8" grpId="0"/>
      <p:bldP spid="17" grpId="0" animBg="1"/>
      <p:bldP spid="19" grpId="0" animBg="1"/>
      <p:bldP spid="14" grpId="0" animBg="1"/>
      <p:bldP spid="21" grpId="0" animBg="1"/>
      <p:bldP spid="2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47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51"/>
          <p:cNvSpPr/>
          <p:nvPr/>
        </p:nvSpPr>
        <p:spPr>
          <a:xfrm>
            <a:off x="495300" y="3169740"/>
            <a:ext cx="8143875" cy="720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rgbClr val="AC592F"/>
                </a:solidFill>
                <a:cs typeface="+mn-ea"/>
                <a:sym typeface="+mn-lt"/>
              </a:rPr>
              <a:t>       面对这巍然屹立、闻名世界的金字塔，我们不禁会问：这一巨大的角锥形建筑物到底是凭什么举世闻名的？那就让我们走进金字塔，再来瞻仰这凝聚着古埃及人民智慧结晶的金字塔。</a:t>
            </a:r>
            <a:endParaRPr lang="en-US" altLang="zh-CN" sz="1500" dirty="0">
              <a:solidFill>
                <a:srgbClr val="AC592F"/>
              </a:solidFill>
              <a:cs typeface="+mn-ea"/>
              <a:sym typeface="+mn-lt"/>
            </a:endParaRPr>
          </a:p>
        </p:txBody>
      </p:sp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574" y="916308"/>
            <a:ext cx="5600854" cy="2114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3330552" y="226931"/>
            <a:ext cx="16485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 xmlns:a14="http://schemas.microsoft.com/office/drawing/2010/main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95300" y="1122851"/>
            <a:ext cx="1635191" cy="300083"/>
          </a:xfrm>
          <a:prstGeom prst="rect">
            <a:avLst/>
          </a:prstGeom>
          <a:solidFill>
            <a:srgbClr val="AC592F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>
              <a:spcBef>
                <a:spcPts val="0"/>
              </a:spcBef>
            </a:pPr>
            <a:r>
              <a:rPr lang="zh-CN" altLang="en-US" sz="15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走近作者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0" y="1305175"/>
            <a:ext cx="6389915" cy="3147636"/>
            <a:chOff x="-1294777" y="1386315"/>
            <a:chExt cx="13010261" cy="5111445"/>
          </a:xfrm>
        </p:grpSpPr>
        <p:pic>
          <p:nvPicPr>
            <p:cNvPr id="9" name="矩形 1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94777" y="1386315"/>
              <a:ext cx="13010261" cy="51114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/>
            <p:cNvSpPr/>
            <p:nvPr/>
          </p:nvSpPr>
          <p:spPr>
            <a:xfrm flipH="1">
              <a:off x="617158" y="2278442"/>
              <a:ext cx="9186391" cy="23990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500" u="sng" dirty="0">
                  <a:solidFill>
                    <a:srgbClr val="FF0000"/>
                  </a:solidFill>
                  <a:cs typeface="+mn-ea"/>
                  <a:sym typeface="+mn-lt"/>
                </a:rPr>
                <a:t>穆青</a:t>
              </a:r>
              <a:r>
                <a:rPr lang="zh-CN" altLang="en-US" sz="1500" dirty="0">
                  <a:solidFill>
                    <a:srgbClr val="FF0000"/>
                  </a:solidFill>
                  <a:cs typeface="+mn-ea"/>
                  <a:sym typeface="+mn-lt"/>
                </a:rPr>
                <a:t>：</a:t>
              </a:r>
              <a:endParaRPr lang="en-US" altLang="zh-CN" sz="1500" dirty="0">
                <a:solidFill>
                  <a:srgbClr val="FF0000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500" dirty="0">
                  <a:cs typeface="+mn-ea"/>
                  <a:sym typeface="+mn-lt"/>
                </a:rPr>
                <a:t>       新华通讯社原社长、当代著名新闻记者，他的新闻作品、新闻主张和新闻实践，均为</a:t>
              </a:r>
              <a:r>
                <a:rPr lang="en-US" altLang="zh-CN" sz="1500" dirty="0">
                  <a:cs typeface="+mn-ea"/>
                  <a:sym typeface="+mn-lt"/>
                </a:rPr>
                <a:t>20</a:t>
              </a:r>
              <a:r>
                <a:rPr lang="zh-CN" altLang="en-US" sz="1500" dirty="0">
                  <a:cs typeface="+mn-ea"/>
                  <a:sym typeface="+mn-lt"/>
                </a:rPr>
                <a:t>世纪中国新闻史上不可或缺的重要部分。</a:t>
              </a:r>
            </a:p>
          </p:txBody>
        </p:sp>
      </p:grp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89915" y="1650241"/>
            <a:ext cx="1694011" cy="21478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 xmlns:a14="http://schemas.microsoft.com/office/drawing/2010/main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矩形 58"/>
          <p:cNvSpPr/>
          <p:nvPr/>
        </p:nvSpPr>
        <p:spPr>
          <a:xfrm>
            <a:off x="560693" y="1760742"/>
            <a:ext cx="5186138" cy="1800493"/>
          </a:xfrm>
          <a:prstGeom prst="rect">
            <a:avLst/>
          </a:prstGeom>
          <a:ln w="38100">
            <a:solidFill>
              <a:srgbClr val="FFC000"/>
            </a:solidFill>
            <a:prstDash val="dashDot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dirty="0">
                <a:cs typeface="+mn-ea"/>
                <a:sym typeface="+mn-lt"/>
              </a:rPr>
              <a:t>     </a:t>
            </a:r>
            <a:r>
              <a:rPr lang="zh-CN" altLang="en-US" sz="1500" dirty="0">
                <a:cs typeface="+mn-ea"/>
                <a:sym typeface="+mn-lt"/>
              </a:rPr>
              <a:t>建于</a:t>
            </a:r>
            <a:r>
              <a:rPr lang="en-US" altLang="zh-CN" sz="1500" dirty="0">
                <a:cs typeface="+mn-ea"/>
                <a:sym typeface="+mn-lt"/>
              </a:rPr>
              <a:t>4500</a:t>
            </a:r>
            <a:r>
              <a:rPr lang="zh-CN" altLang="en-US" sz="1500" dirty="0">
                <a:cs typeface="+mn-ea"/>
                <a:sym typeface="+mn-lt"/>
              </a:rPr>
              <a:t>年前，是古埃及法老（即国王）和王后的陵墓。陵墓是用巨大石块修砌成的方锥形建筑，因形似汉字“金”字，故译作“金字塔”。在古代埃及文中，金字塔是梯形分层的，因此又称作层级金字塔，这是一种高大的角锥体建筑物。金字塔是古代世界七大奇迹之一。</a:t>
            </a:r>
          </a:p>
        </p:txBody>
      </p:sp>
      <p:sp>
        <p:nvSpPr>
          <p:cNvPr id="60" name="矩形 59"/>
          <p:cNvSpPr/>
          <p:nvPr/>
        </p:nvSpPr>
        <p:spPr>
          <a:xfrm>
            <a:off x="495300" y="1108654"/>
            <a:ext cx="1075964" cy="300083"/>
          </a:xfrm>
          <a:prstGeom prst="rect">
            <a:avLst/>
          </a:prstGeom>
          <a:solidFill>
            <a:srgbClr val="AC592F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 fontAlgn="base">
              <a:spcAft>
                <a:spcPct val="0"/>
              </a:spcAft>
            </a:pPr>
            <a:r>
              <a:rPr lang="zh-CN" altLang="en-US" sz="1500" b="1" dirty="0">
                <a:solidFill>
                  <a:schemeClr val="bg1"/>
                </a:solidFill>
                <a:cs typeface="+mn-ea"/>
                <a:sym typeface="+mn-lt"/>
              </a:rPr>
              <a:t>金字塔</a:t>
            </a:r>
          </a:p>
        </p:txBody>
      </p:sp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532" y="1760741"/>
            <a:ext cx="2654644" cy="176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13764" y="1575006"/>
            <a:ext cx="5108857" cy="191590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500" dirty="0">
                <a:cs typeface="+mn-ea"/>
                <a:sym typeface="+mn-lt"/>
              </a:rPr>
              <a:t>带着问题，有感情地朗读课文：</a:t>
            </a:r>
          </a:p>
          <a:p>
            <a:pPr>
              <a:lnSpc>
                <a:spcPct val="200000"/>
              </a:lnSpc>
            </a:pPr>
            <a:r>
              <a:rPr lang="zh-CN" altLang="en-US" sz="1500" dirty="0">
                <a:cs typeface="+mn-ea"/>
                <a:sym typeface="+mn-lt"/>
              </a:rPr>
              <a:t>       ①读准字音，把课文读正确，读通顺。</a:t>
            </a:r>
          </a:p>
          <a:p>
            <a:pPr>
              <a:lnSpc>
                <a:spcPct val="200000"/>
              </a:lnSpc>
            </a:pPr>
            <a:r>
              <a:rPr lang="zh-CN" altLang="en-US" sz="1500" dirty="0">
                <a:cs typeface="+mn-ea"/>
                <a:sym typeface="+mn-lt"/>
              </a:rPr>
              <a:t>       ②看看通过自学，能读懂什么？有不明白的，做上记号，提出来大家共同讨论。</a:t>
            </a: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780" y="1404709"/>
            <a:ext cx="2324897" cy="2196920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95301" y="1395941"/>
            <a:ext cx="5587175" cy="1384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500" dirty="0">
                <a:cs typeface="+mn-ea"/>
                <a:sym typeface="+mn-lt"/>
              </a:rPr>
              <a:t>自读检查：</a:t>
            </a:r>
          </a:p>
          <a:p>
            <a:pPr>
              <a:lnSpc>
                <a:spcPct val="200000"/>
              </a:lnSpc>
            </a:pPr>
            <a:r>
              <a:rPr lang="en-US" altLang="zh-CN" sz="1500" dirty="0">
                <a:cs typeface="+mn-ea"/>
                <a:sym typeface="+mn-lt"/>
              </a:rPr>
              <a:t>       1.</a:t>
            </a:r>
            <a:r>
              <a:rPr lang="zh-CN" altLang="en-US" sz="1500" dirty="0">
                <a:cs typeface="+mn-ea"/>
                <a:sym typeface="+mn-lt"/>
              </a:rPr>
              <a:t>指名读课文，同学检查字音是否正确。</a:t>
            </a:r>
          </a:p>
          <a:p>
            <a:pPr>
              <a:lnSpc>
                <a:spcPct val="200000"/>
              </a:lnSpc>
            </a:pPr>
            <a:r>
              <a:rPr lang="en-US" altLang="zh-CN" sz="1500" dirty="0">
                <a:cs typeface="+mn-ea"/>
                <a:sym typeface="+mn-lt"/>
              </a:rPr>
              <a:t>       2.</a:t>
            </a:r>
            <a:r>
              <a:rPr lang="zh-CN" altLang="en-US" sz="1500" dirty="0">
                <a:cs typeface="+mn-ea"/>
                <a:sym typeface="+mn-lt"/>
              </a:rPr>
              <a:t>分小组讨论：读完课文，你能不能说一说课文的主要内容。</a:t>
            </a: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440" y="1549489"/>
            <a:ext cx="2324897" cy="2196920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1321694" y="2000369"/>
            <a:ext cx="631673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500" b="1" dirty="0" err="1">
                <a:latin typeface="+mn-lt"/>
                <a:ea typeface="+mn-ea"/>
                <a:cs typeface="+mn-ea"/>
                <a:sym typeface="+mn-lt"/>
              </a:rPr>
              <a:t>yì</a:t>
            </a:r>
            <a:endParaRPr lang="en-US" altLang="zh-CN" sz="15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矩形 5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306127" y="2375543"/>
            <a:ext cx="827046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译</a:t>
            </a:r>
          </a:p>
        </p:txBody>
      </p:sp>
      <p:sp>
        <p:nvSpPr>
          <p:cNvPr id="54" name="矩形 5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719026" y="2375543"/>
            <a:ext cx="733930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不</a:t>
            </a:r>
          </a:p>
        </p:txBody>
      </p:sp>
      <p:sp>
        <p:nvSpPr>
          <p:cNvPr id="56" name="矩形 5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796186" y="2375543"/>
            <a:ext cx="748179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稠</a:t>
            </a:r>
          </a:p>
        </p:txBody>
      </p:sp>
      <p:sp>
        <p:nvSpPr>
          <p:cNvPr id="109" name="文本框 108"/>
          <p:cNvSpPr txBox="1"/>
          <p:nvPr/>
        </p:nvSpPr>
        <p:spPr>
          <a:xfrm>
            <a:off x="495300" y="1235512"/>
            <a:ext cx="1158404" cy="377026"/>
          </a:xfrm>
          <a:prstGeom prst="rect">
            <a:avLst/>
          </a:prstGeom>
          <a:solidFill>
            <a:srgbClr val="AC592F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我会认</a:t>
            </a:r>
          </a:p>
        </p:txBody>
      </p:sp>
      <p:sp>
        <p:nvSpPr>
          <p:cNvPr id="2" name="矩形 1"/>
          <p:cNvSpPr/>
          <p:nvPr/>
        </p:nvSpPr>
        <p:spPr>
          <a:xfrm>
            <a:off x="3764097" y="1990879"/>
            <a:ext cx="306815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 err="1">
                <a:cs typeface="+mn-ea"/>
                <a:sym typeface="+mn-lt"/>
              </a:rPr>
              <a:t>yì</a:t>
            </a:r>
            <a:endParaRPr lang="zh-CN" altLang="en-US" sz="1500" b="1" dirty="0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79941" y="2000369"/>
            <a:ext cx="436658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 err="1">
                <a:cs typeface="+mn-ea"/>
                <a:sym typeface="+mn-lt"/>
              </a:rPr>
              <a:t>kuì</a:t>
            </a:r>
            <a:endParaRPr lang="zh-CN" altLang="en-US" sz="1500" b="1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16655" y="2000369"/>
            <a:ext cx="790674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en-US" altLang="zh-CN" sz="1500" b="1" dirty="0" err="1">
                <a:cs typeface="+mn-ea"/>
                <a:sym typeface="+mn-lt"/>
              </a:rPr>
              <a:t>nián</a:t>
            </a:r>
            <a:endParaRPr lang="en-US" altLang="zh-CN" sz="15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119016" y="2375543"/>
            <a:ext cx="790674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愧</a:t>
            </a:r>
          </a:p>
        </p:txBody>
      </p:sp>
      <p:sp>
        <p:nvSpPr>
          <p:cNvPr id="9" name="矩形 8"/>
          <p:cNvSpPr/>
          <p:nvPr/>
        </p:nvSpPr>
        <p:spPr>
          <a:xfrm>
            <a:off x="4164009" y="2385032"/>
            <a:ext cx="135599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cs typeface="+mn-ea"/>
                <a:sym typeface="+mn-lt"/>
              </a:rPr>
              <a:t>发光</a:t>
            </a:r>
          </a:p>
        </p:txBody>
      </p:sp>
      <p:sp>
        <p:nvSpPr>
          <p:cNvPr id="11" name="矩形 10"/>
          <p:cNvSpPr/>
          <p:nvPr/>
        </p:nvSpPr>
        <p:spPr>
          <a:xfrm>
            <a:off x="6339449" y="2375543"/>
            <a:ext cx="790674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黏</a:t>
            </a:r>
          </a:p>
        </p:txBody>
      </p:sp>
      <p:sp>
        <p:nvSpPr>
          <p:cNvPr id="77" name="矩形 7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575750" y="2375543"/>
            <a:ext cx="1303043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熠熠</a:t>
            </a:r>
          </a:p>
        </p:txBody>
      </p:sp>
      <p:sp>
        <p:nvSpPr>
          <p:cNvPr id="61" name="矩形 8"/>
          <p:cNvSpPr>
            <a:spLocks noChangeArrowheads="1"/>
          </p:cNvSpPr>
          <p:nvPr/>
        </p:nvSpPr>
        <p:spPr bwMode="auto">
          <a:xfrm>
            <a:off x="1799234" y="2375543"/>
            <a:ext cx="125373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latin typeface="+mn-lt"/>
                <a:ea typeface="+mn-ea"/>
                <a:cs typeface="+mn-ea"/>
                <a:sym typeface="+mn-lt"/>
              </a:rPr>
              <a:t>名</a:t>
            </a:r>
          </a:p>
        </p:txBody>
      </p:sp>
      <p:sp>
        <p:nvSpPr>
          <p:cNvPr id="63" name="矩形 6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566913" y="2375543"/>
            <a:ext cx="64974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1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遐</a:t>
            </a:r>
          </a:p>
        </p:txBody>
      </p:sp>
      <p:sp>
        <p:nvSpPr>
          <p:cNvPr id="64" name="矩形 63"/>
          <p:cNvSpPr/>
          <p:nvPr/>
        </p:nvSpPr>
        <p:spPr>
          <a:xfrm>
            <a:off x="5571219" y="2000369"/>
            <a:ext cx="419025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 err="1">
                <a:cs typeface="+mn-ea"/>
                <a:sym typeface="+mn-lt"/>
              </a:rPr>
              <a:t>xiá</a:t>
            </a:r>
            <a:endParaRPr lang="zh-CN" altLang="en-US" sz="1500" b="1" dirty="0">
              <a:cs typeface="+mn-ea"/>
              <a:sym typeface="+mn-lt"/>
            </a:endParaRPr>
          </a:p>
        </p:txBody>
      </p:sp>
      <p:sp>
        <p:nvSpPr>
          <p:cNvPr id="72" name="矩形 7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308063" y="3318567"/>
            <a:ext cx="52387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滥</a:t>
            </a:r>
          </a:p>
        </p:txBody>
      </p:sp>
      <p:sp>
        <p:nvSpPr>
          <p:cNvPr id="74" name="矩形 73"/>
          <p:cNvSpPr/>
          <p:nvPr/>
        </p:nvSpPr>
        <p:spPr>
          <a:xfrm>
            <a:off x="1329236" y="3018484"/>
            <a:ext cx="431849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 err="1">
                <a:cs typeface="+mn-ea"/>
                <a:sym typeface="+mn-lt"/>
              </a:rPr>
              <a:t>làn</a:t>
            </a:r>
            <a:endParaRPr lang="zh-CN" altLang="en-US" sz="1500" b="1" dirty="0">
              <a:cs typeface="+mn-ea"/>
              <a:sym typeface="+mn-lt"/>
            </a:endParaRPr>
          </a:p>
        </p:txBody>
      </p:sp>
      <p:sp>
        <p:nvSpPr>
          <p:cNvPr id="75" name="矩形 7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575750" y="3318567"/>
            <a:ext cx="52387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湛</a:t>
            </a:r>
          </a:p>
        </p:txBody>
      </p:sp>
      <p:sp>
        <p:nvSpPr>
          <p:cNvPr id="78" name="矩形 77"/>
          <p:cNvSpPr/>
          <p:nvPr/>
        </p:nvSpPr>
        <p:spPr>
          <a:xfrm>
            <a:off x="3501866" y="3038944"/>
            <a:ext cx="597760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 err="1">
                <a:cs typeface="+mn-ea"/>
                <a:sym typeface="+mn-lt"/>
              </a:rPr>
              <a:t>zhàn</a:t>
            </a:r>
            <a:endParaRPr lang="zh-CN" altLang="en-US" sz="1500" b="1" dirty="0">
              <a:cs typeface="+mn-ea"/>
              <a:sym typeface="+mn-lt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882715" y="2375543"/>
            <a:ext cx="790674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cs typeface="+mn-ea"/>
                <a:sym typeface="+mn-lt"/>
              </a:rPr>
              <a:t>想</a:t>
            </a:r>
          </a:p>
        </p:txBody>
      </p:sp>
      <p:sp>
        <p:nvSpPr>
          <p:cNvPr id="82" name="矩形 81"/>
          <p:cNvSpPr/>
          <p:nvPr/>
        </p:nvSpPr>
        <p:spPr>
          <a:xfrm>
            <a:off x="2146885" y="3018484"/>
            <a:ext cx="502039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500" b="1" dirty="0" err="1">
                <a:cs typeface="+mn-ea"/>
                <a:sym typeface="+mn-lt"/>
              </a:rPr>
              <a:t>yū</a:t>
            </a:r>
            <a:endParaRPr lang="zh-CN" altLang="en-US" sz="1500" b="1" dirty="0">
              <a:cs typeface="+mn-ea"/>
              <a:sym typeface="+mn-lt"/>
            </a:endParaRPr>
          </a:p>
        </p:txBody>
      </p:sp>
      <p:sp>
        <p:nvSpPr>
          <p:cNvPr id="110" name="TextBox 39"/>
          <p:cNvSpPr txBox="1"/>
          <p:nvPr/>
        </p:nvSpPr>
        <p:spPr>
          <a:xfrm>
            <a:off x="2126444" y="3318567"/>
            <a:ext cx="416450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淤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 xmlns:a14="http://schemas.microsoft.com/office/drawing/2010/main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3" grpId="0"/>
      <p:bldP spid="54" grpId="0"/>
      <p:bldP spid="56" grpId="0"/>
      <p:bldP spid="109" grpId="0" animBg="1"/>
      <p:bldP spid="2" grpId="0"/>
      <p:bldP spid="4" grpId="0"/>
      <p:bldP spid="6" grpId="0"/>
      <p:bldP spid="8" grpId="0"/>
      <p:bldP spid="9" grpId="0"/>
      <p:bldP spid="11" grpId="0"/>
      <p:bldP spid="77" grpId="0"/>
      <p:bldP spid="61" grpId="0"/>
      <p:bldP spid="63" grpId="0"/>
      <p:bldP spid="64" grpId="0"/>
      <p:bldP spid="72" grpId="0"/>
      <p:bldP spid="74" grpId="0"/>
      <p:bldP spid="75" grpId="0"/>
      <p:bldP spid="78" grpId="0"/>
      <p:bldP spid="71" grpId="0"/>
      <p:bldP spid="82" grpId="0"/>
      <p:bldP spid="1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8"/>
          <p:cNvSpPr txBox="1">
            <a:spLocks noChangeArrowheads="1"/>
          </p:cNvSpPr>
          <p:nvPr/>
        </p:nvSpPr>
        <p:spPr bwMode="auto">
          <a:xfrm>
            <a:off x="1877682" y="2962470"/>
            <a:ext cx="97938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b="1" dirty="0">
                <a:latin typeface="+mn-lt"/>
                <a:ea typeface="+mn-ea"/>
                <a:cs typeface="+mn-ea"/>
                <a:sym typeface="+mn-lt"/>
              </a:rPr>
              <a:t>翻译</a:t>
            </a:r>
          </a:p>
        </p:txBody>
      </p:sp>
      <p:sp>
        <p:nvSpPr>
          <p:cNvPr id="35" name="TextBox 40"/>
          <p:cNvSpPr txBox="1">
            <a:spLocks noChangeArrowheads="1"/>
          </p:cNvSpPr>
          <p:nvPr/>
        </p:nvSpPr>
        <p:spPr bwMode="auto">
          <a:xfrm>
            <a:off x="1877681" y="3493990"/>
            <a:ext cx="178509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b="1" dirty="0">
                <a:latin typeface="+mn-lt"/>
                <a:ea typeface="+mn-ea"/>
                <a:cs typeface="+mn-ea"/>
                <a:sym typeface="+mn-lt"/>
              </a:rPr>
              <a:t>译文</a:t>
            </a: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1921239" y="2295454"/>
            <a:ext cx="935831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500" b="1" dirty="0" err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yì</a:t>
            </a:r>
            <a:endParaRPr lang="zh-CN" altLang="en-US" sz="1500" b="1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TextBox 44"/>
          <p:cNvSpPr txBox="1">
            <a:spLocks noChangeArrowheads="1"/>
          </p:cNvSpPr>
          <p:nvPr/>
        </p:nvSpPr>
        <p:spPr bwMode="auto">
          <a:xfrm>
            <a:off x="1776777" y="1501843"/>
            <a:ext cx="1544175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dirty="0">
                <a:solidFill>
                  <a:srgbClr val="990000"/>
                </a:solidFill>
                <a:latin typeface="+mn-lt"/>
                <a:ea typeface="+mn-ea"/>
                <a:cs typeface="+mn-ea"/>
                <a:sym typeface="+mn-lt"/>
              </a:rPr>
              <a:t>译名</a:t>
            </a:r>
          </a:p>
        </p:txBody>
      </p:sp>
      <p:sp>
        <p:nvSpPr>
          <p:cNvPr id="43" name="TextBox 14"/>
          <p:cNvSpPr txBox="1">
            <a:spLocks noChangeArrowheads="1"/>
          </p:cNvSpPr>
          <p:nvPr/>
        </p:nvSpPr>
        <p:spPr bwMode="auto">
          <a:xfrm>
            <a:off x="3737741" y="2981326"/>
            <a:ext cx="99180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b="1" dirty="0">
                <a:latin typeface="+mn-lt"/>
                <a:ea typeface="+mn-ea"/>
                <a:cs typeface="+mn-ea"/>
                <a:sym typeface="+mn-lt"/>
              </a:rPr>
              <a:t>惭愧</a:t>
            </a:r>
          </a:p>
        </p:txBody>
      </p:sp>
      <p:sp>
        <p:nvSpPr>
          <p:cNvPr id="44" name="TextBox 15"/>
          <p:cNvSpPr txBox="1">
            <a:spLocks noChangeArrowheads="1"/>
          </p:cNvSpPr>
          <p:nvPr/>
        </p:nvSpPr>
        <p:spPr bwMode="auto">
          <a:xfrm>
            <a:off x="3737742" y="3512676"/>
            <a:ext cx="166851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b="1" dirty="0">
                <a:latin typeface="+mn-lt"/>
                <a:ea typeface="+mn-ea"/>
                <a:cs typeface="+mn-ea"/>
                <a:sym typeface="+mn-lt"/>
              </a:rPr>
              <a:t>愧疚</a:t>
            </a: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3903271" y="2295454"/>
            <a:ext cx="660748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500" b="1" dirty="0" err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kuì</a:t>
            </a:r>
            <a:endParaRPr lang="zh-CN" altLang="en-US" sz="1500" b="1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TextBox 44"/>
          <p:cNvSpPr txBox="1">
            <a:spLocks noChangeArrowheads="1"/>
          </p:cNvSpPr>
          <p:nvPr/>
        </p:nvSpPr>
        <p:spPr bwMode="auto">
          <a:xfrm>
            <a:off x="3737742" y="1434617"/>
            <a:ext cx="1435606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dirty="0">
                <a:solidFill>
                  <a:srgbClr val="990000"/>
                </a:solidFill>
                <a:latin typeface="+mn-lt"/>
                <a:ea typeface="+mn-ea"/>
                <a:cs typeface="+mn-ea"/>
                <a:sym typeface="+mn-lt"/>
              </a:rPr>
              <a:t>不愧</a:t>
            </a: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440" y="1549489"/>
            <a:ext cx="2324897" cy="2196920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 xmlns:a14="http://schemas.microsoft.com/office/drawing/2010/main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42" grpId="0"/>
      <p:bldP spid="43" grpId="0"/>
      <p:bldP spid="44" grpId="0"/>
      <p:bldP spid="45" grpId="0"/>
      <p:bldP spid="5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null,&quot;Name&quot;:&quot;正常&quot;,&quot;HeaderHeight&quot;:15.0,&quot;FooterHeight&quot;:9.0,&quot;SideMargin&quot;:5.5,&quot;TopMargin&quot;:0.0,&quot;BottomMargin&quot;:0.0,&quot;IntervalMargin&quot;:1.5,&quot;SettingType&quot;:&quot;System&quot;}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ismr5dst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1322</Words>
  <Application>Microsoft Office PowerPoint</Application>
  <PresentationFormat>全屏显示(16:9)</PresentationFormat>
  <Paragraphs>156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Meiryo</vt:lpstr>
      <vt:lpstr>OPPOSans B</vt:lpstr>
      <vt:lpstr>OPPOSans L</vt:lpstr>
      <vt:lpstr>OPPOSans R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</cp:revision>
  <dcterms:created xsi:type="dcterms:W3CDTF">2020-08-10T06:32:00Z</dcterms:created>
  <dcterms:modified xsi:type="dcterms:W3CDTF">2021-10-26T08:01:40Z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