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90" r:id="rId2"/>
  </p:sldMasterIdLst>
  <p:notesMasterIdLst>
    <p:notesMasterId r:id="rId26"/>
  </p:notesMasterIdLst>
  <p:sldIdLst>
    <p:sldId id="324" r:id="rId3"/>
    <p:sldId id="302" r:id="rId4"/>
    <p:sldId id="303" r:id="rId5"/>
    <p:sldId id="304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5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FFFF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EB071F-97EC-4617-B494-270F0E8E85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495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071F-97EC-4617-B494-270F0E8E85A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80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071F-97EC-4617-B494-270F0E8E85A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874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52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878221" y="50937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1460FC-463B-4E7A-B297-E6B0A2D21C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410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51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9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297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48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6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49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08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88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ags" Target="../tags/tag1.xml"/><Relationship Id="rId7" Type="http://schemas.openxmlformats.org/officeDocument/2006/relationships/tags" Target="../tags/tag5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3C20C028-9703-4E34-92F7-29C030622DA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814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0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3074" name="文本框 2"/>
          <p:cNvSpPr txBox="1">
            <a:spLocks noChangeArrowheads="1"/>
          </p:cNvSpPr>
          <p:nvPr/>
        </p:nvSpPr>
        <p:spPr bwMode="auto">
          <a:xfrm>
            <a:off x="3623072" y="1387078"/>
            <a:ext cx="521216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72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20.金字塔</a:t>
            </a:r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074194" y="365245"/>
            <a:ext cx="60698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五年级（下册）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5483204" y="2883724"/>
            <a:ext cx="125178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1</a:t>
            </a: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sp>
        <p:nvSpPr>
          <p:cNvPr id="8" name="矩形 7"/>
          <p:cNvSpPr/>
          <p:nvPr/>
        </p:nvSpPr>
        <p:spPr>
          <a:xfrm>
            <a:off x="1" y="4467629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293144" y="1643063"/>
            <a:ext cx="6216254" cy="152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pPr indent="53340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散文是一种抒发作者真情实感、写作方式灵活的记叙类文学体裁。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2"/>
            <a:ext cx="6967538" cy="1803797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latin typeface="微软雅黑" panose="020B0503020204020204" pitchFamily="34" charset="-122"/>
              </a:rPr>
              <a:t>散  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09825" y="1922860"/>
            <a:ext cx="6216254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zh-CN" sz="2100" b="1" dirty="0">
                <a:latin typeface="微软雅黑" pitchFamily="34" charset="-122"/>
                <a:ea typeface="微软雅黑" pitchFamily="34" charset="-122"/>
              </a:rPr>
              <a:t>形散神聚。</a:t>
            </a: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pPr indent="5334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“形散”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既指题材广泛、写法多样，又指结构自由、不拘一格；“神聚”既指中心集中，又指有贯穿全文的线索。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2"/>
            <a:ext cx="6967538" cy="23669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latin typeface="微软雅黑" panose="020B0503020204020204" pitchFamily="34" charset="-122"/>
              </a:rPr>
              <a:t>散文特点：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409825" y="1922860"/>
            <a:ext cx="6216254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zh-CN" sz="2100" b="1" dirty="0">
                <a:latin typeface="微软雅黑" pitchFamily="34" charset="-122"/>
                <a:ea typeface="微软雅黑" pitchFamily="34" charset="-122"/>
              </a:rPr>
              <a:t>意境深邃</a:t>
            </a:r>
          </a:p>
          <a:p>
            <a:pPr indent="53340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注重表现作者的生活感受，抒情性强，情感真挚。</a:t>
            </a:r>
          </a:p>
          <a:p>
            <a:pPr indent="533400">
              <a:lnSpc>
                <a:spcPct val="150000"/>
              </a:lnSpc>
            </a:pP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3"/>
            <a:ext cx="6967538" cy="181094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latin typeface="微软雅黑" panose="020B0503020204020204" pitchFamily="34" charset="-122"/>
              </a:rPr>
              <a:t>散文特点：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58604" y="1922860"/>
            <a:ext cx="6609159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zh-CN" sz="2100" b="1" dirty="0">
                <a:latin typeface="微软雅黑" pitchFamily="34" charset="-122"/>
                <a:ea typeface="微软雅黑" pitchFamily="34" charset="-122"/>
              </a:rPr>
              <a:t>语言优美</a:t>
            </a:r>
          </a:p>
          <a:p>
            <a:pPr indent="53340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所谓优美，就是指散文的语言清新明丽(也美丽)，生动活泼，富于音乐感，行文如涓涓流水，叮咚有声，如娓娓而谈，情真意切。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2"/>
            <a:ext cx="6967538" cy="23669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latin typeface="微软雅黑" panose="020B0503020204020204" pitchFamily="34" charset="-122"/>
              </a:rPr>
              <a:t>散文特点：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21494" y="946547"/>
            <a:ext cx="8101013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zh-CN" sz="2100" u="sng" dirty="0">
                <a:latin typeface="楷体" pitchFamily="49" charset="-122"/>
                <a:ea typeface="楷体" pitchFamily="49" charset="-122"/>
              </a:rPr>
              <a:t>九月的开罗是金色的。</a:t>
            </a:r>
          </a:p>
          <a:p>
            <a:pPr indent="533400">
              <a:lnSpc>
                <a:spcPct val="150000"/>
              </a:lnSpc>
            </a:pPr>
            <a:r>
              <a:rPr lang="zh-CN" altLang="zh-CN" sz="2100" u="sng" dirty="0">
                <a:latin typeface="楷体" pitchFamily="49" charset="-122"/>
                <a:ea typeface="楷体" pitchFamily="49" charset="-122"/>
              </a:rPr>
              <a:t>在金色的夕阳下，金色的田野，金色的沙漠，连尼罗河的河水也泛着金光</a:t>
            </a:r>
            <a:r>
              <a:rPr lang="zh-CN" altLang="en-US" sz="2100" u="sng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100" u="sng" dirty="0">
                <a:latin typeface="楷体" pitchFamily="49" charset="-122"/>
                <a:ea typeface="楷体" pitchFamily="49" charset="-122"/>
              </a:rPr>
              <a:t>而那古老的金字塔啊，简直像是用纯金铸成的。</a:t>
            </a:r>
            <a:r>
              <a:rPr lang="zh-CN" altLang="zh-CN" sz="2100" dirty="0">
                <a:latin typeface="楷体" pitchFamily="49" charset="-122"/>
                <a:ea typeface="楷体" pitchFamily="49" charset="-122"/>
              </a:rPr>
              <a:t>远远望去，它像飘浮在沙海中的三座金山，似乎一切金色的光源，都是从它们那里放射出来的。你看，天上地下，黄澄澄，金灿灿，一片耀眼的色调，一幅多么开阔而又雄浑的画卷啊！ 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4826794" y="694135"/>
            <a:ext cx="3881438" cy="729853"/>
          </a:xfrm>
          <a:prstGeom prst="wedgeRoundRectCallou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/>
            <a:r>
              <a:rPr lang="zh-CN" altLang="en-US" noProof="1">
                <a:latin typeface="微软雅黑" panose="020B0503020204020204" pitchFamily="34" charset="-122"/>
              </a:rPr>
              <a:t>调动了读者的视觉和听觉，是语言艺术和视觉艺术交融渗透的产物。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72766" y="985838"/>
            <a:ext cx="5099447" cy="152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描写式开头，通过把对金字塔壮丽景色的描绘来作为文章的开头，给读者以形象具体的感受。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894" y="3095149"/>
            <a:ext cx="4608671" cy="1719263"/>
          </a:xfrm>
          <a:prstGeom prst="round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025129" y="862012"/>
            <a:ext cx="5667375" cy="1785938"/>
          </a:xfrm>
          <a:prstGeom prst="roundRect">
            <a:avLst/>
          </a:prstGeom>
          <a:noFill/>
          <a:ln>
            <a:solidFill>
              <a:srgbClr val="A1C4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13147" y="1594247"/>
            <a:ext cx="8209359" cy="228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那一片迷人的金色，简直把你融化进一个神奇的境界，使你充满豪迈的感受，引起无边的遐想，不由自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主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地产生一种怀古的幽思……</a:t>
            </a:r>
          </a:p>
          <a:p>
            <a:pPr indent="533400">
              <a:lnSpc>
                <a:spcPct val="150000"/>
              </a:lnSpc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172766" y="985838"/>
            <a:ext cx="5099447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通过形象的描绘，揭示出金字塔的神秘和绝美，十分形象、具体。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889397" y="862013"/>
            <a:ext cx="5667375" cy="1312069"/>
          </a:xfrm>
          <a:prstGeom prst="roundRect">
            <a:avLst/>
          </a:prstGeom>
          <a:noFill/>
          <a:ln>
            <a:solidFill>
              <a:srgbClr val="A1C4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141" y="2549929"/>
            <a:ext cx="3971451" cy="178593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977629" y="2169319"/>
            <a:ext cx="6774656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文章结构形散而神不散，在反映风土人情的同时，叙议结合、情景交融，通过较多的穿插议论与抒情，从而激起读者感情的波澜和心理的共鸣。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2"/>
            <a:ext cx="6967538" cy="23669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文章特色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881187" y="2118122"/>
            <a:ext cx="6967538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文章对意境的描绘十分出色。通过捕捉和表现瞬间性的、局部性的特色，充分运用文字表现色彩、光线及其带来的感受，给人呈现一种立体画面感。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851422"/>
            <a:ext cx="6967538" cy="23669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35806" y="631032"/>
            <a:ext cx="1609725" cy="621506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文章特色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15579" y="1559719"/>
            <a:ext cx="7512844" cy="1728046"/>
          </a:xfrm>
        </p:spPr>
        <p:txBody>
          <a:bodyPr>
            <a:noAutofit/>
          </a:bodyPr>
          <a:lstStyle/>
          <a:p>
            <a:pPr marL="0" indent="0" defTabSz="342900"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1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sz="2100" b="1" spc="0" dirty="0">
                <a:latin typeface="+mn-ea"/>
                <a:cs typeface="+mn-ea"/>
                <a:sym typeface="+mn-ea"/>
              </a:rPr>
              <a:t>学会本课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12</a:t>
            </a:r>
            <a:r>
              <a:rPr sz="2100" b="1" spc="0" dirty="0">
                <a:latin typeface="+mn-ea"/>
                <a:cs typeface="+mn-ea"/>
                <a:sym typeface="+mn-ea"/>
              </a:rPr>
              <a:t>个生字和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1</a:t>
            </a:r>
            <a:r>
              <a:rPr sz="2100" b="1" spc="0" dirty="0">
                <a:latin typeface="+mn-ea"/>
                <a:cs typeface="+mn-ea"/>
                <a:sym typeface="+mn-ea"/>
              </a:rPr>
              <a:t>个多音字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，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理解词语在句子中的意思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（重点）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0" indent="0" defTabSz="342900"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2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有感情地朗读课文，初步感知文意，感受金字塔的风情和韵味。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（难点）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890" y="3287765"/>
            <a:ext cx="2477669" cy="1544956"/>
          </a:xfrm>
          <a:prstGeom prst="round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798094" y="772717"/>
            <a:ext cx="1682354" cy="34409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8239" y="400467"/>
            <a:ext cx="15951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EFEFE"/>
                </a:solidFill>
              </a:rPr>
              <a:t>https://www.ypppt.com/</a:t>
            </a:r>
            <a:endParaRPr lang="zh-CN" altLang="en-US" sz="105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778669" y="920354"/>
            <a:ext cx="5200650" cy="320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一、标注拼音。</a:t>
            </a:r>
            <a:endParaRPr lang="en-US" altLang="zh-CN" sz="2400" b="1" dirty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淤泥     （         ）                            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埃菲尔  （         ）  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遐想      （        ）   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译名      （        ）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51485" y="2039541"/>
            <a:ext cx="1208484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itchFamily="2" charset="0"/>
                <a:ea typeface="微软雅黑" pitchFamily="34" charset="-122"/>
                <a:sym typeface="宋体" pitchFamily="2" charset="-122"/>
              </a:rPr>
              <a:t>yū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21707" y="2595563"/>
            <a:ext cx="172283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itchFamily="2" charset="0"/>
                <a:ea typeface="微软雅黑" pitchFamily="34" charset="-122"/>
                <a:sym typeface="宋体" pitchFamily="2" charset="-122"/>
              </a:rPr>
              <a:t>āi  fēi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51485" y="3138488"/>
            <a:ext cx="1252538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itchFamily="2" charset="0"/>
                <a:ea typeface="微软雅黑" pitchFamily="34" charset="-122"/>
                <a:sym typeface="宋体" pitchFamily="2" charset="-122"/>
              </a:rPr>
              <a:t>xiá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41973" y="3715941"/>
            <a:ext cx="187285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solidFill>
                  <a:srgbClr val="E04236"/>
                </a:solidFill>
                <a:latin typeface="Pinyin Adjust" pitchFamily="2" charset="0"/>
                <a:ea typeface="微软雅黑" pitchFamily="34" charset="-122"/>
                <a:sym typeface="宋体" pitchFamily="2" charset="-122"/>
              </a:rPr>
              <a:t>yì</a:t>
            </a:r>
          </a:p>
        </p:txBody>
      </p:sp>
      <p:sp>
        <p:nvSpPr>
          <p:cNvPr id="24582" name="文本框 8"/>
          <p:cNvSpPr txBox="1">
            <a:spLocks noChangeArrowheads="1"/>
          </p:cNvSpPr>
          <p:nvPr/>
        </p:nvSpPr>
        <p:spPr bwMode="auto">
          <a:xfrm>
            <a:off x="942976" y="2170510"/>
            <a:ext cx="28813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宋体" pitchFamily="2" charset="-122"/>
              </a:rPr>
              <a:t>.</a:t>
            </a:r>
            <a:endParaRPr lang="zh-CN" altLang="en-US" sz="27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4583" name="文本框 9"/>
          <p:cNvSpPr txBox="1">
            <a:spLocks noChangeArrowheads="1"/>
          </p:cNvSpPr>
          <p:nvPr/>
        </p:nvSpPr>
        <p:spPr bwMode="auto">
          <a:xfrm>
            <a:off x="903685" y="2669382"/>
            <a:ext cx="28813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宋体" pitchFamily="2" charset="-122"/>
              </a:rPr>
              <a:t>.</a:t>
            </a:r>
            <a:endParaRPr lang="zh-CN" altLang="en-US" sz="27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4584" name="文本框 10"/>
          <p:cNvSpPr txBox="1">
            <a:spLocks noChangeArrowheads="1"/>
          </p:cNvSpPr>
          <p:nvPr/>
        </p:nvSpPr>
        <p:spPr bwMode="auto">
          <a:xfrm>
            <a:off x="1160860" y="2669382"/>
            <a:ext cx="28813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宋体" pitchFamily="2" charset="-122"/>
              </a:rPr>
              <a:t>.</a:t>
            </a:r>
            <a:endParaRPr lang="zh-CN" altLang="en-US" sz="27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4585" name="文本框 11"/>
          <p:cNvSpPr txBox="1">
            <a:spLocks noChangeArrowheads="1"/>
          </p:cNvSpPr>
          <p:nvPr/>
        </p:nvSpPr>
        <p:spPr bwMode="auto">
          <a:xfrm>
            <a:off x="896542" y="3230166"/>
            <a:ext cx="28813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宋体" pitchFamily="2" charset="-122"/>
              </a:rPr>
              <a:t>.</a:t>
            </a:r>
            <a:endParaRPr lang="zh-CN" altLang="en-US" sz="27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4586" name="文本框 12"/>
          <p:cNvSpPr txBox="1">
            <a:spLocks noChangeArrowheads="1"/>
          </p:cNvSpPr>
          <p:nvPr/>
        </p:nvSpPr>
        <p:spPr bwMode="auto">
          <a:xfrm>
            <a:off x="942976" y="3783807"/>
            <a:ext cx="288131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宋体" pitchFamily="2" charset="-122"/>
              </a:rPr>
              <a:t>.</a:t>
            </a:r>
            <a:endParaRPr lang="zh-CN" altLang="en-US" sz="2700" b="1">
              <a:solidFill>
                <a:srgbClr val="FF0000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726281" y="1376363"/>
            <a:ext cx="52387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二、查资料，了解金字塔的历史。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4" y="2131371"/>
            <a:ext cx="3546825" cy="89915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9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239441" y="819150"/>
            <a:ext cx="7058025" cy="1491854"/>
          </a:xfrm>
        </p:spPr>
        <p:txBody>
          <a:bodyPr>
            <a:noAutofit/>
          </a:bodyPr>
          <a:lstStyle/>
          <a:p>
            <a:pPr marL="266700" indent="5334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同学们，大家知道四大文明古国吗？</a:t>
            </a:r>
          </a:p>
          <a:p>
            <a:pPr marL="266700" indent="5334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zh-CN" altLang="en-US" sz="2400" b="1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古埃及  古印度  古巴比伦  中国</a:t>
            </a:r>
          </a:p>
          <a:p>
            <a:pPr marL="266700" indent="533400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endParaRPr lang="zh-CN" altLang="en-US" sz="2400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525" y="2743936"/>
            <a:ext cx="2165509" cy="1900238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55" y="2712764"/>
            <a:ext cx="1945481" cy="1900714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358" y="2758784"/>
            <a:ext cx="1938338" cy="1861533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880" y="2712764"/>
            <a:ext cx="2043113" cy="190071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27410" y="482204"/>
            <a:ext cx="8520113" cy="1491853"/>
          </a:xfrm>
        </p:spPr>
        <p:txBody>
          <a:bodyPr>
            <a:noAutofit/>
          </a:bodyPr>
          <a:lstStyle/>
          <a:p>
            <a:pPr marL="266700" indent="533400" defTabSz="342900" eaLnBrk="0" hangingPunct="0">
              <a:spcAft>
                <a:spcPct val="0"/>
              </a:spcAft>
              <a:buNone/>
              <a:defRPr/>
            </a:pPr>
            <a:endParaRPr lang="zh-CN" altLang="en-US" sz="2400" b="1" spc="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66700" indent="533400" defTabSz="342900" eaLnBrk="0" hangingPunct="0">
              <a:spcAft>
                <a:spcPct val="0"/>
              </a:spcAft>
              <a:buNone/>
              <a:defRPr/>
            </a:pP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勤劳勇敢的四大文明古国的人民创造了令人惊叹的伟大文明。说到埃及，大家必然会想到举世闻名的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金字塔</a:t>
            </a:r>
            <a:r>
              <a:rPr lang="en-US" altLang="zh-CN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</a:p>
          <a:p>
            <a:pPr marL="266700" indent="533400" defTabSz="342900" eaLnBrk="0" hangingPunct="0">
              <a:spcAft>
                <a:spcPct val="0"/>
              </a:spcAft>
              <a:buNone/>
              <a:defRPr/>
            </a:pPr>
            <a:r>
              <a:rPr lang="zh-CN" alt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今天，我们一起走进到神秘古老的埃及去看一看。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968" y="2930277"/>
            <a:ext cx="2285524" cy="1985489"/>
          </a:xfrm>
          <a:prstGeom prst="round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593" y="3080947"/>
            <a:ext cx="2428394" cy="198548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164431" y="1248966"/>
            <a:ext cx="69818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认真读，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圈出本课新词语，再思考：课文主要向我们介绍了什么？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25267" y="1709738"/>
            <a:ext cx="84058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yì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199210" y="1709738"/>
            <a:ext cx="80843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  <a:sym typeface="宋体" pitchFamily="2" charset="-122"/>
              </a:rPr>
              <a:t>kuì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425554" y="1700213"/>
            <a:ext cx="80129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yì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362575" y="1743075"/>
            <a:ext cx="86677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xiá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021682" y="3118248"/>
            <a:ext cx="927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 zhuó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594872" y="1733550"/>
            <a:ext cx="76080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  <a:sym typeface="宋体" pitchFamily="2" charset="-122"/>
              </a:rPr>
              <a:t>āi</a:t>
            </a:r>
            <a:endParaRPr lang="en-US" altLang="zh-CN" sz="2700" b="1">
              <a:latin typeface="Pinyin Adjust" pitchFamily="2" charset="0"/>
              <a:ea typeface="GB Pinyinok-B" pitchFamily="2" charset="-122"/>
              <a:sym typeface="宋体" pitchFamily="2" charset="-122"/>
            </a:endParaRPr>
          </a:p>
        </p:txBody>
      </p:sp>
      <p:sp>
        <p:nvSpPr>
          <p:cNvPr id="10247" name="TextBox 21"/>
          <p:cNvSpPr txBox="1">
            <a:spLocks noChangeArrowheads="1"/>
          </p:cNvSpPr>
          <p:nvPr/>
        </p:nvSpPr>
        <p:spPr bwMode="auto">
          <a:xfrm>
            <a:off x="2085975" y="2245519"/>
            <a:ext cx="48458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译</a:t>
            </a: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151585" y="2231232"/>
            <a:ext cx="48577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愧</a:t>
            </a:r>
          </a:p>
        </p:txBody>
      </p:sp>
      <p:sp>
        <p:nvSpPr>
          <p:cNvPr id="10249" name="TextBox 23"/>
          <p:cNvSpPr txBox="1">
            <a:spLocks noChangeArrowheads="1"/>
          </p:cNvSpPr>
          <p:nvPr/>
        </p:nvSpPr>
        <p:spPr bwMode="auto">
          <a:xfrm>
            <a:off x="4332685" y="2202657"/>
            <a:ext cx="48458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熠</a:t>
            </a:r>
          </a:p>
        </p:txBody>
      </p:sp>
      <p:sp>
        <p:nvSpPr>
          <p:cNvPr id="10250" name="TextBox 24"/>
          <p:cNvSpPr txBox="1">
            <a:spLocks noChangeArrowheads="1"/>
          </p:cNvSpPr>
          <p:nvPr/>
        </p:nvSpPr>
        <p:spPr bwMode="auto">
          <a:xfrm>
            <a:off x="5349478" y="2220516"/>
            <a:ext cx="44291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遐</a:t>
            </a:r>
          </a:p>
        </p:txBody>
      </p:sp>
      <p:sp>
        <p:nvSpPr>
          <p:cNvPr id="10251" name="TextBox 25"/>
          <p:cNvSpPr txBox="1">
            <a:spLocks noChangeArrowheads="1"/>
          </p:cNvSpPr>
          <p:nvPr/>
        </p:nvSpPr>
        <p:spPr bwMode="auto">
          <a:xfrm>
            <a:off x="2096691" y="3650457"/>
            <a:ext cx="48458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宋体" pitchFamily="2" charset="-122"/>
              </a:rPr>
              <a:t>着</a:t>
            </a:r>
            <a:endParaRPr lang="zh-CN" altLang="zh-CN" sz="2700" b="1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10252" name="TextBox 26"/>
          <p:cNvSpPr txBox="1">
            <a:spLocks noChangeArrowheads="1"/>
          </p:cNvSpPr>
          <p:nvPr/>
        </p:nvSpPr>
        <p:spPr bwMode="auto">
          <a:xfrm>
            <a:off x="6537722" y="2221707"/>
            <a:ext cx="48458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埃</a:t>
            </a:r>
            <a:endParaRPr lang="zh-CN" altLang="en-US" sz="2700" b="1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我会认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761685" y="1733550"/>
            <a:ext cx="1051322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  <a:sym typeface="宋体" pitchFamily="2" charset="-122"/>
              </a:rPr>
              <a:t>fēi</a:t>
            </a:r>
            <a:endParaRPr lang="en-US" altLang="zh-CN" sz="2700" b="1">
              <a:latin typeface="Pinyin Adjust" pitchFamily="2" charset="0"/>
              <a:ea typeface="GB Pinyinok-B" pitchFamily="2" charset="-122"/>
              <a:sym typeface="宋体" pitchFamily="2" charset="-122"/>
            </a:endParaRPr>
          </a:p>
        </p:txBody>
      </p:sp>
      <p:sp>
        <p:nvSpPr>
          <p:cNvPr id="10255" name="TextBox 26"/>
          <p:cNvSpPr txBox="1">
            <a:spLocks noChangeArrowheads="1"/>
          </p:cNvSpPr>
          <p:nvPr/>
        </p:nvSpPr>
        <p:spPr bwMode="auto">
          <a:xfrm>
            <a:off x="7761685" y="2206229"/>
            <a:ext cx="484584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菲</a:t>
            </a:r>
            <a:endParaRPr lang="zh-CN" altLang="zh-CN" sz="2700" b="1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62038" y="3118248"/>
            <a:ext cx="841772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nián 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50544" y="3124200"/>
            <a:ext cx="80962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  <a:sym typeface="宋体" pitchFamily="2" charset="-122"/>
              </a:rPr>
              <a:t>làn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567363" y="3155156"/>
            <a:ext cx="80129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yū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9" name="TextBox 21"/>
          <p:cNvSpPr txBox="1">
            <a:spLocks noChangeArrowheads="1"/>
          </p:cNvSpPr>
          <p:nvPr/>
        </p:nvSpPr>
        <p:spPr bwMode="auto">
          <a:xfrm>
            <a:off x="1062038" y="3652838"/>
            <a:ext cx="48458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黏</a:t>
            </a:r>
          </a:p>
        </p:txBody>
      </p:sp>
      <p:sp>
        <p:nvSpPr>
          <p:cNvPr id="10260" name="TextBox 22"/>
          <p:cNvSpPr txBox="1">
            <a:spLocks noChangeArrowheads="1"/>
          </p:cNvSpPr>
          <p:nvPr/>
        </p:nvSpPr>
        <p:spPr bwMode="auto">
          <a:xfrm>
            <a:off x="4342210" y="3644504"/>
            <a:ext cx="484584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滥</a:t>
            </a:r>
          </a:p>
        </p:txBody>
      </p:sp>
      <p:sp>
        <p:nvSpPr>
          <p:cNvPr id="10261" name="TextBox 23"/>
          <p:cNvSpPr txBox="1">
            <a:spLocks noChangeArrowheads="1"/>
          </p:cNvSpPr>
          <p:nvPr/>
        </p:nvSpPr>
        <p:spPr bwMode="auto">
          <a:xfrm>
            <a:off x="5522119" y="3643313"/>
            <a:ext cx="48458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淤</a:t>
            </a:r>
            <a:endParaRPr lang="zh-CN" altLang="zh-CN" sz="2700" b="1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624638" y="3118248"/>
            <a:ext cx="86677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zhàn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3" name="TextBox 24"/>
          <p:cNvSpPr txBox="1">
            <a:spLocks noChangeArrowheads="1"/>
          </p:cNvSpPr>
          <p:nvPr/>
        </p:nvSpPr>
        <p:spPr bwMode="auto">
          <a:xfrm>
            <a:off x="6672262" y="3643313"/>
            <a:ext cx="442913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E04236"/>
                </a:solidFill>
                <a:latin typeface="宋体" pitchFamily="2" charset="-122"/>
              </a:rPr>
              <a:t>湛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45368" y="1689498"/>
            <a:ext cx="97631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dèng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65" name="TextBox 21"/>
          <p:cNvSpPr txBox="1">
            <a:spLocks noChangeArrowheads="1"/>
          </p:cNvSpPr>
          <p:nvPr/>
        </p:nvSpPr>
        <p:spPr bwMode="auto">
          <a:xfrm>
            <a:off x="1088232" y="2232422"/>
            <a:ext cx="48458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宋体" pitchFamily="2" charset="-122"/>
              </a:rPr>
              <a:t>澄</a:t>
            </a:r>
            <a:endParaRPr lang="zh-CN" altLang="zh-CN" sz="2700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067051" y="3111104"/>
            <a:ext cx="9274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 rèn</a:t>
            </a:r>
          </a:p>
        </p:txBody>
      </p:sp>
      <p:sp>
        <p:nvSpPr>
          <p:cNvPr id="10267" name="TextBox 25"/>
          <p:cNvSpPr txBox="1">
            <a:spLocks noChangeArrowheads="1"/>
          </p:cNvSpPr>
          <p:nvPr/>
        </p:nvSpPr>
        <p:spPr bwMode="auto">
          <a:xfrm>
            <a:off x="3106341" y="3643313"/>
            <a:ext cx="48458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宋体" pitchFamily="2" charset="-122"/>
              </a:rPr>
              <a:t>刃</a:t>
            </a:r>
            <a:endParaRPr lang="zh-CN" altLang="zh-CN" sz="2700" b="1" dirty="0">
              <a:solidFill>
                <a:srgbClr val="E04236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7" grpId="0"/>
      <p:bldP spid="4" grpId="0"/>
      <p:bldP spid="6" grpId="0"/>
      <p:bldP spid="7" grpId="0"/>
      <p:bldP spid="8" grpId="0"/>
      <p:bldP spid="14" grpId="0"/>
      <p:bldP spid="28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多音字</a:t>
            </a:r>
          </a:p>
        </p:txBody>
      </p:sp>
      <p:sp>
        <p:nvSpPr>
          <p:cNvPr id="11266" name="文本框 4"/>
          <p:cNvSpPr txBox="1">
            <a:spLocks noChangeArrowheads="1"/>
          </p:cNvSpPr>
          <p:nvPr/>
        </p:nvSpPr>
        <p:spPr bwMode="auto">
          <a:xfrm>
            <a:off x="2978944" y="2488407"/>
            <a:ext cx="654844" cy="4845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0000"/>
                </a:solidFill>
                <a:latin typeface="宋体" pitchFamily="2" charset="-122"/>
              </a:rPr>
              <a:t>粘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662362" y="2041922"/>
            <a:ext cx="585788" cy="1471613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4085035" y="1902619"/>
            <a:ext cx="212883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itchFamily="34" charset="-122"/>
              </a:rPr>
              <a:t>nián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100">
                <a:latin typeface="Pinyin Adjust" pitchFamily="2" charset="0"/>
                <a:ea typeface="微软雅黑" pitchFamily="34" charset="-122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姓粘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3661172" y="2037160"/>
            <a:ext cx="585788" cy="1471613"/>
          </a:xfrm>
          <a:prstGeom prst="leftBrace">
            <a:avLst/>
          </a:prstGeom>
          <a:ln w="28575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4089797" y="3211117"/>
            <a:ext cx="251460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2100">
                <a:solidFill>
                  <a:srgbClr val="000000"/>
                </a:solidFill>
                <a:latin typeface="Pinyin Adjust" pitchFamily="2" charset="0"/>
                <a:ea typeface="微软雅黑" pitchFamily="34" charset="-122"/>
              </a:rPr>
              <a:t>zhān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粘信封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33425" y="2071688"/>
            <a:ext cx="7129463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  通读全文，说说课文围绕金字塔写了哪些内容。</a:t>
            </a:r>
            <a:endParaRPr lang="en-US" altLang="zh-CN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思考讨论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270522" y="1463279"/>
            <a:ext cx="6215063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《金字塔夕照》既是一篇典型的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风貌通讯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，又是一篇独具匠心、极具意境之美的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散文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。作者用流畅又饱含韵味的文笔，展现出一幅幅金字塔在夕阳照耀下的美丽图景。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376362"/>
            <a:ext cx="6967538" cy="23669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787</Words>
  <Application>Microsoft Office PowerPoint</Application>
  <PresentationFormat>全屏显示(16:9)</PresentationFormat>
  <Paragraphs>100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GB Pinyinok-B</vt:lpstr>
      <vt:lpstr>Meiryo</vt:lpstr>
      <vt:lpstr>仿宋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242</cp:revision>
  <dcterms:created xsi:type="dcterms:W3CDTF">2017-11-13T08:28:00Z</dcterms:created>
  <dcterms:modified xsi:type="dcterms:W3CDTF">2021-10-26T07:42:40Z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