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699" r:id="rId2"/>
  </p:sldMasterIdLst>
  <p:notesMasterIdLst>
    <p:notesMasterId r:id="rId37"/>
  </p:notesMasterIdLst>
  <p:sldIdLst>
    <p:sldId id="338" r:id="rId3"/>
    <p:sldId id="305" r:id="rId4"/>
    <p:sldId id="306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9" r:id="rId3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FFFF"/>
    <a:srgbClr val="FF7124"/>
    <a:srgbClr val="EF7509"/>
    <a:srgbClr val="8CC5B1"/>
    <a:srgbClr val="202E4A"/>
    <a:srgbClr val="68BC9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4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DE8EDA-08D9-4A2B-8B32-14C160E91C3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96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8EDA-08D9-4A2B-8B32-14C160E91C3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787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E8EDA-08D9-4A2B-8B32-14C160E91C3A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481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0371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2967768" y="52006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232762" y="40179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112D9A1-F027-4B3B-BE7B-C35DEDE039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445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25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11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299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2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729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36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65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1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68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274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46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tags" Target="../tags/tag1.xml"/><Relationship Id="rId7" Type="http://schemas.openxmlformats.org/officeDocument/2006/relationships/tags" Target="../tags/tag5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4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34747DC3-0414-4EAB-9A3E-26592C7B463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4139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268390"/>
            <a:ext cx="9143999" cy="877491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pic>
        <p:nvPicPr>
          <p:cNvPr id="3075" name="图片 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87078"/>
            <a:ext cx="3625454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4061361" y="373131"/>
            <a:ext cx="508263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人教部编版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·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五年级（下册）</a:t>
            </a:r>
          </a:p>
        </p:txBody>
      </p:sp>
      <p:sp>
        <p:nvSpPr>
          <p:cNvPr id="3" name="矩形 2"/>
          <p:cNvSpPr/>
          <p:nvPr/>
        </p:nvSpPr>
        <p:spPr>
          <a:xfrm>
            <a:off x="3623071" y="1576514"/>
            <a:ext cx="5520928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45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19</a:t>
            </a:r>
            <a:r>
              <a:rPr lang="en-US" altLang="zh-CN" sz="45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</a:t>
            </a:r>
            <a:r>
              <a:rPr lang="zh-CN" altLang="zh-CN" sz="45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牧场之国</a:t>
            </a:r>
          </a:p>
        </p:txBody>
      </p:sp>
      <p:sp>
        <p:nvSpPr>
          <p:cNvPr id="4" name="矩形 3"/>
          <p:cNvSpPr/>
          <p:nvPr/>
        </p:nvSpPr>
        <p:spPr>
          <a:xfrm>
            <a:off x="5757641" y="2574426"/>
            <a:ext cx="125178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第</a:t>
            </a:r>
            <a:r>
              <a:rPr lang="en-US" altLang="zh-CN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2</a:t>
            </a:r>
            <a:r>
              <a:rPr lang="zh-CN" altLang="en-US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课时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4467629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174081" y="2271713"/>
            <a:ext cx="62150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b="1" dirty="0">
                <a:solidFill>
                  <a:srgbClr val="008000"/>
                </a:solidFill>
                <a:ea typeface="楷体_GB2312" pitchFamily="49" charset="-122"/>
              </a:rPr>
              <a:t>      </a:t>
            </a:r>
            <a:r>
              <a:rPr lang="zh-CN" altLang="en-US" sz="2400" dirty="0">
                <a:latin typeface="宋体" pitchFamily="2" charset="-122"/>
              </a:rPr>
              <a:t>极目远眺，四周全是丝绒般的碧绿草原和黑白两色的花牛。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8000"/>
                </a:solidFill>
              </a:rPr>
              <a:t>     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640681"/>
            <a:ext cx="6967538" cy="286702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sz="15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5872163" y="606028"/>
            <a:ext cx="1718072" cy="671513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413897" y="736998"/>
            <a:ext cx="919163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比喻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7" grpId="0" bldLvl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681412" y="1897856"/>
            <a:ext cx="3644504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__________的草原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__________的花牛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白头的__________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__________的黑牛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008000"/>
                </a:solidFill>
              </a:rPr>
              <a:t>     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640681"/>
            <a:ext cx="6967538" cy="286702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5872163" y="606029"/>
            <a:ext cx="1702594" cy="944165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390085" y="882254"/>
            <a:ext cx="935831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和谐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07657" y="2002631"/>
            <a:ext cx="67710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碧绿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129088" y="2456260"/>
            <a:ext cx="67710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黑白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698207" y="2995613"/>
            <a:ext cx="67710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黑牛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767138" y="3433763"/>
            <a:ext cx="121571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白腰蓝嘴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7" grpId="0" bldLvl="0" animBg="1"/>
      <p:bldP spid="8" grpId="0"/>
      <p:bldP spid="22" grpId="0"/>
      <p:bldP spid="23" grpId="0"/>
      <p:bldP spid="24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1337664" y="3555206"/>
            <a:ext cx="6967538" cy="95250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60362" y="3802856"/>
            <a:ext cx="12926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微软雅黑" pitchFamily="34" charset="-122"/>
                <a:ea typeface="微软雅黑" pitchFamily="34" charset="-122"/>
              </a:rPr>
              <a:t>和谐美</a:t>
            </a:r>
          </a:p>
        </p:txBody>
      </p:sp>
      <p:sp>
        <p:nvSpPr>
          <p:cNvPr id="4" name="右箭头 3"/>
          <p:cNvSpPr/>
          <p:nvPr/>
        </p:nvSpPr>
        <p:spPr>
          <a:xfrm>
            <a:off x="3417687" y="3929063"/>
            <a:ext cx="1026319" cy="323850"/>
          </a:xfrm>
          <a:prstGeom prst="right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72581" y="3798094"/>
            <a:ext cx="3294459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这就是真正的荷兰。</a:t>
            </a:r>
          </a:p>
        </p:txBody>
      </p:sp>
      <p:pic>
        <p:nvPicPr>
          <p:cNvPr id="23554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62745C"/>
              </a:clrFrom>
              <a:clrTo>
                <a:srgbClr val="62745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8715" y="639600"/>
            <a:ext cx="4923473" cy="2560320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927747" y="2999185"/>
            <a:ext cx="3333750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粗犷豪放，潇洒俊逸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2539604"/>
            <a:ext cx="5997179" cy="172521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64419" y="577454"/>
            <a:ext cx="7268766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“</a:t>
            </a:r>
            <a:r>
              <a:rPr lang="zh-CN" altLang="zh-CN" sz="2400" dirty="0">
                <a:latin typeface="宋体" pitchFamily="2" charset="-122"/>
              </a:rPr>
              <a:t>除了深深的野草遮掩着的运河，没有什么能够阻挡它们飞驰</a:t>
            </a:r>
            <a:r>
              <a:rPr lang="zh-CN" altLang="en-US" sz="2400" dirty="0">
                <a:latin typeface="宋体" pitchFamily="2" charset="-122"/>
              </a:rPr>
              <a:t>到远方</a:t>
            </a:r>
            <a:r>
              <a:rPr lang="zh-CN" altLang="zh-CN" sz="2400" dirty="0">
                <a:latin typeface="宋体" pitchFamily="2" charset="-122"/>
              </a:rPr>
              <a:t>。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”</a:t>
            </a:r>
          </a:p>
          <a:p>
            <a:pPr indent="342900">
              <a:lnSpc>
                <a:spcPct val="150000"/>
              </a:lnSpc>
            </a:pPr>
            <a:r>
              <a:rPr lang="en-US" altLang="zh-CN" sz="2400" dirty="0" err="1">
                <a:latin typeface="微软雅黑" pitchFamily="34" charset="-122"/>
                <a:ea typeface="微软雅黑" pitchFamily="34" charset="-122"/>
              </a:rPr>
              <a:t>这句话写出了骏马的什么特点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1254539" y="3555206"/>
            <a:ext cx="6967538" cy="95250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877237" y="3802856"/>
            <a:ext cx="12926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微软雅黑" pitchFamily="34" charset="-122"/>
                <a:ea typeface="微软雅黑" pitchFamily="34" charset="-122"/>
              </a:rPr>
              <a:t>粗犷美</a:t>
            </a:r>
          </a:p>
        </p:txBody>
      </p:sp>
      <p:sp>
        <p:nvSpPr>
          <p:cNvPr id="4" name="右箭头 3"/>
          <p:cNvSpPr/>
          <p:nvPr/>
        </p:nvSpPr>
        <p:spPr>
          <a:xfrm>
            <a:off x="3334562" y="3929063"/>
            <a:ext cx="1026319" cy="323850"/>
          </a:xfrm>
          <a:prstGeom prst="right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389456" y="3798094"/>
            <a:ext cx="3294459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这就是真正的荷兰。</a:t>
            </a:r>
          </a:p>
        </p:txBody>
      </p:sp>
      <p:pic>
        <p:nvPicPr>
          <p:cNvPr id="35843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2260" y="488632"/>
            <a:ext cx="5011581" cy="2727008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1881187" y="1197769"/>
            <a:ext cx="6967538" cy="306705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033587" y="1484710"/>
            <a:ext cx="6530579" cy="249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在天堂般的绿色草原上，白色的绵羊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悠然自得。黑色的猪群，不停地呼噜着，像是对什么表示赞许。成千上万的小鸡，成群结队的长毛山羊，在见不到一个人影的绿草地上，安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闲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地欣赏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着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这属于它们自己的王国。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808" y="2260759"/>
            <a:ext cx="3003948" cy="2368154"/>
          </a:xfrm>
          <a:prstGeom prst="roundRect">
            <a:avLst/>
          </a:prstGeom>
          <a:noFill/>
          <a:ln w="9525">
            <a:noFill/>
          </a:ln>
        </p:spPr>
      </p:pic>
      <p:pic>
        <p:nvPicPr>
          <p:cNvPr id="35843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8698" y="2260758"/>
            <a:ext cx="3118009" cy="2367916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7" name="云形标注 6"/>
          <p:cNvSpPr/>
          <p:nvPr/>
        </p:nvSpPr>
        <p:spPr>
          <a:xfrm>
            <a:off x="6435329" y="1227535"/>
            <a:ext cx="2151459" cy="683419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634163" y="1373982"/>
            <a:ext cx="1851422" cy="43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黑猪</a:t>
            </a:r>
          </a:p>
        </p:txBody>
      </p:sp>
      <p:sp>
        <p:nvSpPr>
          <p:cNvPr id="3" name="云形标注 2"/>
          <p:cNvSpPr/>
          <p:nvPr/>
        </p:nvSpPr>
        <p:spPr>
          <a:xfrm>
            <a:off x="2453878" y="1275160"/>
            <a:ext cx="2151459" cy="683419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4" name="文本框 12"/>
          <p:cNvSpPr txBox="1">
            <a:spLocks noChangeArrowheads="1"/>
          </p:cNvSpPr>
          <p:nvPr/>
        </p:nvSpPr>
        <p:spPr bwMode="auto">
          <a:xfrm>
            <a:off x="2652713" y="1421607"/>
            <a:ext cx="1851422" cy="43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绵羊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  <p:bldP spid="3" grpId="0" bldLvl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标注 6"/>
          <p:cNvSpPr/>
          <p:nvPr/>
        </p:nvSpPr>
        <p:spPr>
          <a:xfrm>
            <a:off x="6435329" y="1227535"/>
            <a:ext cx="2151459" cy="683419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634163" y="1373982"/>
            <a:ext cx="1851422" cy="43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长毛山羊</a:t>
            </a:r>
          </a:p>
        </p:txBody>
      </p:sp>
      <p:sp>
        <p:nvSpPr>
          <p:cNvPr id="3" name="云形标注 2"/>
          <p:cNvSpPr/>
          <p:nvPr/>
        </p:nvSpPr>
        <p:spPr>
          <a:xfrm>
            <a:off x="2453878" y="1275160"/>
            <a:ext cx="2151459" cy="683419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4" name="文本框 12"/>
          <p:cNvSpPr txBox="1">
            <a:spLocks noChangeArrowheads="1"/>
          </p:cNvSpPr>
          <p:nvPr/>
        </p:nvSpPr>
        <p:spPr bwMode="auto">
          <a:xfrm>
            <a:off x="2652713" y="1421607"/>
            <a:ext cx="1851422" cy="43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鸡群</a:t>
            </a:r>
          </a:p>
        </p:txBody>
      </p:sp>
      <p:pic>
        <p:nvPicPr>
          <p:cNvPr id="36866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5874" y="2260758"/>
            <a:ext cx="3167539" cy="2368392"/>
          </a:xfrm>
          <a:prstGeom prst="roundRect">
            <a:avLst/>
          </a:prstGeom>
          <a:noFill/>
          <a:ln w="9525">
            <a:noFill/>
          </a:ln>
        </p:spPr>
      </p:pic>
      <p:pic>
        <p:nvPicPr>
          <p:cNvPr id="37891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4906" y="2260758"/>
            <a:ext cx="3236119" cy="2367916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  <p:bldP spid="3" grpId="0" bldLvl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1881187" y="3555206"/>
            <a:ext cx="6967538" cy="95250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03885" y="3802856"/>
            <a:ext cx="12926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>
                <a:latin typeface="微软雅黑" pitchFamily="34" charset="-122"/>
                <a:ea typeface="微软雅黑" pitchFamily="34" charset="-122"/>
              </a:rPr>
              <a:t>悠然美</a:t>
            </a:r>
          </a:p>
        </p:txBody>
      </p:sp>
      <p:sp>
        <p:nvSpPr>
          <p:cNvPr id="4" name="右箭头 3"/>
          <p:cNvSpPr/>
          <p:nvPr/>
        </p:nvSpPr>
        <p:spPr>
          <a:xfrm>
            <a:off x="3961210" y="3929063"/>
            <a:ext cx="1026319" cy="323850"/>
          </a:xfrm>
          <a:prstGeom prst="right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16104" y="3798094"/>
            <a:ext cx="3294459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这就是真正的荷兰。</a:t>
            </a:r>
          </a:p>
        </p:txBody>
      </p:sp>
      <p:pic>
        <p:nvPicPr>
          <p:cNvPr id="39938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4121" y="606262"/>
            <a:ext cx="4900138" cy="2447925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>
          <a:xfrm>
            <a:off x="334566" y="3709988"/>
            <a:ext cx="8661797" cy="1198960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6697" tIns="56697" rIns="56697" bIns="56697" spcCol="953" anchor="ctr"/>
          <a:lstStyle/>
          <a:p>
            <a:pPr indent="342900" algn="just" defTabSz="2166938" fontAlgn="auto">
              <a:lnSpc>
                <a:spcPct val="150000"/>
              </a:lnSpc>
              <a:spcAft>
                <a:spcPts val="0"/>
              </a:spcAft>
            </a:pPr>
            <a:r>
              <a:rPr lang="en-US" sz="2400" noProof="1">
                <a:solidFill>
                  <a:schemeClr val="bg1"/>
                </a:solidFill>
                <a:latin typeface="+mn-ea"/>
                <a:cs typeface="+mn-ea"/>
              </a:rPr>
              <a:t>“</a:t>
            </a:r>
            <a:r>
              <a:rPr sz="2400" noProof="1">
                <a:solidFill>
                  <a:schemeClr val="bg1"/>
                </a:solidFill>
                <a:latin typeface="+mn-ea"/>
                <a:cs typeface="+mn-ea"/>
              </a:rPr>
              <a:t>金色的晚霞铺在西天，远处偶尔传来汽笛声，接着又是一片寂静。</a:t>
            </a:r>
            <a:r>
              <a:rPr lang="en-US" sz="2400" noProof="1">
                <a:solidFill>
                  <a:schemeClr val="bg1"/>
                </a:solidFill>
                <a:latin typeface="+mn-ea"/>
                <a:cs typeface="+mn-ea"/>
              </a:rPr>
              <a:t>”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7929" y="512921"/>
            <a:ext cx="4770596" cy="2974181"/>
          </a:xfrm>
          <a:prstGeom prst="round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513160" y="1660923"/>
            <a:ext cx="7593806" cy="1491853"/>
          </a:xfrm>
        </p:spPr>
        <p:txBody>
          <a:bodyPr>
            <a:noAutofit/>
          </a:bodyPr>
          <a:lstStyle/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sz="2100" b="1" spc="0" dirty="0">
                <a:latin typeface="+mn-ea"/>
                <a:cs typeface="+mn-ea"/>
                <a:sym typeface="+mn-ea"/>
              </a:rPr>
              <a:t>1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.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了解本文的情节艺术、感受鲜明的语言特点。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（重点）</a:t>
            </a:r>
            <a:endParaRPr sz="2100" b="1" spc="0" dirty="0">
              <a:solidFill>
                <a:srgbClr val="E04236"/>
              </a:solidFill>
              <a:latin typeface="+mn-ea"/>
              <a:cs typeface="+mn-ea"/>
              <a:sym typeface="+mn-ea"/>
            </a:endParaRPr>
          </a:p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sz="2100" b="1" spc="0" dirty="0">
                <a:latin typeface="+mn-ea"/>
                <a:cs typeface="+mn-ea"/>
                <a:sym typeface="+mn-ea"/>
              </a:rPr>
              <a:t>2</a:t>
            </a:r>
            <a:r>
              <a:rPr lang="en-US" sz="2100" b="1" spc="0" dirty="0">
                <a:latin typeface="+mn-ea"/>
                <a:cs typeface="+mn-ea"/>
                <a:sym typeface="+mn-ea"/>
              </a:rPr>
              <a:t>.</a:t>
            </a:r>
            <a:r>
              <a:rPr lang="zh-CN" altLang="en-US" sz="2100" b="1" spc="0" dirty="0">
                <a:latin typeface="+mn-ea"/>
                <a:cs typeface="+mn-ea"/>
                <a:sym typeface="+mn-ea"/>
              </a:rPr>
              <a:t>熟读课文，明确文章中心，体会作者对荷兰的无比喜爱之情，激发对美好大自然的向往之情 。</a:t>
            </a:r>
            <a:r>
              <a:rPr lang="zh-CN" altLang="en-US" sz="2100" b="1" spc="0" dirty="0">
                <a:solidFill>
                  <a:srgbClr val="E04236"/>
                </a:solidFill>
                <a:latin typeface="+mn-ea"/>
                <a:cs typeface="+mn-ea"/>
                <a:sym typeface="+mn-ea"/>
              </a:rPr>
              <a:t>（难点）</a:t>
            </a:r>
            <a:endParaRPr sz="2100" b="1" spc="0" dirty="0">
              <a:solidFill>
                <a:srgbClr val="E04236"/>
              </a:solidFill>
              <a:latin typeface="+mn-ea"/>
              <a:cs typeface="+mn-ea"/>
              <a:sym typeface="+mn-ea"/>
            </a:endParaRPr>
          </a:p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endParaRPr lang="zh-CN" altLang="en-US" sz="2100" b="1" spc="0" dirty="0">
              <a:solidFill>
                <a:srgbClr val="FF0000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798094" y="772717"/>
            <a:ext cx="1682354" cy="34409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noProof="1">
                <a:solidFill>
                  <a:schemeClr val="tx1"/>
                </a:solidFill>
                <a:latin typeface="微软雅黑" panose="020B0503020204020204" pitchFamily="34" charset="-122"/>
              </a:rPr>
              <a:t>学习目标</a:t>
            </a:r>
            <a:endParaRPr lang="en-US" altLang="zh-CN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74704" y="500584"/>
            <a:ext cx="17019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EFEFE"/>
                </a:solidFill>
              </a:rPr>
              <a:t>https://www.ypppt.com/</a:t>
            </a:r>
            <a:endParaRPr lang="zh-CN" altLang="en-US" sz="11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>
          <a:xfrm>
            <a:off x="264319" y="3319462"/>
            <a:ext cx="8660606" cy="1558529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6697" tIns="56697" rIns="56697" bIns="56697" spcCol="953" anchor="ctr"/>
          <a:lstStyle/>
          <a:p>
            <a:pPr indent="342900" defTabSz="2166938" fontAlgn="auto">
              <a:lnSpc>
                <a:spcPct val="130000"/>
              </a:lnSpc>
              <a:spcAft>
                <a:spcPts val="0"/>
              </a:spcAft>
            </a:pPr>
            <a:r>
              <a:rPr lang="en-US" sz="2400" noProof="1">
                <a:solidFill>
                  <a:schemeClr val="bg1"/>
                </a:solidFill>
                <a:latin typeface="+mn-ea"/>
                <a:cs typeface="+mn-ea"/>
              </a:rPr>
              <a:t> “</a:t>
            </a:r>
            <a:r>
              <a:rPr sz="2400" noProof="1">
                <a:solidFill>
                  <a:schemeClr val="bg1"/>
                </a:solidFill>
                <a:latin typeface="+mn-ea"/>
                <a:cs typeface="+mn-ea"/>
              </a:rPr>
              <a:t>运河之中，装满奶桶的船只</a:t>
            </a:r>
            <a:r>
              <a:rPr lang="zh-CN" altLang="en-US" sz="2400" noProof="1">
                <a:solidFill>
                  <a:schemeClr val="bg1"/>
                </a:solidFill>
                <a:latin typeface="+mn-ea"/>
                <a:cs typeface="+mn-ea"/>
              </a:rPr>
              <a:t>在</a:t>
            </a:r>
            <a:r>
              <a:rPr sz="2400" noProof="1">
                <a:solidFill>
                  <a:schemeClr val="bg1"/>
                </a:solidFill>
                <a:latin typeface="+mn-ea"/>
                <a:cs typeface="+mn-ea"/>
              </a:rPr>
              <a:t>舒缓平稳地行驶。</a:t>
            </a:r>
            <a:r>
              <a:rPr lang="zh-CN" altLang="en-US" sz="2400" noProof="1">
                <a:solidFill>
                  <a:schemeClr val="bg1"/>
                </a:solidFill>
                <a:latin typeface="+mn-ea"/>
                <a:cs typeface="+mn-ea"/>
              </a:rPr>
              <a:t>满载</a:t>
            </a:r>
            <a:r>
              <a:rPr sz="2400" noProof="1">
                <a:solidFill>
                  <a:schemeClr val="bg1"/>
                </a:solidFill>
                <a:latin typeface="+mn-ea"/>
                <a:cs typeface="+mn-ea"/>
              </a:rPr>
              <a:t>着一罐一罐牛奶</a:t>
            </a:r>
            <a:r>
              <a:rPr lang="zh-CN" altLang="en-US" sz="2400" noProof="1">
                <a:solidFill>
                  <a:schemeClr val="bg1"/>
                </a:solidFill>
                <a:latin typeface="+mn-ea"/>
                <a:cs typeface="+mn-ea"/>
              </a:rPr>
              <a:t>的汽车、火车，不停地开往</a:t>
            </a:r>
            <a:r>
              <a:rPr sz="2400" noProof="1">
                <a:solidFill>
                  <a:schemeClr val="bg1"/>
                </a:solidFill>
                <a:latin typeface="+mn-ea"/>
                <a:cs typeface="+mn-ea"/>
              </a:rPr>
              <a:t>城市。车船过后，一切又恢复了平静。</a:t>
            </a:r>
            <a:r>
              <a:rPr lang="en-US" sz="2400" noProof="1">
                <a:solidFill>
                  <a:schemeClr val="bg1"/>
                </a:solidFill>
                <a:latin typeface="+mn-ea"/>
                <a:cs typeface="+mn-ea"/>
              </a:rPr>
              <a:t>”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25399" y="513194"/>
            <a:ext cx="4280364" cy="2804796"/>
          </a:xfrm>
          <a:prstGeom prst="round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>
          <a:xfrm>
            <a:off x="334566" y="3709988"/>
            <a:ext cx="8661797" cy="1198960"/>
          </a:xfrm>
          <a:custGeom>
            <a:avLst/>
            <a:gdLst>
              <a:gd name="connsiteX0" fmla="*/ 0 w 4791649"/>
              <a:gd name="connsiteY0" fmla="*/ 117180 h 1171798"/>
              <a:gd name="connsiteX1" fmla="*/ 117180 w 4791649"/>
              <a:gd name="connsiteY1" fmla="*/ 0 h 1171798"/>
              <a:gd name="connsiteX2" fmla="*/ 4674469 w 4791649"/>
              <a:gd name="connsiteY2" fmla="*/ 0 h 1171798"/>
              <a:gd name="connsiteX3" fmla="*/ 4791649 w 4791649"/>
              <a:gd name="connsiteY3" fmla="*/ 117180 h 1171798"/>
              <a:gd name="connsiteX4" fmla="*/ 4791649 w 4791649"/>
              <a:gd name="connsiteY4" fmla="*/ 1054618 h 1171798"/>
              <a:gd name="connsiteX5" fmla="*/ 4674469 w 4791649"/>
              <a:gd name="connsiteY5" fmla="*/ 1171798 h 1171798"/>
              <a:gd name="connsiteX6" fmla="*/ 117180 w 4791649"/>
              <a:gd name="connsiteY6" fmla="*/ 1171798 h 1171798"/>
              <a:gd name="connsiteX7" fmla="*/ 0 w 4791649"/>
              <a:gd name="connsiteY7" fmla="*/ 1054618 h 1171798"/>
              <a:gd name="connsiteX8" fmla="*/ 0 w 4791649"/>
              <a:gd name="connsiteY8" fmla="*/ 117180 h 1171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1649" h="1171798">
                <a:moveTo>
                  <a:pt x="0" y="117180"/>
                </a:moveTo>
                <a:cubicBezTo>
                  <a:pt x="0" y="52463"/>
                  <a:pt x="52463" y="0"/>
                  <a:pt x="117180" y="0"/>
                </a:cubicBezTo>
                <a:lnTo>
                  <a:pt x="4674469" y="0"/>
                </a:lnTo>
                <a:cubicBezTo>
                  <a:pt x="4739186" y="0"/>
                  <a:pt x="4791649" y="52463"/>
                  <a:pt x="4791649" y="117180"/>
                </a:cubicBezTo>
                <a:lnTo>
                  <a:pt x="4791649" y="1054618"/>
                </a:lnTo>
                <a:cubicBezTo>
                  <a:pt x="4791649" y="1119335"/>
                  <a:pt x="4739186" y="1171798"/>
                  <a:pt x="4674469" y="1171798"/>
                </a:cubicBezTo>
                <a:lnTo>
                  <a:pt x="117180" y="1171798"/>
                </a:lnTo>
                <a:cubicBezTo>
                  <a:pt x="52463" y="1171798"/>
                  <a:pt x="0" y="1119335"/>
                  <a:pt x="0" y="1054618"/>
                </a:cubicBezTo>
                <a:lnTo>
                  <a:pt x="0" y="117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6697" tIns="56697" rIns="56697" bIns="56697" spcCol="953" anchor="ctr"/>
          <a:lstStyle/>
          <a:p>
            <a:pPr indent="342900" algn="just" defTabSz="2166938" fontAlgn="auto">
              <a:lnSpc>
                <a:spcPct val="150000"/>
              </a:lnSpc>
              <a:spcAft>
                <a:spcPts val="0"/>
              </a:spcAft>
            </a:pPr>
            <a:r>
              <a:rPr lang="en-US" sz="2400" noProof="1">
                <a:solidFill>
                  <a:schemeClr val="bg1"/>
                </a:solidFill>
                <a:latin typeface="+mn-ea"/>
                <a:cs typeface="+mn-ea"/>
              </a:rPr>
              <a:t> “</a:t>
            </a:r>
            <a:r>
              <a:rPr sz="2400" noProof="1">
                <a:solidFill>
                  <a:schemeClr val="bg1"/>
                </a:solidFill>
                <a:latin typeface="+mn-ea"/>
                <a:cs typeface="+mn-ea"/>
              </a:rPr>
              <a:t>沉睡的牲畜，无声的低地，漆黑的夜晚，远处的几座灯塔在闪烁着微弱的光芒。</a:t>
            </a:r>
            <a:r>
              <a:rPr lang="en-US" sz="2400" noProof="1">
                <a:solidFill>
                  <a:schemeClr val="bg1"/>
                </a:solidFill>
                <a:latin typeface="+mn-ea"/>
                <a:cs typeface="+mn-ea"/>
              </a:rPr>
              <a:t>”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162" y="540412"/>
            <a:ext cx="4669109" cy="2900150"/>
          </a:xfrm>
          <a:prstGeom prst="round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1376029" y="3555206"/>
            <a:ext cx="6967538" cy="95250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98727" y="3802856"/>
            <a:ext cx="129266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>
                <a:latin typeface="微软雅黑" pitchFamily="34" charset="-122"/>
                <a:ea typeface="微软雅黑" pitchFamily="34" charset="-122"/>
              </a:rPr>
              <a:t>宁静美</a:t>
            </a:r>
          </a:p>
        </p:txBody>
      </p:sp>
      <p:sp>
        <p:nvSpPr>
          <p:cNvPr id="4" name="右箭头 3"/>
          <p:cNvSpPr/>
          <p:nvPr/>
        </p:nvSpPr>
        <p:spPr>
          <a:xfrm>
            <a:off x="3456052" y="3929063"/>
            <a:ext cx="1026319" cy="323850"/>
          </a:xfrm>
          <a:prstGeom prst="rightArrow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10946" y="3798094"/>
            <a:ext cx="3294459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这就是真正的荷兰。</a:t>
            </a:r>
          </a:p>
        </p:txBody>
      </p:sp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1336" y="451008"/>
            <a:ext cx="5298281" cy="2889886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153841" y="1932385"/>
            <a:ext cx="4480322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2400" b="1" dirty="0" err="1">
                <a:latin typeface="微软雅黑" pitchFamily="34" charset="-122"/>
                <a:ea typeface="微软雅黑" pitchFamily="34" charset="-122"/>
              </a:rPr>
              <a:t>荷兰美不美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？</a:t>
            </a:r>
            <a:r>
              <a:rPr lang="zh-CN" altLang="en-US" sz="1500" dirty="0">
                <a:solidFill>
                  <a:srgbClr val="008000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915632" y="1172192"/>
            <a:ext cx="6967538" cy="306705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334858" y="1630583"/>
            <a:ext cx="3604022" cy="228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）和谐美</a:t>
            </a:r>
          </a:p>
          <a:p>
            <a:pPr indent="342900">
              <a:lnSpc>
                <a:spcPct val="150000"/>
              </a:lnSpc>
            </a:pP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）粗犷美</a:t>
            </a:r>
          </a:p>
          <a:p>
            <a:pPr indent="342900">
              <a:lnSpc>
                <a:spcPct val="150000"/>
              </a:lnSpc>
            </a:pP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）悠然美</a:t>
            </a:r>
          </a:p>
          <a:p>
            <a:pPr indent="342900">
              <a:lnSpc>
                <a:spcPct val="150000"/>
              </a:lnSpc>
            </a:pP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）宁静美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90513" y="1706166"/>
            <a:ext cx="8760619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“</a:t>
            </a:r>
            <a:r>
              <a:rPr lang="en-US" altLang="zh-CN" sz="2400" b="1" dirty="0" err="1">
                <a:latin typeface="微软雅黑" pitchFamily="34" charset="-122"/>
                <a:ea typeface="微软雅黑" pitchFamily="34" charset="-122"/>
              </a:rPr>
              <a:t>真正的荷兰”一句在文中出现了多次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? </a:t>
            </a:r>
            <a:r>
              <a:rPr lang="en-US" altLang="zh-CN" sz="2400" b="1" dirty="0" err="1">
                <a:latin typeface="微软雅黑" pitchFamily="34" charset="-122"/>
                <a:ea typeface="微软雅黑" pitchFamily="34" charset="-122"/>
              </a:rPr>
              <a:t>有什么作用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？</a:t>
            </a:r>
            <a:r>
              <a:rPr lang="zh-CN" altLang="en-US" sz="1500" dirty="0">
                <a:solidFill>
                  <a:srgbClr val="008000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1088231" y="1204163"/>
            <a:ext cx="6967538" cy="306705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232297" y="1397044"/>
            <a:ext cx="6823472" cy="249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1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100" b="1" dirty="0">
                <a:latin typeface="微软雅黑" pitchFamily="34" charset="-122"/>
                <a:ea typeface="微软雅黑" pitchFamily="34" charset="-122"/>
              </a:rPr>
              <a:t>四次</a:t>
            </a:r>
          </a:p>
          <a:p>
            <a:pPr indent="342900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课文是以“真正的荷兰”为线索来组织材料的，依次突出了荷兰的色彩和谐之美，马儿奔腾的粗犷之美以及草原的安详、宁静之美。反复出现“真正的荷兰”，突出重点，结构严谨。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34767" y="1858566"/>
            <a:ext cx="5840015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400" b="1" dirty="0" err="1">
                <a:latin typeface="微软雅黑" pitchFamily="34" charset="-122"/>
                <a:ea typeface="微软雅黑" pitchFamily="34" charset="-122"/>
              </a:rPr>
              <a:t>荷兰为什么被称为牧场之国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？</a:t>
            </a:r>
            <a:r>
              <a:rPr lang="zh-CN" altLang="en-US" sz="1500" dirty="0">
                <a:solidFill>
                  <a:srgbClr val="008000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 bwMode="auto">
          <a:xfrm>
            <a:off x="1030731" y="1020229"/>
            <a:ext cx="6967538" cy="306705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30732" y="1669120"/>
            <a:ext cx="6823472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342900"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因为荷兰有辽阔的草原，有成群的牛羊和骏马，人们主要从事畜牧业，生产的牛奶要用汽车、火车拉出去，所以说荷兰是“牧场之国”。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课堂小结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4294967295"/>
          </p:nvPr>
        </p:nvSpPr>
        <p:spPr>
          <a:xfrm>
            <a:off x="608410" y="1448991"/>
            <a:ext cx="7410450" cy="1491853"/>
          </a:xfrm>
        </p:spPr>
        <p:txBody>
          <a:bodyPr>
            <a:noAutofit/>
          </a:bodyPr>
          <a:lstStyle/>
          <a:p>
            <a:pPr marL="266700" indent="267176" algn="just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sz="24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文从不同角度描绘了荷兰牧场的和谐美、粗犷美、悠然美和宁静美，让我们看到了荷兰牧场和运河交错的独特地形，看到了荷兰蓝天、碧草、牛羊组成的优美迷人、自然和谐的景观，表现了作者对荷兰的赞美之情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458391" y="1222773"/>
            <a:ext cx="7790259" cy="1491853"/>
          </a:xfrm>
        </p:spPr>
        <p:txBody>
          <a:bodyPr>
            <a:noAutofit/>
          </a:bodyPr>
          <a:lstStyle/>
          <a:p>
            <a:pPr marL="266700" indent="267176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21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</a:t>
            </a:r>
            <a:r>
              <a:rPr lang="zh-CN" altLang="en-US" sz="21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通过上节课的学习，我们了解了文章的主要内容。这节课，我们接着品读这篇文章。</a:t>
            </a:r>
          </a:p>
        </p:txBody>
      </p:sp>
      <p:pic>
        <p:nvPicPr>
          <p:cNvPr id="819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9383" y="2319338"/>
            <a:ext cx="3469954" cy="2509361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文章板书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556397" y="1789510"/>
            <a:ext cx="1676400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总起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415904" y="2825354"/>
            <a:ext cx="1999059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分写荷兰的美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4264819" y="1789510"/>
            <a:ext cx="224194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荷兰是牧场之国</a:t>
            </a:r>
          </a:p>
        </p:txBody>
      </p:sp>
      <p:sp>
        <p:nvSpPr>
          <p:cNvPr id="22" name="左大括号 21"/>
          <p:cNvSpPr/>
          <p:nvPr/>
        </p:nvSpPr>
        <p:spPr>
          <a:xfrm flipH="1">
            <a:off x="6969919" y="1856185"/>
            <a:ext cx="189310" cy="2225278"/>
          </a:xfrm>
          <a:prstGeom prst="leftBrace">
            <a:avLst>
              <a:gd name="adj1" fmla="val 123088"/>
              <a:gd name="adj2" fmla="val 50000"/>
            </a:avLst>
          </a:prstGeom>
          <a:ln w="22225"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左大括号 18"/>
          <p:cNvSpPr/>
          <p:nvPr/>
        </p:nvSpPr>
        <p:spPr>
          <a:xfrm>
            <a:off x="5124451" y="2357438"/>
            <a:ext cx="232172" cy="1400175"/>
          </a:xfrm>
          <a:prstGeom prst="leftBrace">
            <a:avLst>
              <a:gd name="adj1" fmla="val 123088"/>
              <a:gd name="adj2" fmla="val 50000"/>
            </a:avLst>
          </a:prstGeom>
          <a:ln w="22225"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文本框 16"/>
          <p:cNvSpPr txBox="1">
            <a:spLocks noChangeArrowheads="1"/>
          </p:cNvSpPr>
          <p:nvPr/>
        </p:nvSpPr>
        <p:spPr bwMode="auto">
          <a:xfrm>
            <a:off x="5330428" y="2160985"/>
            <a:ext cx="26419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和谐美</a:t>
            </a:r>
          </a:p>
        </p:txBody>
      </p:sp>
      <p:sp>
        <p:nvSpPr>
          <p:cNvPr id="21" name="文本框 16"/>
          <p:cNvSpPr txBox="1">
            <a:spLocks noChangeArrowheads="1"/>
          </p:cNvSpPr>
          <p:nvPr/>
        </p:nvSpPr>
        <p:spPr bwMode="auto">
          <a:xfrm>
            <a:off x="5357812" y="2587229"/>
            <a:ext cx="2881313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粗犷美</a:t>
            </a:r>
            <a:endParaRPr lang="zh-CN" altLang="en-US" sz="21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" name="文本框 16"/>
          <p:cNvSpPr txBox="1">
            <a:spLocks noChangeArrowheads="1"/>
          </p:cNvSpPr>
          <p:nvPr/>
        </p:nvSpPr>
        <p:spPr bwMode="auto">
          <a:xfrm>
            <a:off x="5354242" y="3000375"/>
            <a:ext cx="266819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悠然美</a:t>
            </a:r>
            <a:endParaRPr lang="zh-CN" altLang="en-US" sz="21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" name="左大括号 23"/>
          <p:cNvSpPr/>
          <p:nvPr/>
        </p:nvSpPr>
        <p:spPr>
          <a:xfrm>
            <a:off x="3344466" y="1997869"/>
            <a:ext cx="159544" cy="2030016"/>
          </a:xfrm>
          <a:prstGeom prst="leftBrace">
            <a:avLst>
              <a:gd name="adj1" fmla="val 123088"/>
              <a:gd name="adj2" fmla="val 50000"/>
            </a:avLst>
          </a:prstGeom>
          <a:ln w="22225"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827" name="文本框 3"/>
          <p:cNvSpPr txBox="1">
            <a:spLocks noChangeArrowheads="1"/>
          </p:cNvSpPr>
          <p:nvPr/>
        </p:nvSpPr>
        <p:spPr bwMode="auto">
          <a:xfrm>
            <a:off x="1597819" y="2746772"/>
            <a:ext cx="174069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en-US" sz="2400" b="1">
                <a:latin typeface="微软雅黑" pitchFamily="34" charset="-122"/>
                <a:ea typeface="微软雅黑" pitchFamily="34" charset="-122"/>
              </a:rPr>
              <a:t>牧场之国</a:t>
            </a:r>
          </a:p>
        </p:txBody>
      </p:sp>
      <p:sp>
        <p:nvSpPr>
          <p:cNvPr id="25" name="文本框 16"/>
          <p:cNvSpPr txBox="1">
            <a:spLocks noChangeArrowheads="1"/>
          </p:cNvSpPr>
          <p:nvPr/>
        </p:nvSpPr>
        <p:spPr bwMode="auto">
          <a:xfrm>
            <a:off x="5330429" y="3463529"/>
            <a:ext cx="2668190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宁静美</a:t>
            </a:r>
            <a:endParaRPr lang="zh-CN" altLang="en-US" sz="21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" name="文本框 6"/>
          <p:cNvSpPr txBox="1">
            <a:spLocks noChangeArrowheads="1"/>
          </p:cNvSpPr>
          <p:nvPr/>
        </p:nvSpPr>
        <p:spPr bwMode="auto">
          <a:xfrm>
            <a:off x="3424238" y="3855244"/>
            <a:ext cx="5080397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r>
              <a:rPr lang="en-US" altLang="zh-CN" sz="21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1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这就是那真正的荷兰</a:t>
            </a:r>
          </a:p>
        </p:txBody>
      </p:sp>
      <p:sp>
        <p:nvSpPr>
          <p:cNvPr id="27" name="TextBox 1"/>
          <p:cNvSpPr txBox="1">
            <a:spLocks noChangeArrowheads="1"/>
          </p:cNvSpPr>
          <p:nvPr/>
        </p:nvSpPr>
        <p:spPr bwMode="auto">
          <a:xfrm>
            <a:off x="7231380" y="2282429"/>
            <a:ext cx="738664" cy="160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自由王国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22" grpId="0" bldLvl="0" animBg="1"/>
      <p:bldP spid="19" grpId="0" bldLvl="0" animBg="1"/>
      <p:bldP spid="20" grpId="0"/>
      <p:bldP spid="21" grpId="0"/>
      <p:bldP spid="23" grpId="0"/>
      <p:bldP spid="24" grpId="0" bldLvl="0" animBg="1"/>
      <p:bldP spid="25" grpId="0"/>
      <p:bldP spid="26" grpId="0"/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矩形 1"/>
          <p:cNvSpPr>
            <a:spLocks noChangeArrowheads="1"/>
          </p:cNvSpPr>
          <p:nvPr/>
        </p:nvSpPr>
        <p:spPr bwMode="auto">
          <a:xfrm>
            <a:off x="1329928" y="1660923"/>
            <a:ext cx="6918722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 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小练笔</a:t>
            </a:r>
            <a:endParaRPr lang="zh-CN" altLang="en-US" sz="2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学了本文，你一定被课文中的美景吸引了，请结合课文中的插图写一写你眼中的荷兰吧！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7656" y="734617"/>
            <a:ext cx="5072063" cy="339209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endParaRPr lang="en-US" altLang="zh-CN" sz="240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</a:pPr>
            <a:r>
              <a:rPr sz="24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endParaRPr sz="240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342900" fontAlgn="auto">
              <a:lnSpc>
                <a:spcPct val="150000"/>
              </a:lnSpc>
            </a:pPr>
            <a:r>
              <a:rPr sz="240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sz="2400" noProof="1"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碧草蓝天水清悠，</a:t>
            </a:r>
          </a:p>
          <a:p>
            <a:pPr indent="342900" fontAlgn="auto">
              <a:lnSpc>
                <a:spcPct val="150000"/>
              </a:lnSpc>
            </a:pPr>
            <a:r>
              <a:rPr sz="2400" noProof="1"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     猪马牛羊任自由。</a:t>
            </a:r>
          </a:p>
          <a:p>
            <a:pPr indent="342900" fontAlgn="auto">
              <a:lnSpc>
                <a:spcPct val="150000"/>
              </a:lnSpc>
            </a:pPr>
            <a:r>
              <a:rPr sz="2400" noProof="1"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     茵茵绿毯好劳作，</a:t>
            </a:r>
          </a:p>
          <a:p>
            <a:pPr indent="342900" fontAlgn="auto">
              <a:lnSpc>
                <a:spcPct val="150000"/>
              </a:lnSpc>
            </a:pPr>
            <a:r>
              <a:rPr sz="2400" noProof="1"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     悠然自得枕霞休。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815829" y="735807"/>
            <a:ext cx="3426619" cy="44529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b="1" noProof="1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牧场之国</a:t>
            </a:r>
            <a:r>
              <a:rPr lang="en-US" altLang="zh-CN" sz="2100" b="1" noProof="1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——</a:t>
            </a:r>
            <a:r>
              <a:rPr lang="zh-CN" altLang="en-US" sz="2100" b="1" noProof="1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李洁</a:t>
            </a:r>
          </a:p>
        </p:txBody>
      </p:sp>
      <p:pic>
        <p:nvPicPr>
          <p:cNvPr id="36867" name="图片 7" descr="A000220150821A35PP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3619" y="835819"/>
            <a:ext cx="892969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308" y="1654493"/>
            <a:ext cx="4043835" cy="2752244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0" name="图片 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03" y="938212"/>
            <a:ext cx="3028950" cy="248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图片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1329929"/>
            <a:ext cx="686991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3"/>
          <p:cNvSpPr txBox="1"/>
          <p:nvPr/>
        </p:nvSpPr>
        <p:spPr>
          <a:xfrm>
            <a:off x="3205604" y="2131371"/>
            <a:ext cx="3546825" cy="89915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charset="-122"/>
                <a:ea typeface="黑体" panose="02010609060101010101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776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90513" y="1706166"/>
            <a:ext cx="8760619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细读课文，思考：作者从哪些角度描写了荷兰的美？</a:t>
            </a:r>
            <a:r>
              <a:rPr lang="zh-CN" altLang="en-US" sz="1500" dirty="0">
                <a:solidFill>
                  <a:srgbClr val="008000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106216" y="2537223"/>
            <a:ext cx="6216253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8000"/>
                </a:solidFill>
                <a:ea typeface="楷体_GB2312" pitchFamily="49" charset="-122"/>
              </a:rPr>
              <a:t>  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荷兰，是水之国，花之国，也是牧场之国。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8000"/>
                </a:solidFill>
              </a:rPr>
              <a:t>     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927622"/>
            <a:ext cx="6967538" cy="2176463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5872163" y="606029"/>
            <a:ext cx="2326481" cy="944165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471047" y="720329"/>
            <a:ext cx="1851422" cy="71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开门见山</a:t>
            </a:r>
          </a:p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总领全文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7" grpId="0" bldLvl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标注 6"/>
          <p:cNvSpPr/>
          <p:nvPr/>
        </p:nvSpPr>
        <p:spPr>
          <a:xfrm>
            <a:off x="5872162" y="606029"/>
            <a:ext cx="2100263" cy="944165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538913" y="800101"/>
            <a:ext cx="1850231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水之国</a:t>
            </a:r>
          </a:p>
        </p:txBody>
      </p:sp>
      <p:pic>
        <p:nvPicPr>
          <p:cNvPr id="71685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963" y="1955958"/>
            <a:ext cx="3202781" cy="2432686"/>
          </a:xfrm>
          <a:prstGeom prst="roundRect">
            <a:avLst/>
          </a:prstGeom>
          <a:noFill/>
          <a:ln w="9525">
            <a:noFill/>
          </a:ln>
        </p:spPr>
      </p:pic>
      <p:pic>
        <p:nvPicPr>
          <p:cNvPr id="71687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114" y="1955958"/>
            <a:ext cx="3475197" cy="2432686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标注 6"/>
          <p:cNvSpPr/>
          <p:nvPr/>
        </p:nvSpPr>
        <p:spPr>
          <a:xfrm>
            <a:off x="5872163" y="606029"/>
            <a:ext cx="2069306" cy="944165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398419" y="882254"/>
            <a:ext cx="1850231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花之国</a:t>
            </a:r>
          </a:p>
        </p:txBody>
      </p:sp>
      <p:pic>
        <p:nvPicPr>
          <p:cNvPr id="70659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963" y="1822133"/>
            <a:ext cx="2945606" cy="2724150"/>
          </a:xfrm>
          <a:prstGeom prst="roundRect">
            <a:avLst/>
          </a:prstGeom>
          <a:noFill/>
          <a:ln w="9525">
            <a:noFill/>
          </a:ln>
        </p:spPr>
      </p:pic>
      <p:pic>
        <p:nvPicPr>
          <p:cNvPr id="16387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158" y="1821657"/>
            <a:ext cx="4187191" cy="2724626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90513" y="1706166"/>
            <a:ext cx="8760619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2400" b="1" dirty="0" err="1">
                <a:latin typeface="微软雅黑" pitchFamily="34" charset="-122"/>
                <a:ea typeface="微软雅黑" pitchFamily="34" charset="-122"/>
              </a:rPr>
              <a:t>牧场之国是什么样的呢？其中有哪些事物呢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？</a:t>
            </a:r>
            <a:r>
              <a:rPr lang="zh-CN" altLang="en-US" sz="1500" dirty="0">
                <a:solidFill>
                  <a:srgbClr val="008000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045494" y="1809750"/>
            <a:ext cx="6638925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300" b="1" dirty="0">
                <a:solidFill>
                  <a:srgbClr val="008000"/>
                </a:solidFill>
                <a:ea typeface="楷体_GB2312" pitchFamily="49" charset="-122"/>
              </a:rPr>
              <a:t>      </a:t>
            </a:r>
            <a:r>
              <a:rPr lang="zh-CN" altLang="en-US" sz="2400" dirty="0">
                <a:latin typeface="宋体" pitchFamily="2" charset="-122"/>
              </a:rPr>
              <a:t>一条条运河之间的绿色低地上，黑白花牛，白头黑牛，白腰蓝嘴黑牛，在低头吃草。有的牛背上盖着防潮的毛毡。牛群吃草时非常专注，</a:t>
            </a:r>
            <a:r>
              <a:rPr lang="zh-CN" altLang="en-US" sz="2400" u="sng" dirty="0">
                <a:latin typeface="宋体" pitchFamily="2" charset="-122"/>
              </a:rPr>
              <a:t>有的站立不动，仿佛正在思考着什么。</a:t>
            </a: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008000"/>
                </a:solidFill>
              </a:rPr>
              <a:t>     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7" y="1640681"/>
            <a:ext cx="6967538" cy="286702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5872163" y="606029"/>
            <a:ext cx="2247900" cy="944165"/>
          </a:xfrm>
          <a:prstGeom prst="cloudCallout">
            <a:avLst>
              <a:gd name="adj1" fmla="val -57409"/>
              <a:gd name="adj2" fmla="val 64967"/>
            </a:avLst>
          </a:prstGeom>
          <a:solidFill>
            <a:schemeClr val="bg1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12"/>
          <p:cNvSpPr txBox="1">
            <a:spLocks noChangeArrowheads="1"/>
          </p:cNvSpPr>
          <p:nvPr/>
        </p:nvSpPr>
        <p:spPr bwMode="auto">
          <a:xfrm>
            <a:off x="6538913" y="695325"/>
            <a:ext cx="1850231" cy="71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拟人；</a:t>
            </a:r>
          </a:p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安静祥和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7" grpId="0" bldLvl="0" animBg="1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712</Words>
  <Application>Microsoft Office PowerPoint</Application>
  <PresentationFormat>全屏显示(16:9)</PresentationFormat>
  <Paragraphs>98</Paragraphs>
  <Slides>34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Meiryo</vt:lpstr>
      <vt:lpstr>仿宋</vt:lpstr>
      <vt:lpstr>黑体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241</cp:revision>
  <dcterms:created xsi:type="dcterms:W3CDTF">2017-11-13T08:28:00Z</dcterms:created>
  <dcterms:modified xsi:type="dcterms:W3CDTF">2021-10-26T06:58:10Z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