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2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3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  <p:sldMasterId id="2147483711" r:id="rId2"/>
  </p:sldMasterIdLst>
  <p:notesMasterIdLst>
    <p:notesMasterId r:id="rId39"/>
  </p:notesMasterIdLst>
  <p:handoutMasterIdLst>
    <p:handoutMasterId r:id="rId40"/>
  </p:handoutMasterIdLst>
  <p:sldIdLst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8" r:id="rId18"/>
    <p:sldId id="275" r:id="rId19"/>
    <p:sldId id="276" r:id="rId20"/>
    <p:sldId id="277" r:id="rId21"/>
    <p:sldId id="279" r:id="rId22"/>
    <p:sldId id="281" r:id="rId23"/>
    <p:sldId id="280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2" r:id="rId34"/>
    <p:sldId id="293" r:id="rId35"/>
    <p:sldId id="294" r:id="rId36"/>
    <p:sldId id="296" r:id="rId37"/>
    <p:sldId id="297" r:id="rId38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54">
          <p15:clr>
            <a:srgbClr val="A4A3A4"/>
          </p15:clr>
        </p15:guide>
        <p15:guide id="2" pos="277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7BA3FB"/>
    <a:srgbClr val="CDDEFF"/>
    <a:srgbClr val="078AD8"/>
    <a:srgbClr val="A0CFE2"/>
    <a:srgbClr val="7DBFD9"/>
    <a:srgbClr val="DDB3B8"/>
    <a:srgbClr val="80A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78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792" y="120"/>
      </p:cViewPr>
      <p:guideLst>
        <p:guide orient="horz" pos="1554"/>
        <p:guide pos="2773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defRPr/>
            </a:pPr>
            <a:fld id="{7E591A65-7477-4B27-AF3D-23D97D298845}" type="datetimeFigureOut">
              <a:rPr lang="zh-CN" altLang="en-US"/>
              <a:pPr>
                <a:defRPr/>
              </a:pPr>
              <a:t>2021/10/25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微软雅黑" pitchFamily="34" charset="-122"/>
              </a:defRPr>
            </a:lvl1pPr>
          </a:lstStyle>
          <a:p>
            <a:pPr>
              <a:defRPr/>
            </a:pPr>
            <a:fld id="{E002B6B7-6EAF-42A3-8D2B-B851101102C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287471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defRPr/>
            </a:pPr>
            <a:fld id="{2B93CD44-245F-4798-B525-1371E716DBD1}" type="datetimeFigureOut">
              <a:rPr lang="zh-CN" altLang="en-US"/>
              <a:pPr>
                <a:defRPr/>
              </a:pPr>
              <a:t>2021/10/25</a:t>
            </a:fld>
            <a:endParaRPr lang="zh-CN" altLang="en-US"/>
          </a:p>
        </p:txBody>
      </p:sp>
      <p:sp>
        <p:nvSpPr>
          <p:cNvPr id="41988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5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微软雅黑" pitchFamily="34" charset="-122"/>
              </a:defRPr>
            </a:lvl1pPr>
          </a:lstStyle>
          <a:p>
            <a:pPr>
              <a:defRPr/>
            </a:pPr>
            <a:fld id="{069F4BD6-D07C-4CFF-887C-45CDA4A8C58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849184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3429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6858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0287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3716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4301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01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fld id="{518E0622-42E7-46CA-99D7-F0CEA8795DDD}" type="slidenum">
              <a:rPr lang="zh-CN" altLang="en-US" smtClean="0">
                <a:latin typeface="微软雅黑" pitchFamily="34" charset="-122"/>
              </a:rPr>
              <a:pPr eaLnBrk="1" hangingPunct="1"/>
              <a:t>1</a:t>
            </a:fld>
            <a:endParaRPr lang="en-US" altLang="zh-CN" smtClean="0">
              <a:latin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09134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9F4BD6-D07C-4CFF-887C-45CDA4A8C58A}" type="slidenum">
              <a:rPr lang="zh-CN" altLang="en-US" smtClean="0"/>
              <a:pPr>
                <a:defRPr/>
              </a:pPr>
              <a:t>18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785454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44035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 smtClean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411889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41936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TEMPLATE" hidden="1"/>
          <p:cNvSpPr/>
          <p:nvPr>
            <p:custDataLst>
              <p:tags r:id="rId1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defRPr/>
            </a:pPr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324669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950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2220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354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368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1505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188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395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817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058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427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173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9pPr>
    </p:titleStyle>
    <p:bodyStyle>
      <a:lvl1pPr marL="171450" indent="-171450" algn="l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defRPr sz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tabLst>
          <a:tab pos="1207294" algn="l"/>
        </a:tabLst>
        <a:defRPr sz="1200">
          <a:solidFill>
            <a:schemeClr val="tx1"/>
          </a:solidFill>
          <a:latin typeface="+mn-lt"/>
          <a:ea typeface="+mn-ea"/>
        </a:defRPr>
      </a:lvl2pPr>
      <a:lvl3pPr marL="857250" indent="-171450" algn="l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tabLst>
          <a:tab pos="1207294" algn="l"/>
        </a:tabLst>
        <a:defRPr sz="1200">
          <a:solidFill>
            <a:schemeClr val="tx1"/>
          </a:solidFill>
          <a:latin typeface="+mn-lt"/>
          <a:ea typeface="+mn-ea"/>
        </a:defRPr>
      </a:lvl3pPr>
      <a:lvl4pPr marL="1200150" indent="-171450" algn="l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tabLst>
          <a:tab pos="1207294" algn="l"/>
        </a:tabLst>
        <a:defRPr sz="1200">
          <a:solidFill>
            <a:schemeClr val="tx1"/>
          </a:solidFill>
          <a:latin typeface="+mn-lt"/>
          <a:ea typeface="+mn-ea"/>
        </a:defRPr>
      </a:lvl4pPr>
      <a:lvl5pPr marL="1543050" indent="-171450" algn="l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tabLst>
          <a:tab pos="1207294" algn="l"/>
        </a:tabLst>
        <a:defRPr sz="1200">
          <a:solidFill>
            <a:schemeClr val="tx1"/>
          </a:solidFill>
          <a:latin typeface="+mn-lt"/>
          <a:ea typeface="+mn-ea"/>
        </a:defRPr>
      </a:lvl5pPr>
      <a:lvl6pPr marL="18859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tabLst>
          <a:tab pos="1207294" algn="l"/>
        </a:tabLst>
        <a:defRPr sz="1200">
          <a:solidFill>
            <a:schemeClr val="tx1"/>
          </a:solidFill>
          <a:latin typeface="+mn-lt"/>
          <a:ea typeface="+mn-ea"/>
        </a:defRPr>
      </a:lvl6pPr>
      <a:lvl7pPr marL="22288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tabLst>
          <a:tab pos="1207294" algn="l"/>
        </a:tabLst>
        <a:defRPr sz="1200">
          <a:solidFill>
            <a:schemeClr val="tx1"/>
          </a:solidFill>
          <a:latin typeface="+mn-lt"/>
          <a:ea typeface="+mn-ea"/>
        </a:defRPr>
      </a:lvl7pPr>
      <a:lvl8pPr marL="25717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tabLst>
          <a:tab pos="1207294" algn="l"/>
        </a:tabLst>
        <a:defRPr sz="1200">
          <a:solidFill>
            <a:schemeClr val="tx1"/>
          </a:solidFill>
          <a:latin typeface="+mn-lt"/>
          <a:ea typeface="+mn-ea"/>
        </a:defRPr>
      </a:lvl8pPr>
      <a:lvl9pPr marL="29146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tabLst>
          <a:tab pos="1207294" algn="l"/>
        </a:tabLst>
        <a:defRPr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2021/10/25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6169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.xm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.xml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3.xml"/><Relationship Id="rId4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6.xml"/><Relationship Id="rId4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8.xml"/><Relationship Id="rId4" Type="http://schemas.openxmlformats.org/officeDocument/2006/relationships/image" Target="../media/image2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9.xml"/><Relationship Id="rId4" Type="http://schemas.openxmlformats.org/officeDocument/2006/relationships/image" Target="../media/image28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6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1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9198" y="746522"/>
            <a:ext cx="4155281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2246510" y="3356803"/>
            <a:ext cx="5562600" cy="3527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 algn="ctr">
              <a:lnSpc>
                <a:spcPct val="110000"/>
              </a:lnSpc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>
    <p:rand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Box 1"/>
          <p:cNvSpPr txBox="1"/>
          <p:nvPr/>
        </p:nvSpPr>
        <p:spPr>
          <a:xfrm>
            <a:off x="983457" y="1035844"/>
            <a:ext cx="7085410" cy="10096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fontAlgn="auto">
              <a:lnSpc>
                <a:spcPct val="120000"/>
              </a:lnSpc>
              <a:defRPr/>
            </a:pPr>
            <a:r>
              <a:rPr lang="en-US" altLang="zh-CN" sz="2700" b="1" spc="225" noProof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</a:t>
            </a:r>
            <a:r>
              <a:rPr lang="zh-CN" altLang="en-US" sz="2400" b="1" spc="225" noProof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文中介绍威尼斯有什么特点？全文是分成几部分介绍小艇的？</a:t>
            </a:r>
          </a:p>
        </p:txBody>
      </p:sp>
      <p:sp>
        <p:nvSpPr>
          <p:cNvPr id="3" name="矩形 2"/>
          <p:cNvSpPr/>
          <p:nvPr/>
        </p:nvSpPr>
        <p:spPr>
          <a:xfrm>
            <a:off x="969169" y="2114551"/>
            <a:ext cx="6712744" cy="150852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fontAlgn="auto">
              <a:lnSpc>
                <a:spcPct val="130000"/>
              </a:lnSpc>
              <a:defRPr/>
            </a:pPr>
            <a:r>
              <a:rPr lang="zh-CN" altLang="en-US" sz="2400" b="1" spc="150" noProof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 威尼斯是世界闻名的水上城市，河道纵横交错，小艇成了主要的交通工具，等于大街上的汽车。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47826" y="3757613"/>
            <a:ext cx="4536281" cy="4381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fontAlgn="auto">
              <a:defRPr/>
            </a:pPr>
            <a:r>
              <a:rPr lang="zh-CN" altLang="en-US" sz="2400" b="1" spc="225" noProof="1">
                <a:solidFill>
                  <a:srgbClr val="078AD8"/>
                </a:solidFill>
                <a:latin typeface="黑体" panose="02010609060101010101" charset="-122"/>
                <a:ea typeface="黑体" panose="02010609060101010101" charset="-122"/>
              </a:rPr>
              <a:t>全文共分四部分介绍小艇的。</a:t>
            </a:r>
          </a:p>
        </p:txBody>
      </p: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90588" y="611981"/>
            <a:ext cx="1706166" cy="483394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fontAlgn="auto">
              <a:defRPr/>
            </a:pPr>
            <a:r>
              <a:rPr lang="zh-CN" altLang="en-US" sz="2700" b="1" spc="300" noProof="1">
                <a:solidFill>
                  <a:srgbClr val="078AD8"/>
                </a:solidFill>
                <a:latin typeface="黑体" panose="02010609060101010101" charset="-122"/>
                <a:ea typeface="黑体" panose="02010609060101010101" charset="-122"/>
              </a:rPr>
              <a:t>段落层次</a:t>
            </a:r>
          </a:p>
        </p:txBody>
      </p:sp>
      <p:sp>
        <p:nvSpPr>
          <p:cNvPr id="14339" name="文本框 16"/>
          <p:cNvSpPr txBox="1">
            <a:spLocks noChangeArrowheads="1"/>
          </p:cNvSpPr>
          <p:nvPr/>
        </p:nvSpPr>
        <p:spPr bwMode="auto">
          <a:xfrm>
            <a:off x="910829" y="1676400"/>
            <a:ext cx="1724025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100" b="1" dirty="0">
                <a:solidFill>
                  <a:srgbClr val="4D8EB1"/>
                </a:solidFill>
                <a:latin typeface="黑体" pitchFamily="49" charset="-122"/>
                <a:ea typeface="黑体" pitchFamily="49" charset="-122"/>
              </a:rPr>
              <a:t>第一部分：</a:t>
            </a:r>
          </a:p>
        </p:txBody>
      </p:sp>
      <p:sp>
        <p:nvSpPr>
          <p:cNvPr id="4" name="文本框 17"/>
          <p:cNvSpPr txBox="1">
            <a:spLocks noChangeArrowheads="1"/>
          </p:cNvSpPr>
          <p:nvPr/>
        </p:nvSpPr>
        <p:spPr bwMode="auto">
          <a:xfrm>
            <a:off x="2231232" y="1644254"/>
            <a:ext cx="6269831" cy="45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r>
              <a:rPr lang="zh-CN" altLang="en-US" sz="2100" dirty="0"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1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2100" dirty="0">
                <a:latin typeface="黑体" pitchFamily="49" charset="-122"/>
                <a:ea typeface="黑体" pitchFamily="49" charset="-122"/>
              </a:rPr>
              <a:t>）概括写小艇是威尼斯主要的交通工具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。</a:t>
            </a:r>
          </a:p>
        </p:txBody>
      </p:sp>
      <p:sp>
        <p:nvSpPr>
          <p:cNvPr id="14341" name="文本框 16"/>
          <p:cNvSpPr txBox="1">
            <a:spLocks noChangeArrowheads="1"/>
          </p:cNvSpPr>
          <p:nvPr/>
        </p:nvSpPr>
        <p:spPr bwMode="auto">
          <a:xfrm>
            <a:off x="910829" y="2199085"/>
            <a:ext cx="1724025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100" b="1" dirty="0">
                <a:solidFill>
                  <a:srgbClr val="4D8EB1"/>
                </a:solidFill>
                <a:latin typeface="黑体" pitchFamily="49" charset="-122"/>
                <a:ea typeface="黑体" pitchFamily="49" charset="-122"/>
              </a:rPr>
              <a:t>第二部分：</a:t>
            </a:r>
          </a:p>
        </p:txBody>
      </p:sp>
      <p:sp>
        <p:nvSpPr>
          <p:cNvPr id="10" name="文本框 17"/>
          <p:cNvSpPr txBox="1">
            <a:spLocks noChangeArrowheads="1"/>
          </p:cNvSpPr>
          <p:nvPr/>
        </p:nvSpPr>
        <p:spPr bwMode="auto">
          <a:xfrm>
            <a:off x="2231231" y="2166938"/>
            <a:ext cx="5906691" cy="456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r>
              <a:rPr lang="zh-CN" altLang="en-US" sz="2100" dirty="0"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1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微软雅黑" pitchFamily="34" charset="-122"/>
              </a:rPr>
              <a:t>2</a:t>
            </a:r>
            <a:r>
              <a:rPr lang="zh-CN" altLang="zh-CN" sz="21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微软雅黑" pitchFamily="34" charset="-122"/>
              </a:rPr>
              <a:t>、</a:t>
            </a:r>
            <a:r>
              <a:rPr lang="en-US" altLang="zh-CN" sz="21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微软雅黑" pitchFamily="34" charset="-122"/>
              </a:rPr>
              <a:t>3</a:t>
            </a:r>
            <a:r>
              <a:rPr lang="zh-CN" altLang="en-US" sz="2100" dirty="0">
                <a:latin typeface="黑体" pitchFamily="49" charset="-122"/>
                <a:ea typeface="黑体" pitchFamily="49" charset="-122"/>
              </a:rPr>
              <a:t>）写小艇的样子和坐在船舱里面的感受。</a:t>
            </a:r>
          </a:p>
        </p:txBody>
      </p:sp>
      <p:sp>
        <p:nvSpPr>
          <p:cNvPr id="14343" name="文本框 16"/>
          <p:cNvSpPr txBox="1">
            <a:spLocks noChangeArrowheads="1"/>
          </p:cNvSpPr>
          <p:nvPr/>
        </p:nvSpPr>
        <p:spPr bwMode="auto">
          <a:xfrm>
            <a:off x="910829" y="2680097"/>
            <a:ext cx="1724025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100" b="1" dirty="0">
                <a:solidFill>
                  <a:srgbClr val="4D8EB1"/>
                </a:solidFill>
                <a:latin typeface="黑体" pitchFamily="49" charset="-122"/>
                <a:ea typeface="黑体" pitchFamily="49" charset="-122"/>
              </a:rPr>
              <a:t>第三部分：</a:t>
            </a:r>
          </a:p>
        </p:txBody>
      </p:sp>
      <p:sp>
        <p:nvSpPr>
          <p:cNvPr id="12" name="文本框 17"/>
          <p:cNvSpPr txBox="1">
            <a:spLocks noChangeArrowheads="1"/>
          </p:cNvSpPr>
          <p:nvPr/>
        </p:nvSpPr>
        <p:spPr bwMode="auto">
          <a:xfrm>
            <a:off x="2231231" y="2647951"/>
            <a:ext cx="5906691" cy="908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just" eaLnBrk="1" hangingPunct="1">
              <a:lnSpc>
                <a:spcPct val="130000"/>
              </a:lnSpc>
            </a:pPr>
            <a:r>
              <a:rPr lang="zh-CN" altLang="en-US" sz="2100" dirty="0"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1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微软雅黑" pitchFamily="34" charset="-122"/>
              </a:rPr>
              <a:t>4</a:t>
            </a:r>
            <a:r>
              <a:rPr lang="zh-CN" altLang="en-US" sz="2100" dirty="0">
                <a:latin typeface="黑体" pitchFamily="49" charset="-122"/>
                <a:ea typeface="黑体" pitchFamily="49" charset="-122"/>
              </a:rPr>
              <a:t>）从正面和侧面两个方面写出了船夫高超的驾驶技术。</a:t>
            </a:r>
          </a:p>
        </p:txBody>
      </p:sp>
      <p:sp>
        <p:nvSpPr>
          <p:cNvPr id="14345" name="文本框 16"/>
          <p:cNvSpPr txBox="1">
            <a:spLocks noChangeArrowheads="1"/>
          </p:cNvSpPr>
          <p:nvPr/>
        </p:nvSpPr>
        <p:spPr bwMode="auto">
          <a:xfrm>
            <a:off x="910829" y="3624263"/>
            <a:ext cx="1724025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100" b="1" dirty="0">
                <a:solidFill>
                  <a:srgbClr val="4D8EB1"/>
                </a:solidFill>
                <a:latin typeface="黑体" pitchFamily="49" charset="-122"/>
                <a:ea typeface="黑体" pitchFamily="49" charset="-122"/>
              </a:rPr>
              <a:t>第四部分：</a:t>
            </a:r>
          </a:p>
        </p:txBody>
      </p:sp>
      <p:sp>
        <p:nvSpPr>
          <p:cNvPr id="14" name="文本框 17"/>
          <p:cNvSpPr txBox="1">
            <a:spLocks noChangeArrowheads="1"/>
          </p:cNvSpPr>
          <p:nvPr/>
        </p:nvSpPr>
        <p:spPr bwMode="auto">
          <a:xfrm>
            <a:off x="2231231" y="3592116"/>
            <a:ext cx="5906691" cy="45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r>
              <a:rPr lang="zh-CN" altLang="en-US" sz="2100" dirty="0"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1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5.</a:t>
            </a:r>
            <a:r>
              <a:rPr lang="en-US" altLang="zh-CN" sz="21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微软雅黑" pitchFamily="34" charset="-122"/>
              </a:rPr>
              <a:t>6</a:t>
            </a:r>
            <a:r>
              <a:rPr lang="zh-CN" altLang="en-US" sz="2100" dirty="0">
                <a:latin typeface="黑体" pitchFamily="49" charset="-122"/>
                <a:ea typeface="黑体" pitchFamily="49" charset="-122"/>
              </a:rPr>
              <a:t>）写小艇在人们日常生活中的重要作用</a:t>
            </a:r>
            <a:r>
              <a:rPr lang="zh-CN" altLang="en-US" sz="2100" dirty="0">
                <a:latin typeface="黑体" pitchFamily="49" charset="-122"/>
                <a:ea typeface="黑体" pitchFamily="49" charset="-122"/>
                <a:sym typeface="微软雅黑" pitchFamily="34" charset="-122"/>
              </a:rPr>
              <a:t>。</a:t>
            </a:r>
            <a:endParaRPr lang="zh-CN" altLang="en-US" sz="2100" dirty="0">
              <a:latin typeface="黑体" pitchFamily="49" charset="-122"/>
              <a:ea typeface="黑体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2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17409" descr="PM_050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569" y="1008460"/>
            <a:ext cx="8377238" cy="3815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文本占位符 12290"/>
          <p:cNvSpPr>
            <a:spLocks noGrp="1" noChangeArrowheads="1"/>
          </p:cNvSpPr>
          <p:nvPr/>
        </p:nvSpPr>
        <p:spPr bwMode="auto">
          <a:xfrm>
            <a:off x="3369469" y="1566863"/>
            <a:ext cx="3843338" cy="435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514350" lvl="1" indent="-171450">
              <a:lnSpc>
                <a:spcPct val="90000"/>
              </a:lnSpc>
              <a:spcBef>
                <a:spcPts val="375"/>
              </a:spcBef>
              <a:buFontTx/>
              <a:buChar char="•"/>
            </a:pP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威尼斯美在哪里？</a:t>
            </a:r>
          </a:p>
        </p:txBody>
      </p:sp>
      <p:sp>
        <p:nvSpPr>
          <p:cNvPr id="12292" name="文本框 12291"/>
          <p:cNvSpPr txBox="1">
            <a:spLocks noChangeArrowheads="1"/>
          </p:cNvSpPr>
          <p:nvPr/>
        </p:nvSpPr>
        <p:spPr bwMode="auto">
          <a:xfrm>
            <a:off x="3901679" y="2101454"/>
            <a:ext cx="4485084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威尼斯</a:t>
            </a:r>
            <a:r>
              <a:rPr lang="zh-CN" altLang="en-US" sz="2100" b="1" dirty="0">
                <a:solidFill>
                  <a:srgbClr val="FF0066"/>
                </a:solidFill>
                <a:latin typeface="楷体" pitchFamily="49" charset="-122"/>
                <a:ea typeface="楷体" pitchFamily="49" charset="-122"/>
              </a:rPr>
              <a:t>城市风光美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；威尼斯小艇美。</a:t>
            </a:r>
          </a:p>
        </p:txBody>
      </p:sp>
      <p:sp>
        <p:nvSpPr>
          <p:cNvPr id="32773" name="矩形 17413"/>
          <p:cNvSpPr>
            <a:spLocks noChangeArrowheads="1"/>
          </p:cNvSpPr>
          <p:nvPr/>
        </p:nvSpPr>
        <p:spPr bwMode="auto">
          <a:xfrm>
            <a:off x="4165998" y="2545556"/>
            <a:ext cx="3917156" cy="963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边读边思考：在这众多的事物当中，为什么只选择“小艇”来写？</a:t>
            </a:r>
            <a:endParaRPr lang="zh-CN" altLang="en-US" sz="2700" b="1" dirty="0">
              <a:latin typeface="黑体" pitchFamily="49" charset="-122"/>
              <a:ea typeface="黑体" pitchFamily="49" charset="-122"/>
            </a:endParaRPr>
          </a:p>
          <a:p>
            <a:pPr eaLnBrk="0" hangingPunct="0">
              <a:lnSpc>
                <a:spcPct val="130000"/>
              </a:lnSpc>
            </a:pPr>
            <a:endParaRPr lang="zh-CN" altLang="en-US" sz="2700" b="1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90588" y="611981"/>
            <a:ext cx="1706166" cy="483394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fontAlgn="auto">
              <a:defRPr/>
            </a:pPr>
            <a:r>
              <a:rPr lang="zh-CN" altLang="en-US" sz="2700" b="1" spc="300" noProof="1">
                <a:solidFill>
                  <a:srgbClr val="078AD8"/>
                </a:solidFill>
                <a:latin typeface="黑体" panose="02010609060101010101" charset="-122"/>
                <a:ea typeface="黑体" panose="02010609060101010101" charset="-122"/>
              </a:rPr>
              <a:t>整体感知</a:t>
            </a:r>
          </a:p>
        </p:txBody>
      </p: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2292" grpId="1"/>
      <p:bldP spid="32773" grpId="0"/>
      <p:bldP spid="32773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文本占位符 15362"/>
          <p:cNvSpPr>
            <a:spLocks noGrp="1" noChangeArrowheads="1"/>
          </p:cNvSpPr>
          <p:nvPr/>
        </p:nvSpPr>
        <p:spPr bwMode="auto">
          <a:xfrm>
            <a:off x="4186238" y="1137047"/>
            <a:ext cx="4521994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171450">
              <a:lnSpc>
                <a:spcPct val="120000"/>
              </a:lnSpc>
              <a:spcBef>
                <a:spcPts val="750"/>
              </a:spcBef>
              <a:buFont typeface="Arial" pitchFamily="34" charset="0"/>
              <a:buChar char="•"/>
            </a:pP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读第一自然段，思考：</a:t>
            </a:r>
          </a:p>
          <a:p>
            <a:pPr marL="171450">
              <a:lnSpc>
                <a:spcPct val="120000"/>
              </a:lnSpc>
              <a:spcBef>
                <a:spcPts val="750"/>
              </a:spcBef>
              <a:buFont typeface="Arial" pitchFamily="34" charset="0"/>
              <a:buChar char="•"/>
            </a:pPr>
            <a:r>
              <a:rPr lang="en-US" altLang="zh-CN" sz="2400" b="1" dirty="0">
                <a:latin typeface="宋体" pitchFamily="2" charset="-122"/>
                <a:ea typeface="宋体" pitchFamily="2" charset="-122"/>
              </a:rPr>
              <a:t>1.</a:t>
            </a:r>
            <a:r>
              <a:rPr lang="zh-CN" altLang="en-US" sz="2400" b="1" dirty="0">
                <a:latin typeface="宋体" pitchFamily="2" charset="-122"/>
                <a:ea typeface="宋体" pitchFamily="2" charset="-122"/>
              </a:rPr>
              <a:t>威尼斯是个怎样的城市？</a:t>
            </a:r>
          </a:p>
          <a:p>
            <a:pPr marL="171450">
              <a:lnSpc>
                <a:spcPct val="120000"/>
              </a:lnSpc>
              <a:spcBef>
                <a:spcPts val="750"/>
              </a:spcBef>
              <a:buFont typeface="Arial" pitchFamily="34" charset="0"/>
              <a:buChar char="•"/>
            </a:pPr>
            <a:r>
              <a:rPr lang="en-US" altLang="zh-CN" sz="2400" b="1" dirty="0">
                <a:latin typeface="宋体" pitchFamily="2" charset="-122"/>
                <a:ea typeface="宋体" pitchFamily="2" charset="-122"/>
              </a:rPr>
              <a:t>2.</a:t>
            </a:r>
            <a:r>
              <a:rPr lang="zh-CN" altLang="en-US" sz="2400" b="1" dirty="0">
                <a:latin typeface="宋体" pitchFamily="2" charset="-122"/>
                <a:ea typeface="宋体" pitchFamily="2" charset="-122"/>
              </a:rPr>
              <a:t>它的主要交通工具是什么？</a:t>
            </a:r>
          </a:p>
          <a:p>
            <a:pPr marL="171450">
              <a:lnSpc>
                <a:spcPct val="120000"/>
              </a:lnSpc>
              <a:spcBef>
                <a:spcPts val="750"/>
              </a:spcBef>
              <a:buFont typeface="Arial" pitchFamily="34" charset="0"/>
              <a:buChar char="•"/>
            </a:pPr>
            <a:r>
              <a:rPr lang="en-US" altLang="zh-CN" sz="2400" b="1" dirty="0">
                <a:latin typeface="宋体" pitchFamily="2" charset="-122"/>
                <a:ea typeface="宋体" pitchFamily="2" charset="-122"/>
              </a:rPr>
              <a:t>3.</a:t>
            </a:r>
            <a:r>
              <a:rPr lang="zh-CN" altLang="en-US" sz="2400" b="1" dirty="0">
                <a:latin typeface="宋体" pitchFamily="2" charset="-122"/>
                <a:ea typeface="宋体" pitchFamily="2" charset="-122"/>
              </a:rPr>
              <a:t>作者拿小艇比作什么？</a:t>
            </a:r>
            <a:endParaRPr lang="en-US" altLang="zh-CN" sz="2400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54856" y="1668066"/>
            <a:ext cx="3486150" cy="2340769"/>
          </a:xfrm>
          <a:prstGeom prst="rect">
            <a:avLst/>
          </a:prstGeom>
          <a:blipFill rotWithShape="1">
            <a:blip r:embed="rId3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defRPr/>
            </a:pPr>
            <a:endParaRPr lang="zh-CN" altLang="en-US" noProof="1"/>
          </a:p>
        </p:txBody>
      </p:sp>
      <p:sp>
        <p:nvSpPr>
          <p:cNvPr id="16388" name="文本占位符 15362"/>
          <p:cNvSpPr>
            <a:spLocks noGrp="1" noChangeArrowheads="1"/>
          </p:cNvSpPr>
          <p:nvPr/>
        </p:nvSpPr>
        <p:spPr bwMode="auto">
          <a:xfrm>
            <a:off x="4186238" y="3396853"/>
            <a:ext cx="4521994" cy="1146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171450">
              <a:lnSpc>
                <a:spcPct val="120000"/>
              </a:lnSpc>
              <a:spcBef>
                <a:spcPts val="750"/>
              </a:spcBef>
              <a:buFont typeface="Arial" pitchFamily="34" charset="0"/>
              <a:buChar char="•"/>
            </a:pP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读第二自然段，思考：</a:t>
            </a:r>
          </a:p>
          <a:p>
            <a:pPr marL="171450">
              <a:lnSpc>
                <a:spcPct val="120000"/>
              </a:lnSpc>
              <a:spcBef>
                <a:spcPts val="750"/>
              </a:spcBef>
            </a:pPr>
            <a:r>
              <a:rPr lang="zh-CN" altLang="en-US" sz="2400" b="1" dirty="0">
                <a:latin typeface="宋体" pitchFamily="2" charset="-122"/>
                <a:ea typeface="宋体" pitchFamily="2" charset="-122"/>
              </a:rPr>
              <a:t> 威尼斯的小艇有什么特点？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90588" y="611981"/>
            <a:ext cx="1706166" cy="483394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fontAlgn="auto">
              <a:defRPr/>
            </a:pPr>
            <a:r>
              <a:rPr lang="zh-CN" altLang="en-US" sz="2700" b="1" spc="300" noProof="1">
                <a:solidFill>
                  <a:srgbClr val="078AD8"/>
                </a:solidFill>
                <a:latin typeface="黑体" panose="02010609060101010101" charset="-122"/>
                <a:ea typeface="黑体" panose="02010609060101010101" charset="-122"/>
              </a:rPr>
              <a:t>课文解读</a:t>
            </a:r>
          </a:p>
        </p:txBody>
      </p:sp>
    </p:spTree>
    <p:custDataLst>
      <p:tags r:id="rId1"/>
    </p:custDataLst>
  </p:cSld>
  <p:clrMapOvr>
    <a:masterClrMapping/>
  </p:clrMapOvr>
  <p:transition>
    <p:rand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文本框 16386"/>
          <p:cNvSpPr txBox="1"/>
          <p:nvPr/>
        </p:nvSpPr>
        <p:spPr>
          <a:xfrm>
            <a:off x="1058466" y="1073944"/>
            <a:ext cx="6890147" cy="1397794"/>
          </a:xfrm>
          <a:prstGeom prst="rect">
            <a:avLst/>
          </a:prstGeom>
          <a:noFill/>
          <a:ln w="9525">
            <a:noFill/>
          </a:ln>
          <a:extLst/>
        </p:spPr>
        <p:txBody>
          <a:bodyPr lIns="68580" tIns="34290" rIns="68580" bIns="3429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defRPr/>
            </a:pPr>
            <a:r>
              <a:rPr lang="en-US" altLang="zh-CN" sz="2400" b="1" spc="150" noProof="1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en-US" altLang="zh-CN" sz="2400" b="1" spc="150" noProof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2400" b="1" spc="150" noProof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威尼斯是世界闻名的水上城市，河道纵横交叉，</a:t>
            </a:r>
            <a:r>
              <a:rPr lang="zh-CN" altLang="en-US" sz="2400" b="1" spc="150" noProof="1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小艇成了主要的交通工具，等于大街上的汽车。</a:t>
            </a:r>
            <a:endParaRPr lang="zh-CN" altLang="en-US" sz="2400" spc="150" noProof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9939" name="文本框 1"/>
          <p:cNvSpPr txBox="1"/>
          <p:nvPr/>
        </p:nvSpPr>
        <p:spPr>
          <a:xfrm>
            <a:off x="1072754" y="2511029"/>
            <a:ext cx="6686550" cy="1840706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algn="just" fontAlgn="auto">
              <a:lnSpc>
                <a:spcPct val="120000"/>
              </a:lnSpc>
              <a:defRPr/>
            </a:pPr>
            <a:r>
              <a:rPr lang="en-US" altLang="zh-CN" sz="2400" spc="225" noProof="1">
                <a:solidFill>
                  <a:srgbClr val="078AD8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</a:t>
            </a:r>
            <a:r>
              <a:rPr lang="zh-CN" altLang="en-US" sz="2400" spc="225" noProof="1">
                <a:solidFill>
                  <a:srgbClr val="078AD8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比喻，此处的</a:t>
            </a:r>
            <a:r>
              <a:rPr lang="en-US" altLang="zh-CN" sz="2400" spc="225" noProof="1">
                <a:solidFill>
                  <a:srgbClr val="078AD8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“</a:t>
            </a:r>
            <a:r>
              <a:rPr lang="zh-CN" altLang="en-US" sz="2400" spc="225" noProof="1">
                <a:solidFill>
                  <a:srgbClr val="078AD8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大街</a:t>
            </a:r>
            <a:r>
              <a:rPr lang="en-US" altLang="zh-CN" sz="2400" spc="225" noProof="1">
                <a:solidFill>
                  <a:srgbClr val="078AD8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”</a:t>
            </a:r>
            <a:r>
              <a:rPr lang="zh-CN" altLang="en-US" sz="2400" spc="225" noProof="1">
                <a:solidFill>
                  <a:srgbClr val="078AD8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是指河道，</a:t>
            </a:r>
            <a:r>
              <a:rPr lang="en-US" altLang="zh-CN" sz="2400" spc="225" noProof="1">
                <a:solidFill>
                  <a:srgbClr val="078AD8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“</a:t>
            </a:r>
            <a:r>
              <a:rPr lang="zh-CN" altLang="en-US" sz="2400" spc="225" noProof="1">
                <a:solidFill>
                  <a:srgbClr val="078AD8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汽车</a:t>
            </a:r>
            <a:r>
              <a:rPr lang="en-US" altLang="zh-CN" sz="2400" spc="225" noProof="1">
                <a:solidFill>
                  <a:srgbClr val="078AD8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”</a:t>
            </a:r>
            <a:r>
              <a:rPr lang="zh-CN" altLang="en-US" sz="2400" spc="225" noProof="1">
                <a:solidFill>
                  <a:srgbClr val="078AD8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是指小艇。由此见小艇在威尼斯的重要作用，阐明小艇成为威尼斯一条独特的风景线的原因。</a:t>
            </a:r>
          </a:p>
        </p:txBody>
      </p: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"/>
          <p:cNvSpPr txBox="1">
            <a:spLocks noChangeArrowheads="1"/>
          </p:cNvSpPr>
          <p:nvPr/>
        </p:nvSpPr>
        <p:spPr bwMode="auto">
          <a:xfrm>
            <a:off x="1079898" y="1425179"/>
            <a:ext cx="6997303" cy="1397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　  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威尼斯的小艇有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二三十英尺长，又窄又深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，有点儿像独木舟。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船头和船艄向上翘起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，像挂在天边的新月；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行动轻快灵活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，仿佛田沟里的水蛇。</a:t>
            </a:r>
          </a:p>
        </p:txBody>
      </p:sp>
      <p:sp>
        <p:nvSpPr>
          <p:cNvPr id="29" name="矩形 28"/>
          <p:cNvSpPr/>
          <p:nvPr/>
        </p:nvSpPr>
        <p:spPr>
          <a:xfrm>
            <a:off x="3546873" y="971550"/>
            <a:ext cx="2087165" cy="4381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fontAlgn="auto">
              <a:defRPr/>
            </a:pPr>
            <a:r>
              <a:rPr lang="zh-CN" altLang="en-US" sz="2400" b="1" spc="300" noProof="1">
                <a:latin typeface="黑体" panose="02010609060101010101" charset="-122"/>
                <a:ea typeface="黑体" panose="02010609060101010101" charset="-122"/>
              </a:rPr>
              <a:t>小艇的样子</a:t>
            </a: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9675" y="2968939"/>
            <a:ext cx="2659380" cy="14582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5717" y="2968744"/>
            <a:ext cx="1458352" cy="14581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8918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8119" y="2968939"/>
            <a:ext cx="2236470" cy="14582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/>
          <p:nvPr/>
        </p:nvSpPr>
        <p:spPr>
          <a:xfrm>
            <a:off x="2103835" y="1098947"/>
            <a:ext cx="1982390" cy="43695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fontAlgn="auto">
              <a:spcBef>
                <a:spcPct val="50000"/>
              </a:spcBef>
              <a:defRPr/>
            </a:pPr>
            <a:r>
              <a:rPr lang="zh-CN" altLang="en-US" sz="2400" b="1" spc="225" noProof="1">
                <a:latin typeface="黑体" panose="02010609060101010101" charset="-122"/>
                <a:ea typeface="黑体" panose="02010609060101010101" charset="-122"/>
              </a:rPr>
              <a:t>小艇的特点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234929" y="1897857"/>
            <a:ext cx="1669256" cy="436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r>
              <a:rPr lang="zh-CN" altLang="en-US" sz="24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长、窄、深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251597" y="2526507"/>
            <a:ext cx="1606850" cy="438582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defRPr/>
            </a:pPr>
            <a:r>
              <a:rPr lang="zh-CN" altLang="en-US" sz="2400" b="1" spc="450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两头翘起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263504" y="3155157"/>
            <a:ext cx="1606850" cy="438582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defRPr/>
            </a:pPr>
            <a:r>
              <a:rPr lang="zh-CN" altLang="en-US" sz="2400" b="1" spc="450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轻巧灵活</a:t>
            </a:r>
          </a:p>
        </p:txBody>
      </p:sp>
      <p:sp>
        <p:nvSpPr>
          <p:cNvPr id="11" name="箭头: 右 10"/>
          <p:cNvSpPr/>
          <p:nvPr/>
        </p:nvSpPr>
        <p:spPr>
          <a:xfrm>
            <a:off x="2352676" y="1962150"/>
            <a:ext cx="726281" cy="242888"/>
          </a:xfrm>
          <a:prstGeom prst="rightArrow">
            <a:avLst/>
          </a:prstGeom>
          <a:solidFill>
            <a:srgbClr val="7DB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709613" y="3876675"/>
            <a:ext cx="5832872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这些特点都与威尼斯的河道有着密切关系。</a:t>
            </a:r>
          </a:p>
        </p:txBody>
      </p:sp>
      <p:pic>
        <p:nvPicPr>
          <p:cNvPr id="19464" name="图片 2" descr="C:/Users/jinjing/AppData/Local/Temp/kaimatting_20191016024925/output_20191016024933..pngoutput_20191016024933.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4501" y="1422798"/>
            <a:ext cx="2726531" cy="2907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箭头: 右 10"/>
          <p:cNvSpPr/>
          <p:nvPr/>
        </p:nvSpPr>
        <p:spPr>
          <a:xfrm>
            <a:off x="2352676" y="2602706"/>
            <a:ext cx="726281" cy="242888"/>
          </a:xfrm>
          <a:prstGeom prst="rightArrow">
            <a:avLst/>
          </a:prstGeom>
          <a:solidFill>
            <a:srgbClr val="7DB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10" name="箭头: 右 10"/>
          <p:cNvSpPr/>
          <p:nvPr/>
        </p:nvSpPr>
        <p:spPr>
          <a:xfrm>
            <a:off x="2352676" y="3243262"/>
            <a:ext cx="726281" cy="242888"/>
          </a:xfrm>
          <a:prstGeom prst="rightArrow">
            <a:avLst/>
          </a:prstGeom>
          <a:solidFill>
            <a:srgbClr val="7DB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19467" name="组合 18"/>
          <p:cNvGrpSpPr>
            <a:grpSpLocks/>
          </p:cNvGrpSpPr>
          <p:nvPr/>
        </p:nvGrpSpPr>
        <p:grpSpPr bwMode="auto">
          <a:xfrm>
            <a:off x="863204" y="1857374"/>
            <a:ext cx="1239440" cy="476016"/>
            <a:chOff x="1812" y="3900"/>
            <a:chExt cx="2604" cy="999"/>
          </a:xfrm>
        </p:grpSpPr>
        <p:sp>
          <p:nvSpPr>
            <p:cNvPr id="7" name="TextBox 6"/>
            <p:cNvSpPr txBox="1">
              <a:spLocks noChangeArrowheads="1"/>
            </p:cNvSpPr>
            <p:nvPr/>
          </p:nvSpPr>
          <p:spPr bwMode="auto">
            <a:xfrm>
              <a:off x="1812" y="3930"/>
              <a:ext cx="2604" cy="969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hangingPunct="0">
                <a:defRPr/>
              </a:pPr>
              <a:r>
                <a:rPr lang="zh-CN" altLang="en-US" sz="2400" b="1" dirty="0">
                  <a:solidFill>
                    <a:srgbClr val="078AD8"/>
                  </a:solidFill>
                  <a:latin typeface="+mn-ea"/>
                </a:rPr>
                <a:t>独木舟</a:t>
              </a:r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1992" y="3900"/>
              <a:ext cx="2254" cy="982"/>
            </a:xfrm>
            <a:prstGeom prst="roundRect">
              <a:avLst/>
            </a:prstGeom>
            <a:solidFill>
              <a:srgbClr val="A0CFE2">
                <a:alpha val="3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lang="zh-CN" altLang="en-US" noProof="1"/>
            </a:p>
          </p:txBody>
        </p:sp>
      </p:grpSp>
      <p:grpSp>
        <p:nvGrpSpPr>
          <p:cNvPr id="19468" name="组合 25"/>
          <p:cNvGrpSpPr>
            <a:grpSpLocks/>
          </p:cNvGrpSpPr>
          <p:nvPr/>
        </p:nvGrpSpPr>
        <p:grpSpPr bwMode="auto">
          <a:xfrm>
            <a:off x="863204" y="2486023"/>
            <a:ext cx="1239440" cy="475755"/>
            <a:chOff x="1812" y="5246"/>
            <a:chExt cx="2604" cy="1001"/>
          </a:xfrm>
        </p:grpSpPr>
        <p:sp>
          <p:nvSpPr>
            <p:cNvPr id="22" name="圆角矩形 21"/>
            <p:cNvSpPr/>
            <p:nvPr/>
          </p:nvSpPr>
          <p:spPr>
            <a:xfrm>
              <a:off x="1992" y="5246"/>
              <a:ext cx="2254" cy="982"/>
            </a:xfrm>
            <a:prstGeom prst="roundRect">
              <a:avLst/>
            </a:prstGeom>
            <a:solidFill>
              <a:srgbClr val="A0CFE2">
                <a:alpha val="3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lang="zh-CN" altLang="en-US" noProof="1"/>
            </a:p>
          </p:txBody>
        </p:sp>
        <p:sp>
          <p:nvSpPr>
            <p:cNvPr id="21" name="TextBox 6"/>
            <p:cNvSpPr txBox="1">
              <a:spLocks noChangeArrowheads="1"/>
            </p:cNvSpPr>
            <p:nvPr/>
          </p:nvSpPr>
          <p:spPr bwMode="auto">
            <a:xfrm>
              <a:off x="1812" y="5276"/>
              <a:ext cx="2604" cy="97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hangingPunct="0">
                <a:defRPr/>
              </a:pPr>
              <a:r>
                <a:rPr lang="zh-CN" altLang="en-US" sz="2400" b="1" dirty="0">
                  <a:solidFill>
                    <a:srgbClr val="078AD8"/>
                  </a:solidFill>
                  <a:latin typeface="+mn-ea"/>
                </a:rPr>
                <a:t>新  月</a:t>
              </a:r>
            </a:p>
          </p:txBody>
        </p:sp>
      </p:grpSp>
      <p:grpSp>
        <p:nvGrpSpPr>
          <p:cNvPr id="19469" name="组合 26"/>
          <p:cNvGrpSpPr>
            <a:grpSpLocks/>
          </p:cNvGrpSpPr>
          <p:nvPr/>
        </p:nvGrpSpPr>
        <p:grpSpPr bwMode="auto">
          <a:xfrm>
            <a:off x="863204" y="3113483"/>
            <a:ext cx="1239440" cy="476015"/>
            <a:chOff x="1812" y="6537"/>
            <a:chExt cx="2604" cy="999"/>
          </a:xfrm>
        </p:grpSpPr>
        <p:sp>
          <p:nvSpPr>
            <p:cNvPr id="24" name="圆角矩形 23"/>
            <p:cNvSpPr/>
            <p:nvPr/>
          </p:nvSpPr>
          <p:spPr>
            <a:xfrm>
              <a:off x="1992" y="6537"/>
              <a:ext cx="2254" cy="982"/>
            </a:xfrm>
            <a:prstGeom prst="roundRect">
              <a:avLst/>
            </a:prstGeom>
            <a:solidFill>
              <a:srgbClr val="A0CFE2">
                <a:alpha val="3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lang="zh-CN" altLang="en-US" noProof="1"/>
            </a:p>
          </p:txBody>
        </p:sp>
        <p:sp>
          <p:nvSpPr>
            <p:cNvPr id="25" name="TextBox 6"/>
            <p:cNvSpPr txBox="1">
              <a:spLocks noChangeArrowheads="1"/>
            </p:cNvSpPr>
            <p:nvPr/>
          </p:nvSpPr>
          <p:spPr bwMode="auto">
            <a:xfrm>
              <a:off x="1812" y="6567"/>
              <a:ext cx="2604" cy="969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hangingPunct="0">
                <a:defRPr/>
              </a:pPr>
              <a:r>
                <a:rPr lang="zh-CN" altLang="en-US" sz="2400" b="1" dirty="0">
                  <a:solidFill>
                    <a:srgbClr val="078AD8"/>
                  </a:solidFill>
                  <a:latin typeface="+mn-ea"/>
                </a:rPr>
                <a:t>水  蛇</a:t>
              </a:r>
            </a:p>
          </p:txBody>
        </p:sp>
      </p:grp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4" grpId="0"/>
      <p:bldP spid="11" grpId="0" bldLvl="0" animBg="1"/>
      <p:bldP spid="15" grpId="0"/>
      <p:bldP spid="9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竖排内容占位符 12"/>
          <p:cNvPicPr>
            <a:picLocks noGrp="1"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5216" y="451248"/>
            <a:ext cx="6034088" cy="3687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图片 3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110" y="2182416"/>
            <a:ext cx="1925240" cy="2721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2583657" y="1262063"/>
            <a:ext cx="4612481" cy="200739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algn="just" fontAlgn="auto">
              <a:lnSpc>
                <a:spcPct val="120000"/>
              </a:lnSpc>
              <a:defRPr/>
            </a:pPr>
            <a:r>
              <a:rPr lang="en-US" altLang="zh-CN" sz="2100" spc="150" noProof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</a:t>
            </a:r>
            <a:r>
              <a:rPr lang="zh-CN" altLang="en-US" sz="2100" spc="150" noProof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这两句话用了一连串的比喻句，形象地对小艇的外观进行描写，</a:t>
            </a:r>
            <a:r>
              <a:rPr lang="zh-CN" altLang="en-US" sz="2100" spc="150" noProof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写出了小艇长、窄、深的特点。</a:t>
            </a:r>
            <a:r>
              <a:rPr lang="zh-CN" altLang="en-US" sz="2100" spc="150" noProof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这些特点，可使人想到小艇的这些特点与威尼斯的河道有着密切的关系。</a:t>
            </a:r>
          </a:p>
        </p:txBody>
      </p: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9" name="标题 20481"/>
          <p:cNvSpPr>
            <a:spLocks noGrp="1"/>
          </p:cNvSpPr>
          <p:nvPr/>
        </p:nvSpPr>
        <p:spPr>
          <a:xfrm>
            <a:off x="657225" y="1172766"/>
            <a:ext cx="6619875" cy="615553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defRPr/>
            </a:pPr>
            <a:r>
              <a:rPr lang="en-US" altLang="zh-CN" sz="3000" b="1" spc="225" noProof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</a:t>
            </a:r>
            <a:r>
              <a:rPr lang="zh-CN" altLang="en-US" sz="2400" b="1" spc="225" noProof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威尼斯的小艇为什么要这样设计？</a:t>
            </a:r>
            <a:r>
              <a:rPr lang="en-US" altLang="zh-CN" sz="3000" b="1" spc="225" noProof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90588" y="611981"/>
            <a:ext cx="1706166" cy="483394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fontAlgn="auto">
              <a:defRPr/>
            </a:pPr>
            <a:r>
              <a:rPr lang="zh-CN" altLang="en-US" sz="2700" b="1" spc="300" noProof="1">
                <a:solidFill>
                  <a:srgbClr val="078AD8"/>
                </a:solidFill>
                <a:latin typeface="黑体" panose="02010609060101010101" charset="-122"/>
                <a:ea typeface="黑体" panose="02010609060101010101" charset="-122"/>
              </a:rPr>
              <a:t>讨论交流</a:t>
            </a:r>
          </a:p>
        </p:txBody>
      </p:sp>
      <p:sp>
        <p:nvSpPr>
          <p:cNvPr id="20483" name="内容占位符 20482"/>
          <p:cNvSpPr>
            <a:spLocks noGrp="1" noChangeArrowheads="1"/>
          </p:cNvSpPr>
          <p:nvPr/>
        </p:nvSpPr>
        <p:spPr bwMode="auto">
          <a:xfrm>
            <a:off x="665560" y="1779985"/>
            <a:ext cx="493395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>
              <a:lnSpc>
                <a:spcPct val="110000"/>
              </a:lnSpc>
              <a:spcBef>
                <a:spcPts val="750"/>
              </a:spcBef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因为威尼斯是世界闻名的水上城市，河道纵横交错，城市建筑都是依水而建，所以，威尼斯成了以船代车的城市，小艇成了主要的交通工具，等于大街上的汽车。想要在窄小的河道中自由穿梭，小艇只能是又窄又长。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</a:rPr>
              <a:t/>
            </a:r>
            <a:br>
              <a:rPr lang="zh-CN" altLang="en-US" sz="2700" b="1" dirty="0">
                <a:latin typeface="楷体" pitchFamily="49" charset="-122"/>
                <a:ea typeface="楷体" pitchFamily="49" charset="-122"/>
              </a:rPr>
            </a:br>
            <a:endParaRPr lang="zh-CN" altLang="en-US" sz="27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1509" name="图片 3" descr="张东旭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6647" y="1897856"/>
            <a:ext cx="2795588" cy="2325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文本框 6"/>
          <p:cNvSpPr txBox="1">
            <a:spLocks noChangeArrowheads="1"/>
          </p:cNvSpPr>
          <p:nvPr/>
        </p:nvSpPr>
        <p:spPr bwMode="auto">
          <a:xfrm>
            <a:off x="997744" y="1509713"/>
            <a:ext cx="7343775" cy="184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我们坐在船舱里，皮垫子软软的像沙发一般。小艇穿过一座座形式不同的石桥。</a:t>
            </a:r>
            <a:r>
              <a:rPr lang="zh-CN" altLang="en-US" sz="2400" b="1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我们打开窗帘，望望耸立在两岸的古建筑，跟来往的船只打招呼，有说不完的情趣。</a:t>
            </a:r>
          </a:p>
        </p:txBody>
      </p:sp>
      <p:cxnSp>
        <p:nvCxnSpPr>
          <p:cNvPr id="2" name="直接连接符 1"/>
          <p:cNvCxnSpPr/>
          <p:nvPr/>
        </p:nvCxnSpPr>
        <p:spPr>
          <a:xfrm>
            <a:off x="4098132" y="1994297"/>
            <a:ext cx="363736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4"/>
          <p:cNvGrpSpPr>
            <a:grpSpLocks/>
          </p:cNvGrpSpPr>
          <p:nvPr/>
        </p:nvGrpSpPr>
        <p:grpSpPr bwMode="auto">
          <a:xfrm>
            <a:off x="3579019" y="841772"/>
            <a:ext cx="1479947" cy="614363"/>
            <a:chOff x="7514" y="1372"/>
            <a:chExt cx="3108" cy="1290"/>
          </a:xfrm>
        </p:grpSpPr>
        <p:sp>
          <p:nvSpPr>
            <p:cNvPr id="3" name="矩形标注 2"/>
            <p:cNvSpPr/>
            <p:nvPr/>
          </p:nvSpPr>
          <p:spPr>
            <a:xfrm>
              <a:off x="7514" y="1372"/>
              <a:ext cx="3108" cy="1290"/>
            </a:xfrm>
            <a:prstGeom prst="wedgeRectCallout">
              <a:avLst>
                <a:gd name="adj1" fmla="val 19067"/>
                <a:gd name="adj2" fmla="val 65336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lang="zh-CN" altLang="en-US" noProof="1"/>
            </a:p>
          </p:txBody>
        </p:sp>
        <p:sp>
          <p:nvSpPr>
            <p:cNvPr id="22538" name="文本框 3"/>
            <p:cNvSpPr txBox="1">
              <a:spLocks noChangeArrowheads="1"/>
            </p:cNvSpPr>
            <p:nvPr/>
          </p:nvSpPr>
          <p:spPr bwMode="auto">
            <a:xfrm>
              <a:off x="8012" y="1509"/>
              <a:ext cx="2582" cy="10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sz="2700">
                  <a:latin typeface="黑体" pitchFamily="49" charset="-122"/>
                  <a:ea typeface="黑体" pitchFamily="49" charset="-122"/>
                </a:rPr>
                <a:t>舒 服</a:t>
              </a:r>
            </a:p>
          </p:txBody>
        </p:sp>
      </p:grpSp>
      <p:grpSp>
        <p:nvGrpSpPr>
          <p:cNvPr id="5" name="组合 7"/>
          <p:cNvGrpSpPr>
            <a:grpSpLocks/>
          </p:cNvGrpSpPr>
          <p:nvPr/>
        </p:nvGrpSpPr>
        <p:grpSpPr bwMode="auto">
          <a:xfrm>
            <a:off x="5811441" y="3093244"/>
            <a:ext cx="2018109" cy="719138"/>
            <a:chOff x="12202" y="6391"/>
            <a:chExt cx="4238" cy="1508"/>
          </a:xfrm>
        </p:grpSpPr>
        <p:sp>
          <p:nvSpPr>
            <p:cNvPr id="6" name="椭圆 5"/>
            <p:cNvSpPr/>
            <p:nvPr/>
          </p:nvSpPr>
          <p:spPr>
            <a:xfrm>
              <a:off x="12202" y="6391"/>
              <a:ext cx="4238" cy="150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lang="zh-CN" altLang="en-US" noProof="1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3052" y="6638"/>
              <a:ext cx="3380" cy="106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defRPr/>
              </a:pPr>
              <a:r>
                <a:rPr lang="zh-CN" altLang="en-US" sz="2700" spc="225" noProof="1">
                  <a:latin typeface="黑体" panose="02010609060101010101" charset="-122"/>
                  <a:ea typeface="黑体" panose="02010609060101010101" charset="-122"/>
                </a:rPr>
                <a:t>有情趣</a:t>
              </a:r>
            </a:p>
          </p:txBody>
        </p:sp>
      </p:grpSp>
      <p:sp>
        <p:nvSpPr>
          <p:cNvPr id="39939" name="文本框 1"/>
          <p:cNvSpPr txBox="1"/>
          <p:nvPr/>
        </p:nvSpPr>
        <p:spPr>
          <a:xfrm>
            <a:off x="581025" y="3420667"/>
            <a:ext cx="4922044" cy="954881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algn="just" fontAlgn="auto">
              <a:lnSpc>
                <a:spcPct val="120000"/>
              </a:lnSpc>
              <a:defRPr/>
            </a:pPr>
            <a:r>
              <a:rPr lang="en-US" altLang="zh-CN" sz="2400" spc="225" noProof="1">
                <a:solidFill>
                  <a:srgbClr val="078AD8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</a:t>
            </a:r>
            <a:r>
              <a:rPr lang="zh-CN" altLang="en-US" sz="2400" spc="225" noProof="1">
                <a:solidFill>
                  <a:srgbClr val="078AD8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真切地写出了</a:t>
            </a:r>
            <a:r>
              <a:rPr lang="en-US" altLang="zh-CN" sz="2400" spc="225" noProof="1">
                <a:solidFill>
                  <a:srgbClr val="078AD8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“</a:t>
            </a:r>
            <a:r>
              <a:rPr lang="zh-CN" altLang="en-US" sz="2400" spc="225" noProof="1">
                <a:solidFill>
                  <a:srgbClr val="078AD8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我</a:t>
            </a:r>
            <a:r>
              <a:rPr lang="en-US" altLang="zh-CN" sz="2400" spc="225" noProof="1">
                <a:solidFill>
                  <a:srgbClr val="078AD8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”</a:t>
            </a:r>
            <a:r>
              <a:rPr lang="zh-CN" altLang="en-US" sz="2400" spc="225" noProof="1">
                <a:solidFill>
                  <a:srgbClr val="078AD8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乘坐小</a:t>
            </a:r>
          </a:p>
          <a:p>
            <a:pPr algn="just" fontAlgn="auto">
              <a:lnSpc>
                <a:spcPct val="120000"/>
              </a:lnSpc>
              <a:defRPr/>
            </a:pPr>
            <a:r>
              <a:rPr lang="zh-CN" altLang="en-US" sz="2400" spc="225" noProof="1">
                <a:solidFill>
                  <a:srgbClr val="078AD8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艇时的快乐感受。</a:t>
            </a:r>
          </a:p>
        </p:txBody>
      </p: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90588" y="611981"/>
            <a:ext cx="1706166" cy="483394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fontAlgn="auto">
              <a:defRPr/>
            </a:pPr>
            <a:r>
              <a:rPr lang="zh-CN" altLang="en-US" sz="2700" b="1" spc="300" noProof="1">
                <a:solidFill>
                  <a:srgbClr val="078AD8"/>
                </a:solidFill>
                <a:latin typeface="黑体" panose="02010609060101010101" charset="-122"/>
                <a:ea typeface="黑体" panose="02010609060101010101" charset="-122"/>
              </a:rPr>
              <a:t>知识锦囊</a:t>
            </a:r>
          </a:p>
        </p:txBody>
      </p:sp>
      <p:pic>
        <p:nvPicPr>
          <p:cNvPr id="4099" name="图片 3" descr="C:/Users/jinjing/AppData/Local/Temp/kaimatting_20191016024925/output_20191016024933..pngoutput_20191016024933.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6641" y="1319213"/>
            <a:ext cx="2986088" cy="3183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文本框 11266"/>
          <p:cNvSpPr txBox="1"/>
          <p:nvPr/>
        </p:nvSpPr>
        <p:spPr>
          <a:xfrm>
            <a:off x="700088" y="1319213"/>
            <a:ext cx="4583906" cy="316944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algn="just" fontAlgn="auto">
              <a:lnSpc>
                <a:spcPct val="120000"/>
              </a:lnSpc>
              <a:spcBef>
                <a:spcPts val="0"/>
              </a:spcBef>
              <a:defRPr/>
            </a:pPr>
            <a:r>
              <a:rPr lang="en-US" altLang="zh-CN" sz="2100" spc="150" noProof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</a:t>
            </a:r>
            <a:r>
              <a:rPr lang="zh-CN" altLang="en-US" sz="2100" b="1" spc="150" noProof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威尼斯位于意大利北部，是世界著名旅游胜地。威尼斯有</a:t>
            </a:r>
            <a:r>
              <a:rPr lang="en-US" altLang="zh-CN" sz="2100" b="1" spc="150" noProof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401</a:t>
            </a:r>
            <a:r>
              <a:rPr lang="zh-CN" altLang="en-US" sz="2100" b="1" spc="150" noProof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座姿态各异的桥梁横跨在</a:t>
            </a:r>
            <a:r>
              <a:rPr lang="en-US" altLang="zh-CN" sz="2100" b="1" spc="150" noProof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117</a:t>
            </a:r>
            <a:r>
              <a:rPr lang="zh-CN" altLang="en-US" sz="2100" b="1" spc="150" noProof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条水道上，连接着</a:t>
            </a:r>
            <a:r>
              <a:rPr lang="en-US" altLang="zh-CN" sz="2100" b="1" spc="150" noProof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118</a:t>
            </a:r>
            <a:r>
              <a:rPr lang="zh-CN" altLang="en-US" sz="2100" b="1" spc="150" noProof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个小岛。因此，有</a:t>
            </a:r>
            <a:r>
              <a:rPr lang="zh-CN" altLang="en-US" sz="2100" b="1" spc="150" noProof="1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“水城”“百岛城”“桥城”</a:t>
            </a:r>
            <a:r>
              <a:rPr lang="zh-CN" altLang="en-US" sz="2100" b="1" spc="150" noProof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之称。威尼斯水道是城市的马路，市内没有汽车和自行车，也没有交通指挥灯，</a:t>
            </a:r>
            <a:r>
              <a:rPr lang="zh-CN" altLang="en-US" sz="2100" b="1" spc="150" noProof="1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船是市内唯一的交通工具</a:t>
            </a:r>
            <a:r>
              <a:rPr lang="zh-CN" altLang="en-US" sz="2100" b="1" spc="150" noProof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。</a:t>
            </a:r>
            <a:r>
              <a:rPr lang="zh-CN" altLang="en-US" sz="2100" spc="150" noProof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410645" y="226931"/>
            <a:ext cx="18733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1126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2.pngsert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93031" y="1112044"/>
            <a:ext cx="3011091" cy="1545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 descr="awe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1069" y="1112044"/>
            <a:ext cx="3011091" cy="1545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矩形 20"/>
          <p:cNvSpPr/>
          <p:nvPr/>
        </p:nvSpPr>
        <p:spPr>
          <a:xfrm>
            <a:off x="1401366" y="2938463"/>
            <a:ext cx="3008709" cy="1545431"/>
          </a:xfrm>
          <a:prstGeom prst="rect">
            <a:avLst/>
          </a:prstGeom>
          <a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defRPr/>
            </a:pPr>
            <a:endParaRPr lang="zh-CN" altLang="en-US" noProof="1"/>
          </a:p>
        </p:txBody>
      </p:sp>
      <p:pic>
        <p:nvPicPr>
          <p:cNvPr id="5" name="图片 4" descr="venice-998657_960_72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8213" y="2932510"/>
            <a:ext cx="3030141" cy="1589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文本占位符 15362"/>
          <p:cNvSpPr>
            <a:spLocks noGrp="1"/>
          </p:cNvSpPr>
          <p:nvPr/>
        </p:nvSpPr>
        <p:spPr bwMode="auto">
          <a:xfrm>
            <a:off x="4289823" y="1222772"/>
            <a:ext cx="4521994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171450" indent="-171450">
              <a:lnSpc>
                <a:spcPct val="90000"/>
              </a:lnSpc>
              <a:spcBef>
                <a:spcPts val="750"/>
              </a:spcBef>
              <a:buFont typeface="Arial" pitchFamily="34" charset="0"/>
              <a:buChar char="•"/>
            </a:pPr>
            <a:r>
              <a:rPr lang="zh-CN" altLang="en-US" sz="2400" b="1" noProof="1">
                <a:latin typeface="黑体" pitchFamily="49" charset="-122"/>
                <a:ea typeface="黑体" pitchFamily="49" charset="-122"/>
              </a:rPr>
              <a:t>读第四自然段。思考</a:t>
            </a:r>
            <a:r>
              <a:rPr lang="zh-CN" altLang="en-US" sz="2400" b="1" noProof="1">
                <a:latin typeface="新宋体" pitchFamily="49" charset="-122"/>
                <a:ea typeface="新宋体" pitchFamily="49" charset="-122"/>
              </a:rPr>
              <a:t>：</a:t>
            </a:r>
          </a:p>
          <a:p>
            <a:pPr marL="171450" indent="-171450">
              <a:lnSpc>
                <a:spcPct val="90000"/>
              </a:lnSpc>
              <a:spcBef>
                <a:spcPts val="750"/>
              </a:spcBef>
            </a:pPr>
            <a:r>
              <a:rPr lang="zh-CN" altLang="en-US" sz="2400" b="1" noProof="1">
                <a:latin typeface="新宋体" pitchFamily="49" charset="-122"/>
                <a:ea typeface="新宋体" pitchFamily="49" charset="-122"/>
              </a:rPr>
              <a:t> 该段是围绕哪句话写的？</a:t>
            </a:r>
          </a:p>
          <a:p>
            <a:pPr marL="171450" indent="-171450">
              <a:lnSpc>
                <a:spcPct val="90000"/>
              </a:lnSpc>
              <a:spcBef>
                <a:spcPts val="750"/>
              </a:spcBef>
            </a:pPr>
            <a:r>
              <a:rPr lang="zh-CN" altLang="en-US" sz="2400" b="1" noProof="1">
                <a:latin typeface="新宋体" pitchFamily="49" charset="-122"/>
                <a:ea typeface="新宋体" pitchFamily="49" charset="-122"/>
              </a:rPr>
              <a:t> 从哪些词语能体现出来船夫</a:t>
            </a:r>
          </a:p>
          <a:p>
            <a:pPr marL="171450" indent="-171450">
              <a:lnSpc>
                <a:spcPct val="90000"/>
              </a:lnSpc>
              <a:spcBef>
                <a:spcPts val="750"/>
              </a:spcBef>
            </a:pPr>
            <a:r>
              <a:rPr lang="zh-CN" altLang="en-US" sz="2400" b="1" noProof="1">
                <a:latin typeface="新宋体" pitchFamily="49" charset="-122"/>
                <a:ea typeface="新宋体" pitchFamily="49" charset="-122"/>
              </a:rPr>
              <a:t> 的驾驶技术特别好？（在这</a:t>
            </a:r>
          </a:p>
          <a:p>
            <a:pPr marL="171450" indent="-171450">
              <a:lnSpc>
                <a:spcPct val="90000"/>
              </a:lnSpc>
              <a:spcBef>
                <a:spcPts val="750"/>
              </a:spcBef>
            </a:pPr>
            <a:r>
              <a:rPr lang="zh-CN" altLang="en-US" sz="2400" b="1" noProof="1">
                <a:latin typeface="新宋体" pitchFamily="49" charset="-122"/>
                <a:ea typeface="新宋体" pitchFamily="49" charset="-122"/>
              </a:rPr>
              <a:t> 些词语圈出来）</a:t>
            </a:r>
            <a:endParaRPr lang="zh-CN" altLang="zh-CN" sz="2400" b="1" noProof="1">
              <a:latin typeface="新宋体" pitchFamily="49" charset="-122"/>
              <a:ea typeface="宋体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54856" y="1668066"/>
            <a:ext cx="3486150" cy="2340769"/>
          </a:xfrm>
          <a:prstGeom prst="rect">
            <a:avLst/>
          </a:prstGeom>
          <a:blipFill rotWithShape="1">
            <a:blip r:embed="rId3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defRPr/>
            </a:pPr>
            <a:endParaRPr lang="zh-CN" altLang="en-US" noProof="1"/>
          </a:p>
        </p:txBody>
      </p:sp>
      <p:sp>
        <p:nvSpPr>
          <p:cNvPr id="3" name="文本框 2"/>
          <p:cNvSpPr txBox="1"/>
          <p:nvPr/>
        </p:nvSpPr>
        <p:spPr>
          <a:xfrm>
            <a:off x="890588" y="611981"/>
            <a:ext cx="1706166" cy="483394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fontAlgn="auto">
              <a:defRPr/>
            </a:pPr>
            <a:r>
              <a:rPr lang="zh-CN" altLang="en-US" sz="2700" b="1" spc="300" noProof="1">
                <a:solidFill>
                  <a:srgbClr val="078AD8"/>
                </a:solidFill>
                <a:latin typeface="黑体" panose="02010609060101010101" charset="-122"/>
                <a:ea typeface="黑体" panose="02010609060101010101" charset="-122"/>
              </a:rPr>
              <a:t>课文解读</a:t>
            </a:r>
          </a:p>
        </p:txBody>
      </p:sp>
      <p:sp>
        <p:nvSpPr>
          <p:cNvPr id="24581" name="文本框 3"/>
          <p:cNvSpPr txBox="1">
            <a:spLocks noChangeArrowheads="1"/>
          </p:cNvSpPr>
          <p:nvPr/>
        </p:nvSpPr>
        <p:spPr bwMode="auto">
          <a:xfrm>
            <a:off x="4452937" y="3403997"/>
            <a:ext cx="354167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船夫的驾驶技术特别好。</a:t>
            </a:r>
            <a:endParaRPr lang="zh-CN" altLang="en-US" sz="2400" b="1">
              <a:latin typeface="楷体" pitchFamily="49" charset="-122"/>
              <a:ea typeface="楷体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>
    <p:random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文本框 33793"/>
          <p:cNvSpPr txBox="1">
            <a:spLocks noChangeArrowheads="1"/>
          </p:cNvSpPr>
          <p:nvPr/>
        </p:nvSpPr>
        <p:spPr bwMode="auto">
          <a:xfrm>
            <a:off x="3845719" y="1258491"/>
            <a:ext cx="4505325" cy="3169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1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船夫的驾驶技术特别好。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行船的速度极快，来往船只很多，他操纵自如，毫不手忙脚乱。不管怎么拥挤，他总能左拐右拐地挤过去。遇到极窄的地方，他总能平稳地穿过，而且速度非常快，还能急转弯。两边的建筑飞一般地倒退，我们的眼睛忙极了，不知看哪一处好。</a:t>
            </a:r>
          </a:p>
        </p:txBody>
      </p:sp>
      <p:pic>
        <p:nvPicPr>
          <p:cNvPr id="34818" name="图片 34817" descr="威尼斯8"/>
          <p:cNvPicPr>
            <a:picLocks noChangeAspect="1" noChangeArrowheads="1"/>
          </p:cNvPicPr>
          <p:nvPr/>
        </p:nvPicPr>
        <p:blipFill>
          <a:blip r:embed="rId4" cstate="email">
            <a:lum bright="6000" contras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6313" y="1550194"/>
            <a:ext cx="2601516" cy="2602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椭圆 1"/>
          <p:cNvSpPr/>
          <p:nvPr/>
        </p:nvSpPr>
        <p:spPr>
          <a:xfrm>
            <a:off x="3845719" y="1666876"/>
            <a:ext cx="1231106" cy="450056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defRPr/>
            </a:pPr>
            <a:endParaRPr lang="zh-CN" altLang="en-US" noProof="1"/>
          </a:p>
        </p:txBody>
      </p:sp>
      <p:sp>
        <p:nvSpPr>
          <p:cNvPr id="3" name="椭圆 2"/>
          <p:cNvSpPr/>
          <p:nvPr/>
        </p:nvSpPr>
        <p:spPr>
          <a:xfrm>
            <a:off x="7317581" y="1666875"/>
            <a:ext cx="981075" cy="390525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defRPr/>
            </a:pPr>
            <a:endParaRPr lang="zh-CN" altLang="en-US" noProof="1"/>
          </a:p>
        </p:txBody>
      </p:sp>
      <p:sp>
        <p:nvSpPr>
          <p:cNvPr id="4" name="椭圆 3"/>
          <p:cNvSpPr/>
          <p:nvPr/>
        </p:nvSpPr>
        <p:spPr>
          <a:xfrm>
            <a:off x="5768579" y="2844404"/>
            <a:ext cx="1421606" cy="390525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defRPr/>
            </a:pPr>
            <a:endParaRPr lang="zh-CN" altLang="en-US" noProof="1"/>
          </a:p>
        </p:txBody>
      </p: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" fill="hold"/>
                                        <p:tgtEl>
                                          <p:spTgt spid="3481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79"/>
          <p:cNvGraphicFramePr>
            <a:graphicFrameLocks noGrp="1"/>
          </p:cNvGraphicFramePr>
          <p:nvPr/>
        </p:nvGraphicFramePr>
        <p:xfrm>
          <a:off x="1131094" y="1181100"/>
          <a:ext cx="6665119" cy="3095626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2031537"/>
                <a:gridCol w="2677763"/>
                <a:gridCol w="1955819"/>
              </a:tblGrid>
              <a:tr h="421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1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黑体" panose="02010609060101010101" charset="-122"/>
                          <a:ea typeface="黑体" panose="02010609060101010101" charset="-122"/>
                        </a:rPr>
                        <a:t>在什么情况下</a:t>
                      </a:r>
                    </a:p>
                  </a:txBody>
                  <a:tcPr marL="68581" marR="68581" marT="25721" marB="25721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1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黑体" panose="02010609060101010101" charset="-122"/>
                          <a:ea typeface="黑体" panose="02010609060101010101" charset="-122"/>
                        </a:rPr>
                        <a:t>船夫能怎么样</a:t>
                      </a:r>
                    </a:p>
                  </a:txBody>
                  <a:tcPr marL="68581" marR="68581" marT="25721" marB="25721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1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黑体" panose="02010609060101010101" charset="-122"/>
                          <a:ea typeface="黑体" panose="02010609060101010101" charset="-122"/>
                        </a:rPr>
                        <a:t>说明什么</a:t>
                      </a:r>
                    </a:p>
                  </a:txBody>
                  <a:tcPr marL="68581" marR="68581" marT="25721" marB="25721" anchor="ctr" horzOverflow="overflow"/>
                </a:tc>
              </a:tr>
              <a:tr h="875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6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68581" marR="68581" marT="25721" marB="2572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600" u="none" strike="noStrike" cap="none" normalizeH="0" baseline="0">
                        <a:ln>
                          <a:noFill/>
                        </a:ln>
                        <a:effectLst/>
                      </a:endParaRPr>
                    </a:p>
                  </a:txBody>
                  <a:tcPr marL="68581" marR="68581" marT="25721" marB="25721" horzOverflow="overflow"/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                </a:t>
                      </a:r>
                    </a:p>
                  </a:txBody>
                  <a:tcPr marL="68581" marR="68581" marT="25721" marB="25721" horzOverflow="overflow"/>
                </a:tc>
              </a:tr>
              <a:tr h="5801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6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68581" marR="68581" marT="25721" marB="2572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6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68581" marR="68581" marT="25721" marB="25721" horzOverflow="overflow"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</a:tr>
              <a:tr h="1219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4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4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68581" marR="68581" marT="25721" marB="2572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4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68581" marR="68581" marT="25721" marB="25721" horzOverflow="overflow"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54"/>
          <p:cNvSpPr>
            <a:spLocks noChangeArrowheads="1"/>
          </p:cNvSpPr>
          <p:nvPr/>
        </p:nvSpPr>
        <p:spPr bwMode="auto">
          <a:xfrm>
            <a:off x="1213248" y="1847850"/>
            <a:ext cx="1969294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21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行船速度极快</a:t>
            </a:r>
          </a:p>
        </p:txBody>
      </p:sp>
      <p:sp>
        <p:nvSpPr>
          <p:cNvPr id="6" name="Rectangle 65"/>
          <p:cNvSpPr>
            <a:spLocks noChangeArrowheads="1"/>
          </p:cNvSpPr>
          <p:nvPr/>
        </p:nvSpPr>
        <p:spPr bwMode="auto">
          <a:xfrm>
            <a:off x="3638550" y="3489723"/>
            <a:ext cx="1618060" cy="345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b="1" noProof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速度非常快</a:t>
            </a:r>
          </a:p>
        </p:txBody>
      </p:sp>
      <p:sp>
        <p:nvSpPr>
          <p:cNvPr id="7" name="Rectangle 67"/>
          <p:cNvSpPr>
            <a:spLocks noChangeArrowheads="1"/>
          </p:cNvSpPr>
          <p:nvPr/>
        </p:nvSpPr>
        <p:spPr bwMode="auto">
          <a:xfrm>
            <a:off x="1243013" y="3479006"/>
            <a:ext cx="1618060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极窄的地方</a:t>
            </a:r>
          </a:p>
        </p:txBody>
      </p:sp>
      <p:sp>
        <p:nvSpPr>
          <p:cNvPr id="8" name="Rectangle 69"/>
          <p:cNvSpPr>
            <a:spLocks noChangeArrowheads="1"/>
          </p:cNvSpPr>
          <p:nvPr/>
        </p:nvSpPr>
        <p:spPr bwMode="auto">
          <a:xfrm>
            <a:off x="3638550" y="3156348"/>
            <a:ext cx="1618060" cy="345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b="1" noProof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平稳地穿过</a:t>
            </a:r>
          </a:p>
        </p:txBody>
      </p:sp>
      <p:sp>
        <p:nvSpPr>
          <p:cNvPr id="9" name="Rectangle 76"/>
          <p:cNvSpPr>
            <a:spLocks noChangeArrowheads="1"/>
          </p:cNvSpPr>
          <p:nvPr/>
        </p:nvSpPr>
        <p:spPr bwMode="auto">
          <a:xfrm>
            <a:off x="1221582" y="2576513"/>
            <a:ext cx="1913335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21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不管怎么拥挤</a:t>
            </a:r>
          </a:p>
        </p:txBody>
      </p:sp>
      <p:sp>
        <p:nvSpPr>
          <p:cNvPr id="10" name="Rectangle 78"/>
          <p:cNvSpPr>
            <a:spLocks noChangeArrowheads="1"/>
          </p:cNvSpPr>
          <p:nvPr/>
        </p:nvSpPr>
        <p:spPr bwMode="auto">
          <a:xfrm>
            <a:off x="3380184" y="2587229"/>
            <a:ext cx="2500313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左拐右拐地挤过去</a:t>
            </a:r>
          </a:p>
        </p:txBody>
      </p:sp>
      <p:sp>
        <p:nvSpPr>
          <p:cNvPr id="11" name="Rectangle 81"/>
          <p:cNvSpPr>
            <a:spLocks noChangeArrowheads="1"/>
          </p:cNvSpPr>
          <p:nvPr/>
        </p:nvSpPr>
        <p:spPr bwMode="auto">
          <a:xfrm>
            <a:off x="3380185" y="1685925"/>
            <a:ext cx="2406253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21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操纵自如，毫不手忙脚乱</a:t>
            </a:r>
          </a:p>
        </p:txBody>
      </p:sp>
      <p:sp>
        <p:nvSpPr>
          <p:cNvPr id="12" name="Rectangle 83"/>
          <p:cNvSpPr>
            <a:spLocks noChangeArrowheads="1"/>
          </p:cNvSpPr>
          <p:nvPr/>
        </p:nvSpPr>
        <p:spPr bwMode="auto">
          <a:xfrm>
            <a:off x="5841206" y="2383632"/>
            <a:ext cx="1963341" cy="954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</a:pPr>
            <a:r>
              <a:rPr lang="zh-CN" altLang="en-US" sz="2400" b="1">
                <a:solidFill>
                  <a:srgbClr val="078AD8"/>
                </a:solidFill>
                <a:latin typeface="楷体" pitchFamily="49" charset="-122"/>
                <a:ea typeface="楷体" pitchFamily="49" charset="-122"/>
              </a:rPr>
              <a:t>说明船夫的技术特别好</a:t>
            </a:r>
          </a:p>
        </p:txBody>
      </p:sp>
      <p:sp>
        <p:nvSpPr>
          <p:cNvPr id="13" name="Rectangle 65"/>
          <p:cNvSpPr>
            <a:spLocks noChangeArrowheads="1"/>
          </p:cNvSpPr>
          <p:nvPr/>
        </p:nvSpPr>
        <p:spPr bwMode="auto">
          <a:xfrm>
            <a:off x="3638550" y="3852863"/>
            <a:ext cx="1618060" cy="345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b="1" noProof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能急转弯</a:t>
            </a:r>
          </a:p>
        </p:txBody>
      </p: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图片 2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1585" y="1017985"/>
            <a:ext cx="5436394" cy="3761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45" name="文本占位符 25601"/>
          <p:cNvSpPr>
            <a:spLocks noGrp="1"/>
          </p:cNvSpPr>
          <p:nvPr/>
        </p:nvSpPr>
        <p:spPr>
          <a:xfrm>
            <a:off x="552450" y="1841898"/>
            <a:ext cx="2462213" cy="2174081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30000"/>
              </a:lnSpc>
              <a:buNone/>
              <a:defRPr/>
            </a:pPr>
            <a:r>
              <a:rPr lang="zh-CN" altLang="en-US" sz="2400" b="1" spc="150" noProof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读第</a:t>
            </a:r>
            <a:r>
              <a:rPr lang="en-US" altLang="zh-CN" sz="2400" b="1" spc="150" noProof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lang="zh-CN" altLang="en-US" sz="2400" b="1" spc="150" noProof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、</a:t>
            </a:r>
            <a:r>
              <a:rPr lang="en-US" altLang="zh-CN" sz="2400" b="1" spc="150" noProof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6</a:t>
            </a:r>
            <a:r>
              <a:rPr lang="zh-CN" altLang="en-US" sz="2400" b="1" spc="150" noProof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自然段，说说小艇与人们生活有哪些密切关系？</a:t>
            </a:r>
          </a:p>
        </p:txBody>
      </p:sp>
      <p:sp>
        <p:nvSpPr>
          <p:cNvPr id="27652" name="文本框 37908"/>
          <p:cNvSpPr txBox="1">
            <a:spLocks noChangeArrowheads="1"/>
          </p:cNvSpPr>
          <p:nvPr/>
        </p:nvSpPr>
        <p:spPr bwMode="auto">
          <a:xfrm>
            <a:off x="5329804" y="1495425"/>
            <a:ext cx="507831" cy="2025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 b="1">
                <a:latin typeface="Times New Roman" pitchFamily="18" charset="0"/>
                <a:ea typeface="宋体" pitchFamily="2" charset="-122"/>
              </a:rPr>
              <a:t>坐   着   小   艇</a:t>
            </a:r>
          </a:p>
        </p:txBody>
      </p:sp>
      <p:sp>
        <p:nvSpPr>
          <p:cNvPr id="27653" name="文本框 37909"/>
          <p:cNvSpPr txBox="1">
            <a:spLocks noChangeArrowheads="1"/>
          </p:cNvSpPr>
          <p:nvPr/>
        </p:nvSpPr>
        <p:spPr bwMode="auto">
          <a:xfrm>
            <a:off x="3194447" y="1090613"/>
            <a:ext cx="809625" cy="345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>
                <a:latin typeface="黑体" pitchFamily="49" charset="-122"/>
                <a:ea typeface="黑体" pitchFamily="49" charset="-122"/>
              </a:rPr>
              <a:t>时 间</a:t>
            </a:r>
          </a:p>
        </p:txBody>
      </p:sp>
      <p:sp>
        <p:nvSpPr>
          <p:cNvPr id="27654" name="文本框 37910"/>
          <p:cNvSpPr txBox="1">
            <a:spLocks noChangeArrowheads="1"/>
          </p:cNvSpPr>
          <p:nvPr/>
        </p:nvSpPr>
        <p:spPr bwMode="auto">
          <a:xfrm>
            <a:off x="4080272" y="1098948"/>
            <a:ext cx="846534" cy="345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>
                <a:latin typeface="黑体" pitchFamily="49" charset="-122"/>
                <a:ea typeface="黑体" pitchFamily="49" charset="-122"/>
              </a:rPr>
              <a:t>人 物</a:t>
            </a:r>
          </a:p>
        </p:txBody>
      </p:sp>
      <p:sp>
        <p:nvSpPr>
          <p:cNvPr id="27655" name="文本框 37911"/>
          <p:cNvSpPr txBox="1">
            <a:spLocks noChangeArrowheads="1"/>
          </p:cNvSpPr>
          <p:nvPr/>
        </p:nvSpPr>
        <p:spPr bwMode="auto">
          <a:xfrm>
            <a:off x="6656785" y="1090613"/>
            <a:ext cx="1714500" cy="345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>
                <a:latin typeface="黑体" pitchFamily="49" charset="-122"/>
                <a:ea typeface="黑体" pitchFamily="49" charset="-122"/>
              </a:rPr>
              <a:t>干  什  么</a:t>
            </a:r>
          </a:p>
        </p:txBody>
      </p:sp>
      <p:sp>
        <p:nvSpPr>
          <p:cNvPr id="27656" name="文本框 37912"/>
          <p:cNvSpPr txBox="1">
            <a:spLocks noChangeArrowheads="1"/>
          </p:cNvSpPr>
          <p:nvPr/>
        </p:nvSpPr>
        <p:spPr bwMode="auto">
          <a:xfrm>
            <a:off x="3325714" y="2108597"/>
            <a:ext cx="461665" cy="1356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100" b="1">
                <a:latin typeface="黑体" pitchFamily="49" charset="-122"/>
                <a:ea typeface="黑体" pitchFamily="49" charset="-122"/>
              </a:rPr>
              <a:t>白    天</a:t>
            </a:r>
          </a:p>
        </p:txBody>
      </p:sp>
      <p:sp>
        <p:nvSpPr>
          <p:cNvPr id="27657" name="文本框 37913"/>
          <p:cNvSpPr txBox="1">
            <a:spLocks noChangeArrowheads="1"/>
          </p:cNvSpPr>
          <p:nvPr/>
        </p:nvSpPr>
        <p:spPr bwMode="auto">
          <a:xfrm>
            <a:off x="3342383" y="3985023"/>
            <a:ext cx="461665" cy="792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100" b="1">
                <a:latin typeface="黑体" pitchFamily="49" charset="-122"/>
                <a:ea typeface="黑体" pitchFamily="49" charset="-122"/>
              </a:rPr>
              <a:t>夜 晚</a:t>
            </a:r>
          </a:p>
        </p:txBody>
      </p:sp>
    </p:spTree>
    <p:custDataLst>
      <p:tags r:id="rId1"/>
    </p:custDataLst>
  </p:cSld>
  <p:clrMapOvr>
    <a:masterClrMapping/>
  </p:clrMapOvr>
  <p:transition>
    <p:random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图片 2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747" y="972741"/>
            <a:ext cx="6067425" cy="3759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文本框 37908"/>
          <p:cNvSpPr txBox="1">
            <a:spLocks noChangeArrowheads="1"/>
          </p:cNvSpPr>
          <p:nvPr/>
        </p:nvSpPr>
        <p:spPr bwMode="auto">
          <a:xfrm>
            <a:off x="3805804" y="1502569"/>
            <a:ext cx="507831" cy="2025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 b="1">
                <a:latin typeface="Times New Roman" pitchFamily="18" charset="0"/>
                <a:ea typeface="宋体" pitchFamily="2" charset="-122"/>
              </a:rPr>
              <a:t>坐   着   小   艇</a:t>
            </a:r>
          </a:p>
        </p:txBody>
      </p:sp>
      <p:sp>
        <p:nvSpPr>
          <p:cNvPr id="28676" name="文本框 37909"/>
          <p:cNvSpPr txBox="1">
            <a:spLocks noChangeArrowheads="1"/>
          </p:cNvSpPr>
          <p:nvPr/>
        </p:nvSpPr>
        <p:spPr bwMode="auto">
          <a:xfrm>
            <a:off x="1457325" y="1059657"/>
            <a:ext cx="809625" cy="345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>
                <a:latin typeface="黑体" pitchFamily="49" charset="-122"/>
                <a:ea typeface="黑体" pitchFamily="49" charset="-122"/>
              </a:rPr>
              <a:t>时 间</a:t>
            </a:r>
          </a:p>
        </p:txBody>
      </p:sp>
      <p:sp>
        <p:nvSpPr>
          <p:cNvPr id="28677" name="文本框 37910"/>
          <p:cNvSpPr txBox="1">
            <a:spLocks noChangeArrowheads="1"/>
          </p:cNvSpPr>
          <p:nvPr/>
        </p:nvSpPr>
        <p:spPr bwMode="auto">
          <a:xfrm>
            <a:off x="2456260" y="1060848"/>
            <a:ext cx="846534" cy="345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>
                <a:latin typeface="黑体" pitchFamily="49" charset="-122"/>
                <a:ea typeface="黑体" pitchFamily="49" charset="-122"/>
              </a:rPr>
              <a:t>人 物</a:t>
            </a:r>
          </a:p>
        </p:txBody>
      </p:sp>
      <p:sp>
        <p:nvSpPr>
          <p:cNvPr id="28678" name="文本框 37911"/>
          <p:cNvSpPr txBox="1">
            <a:spLocks noChangeArrowheads="1"/>
          </p:cNvSpPr>
          <p:nvPr/>
        </p:nvSpPr>
        <p:spPr bwMode="auto">
          <a:xfrm>
            <a:off x="5407819" y="1028701"/>
            <a:ext cx="1714500" cy="345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>
                <a:latin typeface="黑体" pitchFamily="49" charset="-122"/>
                <a:ea typeface="黑体" pitchFamily="49" charset="-122"/>
              </a:rPr>
              <a:t>干  什  么</a:t>
            </a:r>
          </a:p>
        </p:txBody>
      </p:sp>
      <p:sp>
        <p:nvSpPr>
          <p:cNvPr id="28679" name="文本框 37912"/>
          <p:cNvSpPr txBox="1">
            <a:spLocks noChangeArrowheads="1"/>
          </p:cNvSpPr>
          <p:nvPr/>
        </p:nvSpPr>
        <p:spPr bwMode="auto">
          <a:xfrm>
            <a:off x="1581448" y="2016919"/>
            <a:ext cx="461665" cy="1356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100" b="1">
                <a:latin typeface="黑体" pitchFamily="49" charset="-122"/>
                <a:ea typeface="黑体" pitchFamily="49" charset="-122"/>
              </a:rPr>
              <a:t>白    天</a:t>
            </a:r>
          </a:p>
        </p:txBody>
      </p:sp>
      <p:sp>
        <p:nvSpPr>
          <p:cNvPr id="28680" name="文本框 37913"/>
          <p:cNvSpPr txBox="1">
            <a:spLocks noChangeArrowheads="1"/>
          </p:cNvSpPr>
          <p:nvPr/>
        </p:nvSpPr>
        <p:spPr bwMode="auto">
          <a:xfrm>
            <a:off x="1623120" y="3939779"/>
            <a:ext cx="461665" cy="792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100" b="1">
                <a:latin typeface="黑体" pitchFamily="49" charset="-122"/>
                <a:ea typeface="黑体" pitchFamily="49" charset="-122"/>
              </a:rPr>
              <a:t>夜 晚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537223" y="1502569"/>
            <a:ext cx="863203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100" b="1">
                <a:solidFill>
                  <a:srgbClr val="078AD8"/>
                </a:solidFill>
                <a:ea typeface="宋体" pitchFamily="2" charset="-122"/>
              </a:rPr>
              <a:t>商人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266950" y="2016919"/>
            <a:ext cx="1233488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100" b="1">
                <a:solidFill>
                  <a:srgbClr val="078AD8"/>
                </a:solidFill>
                <a:ea typeface="宋体" pitchFamily="2" charset="-122"/>
              </a:rPr>
              <a:t>青年妇女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266951" y="2444354"/>
            <a:ext cx="1316831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100" b="1">
                <a:solidFill>
                  <a:srgbClr val="078AD8"/>
                </a:solidFill>
                <a:ea typeface="宋体" pitchFamily="2" charset="-122"/>
              </a:rPr>
              <a:t>孩子保姆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221706" y="2983706"/>
            <a:ext cx="1296591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100" b="1">
                <a:solidFill>
                  <a:srgbClr val="078AD8"/>
                </a:solidFill>
                <a:ea typeface="宋体" pitchFamily="2" charset="-122"/>
              </a:rPr>
              <a:t>老人全家</a:t>
            </a:r>
          </a:p>
        </p:txBody>
      </p:sp>
      <p:sp>
        <p:nvSpPr>
          <p:cNvPr id="28685" name="文本框 26662"/>
          <p:cNvSpPr txBox="1">
            <a:spLocks noChangeArrowheads="1"/>
          </p:cNvSpPr>
          <p:nvPr/>
        </p:nvSpPr>
        <p:spPr bwMode="auto">
          <a:xfrm>
            <a:off x="2374107" y="3500438"/>
            <a:ext cx="1026319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100" b="1">
                <a:solidFill>
                  <a:srgbClr val="078AD8"/>
                </a:solidFill>
                <a:latin typeface="宋体" pitchFamily="2" charset="-122"/>
                <a:ea typeface="宋体" pitchFamily="2" charset="-122"/>
              </a:rPr>
              <a:t>……</a:t>
            </a: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4927998" y="1435894"/>
            <a:ext cx="1835944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100" b="1">
                <a:solidFill>
                  <a:srgbClr val="FF0000"/>
                </a:solidFill>
                <a:ea typeface="宋体" pitchFamily="2" charset="-122"/>
              </a:rPr>
              <a:t>做生意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927998" y="2444354"/>
            <a:ext cx="1835944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100" b="1">
                <a:solidFill>
                  <a:srgbClr val="FF0000"/>
                </a:solidFill>
                <a:ea typeface="宋体" pitchFamily="2" charset="-122"/>
              </a:rPr>
              <a:t>去郊游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4902994" y="2970610"/>
            <a:ext cx="2376488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100" b="1">
                <a:solidFill>
                  <a:srgbClr val="FF0000"/>
                </a:solidFill>
                <a:ea typeface="宋体" pitchFamily="2" charset="-122"/>
              </a:rPr>
              <a:t>上教堂作祷告</a:t>
            </a: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4981576" y="3508773"/>
            <a:ext cx="2051447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1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……</a:t>
            </a: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912519" y="1913335"/>
            <a:ext cx="2376488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100" b="1">
                <a:solidFill>
                  <a:srgbClr val="FF0000"/>
                </a:solidFill>
                <a:ea typeface="宋体" pitchFamily="2" charset="-122"/>
              </a:rPr>
              <a:t>高声谈笑（娱乐）</a:t>
            </a: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2365772" y="3979069"/>
            <a:ext cx="9715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100" b="1">
                <a:solidFill>
                  <a:srgbClr val="078AD8"/>
                </a:solidFill>
                <a:ea typeface="宋体" pitchFamily="2" charset="-122"/>
              </a:rPr>
              <a:t>看戏的人们</a:t>
            </a: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4920853" y="4139804"/>
            <a:ext cx="2052638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100" b="1">
                <a:solidFill>
                  <a:srgbClr val="FF0000"/>
                </a:solidFill>
                <a:ea typeface="宋体" pitchFamily="2" charset="-122"/>
              </a:rPr>
              <a:t>和戏友告别回家</a:t>
            </a:r>
          </a:p>
        </p:txBody>
      </p: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90588" y="611981"/>
            <a:ext cx="1706166" cy="483394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fontAlgn="auto">
              <a:defRPr/>
            </a:pPr>
            <a:r>
              <a:rPr lang="zh-CN" altLang="en-US" sz="2700" b="1" spc="300" noProof="1">
                <a:solidFill>
                  <a:srgbClr val="078AD8"/>
                </a:solidFill>
                <a:latin typeface="黑体" panose="02010609060101010101" charset="-122"/>
                <a:ea typeface="黑体" panose="02010609060101010101" charset="-122"/>
              </a:rPr>
              <a:t>随堂练习</a:t>
            </a:r>
          </a:p>
        </p:txBody>
      </p:sp>
      <p:pic>
        <p:nvPicPr>
          <p:cNvPr id="29699" name="图片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4575" y="2667000"/>
            <a:ext cx="4561285" cy="2144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17" name="文本占位符 25601"/>
          <p:cNvSpPr>
            <a:spLocks noGrp="1"/>
          </p:cNvSpPr>
          <p:nvPr/>
        </p:nvSpPr>
        <p:spPr>
          <a:xfrm>
            <a:off x="1321594" y="1277541"/>
            <a:ext cx="6490097" cy="722709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buNone/>
              <a:defRPr/>
            </a:pPr>
            <a:r>
              <a:rPr lang="en-US" altLang="zh-CN" b="1" spc="225" noProof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</a:t>
            </a:r>
            <a:r>
              <a:rPr lang="zh-CN" altLang="en-US" b="1" spc="225" noProof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读读第五自然段，用上“</a:t>
            </a:r>
            <a:r>
              <a:rPr lang="en-US" altLang="zh-CN" b="1" spc="225" noProof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……</a:t>
            </a:r>
            <a:r>
              <a:rPr lang="zh-CN" altLang="en-US" b="1" spc="225" noProof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可以</a:t>
            </a:r>
            <a:r>
              <a:rPr lang="en-US" altLang="zh-CN" b="1" spc="225" noProof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……</a:t>
            </a:r>
            <a:r>
              <a:rPr lang="zh-CN" altLang="en-US" b="1" spc="225" noProof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可以</a:t>
            </a:r>
          </a:p>
          <a:p>
            <a:pPr marL="0" indent="0" algn="just" fontAlgn="auto">
              <a:lnSpc>
                <a:spcPct val="120000"/>
              </a:lnSpc>
              <a:buNone/>
              <a:defRPr/>
            </a:pPr>
            <a:r>
              <a:rPr lang="en-US" altLang="zh-CN" b="1" spc="225" noProof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……</a:t>
            </a:r>
            <a:r>
              <a:rPr lang="zh-CN" altLang="en-US" b="1" spc="225" noProof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可以</a:t>
            </a:r>
            <a:r>
              <a:rPr lang="en-US" altLang="zh-CN" b="1" spc="225" noProof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……</a:t>
            </a:r>
            <a:r>
              <a:rPr lang="zh-CN" altLang="en-US" b="1" spc="225" noProof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可以”说说人们还可以用威尼斯的小艇做什么？</a:t>
            </a:r>
          </a:p>
        </p:txBody>
      </p:sp>
    </p:spTree>
    <p:custDataLst>
      <p:tags r:id="rId1"/>
    </p:custDataLst>
  </p:cSld>
  <p:clrMapOvr>
    <a:masterClrMapping/>
  </p:clrMapOvr>
  <p:transition>
    <p:random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图片 38913" descr="0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0822" y="795338"/>
            <a:ext cx="3465909" cy="2599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6" name="图片 41985" descr="03"/>
          <p:cNvPicPr>
            <a:picLocks noChangeAspect="1" noChangeArrowheads="1"/>
          </p:cNvPicPr>
          <p:nvPr/>
        </p:nvPicPr>
        <p:blipFill>
          <a:blip r:embed="rId4" cstate="email"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0304" y="1985963"/>
            <a:ext cx="3854053" cy="2551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文本框 38914"/>
          <p:cNvSpPr txBox="1">
            <a:spLocks noChangeArrowheads="1"/>
          </p:cNvSpPr>
          <p:nvPr/>
        </p:nvSpPr>
        <p:spPr bwMode="auto">
          <a:xfrm>
            <a:off x="5599510" y="1145381"/>
            <a:ext cx="1458515" cy="48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700" b="1">
                <a:solidFill>
                  <a:srgbClr val="078AD8"/>
                </a:solidFill>
                <a:latin typeface="黑体" pitchFamily="49" charset="-122"/>
                <a:ea typeface="黑体" pitchFamily="49" charset="-122"/>
              </a:rPr>
              <a:t>白  天 </a:t>
            </a:r>
          </a:p>
        </p:txBody>
      </p: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3891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" fill="hold"/>
                                        <p:tgtEl>
                                          <p:spTgt spid="4198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"/>
                            </p:stCondLst>
                            <p:childTnLst>
                              <p:par>
                                <p:cTn id="1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" fill="hold"/>
                                        <p:tgtEl>
                                          <p:spTgt spid="3891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1050131" y="1021556"/>
            <a:ext cx="3638550" cy="2143125"/>
          </a:xfrm>
          <a:prstGeom prst="roundRect">
            <a:avLst>
              <a:gd name="adj" fmla="val 0"/>
            </a:avLst>
          </a:prstGeom>
          <a:blipFill rotWithShape="1">
            <a:blip r:embed="rId3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defRPr/>
            </a:pPr>
            <a:endParaRPr lang="zh-CN" altLang="en-US" noProof="1"/>
          </a:p>
        </p:txBody>
      </p:sp>
      <p:sp>
        <p:nvSpPr>
          <p:cNvPr id="2" name="矩形 1"/>
          <p:cNvSpPr/>
          <p:nvPr/>
        </p:nvSpPr>
        <p:spPr>
          <a:xfrm>
            <a:off x="4704160" y="2330054"/>
            <a:ext cx="3693319" cy="2380059"/>
          </a:xfrm>
          <a:prstGeom prst="rect">
            <a:avLst/>
          </a:prstGeom>
          <a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defRPr/>
            </a:pPr>
            <a:endParaRPr lang="zh-CN" altLang="en-US" noProof="1"/>
          </a:p>
        </p:txBody>
      </p:sp>
      <p:sp>
        <p:nvSpPr>
          <p:cNvPr id="38915" name="文本框 38914"/>
          <p:cNvSpPr txBox="1">
            <a:spLocks noChangeArrowheads="1"/>
          </p:cNvSpPr>
          <p:nvPr/>
        </p:nvSpPr>
        <p:spPr bwMode="auto">
          <a:xfrm>
            <a:off x="5737623" y="1290638"/>
            <a:ext cx="1458515" cy="48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700" b="1">
                <a:latin typeface="黑体" pitchFamily="49" charset="-122"/>
                <a:ea typeface="黑体" pitchFamily="49" charset="-122"/>
              </a:rPr>
              <a:t>夜  晚</a:t>
            </a:r>
          </a:p>
        </p:txBody>
      </p: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3891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1"/>
          <p:cNvSpPr txBox="1">
            <a:spLocks noChangeArrowheads="1"/>
          </p:cNvSpPr>
          <p:nvPr/>
        </p:nvSpPr>
        <p:spPr bwMode="auto">
          <a:xfrm>
            <a:off x="553642" y="1053704"/>
            <a:ext cx="6012656" cy="4055269"/>
          </a:xfrm>
          <a:prstGeom prst="rect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半夜，戏院散场了，一大群人拥出来，走上了各自雇定的小艇。簇拥在一起的小艇一会儿就散开了，消失在弯曲的河道中，远处传来</a:t>
            </a:r>
            <a:r>
              <a:rPr lang="zh-CN" altLang="en-US" sz="2400" b="1" dirty="0">
                <a:solidFill>
                  <a:srgbClr val="D60093"/>
                </a:solidFill>
                <a:latin typeface="楷体" pitchFamily="49" charset="-122"/>
                <a:ea typeface="楷体" pitchFamily="49" charset="-122"/>
              </a:rPr>
              <a:t>一片哗笑和告别的声音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。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水面上渐渐沉寂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，只见月亮的影子在水中摇晃。高大的石头建筑耸立在河边，古老的桥梁横在水上，大大小小的船都停泊在码头上。静寂笼罩着这座水上城市，古老的威尼斯又沉沉地入睡了。 </a:t>
            </a:r>
          </a:p>
        </p:txBody>
      </p:sp>
      <p:sp>
        <p:nvSpPr>
          <p:cNvPr id="11" name="右大括号 10"/>
          <p:cNvSpPr/>
          <p:nvPr/>
        </p:nvSpPr>
        <p:spPr>
          <a:xfrm>
            <a:off x="6672263" y="1101329"/>
            <a:ext cx="270272" cy="135016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00" noProof="1"/>
          </a:p>
        </p:txBody>
      </p:sp>
      <p:sp>
        <p:nvSpPr>
          <p:cNvPr id="13" name="Rectangle 58"/>
          <p:cNvSpPr>
            <a:spLocks noChangeArrowheads="1"/>
          </p:cNvSpPr>
          <p:nvPr/>
        </p:nvSpPr>
        <p:spPr bwMode="auto">
          <a:xfrm>
            <a:off x="7027069" y="1525191"/>
            <a:ext cx="539354" cy="48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700" b="1">
                <a:solidFill>
                  <a:srgbClr val="D60093"/>
                </a:solidFill>
                <a:latin typeface="黑体" pitchFamily="49" charset="-122"/>
                <a:ea typeface="黑体" pitchFamily="49" charset="-122"/>
              </a:rPr>
              <a:t>动</a:t>
            </a:r>
          </a:p>
        </p:txBody>
      </p:sp>
      <p:sp>
        <p:nvSpPr>
          <p:cNvPr id="14" name="右大括号 13"/>
          <p:cNvSpPr/>
          <p:nvPr/>
        </p:nvSpPr>
        <p:spPr>
          <a:xfrm>
            <a:off x="6672263" y="2627710"/>
            <a:ext cx="270272" cy="201453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00" noProof="1"/>
          </a:p>
        </p:txBody>
      </p:sp>
      <p:sp>
        <p:nvSpPr>
          <p:cNvPr id="16" name="Rectangle 58"/>
          <p:cNvSpPr>
            <a:spLocks noChangeArrowheads="1"/>
          </p:cNvSpPr>
          <p:nvPr/>
        </p:nvSpPr>
        <p:spPr bwMode="auto">
          <a:xfrm>
            <a:off x="7027069" y="3452813"/>
            <a:ext cx="539354" cy="48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7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静</a:t>
            </a: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6941344" y="2019300"/>
            <a:ext cx="1859756" cy="1397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衬出了小艇在人们生活中的重要作用</a:t>
            </a:r>
            <a:r>
              <a:rPr lang="en-US" altLang="zh-CN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艇停城静，艇动城闹。</a:t>
            </a:r>
            <a:endParaRPr lang="zh-CN" altLang="en-US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3" grpId="0" bldLvl="0" animBg="1"/>
      <p:bldP spid="14" grpId="0" bldLvl="0" animBg="1"/>
      <p:bldP spid="16" grpId="0" bldLvl="0" animBg="1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2012" y="1256110"/>
            <a:ext cx="1628775" cy="440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890588" y="611981"/>
            <a:ext cx="1706166" cy="483394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fontAlgn="auto">
              <a:defRPr/>
            </a:pPr>
            <a:r>
              <a:rPr lang="zh-CN" altLang="en-US" sz="2700" b="1" spc="300" noProof="1">
                <a:solidFill>
                  <a:srgbClr val="078AD8"/>
                </a:solidFill>
                <a:latin typeface="黑体" panose="02010609060101010101" charset="-122"/>
                <a:ea typeface="黑体" panose="02010609060101010101" charset="-122"/>
              </a:rPr>
              <a:t>走近作者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35868" y="1579721"/>
            <a:ext cx="3697601" cy="3299461"/>
          </a:xfrm>
          <a:prstGeom prst="rect">
            <a:avLst/>
          </a:prstGeom>
          <a:effectLst>
            <a:softEdge rad="50800"/>
          </a:effectLst>
        </p:spPr>
      </p:pic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888207" y="1790700"/>
            <a:ext cx="5007769" cy="1065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美国的幽默大师、作家，也是著名演说家，</a:t>
            </a:r>
            <a:r>
              <a:rPr lang="zh-CN" altLang="en-US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美国批判现实主义文学的奠基人，世界著名的短篇小说大师。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888206" y="2897981"/>
            <a:ext cx="4676775" cy="1729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r>
              <a:rPr lang="en-US" altLang="zh-CN" b="1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b="1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马克吐温的</a:t>
            </a:r>
            <a:r>
              <a:rPr lang="en-US" altLang="zh-CN" b="1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b="1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镀金时代</a:t>
            </a:r>
            <a:r>
              <a:rPr lang="en-US" altLang="zh-CN" b="1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》《</a:t>
            </a:r>
            <a:r>
              <a:rPr lang="zh-CN" altLang="en-US" b="1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汤姆索亚历险记</a:t>
            </a:r>
            <a:r>
              <a:rPr lang="en-US" altLang="zh-CN" b="1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》《</a:t>
            </a:r>
            <a:r>
              <a:rPr lang="zh-CN" altLang="en-US" b="1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王子与乞丐</a:t>
            </a:r>
            <a:r>
              <a:rPr lang="en-US" altLang="zh-CN" b="1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b="1">
                <a:latin typeface="楷体" pitchFamily="49" charset="-122"/>
                <a:ea typeface="楷体" pitchFamily="49" charset="-122"/>
              </a:rPr>
              <a:t>等作品读来亲切、自然，充满轻松的幽默又蕴涵深刻的批判意义，</a:t>
            </a:r>
            <a:r>
              <a:rPr lang="zh-CN" altLang="en-US" b="1">
                <a:latin typeface="楷体" pitchFamily="49" charset="-122"/>
                <a:ea typeface="楷体" pitchFamily="49" charset="-122"/>
                <a:sym typeface="微软雅黑" pitchFamily="34" charset="-122"/>
              </a:rPr>
              <a:t>描绘了一幅幅形象的资本主义社会的幽默画。</a:t>
            </a:r>
            <a:r>
              <a:rPr lang="zh-CN" altLang="en-US" b="1">
                <a:latin typeface="楷体" pitchFamily="49" charset="-122"/>
                <a:ea typeface="楷体" pitchFamily="49" charset="-122"/>
              </a:rPr>
              <a:t>受到广大读者的欢迎和喜爱。</a:t>
            </a:r>
            <a:endParaRPr lang="zh-CN" altLang="en-US" b="1">
              <a:solidFill>
                <a:srgbClr val="C00000"/>
              </a:solidFill>
              <a:latin typeface="楷体" pitchFamily="49" charset="-122"/>
              <a:ea typeface="楷体" pitchFamily="49" charset="-122"/>
              <a:sym typeface="微软雅黑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图片 1" descr="图片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813" b="7813"/>
          <a:stretch>
            <a:fillRect/>
          </a:stretch>
        </p:blipFill>
        <p:spPr bwMode="auto">
          <a:xfrm>
            <a:off x="-16669" y="-9525"/>
            <a:ext cx="9210675" cy="5180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>
    <p:random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图片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2" y="-2381"/>
            <a:ext cx="9141619" cy="5141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文本框 1"/>
          <p:cNvSpPr txBox="1">
            <a:spLocks noChangeArrowheads="1"/>
          </p:cNvSpPr>
          <p:nvPr/>
        </p:nvSpPr>
        <p:spPr bwMode="auto">
          <a:xfrm>
            <a:off x="4136231" y="434578"/>
            <a:ext cx="451008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古老的威尼斯又沉沉地入睡了</a:t>
            </a:r>
          </a:p>
        </p:txBody>
      </p:sp>
    </p:spTree>
    <p:custDataLst>
      <p:tags r:id="rId1"/>
    </p:custDataLst>
  </p:cSld>
  <p:clrMapOvr>
    <a:masterClrMapping/>
  </p:clrMapOvr>
  <p:transition>
    <p:random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90588" y="603648"/>
            <a:ext cx="1706166" cy="483394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fontAlgn="auto">
              <a:defRPr/>
            </a:pPr>
            <a:r>
              <a:rPr lang="zh-CN" altLang="zh-CN" sz="2700" b="1" spc="300" noProof="1">
                <a:solidFill>
                  <a:srgbClr val="078AD8"/>
                </a:solidFill>
                <a:latin typeface="黑体" panose="02010609060101010101" charset="-122"/>
                <a:ea typeface="黑体" panose="02010609060101010101" charset="-122"/>
              </a:rPr>
              <a:t>主题探究</a:t>
            </a:r>
          </a:p>
        </p:txBody>
      </p:sp>
      <p:sp>
        <p:nvSpPr>
          <p:cNvPr id="35843" name="矩形 1"/>
          <p:cNvSpPr>
            <a:spLocks noChangeArrowheads="1"/>
          </p:cNvSpPr>
          <p:nvPr/>
        </p:nvSpPr>
        <p:spPr bwMode="auto">
          <a:xfrm>
            <a:off x="1387079" y="1383506"/>
            <a:ext cx="6391275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latinLnBrk="1">
              <a:lnSpc>
                <a:spcPct val="150000"/>
              </a:lnSpc>
            </a:pP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    本文以形神兼备、灵活多变的语句向我们介绍了</a:t>
            </a:r>
            <a:r>
              <a:rPr lang="zh-CN" altLang="en-US" sz="2400" b="1" u="sng">
                <a:latin typeface="黑体" pitchFamily="49" charset="-122"/>
                <a:ea typeface="黑体" pitchFamily="49" charset="-122"/>
              </a:rPr>
              <a:t>                   </a:t>
            </a: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、</a:t>
            </a:r>
            <a:r>
              <a:rPr lang="zh-CN" altLang="en-US" sz="2400" b="1" u="sng">
                <a:latin typeface="黑体" pitchFamily="49" charset="-122"/>
                <a:ea typeface="黑体" pitchFamily="49" charset="-122"/>
              </a:rPr>
              <a:t>            </a:t>
            </a:r>
            <a:endParaRPr lang="zh-CN" altLang="en-US" sz="2400" b="1">
              <a:latin typeface="黑体" pitchFamily="49" charset="-122"/>
              <a:ea typeface="黑体" pitchFamily="49" charset="-122"/>
            </a:endParaRPr>
          </a:p>
          <a:p>
            <a:pPr latinLnBrk="1">
              <a:lnSpc>
                <a:spcPct val="150000"/>
              </a:lnSpc>
            </a:pPr>
            <a:r>
              <a:rPr lang="zh-CN" altLang="en-US" sz="2400" b="1" u="sng">
                <a:latin typeface="黑体" pitchFamily="49" charset="-122"/>
                <a:ea typeface="黑体" pitchFamily="49" charset="-122"/>
              </a:rPr>
              <a:t>             </a:t>
            </a: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，以及小艇在人们生活中的重要作用，为我们展示了威尼斯这座水上名城特有的风光。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5543550" y="2456260"/>
            <a:ext cx="201811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521744" y="1997869"/>
            <a:ext cx="262413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威尼斯小艇的样子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5553076" y="1997869"/>
            <a:ext cx="262294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船夫驾驶小艇</a:t>
            </a: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1654969" y="2552700"/>
            <a:ext cx="1870472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的高超技术</a:t>
            </a:r>
          </a:p>
        </p:txBody>
      </p: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文本框 36"/>
          <p:cNvSpPr txBox="1">
            <a:spLocks noChangeArrowheads="1"/>
          </p:cNvSpPr>
          <p:nvPr/>
        </p:nvSpPr>
        <p:spPr bwMode="auto">
          <a:xfrm rot="4020000">
            <a:off x="2570714" y="1896153"/>
            <a:ext cx="394980" cy="130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zh-CN" sz="400">
                <a:solidFill>
                  <a:srgbClr val="FFFFFF"/>
                </a:solidFill>
              </a:rPr>
              <a:t>状元成才路</a:t>
            </a:r>
          </a:p>
        </p:txBody>
      </p:sp>
      <p:sp>
        <p:nvSpPr>
          <p:cNvPr id="36867" name="文本框 50"/>
          <p:cNvSpPr txBox="1">
            <a:spLocks noChangeArrowheads="1"/>
          </p:cNvSpPr>
          <p:nvPr/>
        </p:nvSpPr>
        <p:spPr bwMode="auto">
          <a:xfrm rot="2810103">
            <a:off x="3629180" y="2573024"/>
            <a:ext cx="394980" cy="130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zh-CN" sz="400">
                <a:solidFill>
                  <a:srgbClr val="FFFFFF"/>
                </a:solidFill>
              </a:rPr>
              <a:t>状元成才路</a:t>
            </a:r>
          </a:p>
        </p:txBody>
      </p:sp>
      <p:sp>
        <p:nvSpPr>
          <p:cNvPr id="31746" name="AutoShape 2"/>
          <p:cNvSpPr>
            <a:spLocks/>
          </p:cNvSpPr>
          <p:nvPr/>
        </p:nvSpPr>
        <p:spPr bwMode="auto">
          <a:xfrm>
            <a:off x="2584847" y="1587104"/>
            <a:ext cx="228600" cy="2420540"/>
          </a:xfrm>
          <a:prstGeom prst="leftBrace">
            <a:avLst>
              <a:gd name="adj1" fmla="val 33972"/>
              <a:gd name="adj2" fmla="val 50000"/>
            </a:avLst>
          </a:prstGeom>
          <a:noFill/>
          <a:ln w="28575">
            <a:solidFill>
              <a:srgbClr val="2E75B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/>
          <a:p>
            <a:endParaRPr lang="zh-CN" altLang="en-US" sz="2000" b="1">
              <a:solidFill>
                <a:schemeClr val="bg1"/>
              </a:solidFill>
            </a:endParaRPr>
          </a:p>
        </p:txBody>
      </p:sp>
      <p:sp>
        <p:nvSpPr>
          <p:cNvPr id="31748" name="AutoShape 4"/>
          <p:cNvSpPr>
            <a:spLocks/>
          </p:cNvSpPr>
          <p:nvPr/>
        </p:nvSpPr>
        <p:spPr bwMode="auto">
          <a:xfrm rot="10800000">
            <a:off x="6425804" y="1570435"/>
            <a:ext cx="301228" cy="2457450"/>
          </a:xfrm>
          <a:prstGeom prst="leftBrace">
            <a:avLst>
              <a:gd name="adj1" fmla="val 29044"/>
              <a:gd name="adj2" fmla="val 49282"/>
            </a:avLst>
          </a:prstGeom>
          <a:noFill/>
          <a:ln w="28575">
            <a:solidFill>
              <a:srgbClr val="1F4E7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/>
          <a:p>
            <a:endParaRPr lang="zh-CN" altLang="en-US" sz="2100" b="1">
              <a:solidFill>
                <a:srgbClr val="FFFF00"/>
              </a:solidFill>
            </a:endParaRP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2800350" y="2226469"/>
            <a:ext cx="1222129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100" b="1">
                <a:latin typeface="黑体" pitchFamily="49" charset="-122"/>
                <a:ea typeface="黑体" pitchFamily="49" charset="-122"/>
              </a:rPr>
              <a:t>样子特点</a:t>
            </a:r>
          </a:p>
        </p:txBody>
      </p:sp>
      <p:sp>
        <p:nvSpPr>
          <p:cNvPr id="17423" name="Text Box 15"/>
          <p:cNvSpPr txBox="1">
            <a:spLocks noChangeArrowheads="1"/>
          </p:cNvSpPr>
          <p:nvPr/>
        </p:nvSpPr>
        <p:spPr bwMode="auto">
          <a:xfrm>
            <a:off x="2800350" y="1547813"/>
            <a:ext cx="1409700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100">
                <a:latin typeface="黑体" pitchFamily="49" charset="-122"/>
                <a:ea typeface="黑体" pitchFamily="49" charset="-122"/>
              </a:rPr>
              <a:t>重要地位</a:t>
            </a:r>
          </a:p>
        </p:txBody>
      </p:sp>
      <p:sp>
        <p:nvSpPr>
          <p:cNvPr id="17435" name="Text Box 27"/>
          <p:cNvSpPr txBox="1">
            <a:spLocks noChangeArrowheads="1"/>
          </p:cNvSpPr>
          <p:nvPr/>
        </p:nvSpPr>
        <p:spPr bwMode="auto">
          <a:xfrm>
            <a:off x="2800350" y="3040856"/>
            <a:ext cx="1493037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100" b="1">
                <a:latin typeface="黑体" pitchFamily="49" charset="-122"/>
                <a:ea typeface="黑体" pitchFamily="49" charset="-122"/>
              </a:rPr>
              <a:t>船夫技术好</a:t>
            </a:r>
          </a:p>
        </p:txBody>
      </p:sp>
      <p:sp>
        <p:nvSpPr>
          <p:cNvPr id="35" name="文本框 3"/>
          <p:cNvSpPr txBox="1">
            <a:spLocks noChangeArrowheads="1"/>
          </p:cNvSpPr>
          <p:nvPr/>
        </p:nvSpPr>
        <p:spPr bwMode="auto">
          <a:xfrm>
            <a:off x="826294" y="2832497"/>
            <a:ext cx="2040731" cy="45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en-US" sz="2100" b="1">
                <a:latin typeface="黑体" pitchFamily="49" charset="-122"/>
                <a:ea typeface="黑体" pitchFamily="49" charset="-122"/>
              </a:rPr>
              <a:t>威尼斯的小艇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002066" y="1646635"/>
            <a:ext cx="390525" cy="239434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/>
          <a:p>
            <a:pPr eaLnBrk="0" hangingPunct="0">
              <a:lnSpc>
                <a:spcPct val="120000"/>
              </a:lnSpc>
              <a:defRPr/>
            </a:pPr>
            <a:r>
              <a:rPr lang="zh-CN" altLang="en-US" sz="21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小艇穿梭往来</a:t>
            </a:r>
          </a:p>
        </p:txBody>
      </p:sp>
      <p:sp>
        <p:nvSpPr>
          <p:cNvPr id="21" name="Text Box 27"/>
          <p:cNvSpPr txBox="1">
            <a:spLocks noChangeArrowheads="1"/>
          </p:cNvSpPr>
          <p:nvPr/>
        </p:nvSpPr>
        <p:spPr bwMode="auto">
          <a:xfrm>
            <a:off x="2800350" y="3694510"/>
            <a:ext cx="1493037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100" b="1">
                <a:latin typeface="黑体" pitchFamily="49" charset="-122"/>
                <a:ea typeface="黑体" pitchFamily="49" charset="-122"/>
              </a:rPr>
              <a:t>与生活有关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69594" y="1562100"/>
            <a:ext cx="2064544" cy="390525"/>
          </a:xfrm>
          <a:prstGeom prst="rect">
            <a:avLst/>
          </a:prstGeom>
          <a:noFill/>
          <a:ln w="19050"/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/>
          <a:p>
            <a:pPr eaLnBrk="0" hangingPunct="0">
              <a:defRPr/>
            </a:pPr>
            <a:r>
              <a:rPr lang="zh-CN" altLang="en-US" sz="21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主要的交通工具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381500" y="2057400"/>
            <a:ext cx="2064544" cy="714375"/>
          </a:xfrm>
          <a:prstGeom prst="rect">
            <a:avLst/>
          </a:prstGeom>
          <a:noFill/>
          <a:ln w="19050"/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/>
          <a:p>
            <a:pPr eaLnBrk="0" hangingPunct="0">
              <a:defRPr/>
            </a:pPr>
            <a:r>
              <a:rPr lang="zh-CN" altLang="en-US" sz="21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独木舟、新月、水蛇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736306" y="2876550"/>
            <a:ext cx="1709738" cy="714375"/>
          </a:xfrm>
          <a:prstGeom prst="rect">
            <a:avLst/>
          </a:prstGeom>
          <a:noFill/>
          <a:ln w="19050"/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/>
          <a:p>
            <a:pPr eaLnBrk="0" hangingPunct="0">
              <a:defRPr/>
            </a:pPr>
            <a:r>
              <a:rPr lang="zh-CN" altLang="en-US" sz="21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操纵自如、速度快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736307" y="3694510"/>
            <a:ext cx="1693069" cy="391715"/>
          </a:xfrm>
          <a:prstGeom prst="rect">
            <a:avLst/>
          </a:prstGeom>
          <a:noFill/>
          <a:ln w="28575"/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/>
          <a:p>
            <a:pPr eaLnBrk="0" hangingPunct="0">
              <a:defRPr/>
            </a:pPr>
            <a:r>
              <a:rPr lang="en-US" altLang="zh-CN" sz="21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21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人们离不了</a:t>
            </a:r>
          </a:p>
        </p:txBody>
      </p:sp>
      <p:sp>
        <p:nvSpPr>
          <p:cNvPr id="120" name="TextBox 1"/>
          <p:cNvSpPr txBox="1"/>
          <p:nvPr/>
        </p:nvSpPr>
        <p:spPr>
          <a:xfrm>
            <a:off x="7615238" y="1646635"/>
            <a:ext cx="389335" cy="239434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/>
          <a:p>
            <a:pPr eaLnBrk="0" hangingPunct="0">
              <a:lnSpc>
                <a:spcPct val="120000"/>
              </a:lnSpc>
              <a:defRPr/>
            </a:pPr>
            <a:r>
              <a:rPr lang="zh-CN" altLang="en-US" sz="21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水城风情独特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90588" y="611981"/>
            <a:ext cx="1706166" cy="483394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fontAlgn="auto">
              <a:defRPr/>
            </a:pPr>
            <a:r>
              <a:rPr lang="zh-CN" altLang="zh-CN" sz="2700" b="1" spc="300" noProof="1">
                <a:solidFill>
                  <a:srgbClr val="078AD8"/>
                </a:solidFill>
                <a:latin typeface="黑体" panose="02010609060101010101" charset="-122"/>
                <a:ea typeface="黑体" panose="02010609060101010101" charset="-122"/>
              </a:rPr>
              <a:t>结构梳理</a:t>
            </a:r>
          </a:p>
        </p:txBody>
      </p:sp>
      <p:pic>
        <p:nvPicPr>
          <p:cNvPr id="36882" name="图片 5" descr="撒旦法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4166" y="1853804"/>
            <a:ext cx="1428750" cy="948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4000500" y="1744266"/>
            <a:ext cx="27741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4000500" y="2419350"/>
            <a:ext cx="27741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4330304" y="3259931"/>
            <a:ext cx="27741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4330304" y="3908822"/>
            <a:ext cx="27741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501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bldLvl="0" animBg="1"/>
      <p:bldP spid="31748" grpId="0" bldLvl="0" animBg="1"/>
      <p:bldP spid="17419" grpId="0"/>
      <p:bldP spid="17423" grpId="0"/>
      <p:bldP spid="17435" grpId="0"/>
      <p:bldP spid="35" grpId="0"/>
      <p:bldP spid="2" grpId="0" bldLvl="0" animBg="1"/>
      <p:bldP spid="21" grpId="0"/>
      <p:bldP spid="3" grpId="0" bldLvl="0" animBg="1"/>
      <p:bldP spid="18" grpId="0" bldLvl="0" animBg="1"/>
      <p:bldP spid="19" grpId="0" bldLvl="0" animBg="1"/>
      <p:bldP spid="20" grpId="0" bldLvl="0" animBg="1"/>
      <p:bldP spid="120" grpId="0" bldLvl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90588" y="611981"/>
            <a:ext cx="1706166" cy="483394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fontAlgn="auto">
              <a:defRPr/>
            </a:pPr>
            <a:r>
              <a:rPr lang="zh-CN" altLang="en-US" sz="2700" b="1" spc="300" noProof="1">
                <a:solidFill>
                  <a:srgbClr val="078AD8"/>
                </a:solidFill>
                <a:latin typeface="黑体" panose="02010609060101010101" charset="-122"/>
                <a:ea typeface="黑体" panose="02010609060101010101" charset="-122"/>
              </a:rPr>
              <a:t>拓展延伸</a:t>
            </a:r>
          </a:p>
        </p:txBody>
      </p:sp>
      <p:sp>
        <p:nvSpPr>
          <p:cNvPr id="35845" name="文本框 35844"/>
          <p:cNvSpPr txBox="1"/>
          <p:nvPr/>
        </p:nvSpPr>
        <p:spPr>
          <a:xfrm>
            <a:off x="2819400" y="1294210"/>
            <a:ext cx="3458766" cy="43695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fontAlgn="auto">
              <a:spcBef>
                <a:spcPct val="50000"/>
              </a:spcBef>
              <a:defRPr/>
            </a:pPr>
            <a:r>
              <a:rPr lang="zh-CN" altLang="en-US" sz="2400" b="1" spc="300" noProof="1">
                <a:solidFill>
                  <a:srgbClr val="078AD8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东方威尼斯 </a:t>
            </a:r>
            <a:r>
              <a:rPr lang="en-US" altLang="zh-CN" sz="2400" b="1" spc="300" noProof="1">
                <a:solidFill>
                  <a:srgbClr val="078AD8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---</a:t>
            </a:r>
            <a:r>
              <a:rPr lang="zh-CN" altLang="en-US" sz="2400" b="1" spc="300" noProof="1">
                <a:solidFill>
                  <a:srgbClr val="078AD8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苏州</a:t>
            </a:r>
          </a:p>
        </p:txBody>
      </p:sp>
      <p:sp>
        <p:nvSpPr>
          <p:cNvPr id="37891" name="矩形 2"/>
          <p:cNvSpPr>
            <a:spLocks noChangeArrowheads="1"/>
          </p:cNvSpPr>
          <p:nvPr/>
        </p:nvSpPr>
        <p:spPr bwMode="auto">
          <a:xfrm>
            <a:off x="890588" y="1781175"/>
            <a:ext cx="4769644" cy="2781300"/>
          </a:xfrm>
          <a:prstGeom prst="rect">
            <a:avLst/>
          </a:prstGeom>
          <a:noFill/>
          <a:ln>
            <a:noFill/>
          </a:ln>
          <a:extLst/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zh-CN" altLang="en-US" sz="2100" b="1" spc="15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苏州因其小桥流水人家的水乡古城特色，而有</a:t>
            </a:r>
            <a:r>
              <a:rPr lang="en-US" altLang="zh-CN" sz="2100" b="1" spc="15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“</a:t>
            </a:r>
            <a:r>
              <a:rPr lang="zh-CN" altLang="en-US" sz="2100" b="1" spc="15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东方威尼斯</a:t>
            </a:r>
            <a:r>
              <a:rPr lang="en-US" altLang="zh-CN" sz="2100" b="1" spc="15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”“</a:t>
            </a:r>
            <a:r>
              <a:rPr lang="zh-CN" altLang="en-US" sz="2100" b="1" spc="15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东方水城</a:t>
            </a:r>
            <a:r>
              <a:rPr lang="en-US" altLang="zh-CN" sz="2100" b="1" spc="15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”</a:t>
            </a:r>
            <a:r>
              <a:rPr lang="zh-CN" altLang="en-US" sz="2100" b="1" spc="15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之称。现今的苏州已经成为</a:t>
            </a:r>
            <a:r>
              <a:rPr lang="en-US" altLang="zh-CN" sz="2100" b="1" spc="15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“</a:t>
            </a:r>
            <a:r>
              <a:rPr lang="zh-CN" altLang="en-US" sz="2100" b="1" spc="15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城中有园</a:t>
            </a:r>
            <a:r>
              <a:rPr lang="en-US" altLang="zh-CN" sz="2100" b="1" spc="15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”“</a:t>
            </a:r>
            <a:r>
              <a:rPr lang="zh-CN" altLang="en-US" sz="2100" b="1" spc="15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园中有城</a:t>
            </a:r>
            <a:r>
              <a:rPr lang="en-US" altLang="zh-CN" sz="2100" b="1" spc="15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”</a:t>
            </a:r>
            <a:r>
              <a:rPr lang="zh-CN" altLang="en-US" sz="2100" b="1" spc="15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，山、水、城、林、园、镇为一体，古典与现代完美结合，古韵今风、和谐发展的国际化大都市。</a:t>
            </a:r>
          </a:p>
        </p:txBody>
      </p:sp>
      <p:pic>
        <p:nvPicPr>
          <p:cNvPr id="38917" name="图片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3581" y="2041922"/>
            <a:ext cx="2690813" cy="1956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图片 1" descr="阿尔法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5725" y="-20241"/>
            <a:ext cx="9228535" cy="516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>
    <p:random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1807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90588" y="611981"/>
            <a:ext cx="1706166" cy="483394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fontAlgn="auto">
              <a:defRPr/>
            </a:pPr>
            <a:r>
              <a:rPr lang="zh-CN" altLang="en-US" sz="2700" b="1" spc="300" noProof="1">
                <a:solidFill>
                  <a:srgbClr val="078AD8"/>
                </a:solidFill>
                <a:latin typeface="黑体" panose="02010609060101010101" charset="-122"/>
                <a:ea typeface="黑体" panose="02010609060101010101" charset="-122"/>
              </a:rPr>
              <a:t>学习目标</a:t>
            </a:r>
          </a:p>
        </p:txBody>
      </p:sp>
      <p:pic>
        <p:nvPicPr>
          <p:cNvPr id="6147" name="图片 2" descr="艾尔 - 副本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9891" y="1353742"/>
            <a:ext cx="536972" cy="534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文本框 5"/>
          <p:cNvSpPr txBox="1"/>
          <p:nvPr/>
        </p:nvSpPr>
        <p:spPr>
          <a:xfrm>
            <a:off x="1690688" y="1385888"/>
            <a:ext cx="6466285" cy="908447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just" fontAlgn="auto">
              <a:lnSpc>
                <a:spcPct val="130000"/>
              </a:lnSpc>
              <a:defRPr/>
            </a:pPr>
            <a:r>
              <a:rPr lang="zh-CN" altLang="en-US" sz="2100" b="1" spc="150" noProof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认识</a:t>
            </a:r>
            <a:r>
              <a:rPr lang="en-US" altLang="zh-CN" sz="2100" b="1" spc="150" noProof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“</a:t>
            </a:r>
            <a:r>
              <a:rPr lang="zh-CN" altLang="en-US" sz="2100" b="1" spc="150" noProof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尼、艄</a:t>
            </a:r>
            <a:r>
              <a:rPr lang="en-US" altLang="zh-CN" sz="2100" b="1" spc="150" noProof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”</a:t>
            </a:r>
            <a:r>
              <a:rPr lang="zh-CN" altLang="en-US" sz="2100" b="1" spc="150" noProof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等</a:t>
            </a:r>
            <a:r>
              <a:rPr lang="en-US" altLang="zh-CN" sz="2100" b="1" spc="150" noProof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7</a:t>
            </a:r>
            <a:r>
              <a:rPr lang="zh-CN" altLang="en-US" sz="2100" b="1" spc="150" noProof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个生字，会写</a:t>
            </a:r>
            <a:r>
              <a:rPr lang="en-US" altLang="zh-CN" sz="2100" b="1" spc="150" noProof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“</a:t>
            </a:r>
            <a:r>
              <a:rPr lang="zh-CN" altLang="en-US" sz="2100" b="1" spc="150" noProof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尼、斯</a:t>
            </a:r>
            <a:r>
              <a:rPr lang="en-US" altLang="zh-CN" sz="2100" b="1" spc="150" noProof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”</a:t>
            </a:r>
            <a:r>
              <a:rPr lang="zh-CN" altLang="en-US" sz="2100" b="1" spc="150" noProof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等</a:t>
            </a:r>
            <a:r>
              <a:rPr lang="en-US" altLang="zh-CN" sz="2100" b="1" spc="150" noProof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15</a:t>
            </a:r>
            <a:r>
              <a:rPr lang="zh-CN" altLang="en-US" sz="2100" b="1" spc="150" noProof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个生字，正确理解课文中的相关词语。</a:t>
            </a:r>
          </a:p>
        </p:txBody>
      </p:sp>
      <p:pic>
        <p:nvPicPr>
          <p:cNvPr id="6149" name="图片 3" descr="艾尔 - 副本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9891" y="2288381"/>
            <a:ext cx="536972" cy="534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1690688" y="2320528"/>
            <a:ext cx="6466285" cy="908447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just" fontAlgn="auto">
              <a:lnSpc>
                <a:spcPct val="130000"/>
              </a:lnSpc>
              <a:defRPr/>
            </a:pPr>
            <a:r>
              <a:rPr lang="zh-CN" altLang="en-US" sz="2100" b="1" spc="150" noProof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正确</a:t>
            </a:r>
            <a:r>
              <a:rPr sz="2100" b="1" spc="150" noProof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地朗读课文，</a:t>
            </a:r>
            <a:r>
              <a:rPr sz="2100" b="1" spc="150" noProof="1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了解</a:t>
            </a:r>
            <a:r>
              <a:rPr lang="zh-CN" altLang="en-US" sz="2100" b="1" spc="150" noProof="1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小艇的特点</a:t>
            </a:r>
            <a:r>
              <a:rPr sz="2100" b="1" spc="150" noProof="1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，感受威尼斯水城的异域风情</a:t>
            </a:r>
            <a:r>
              <a:rPr lang="zh-CN" altLang="en-US" sz="2100" b="1" spc="150" noProof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。</a:t>
            </a:r>
          </a:p>
        </p:txBody>
      </p:sp>
      <p:pic>
        <p:nvPicPr>
          <p:cNvPr id="6151" name="图片 6" descr="艾尔 - 副本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9891" y="3214688"/>
            <a:ext cx="536972" cy="534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文本框 7"/>
          <p:cNvSpPr txBox="1"/>
          <p:nvPr/>
        </p:nvSpPr>
        <p:spPr>
          <a:xfrm>
            <a:off x="1690688" y="3246835"/>
            <a:ext cx="6466285" cy="1328738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just" fontAlgn="auto">
              <a:lnSpc>
                <a:spcPct val="130000"/>
              </a:lnSpc>
              <a:defRPr/>
            </a:pPr>
            <a:r>
              <a:rPr lang="en-US" altLang="zh-CN" sz="2100" b="1" noProof="1">
                <a:latin typeface="黑体" panose="02010609060101010101" charset="-122"/>
                <a:ea typeface="黑体" panose="02010609060101010101" charset="-122"/>
                <a:sym typeface="微软雅黑" panose="020B0503020204020204" charset="-122"/>
              </a:rPr>
              <a:t>了解威尼斯独特的地理风貌、小艇的特点及它同威尼斯水城的关系。</a:t>
            </a:r>
            <a:r>
              <a:rPr lang="en-US" altLang="zh-CN" sz="2100" b="1" noProof="1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  <a:sym typeface="微软雅黑" panose="020B0503020204020204" charset="-122"/>
              </a:rPr>
              <a:t>领会抓住事物特点进行描写的写作方法</a:t>
            </a:r>
            <a:r>
              <a:rPr lang="en-US" altLang="zh-CN" sz="2100" b="1" noProof="1">
                <a:latin typeface="黑体" panose="02010609060101010101" charset="-122"/>
                <a:ea typeface="黑体" panose="02010609060101010101" charset="-122"/>
                <a:sym typeface="微软雅黑" panose="020B0503020204020204" charset="-122"/>
              </a:rPr>
              <a:t>。</a:t>
            </a:r>
            <a:endParaRPr lang="zh-CN" altLang="en-US" sz="2100" b="1" spc="150" noProof="1"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39404" y="611981"/>
            <a:ext cx="1706165" cy="483394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fontAlgn="auto">
              <a:defRPr/>
            </a:pPr>
            <a:r>
              <a:rPr lang="zh-CN" altLang="en-US" sz="2700" b="1" spc="1200" noProof="1">
                <a:solidFill>
                  <a:srgbClr val="078AD8"/>
                </a:solidFill>
                <a:latin typeface="黑体" panose="02010609060101010101" charset="-122"/>
                <a:ea typeface="黑体" panose="02010609060101010101" charset="-122"/>
              </a:rPr>
              <a:t>会认字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59631" y="2276475"/>
            <a:ext cx="710804" cy="76081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eaLnBrk="0" fontAlgn="auto" hangingPunct="0">
              <a:defRPr/>
            </a:pPr>
            <a:r>
              <a:rPr lang="zh-CN" altLang="en-US" sz="4500" b="1" noProof="1">
                <a:solidFill>
                  <a:schemeClr val="accent5">
                    <a:lumMod val="50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尼</a:t>
            </a:r>
          </a:p>
        </p:txBody>
      </p:sp>
      <p:sp>
        <p:nvSpPr>
          <p:cNvPr id="54" name="文本框 53"/>
          <p:cNvSpPr txBox="1">
            <a:spLocks noChangeArrowheads="1"/>
          </p:cNvSpPr>
          <p:nvPr/>
        </p:nvSpPr>
        <p:spPr bwMode="auto">
          <a:xfrm>
            <a:off x="633413" y="1789510"/>
            <a:ext cx="1173956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/>
            <a:r>
              <a:rPr lang="en-US" altLang="zh-CN" sz="2400" b="1">
                <a:solidFill>
                  <a:srgbClr val="FF0000"/>
                </a:solidFill>
                <a:latin typeface="GB Pinyinok-D" charset="-122"/>
                <a:ea typeface="GB Pinyinok-D" charset="-122"/>
              </a:rPr>
              <a:t>ní</a:t>
            </a:r>
          </a:p>
        </p:txBody>
      </p:sp>
      <p:sp>
        <p:nvSpPr>
          <p:cNvPr id="12290" name="文本框 1"/>
          <p:cNvSpPr txBox="1">
            <a:spLocks noChangeArrowheads="1"/>
          </p:cNvSpPr>
          <p:nvPr/>
        </p:nvSpPr>
        <p:spPr bwMode="auto">
          <a:xfrm>
            <a:off x="741760" y="3064669"/>
            <a:ext cx="947738" cy="48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/>
            <a:r>
              <a:rPr lang="zh-CN" altLang="en-US" sz="2700">
                <a:latin typeface="汉仪中楷简" charset="-122"/>
                <a:ea typeface="汉仪中楷简" charset="-122"/>
              </a:rPr>
              <a:t>尼姑  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345281" y="2258616"/>
            <a:ext cx="8367713" cy="4763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338137" y="3036094"/>
            <a:ext cx="8359379" cy="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1919287" y="2276475"/>
            <a:ext cx="710804" cy="76081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eaLnBrk="0" fontAlgn="auto" hangingPunct="0">
              <a:defRPr/>
            </a:pPr>
            <a:r>
              <a:rPr lang="zh-CN" altLang="en-US" sz="4500" b="1" noProof="1">
                <a:solidFill>
                  <a:schemeClr val="accent5">
                    <a:lumMod val="50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艄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1689498" y="1789510"/>
            <a:ext cx="1173956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/>
            <a:r>
              <a:rPr lang="en-US" altLang="zh-CN" sz="2400" b="1">
                <a:solidFill>
                  <a:srgbClr val="FF0000"/>
                </a:solidFill>
                <a:latin typeface="GB Pinyinok-D" charset="-122"/>
                <a:ea typeface="GB Pinyinok-D" charset="-122"/>
              </a:rPr>
              <a:t>shāo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978944" y="2276475"/>
            <a:ext cx="710804" cy="76081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eaLnBrk="0" fontAlgn="auto" hangingPunct="0">
              <a:defRPr/>
            </a:pPr>
            <a:r>
              <a:rPr lang="zh-CN" altLang="en-US" sz="4500" b="1" noProof="1">
                <a:solidFill>
                  <a:schemeClr val="accent5">
                    <a:lumMod val="50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翘</a:t>
            </a: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2738438" y="1790700"/>
            <a:ext cx="117514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/>
            <a:r>
              <a:rPr lang="en-US" altLang="zh-CN" sz="2400" b="1">
                <a:solidFill>
                  <a:srgbClr val="FF0000"/>
                </a:solidFill>
                <a:latin typeface="GB Pinyinok-D" charset="-122"/>
                <a:ea typeface="GB Pinyinok-D" charset="-122"/>
              </a:rPr>
              <a:t>qiào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4038600" y="2276475"/>
            <a:ext cx="710804" cy="76081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eaLnBrk="0" fontAlgn="auto" hangingPunct="0">
              <a:defRPr/>
            </a:pPr>
            <a:r>
              <a:rPr lang="zh-CN" altLang="en-US" sz="4500" b="1" noProof="1">
                <a:solidFill>
                  <a:schemeClr val="accent5">
                    <a:lumMod val="50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姆</a:t>
            </a: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3807619" y="1791891"/>
            <a:ext cx="117514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/>
            <a:r>
              <a:rPr lang="en-US" altLang="zh-CN" sz="2400" b="1">
                <a:solidFill>
                  <a:srgbClr val="FF0000"/>
                </a:solidFill>
                <a:latin typeface="GB Pinyinok-D" charset="-122"/>
                <a:ea typeface="GB Pinyinok-D" charset="-122"/>
              </a:rPr>
              <a:t>mǔ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097066" y="2276475"/>
            <a:ext cx="710803" cy="76081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eaLnBrk="0" fontAlgn="auto" hangingPunct="0">
              <a:defRPr/>
            </a:pPr>
            <a:r>
              <a:rPr lang="zh-CN" altLang="en-US" sz="4500" b="1" noProof="1">
                <a:solidFill>
                  <a:schemeClr val="accent5">
                    <a:lumMod val="50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祷</a:t>
            </a: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4979194" y="1783556"/>
            <a:ext cx="94178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/>
            <a:r>
              <a:rPr lang="en-US" altLang="zh-CN" sz="2400" b="1">
                <a:solidFill>
                  <a:srgbClr val="FF0000"/>
                </a:solidFill>
                <a:latin typeface="GB Pinyinok-D" charset="-122"/>
                <a:ea typeface="GB Pinyinok-D" charset="-122"/>
              </a:rPr>
              <a:t>dǎo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6157912" y="2276475"/>
            <a:ext cx="710804" cy="76081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eaLnBrk="0" fontAlgn="auto" hangingPunct="0">
              <a:defRPr/>
            </a:pPr>
            <a:r>
              <a:rPr lang="zh-CN" altLang="en-US" sz="4500" b="1" noProof="1">
                <a:solidFill>
                  <a:schemeClr val="accent5">
                    <a:lumMod val="50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雇</a:t>
            </a: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5915026" y="1776413"/>
            <a:ext cx="1173956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/>
            <a:r>
              <a:rPr lang="en-US" altLang="zh-CN" sz="2400" b="1">
                <a:solidFill>
                  <a:srgbClr val="FF0000"/>
                </a:solidFill>
                <a:latin typeface="GB Pinyinok-D" charset="-122"/>
                <a:ea typeface="GB Pinyinok-D" charset="-122"/>
              </a:rPr>
              <a:t>gù</a:t>
            </a:r>
          </a:p>
        </p:txBody>
      </p:sp>
      <p:sp>
        <p:nvSpPr>
          <p:cNvPr id="24" name="文本框 1"/>
          <p:cNvSpPr txBox="1">
            <a:spLocks noChangeArrowheads="1"/>
          </p:cNvSpPr>
          <p:nvPr/>
        </p:nvSpPr>
        <p:spPr bwMode="auto">
          <a:xfrm>
            <a:off x="1816894" y="3064669"/>
            <a:ext cx="947738" cy="48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/>
            <a:r>
              <a:rPr lang="zh-CN" altLang="en-US" sz="2700">
                <a:latin typeface="汉仪中楷简" charset="-122"/>
                <a:ea typeface="汉仪中楷简" charset="-122"/>
              </a:rPr>
              <a:t>船艄  </a:t>
            </a:r>
          </a:p>
        </p:txBody>
      </p:sp>
      <p:sp>
        <p:nvSpPr>
          <p:cNvPr id="25" name="文本框 1"/>
          <p:cNvSpPr txBox="1">
            <a:spLocks noChangeArrowheads="1"/>
          </p:cNvSpPr>
          <p:nvPr/>
        </p:nvSpPr>
        <p:spPr bwMode="auto">
          <a:xfrm>
            <a:off x="2884885" y="3071813"/>
            <a:ext cx="947738" cy="48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/>
            <a:r>
              <a:rPr lang="zh-CN" altLang="en-US" sz="2700">
                <a:latin typeface="汉仪中楷简" charset="-122"/>
                <a:ea typeface="汉仪中楷简" charset="-122"/>
              </a:rPr>
              <a:t>翘起  </a:t>
            </a:r>
          </a:p>
        </p:txBody>
      </p:sp>
      <p:sp>
        <p:nvSpPr>
          <p:cNvPr id="26" name="文本框 1"/>
          <p:cNvSpPr txBox="1">
            <a:spLocks noChangeArrowheads="1"/>
          </p:cNvSpPr>
          <p:nvPr/>
        </p:nvSpPr>
        <p:spPr bwMode="auto">
          <a:xfrm>
            <a:off x="3952875" y="3071813"/>
            <a:ext cx="947738" cy="48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/>
            <a:r>
              <a:rPr lang="zh-CN" altLang="en-US" sz="2700">
                <a:latin typeface="汉仪中楷简" charset="-122"/>
                <a:ea typeface="汉仪中楷简" charset="-122"/>
              </a:rPr>
              <a:t>保姆  </a:t>
            </a:r>
          </a:p>
        </p:txBody>
      </p:sp>
      <p:sp>
        <p:nvSpPr>
          <p:cNvPr id="27" name="文本框 1"/>
          <p:cNvSpPr txBox="1">
            <a:spLocks noChangeArrowheads="1"/>
          </p:cNvSpPr>
          <p:nvPr/>
        </p:nvSpPr>
        <p:spPr bwMode="auto">
          <a:xfrm>
            <a:off x="4992291" y="3071813"/>
            <a:ext cx="947738" cy="48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/>
            <a:r>
              <a:rPr lang="zh-CN" altLang="en-US" sz="2700">
                <a:latin typeface="汉仪中楷简" charset="-122"/>
                <a:ea typeface="汉仪中楷简" charset="-122"/>
              </a:rPr>
              <a:t>祷告  </a:t>
            </a:r>
          </a:p>
        </p:txBody>
      </p:sp>
      <p:sp>
        <p:nvSpPr>
          <p:cNvPr id="28" name="文本框 1"/>
          <p:cNvSpPr txBox="1">
            <a:spLocks noChangeArrowheads="1"/>
          </p:cNvSpPr>
          <p:nvPr/>
        </p:nvSpPr>
        <p:spPr bwMode="auto">
          <a:xfrm>
            <a:off x="6060281" y="3071813"/>
            <a:ext cx="947738" cy="48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/>
            <a:r>
              <a:rPr lang="zh-CN" altLang="en-US" sz="2700">
                <a:latin typeface="汉仪中楷简" charset="-122"/>
                <a:ea typeface="汉仪中楷简" charset="-122"/>
              </a:rPr>
              <a:t>雇佣  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7216379" y="2276475"/>
            <a:ext cx="710803" cy="76081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eaLnBrk="0" fontAlgn="auto" hangingPunct="0">
              <a:defRPr/>
            </a:pPr>
            <a:r>
              <a:rPr lang="zh-CN" altLang="en-US" sz="4500" b="1" noProof="1">
                <a:solidFill>
                  <a:schemeClr val="accent5">
                    <a:lumMod val="50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哗</a:t>
            </a: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7009210" y="1789510"/>
            <a:ext cx="1173956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/>
            <a:r>
              <a:rPr lang="en-US" altLang="zh-CN" sz="2400" b="1">
                <a:solidFill>
                  <a:srgbClr val="FF0000"/>
                </a:solidFill>
                <a:latin typeface="GB Pinyinok-D" charset="-122"/>
                <a:ea typeface="GB Pinyinok-D" charset="-122"/>
              </a:rPr>
              <a:t>huá</a:t>
            </a:r>
          </a:p>
        </p:txBody>
      </p:sp>
      <p:sp>
        <p:nvSpPr>
          <p:cNvPr id="29" name="文本框 1"/>
          <p:cNvSpPr txBox="1">
            <a:spLocks noChangeArrowheads="1"/>
          </p:cNvSpPr>
          <p:nvPr/>
        </p:nvSpPr>
        <p:spPr bwMode="auto">
          <a:xfrm>
            <a:off x="7133035" y="3078957"/>
            <a:ext cx="947738" cy="48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/>
            <a:r>
              <a:rPr lang="zh-CN" altLang="en-US" sz="2700">
                <a:latin typeface="汉仪中楷简" charset="-122"/>
                <a:ea typeface="汉仪中楷简" charset="-122"/>
              </a:rPr>
              <a:t>哗然  </a:t>
            </a:r>
          </a:p>
        </p:txBody>
      </p: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12290" grpId="0"/>
      <p:bldP spid="9" grpId="0"/>
      <p:bldP spid="15" grpId="0"/>
      <p:bldP spid="17" grpId="0"/>
      <p:bldP spid="19" grpId="0"/>
      <p:bldP spid="21" grpId="0"/>
      <p:bldP spid="24" grpId="0"/>
      <p:bldP spid="25" grpId="0"/>
      <p:bldP spid="26" grpId="0"/>
      <p:bldP spid="27" grpId="0"/>
      <p:bldP spid="28" grpId="0"/>
      <p:bldP spid="23" grpId="0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39404" y="611981"/>
            <a:ext cx="1706165" cy="483394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fontAlgn="auto">
              <a:defRPr/>
            </a:pPr>
            <a:r>
              <a:rPr lang="zh-CN" altLang="en-US" sz="2700" b="1" spc="1200" noProof="1">
                <a:solidFill>
                  <a:srgbClr val="078AD8"/>
                </a:solidFill>
                <a:latin typeface="黑体" panose="02010609060101010101" charset="-122"/>
                <a:ea typeface="黑体" panose="02010609060101010101" charset="-122"/>
              </a:rPr>
              <a:t>会写字</a:t>
            </a:r>
          </a:p>
        </p:txBody>
      </p:sp>
      <p:grpSp>
        <p:nvGrpSpPr>
          <p:cNvPr id="8195" name="组合 2"/>
          <p:cNvGrpSpPr>
            <a:grpSpLocks/>
          </p:cNvGrpSpPr>
          <p:nvPr/>
        </p:nvGrpSpPr>
        <p:grpSpPr bwMode="auto">
          <a:xfrm>
            <a:off x="577454" y="1553766"/>
            <a:ext cx="753665" cy="812376"/>
            <a:chOff x="3157" y="3140"/>
            <a:chExt cx="1584" cy="1696"/>
          </a:xfrm>
        </p:grpSpPr>
        <p:grpSp>
          <p:nvGrpSpPr>
            <p:cNvPr id="8281" name="组合 7"/>
            <p:cNvGrpSpPr>
              <a:grpSpLocks/>
            </p:cNvGrpSpPr>
            <p:nvPr/>
          </p:nvGrpSpPr>
          <p:grpSpPr bwMode="auto"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8283" name="矩形 1"/>
              <p:cNvSpPr>
                <a:spLocks noChangeArrowheads="1"/>
              </p:cNvSpPr>
              <p:nvPr/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cxnSp>
            <p:nvCxnSpPr>
              <p:cNvPr id="8284" name="直接连接符 4"/>
              <p:cNvCxnSpPr>
                <a:cxnSpLocks noChangeShapeType="1"/>
              </p:cNvCxnSpPr>
              <p:nvPr/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285" name="直接连接符 6"/>
              <p:cNvCxnSpPr>
                <a:cxnSpLocks noChangeShapeType="1"/>
              </p:cNvCxnSpPr>
              <p:nvPr/>
            </p:nvCxnSpPr>
            <p:spPr bwMode="auto">
              <a:xfrm>
                <a:off x="3060" y="2052"/>
                <a:ext cx="0" cy="12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8282" name="文本框 64"/>
            <p:cNvSpPr txBox="1">
              <a:spLocks noChangeArrowheads="1"/>
            </p:cNvSpPr>
            <p:nvPr/>
          </p:nvSpPr>
          <p:spPr bwMode="auto">
            <a:xfrm>
              <a:off x="3202" y="3198"/>
              <a:ext cx="1277" cy="1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sz="4500" b="1">
                  <a:latin typeface="楷体" pitchFamily="49" charset="-122"/>
                  <a:ea typeface="楷体" pitchFamily="49" charset="-122"/>
                </a:rPr>
                <a:t>尼</a:t>
              </a:r>
            </a:p>
          </p:txBody>
        </p:sp>
      </p:grpSp>
      <p:sp>
        <p:nvSpPr>
          <p:cNvPr id="89" name="文本框 88"/>
          <p:cNvSpPr txBox="1"/>
          <p:nvPr/>
        </p:nvSpPr>
        <p:spPr>
          <a:xfrm>
            <a:off x="2120504" y="3657601"/>
            <a:ext cx="4902994" cy="669131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fontAlgn="auto">
              <a:lnSpc>
                <a:spcPct val="130000"/>
              </a:lnSpc>
              <a:defRPr/>
            </a:pPr>
            <a:r>
              <a:rPr lang="zh-CN" altLang="en-US" sz="3000" b="1" spc="225" noProof="1">
                <a:latin typeface="黑体" panose="02010609060101010101" charset="-122"/>
                <a:ea typeface="黑体" panose="02010609060101010101" charset="-122"/>
              </a:rPr>
              <a:t>注意这些字的笔画顺序哟！</a:t>
            </a:r>
          </a:p>
        </p:txBody>
      </p:sp>
      <p:grpSp>
        <p:nvGrpSpPr>
          <p:cNvPr id="8197" name="组合 3"/>
          <p:cNvGrpSpPr>
            <a:grpSpLocks/>
          </p:cNvGrpSpPr>
          <p:nvPr/>
        </p:nvGrpSpPr>
        <p:grpSpPr bwMode="auto">
          <a:xfrm>
            <a:off x="1629967" y="1554957"/>
            <a:ext cx="754856" cy="812349"/>
            <a:chOff x="3157" y="3140"/>
            <a:chExt cx="1584" cy="1698"/>
          </a:xfrm>
        </p:grpSpPr>
        <p:grpSp>
          <p:nvGrpSpPr>
            <p:cNvPr id="8276" name="组合 7"/>
            <p:cNvGrpSpPr>
              <a:grpSpLocks/>
            </p:cNvGrpSpPr>
            <p:nvPr/>
          </p:nvGrpSpPr>
          <p:grpSpPr bwMode="auto"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8278" name="矩形 1"/>
              <p:cNvSpPr>
                <a:spLocks noChangeArrowheads="1"/>
              </p:cNvSpPr>
              <p:nvPr/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cxnSp>
            <p:nvCxnSpPr>
              <p:cNvPr id="8279" name="直接连接符 4"/>
              <p:cNvCxnSpPr>
                <a:cxnSpLocks noChangeShapeType="1"/>
              </p:cNvCxnSpPr>
              <p:nvPr/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280" name="直接连接符 6"/>
              <p:cNvCxnSpPr>
                <a:cxnSpLocks noChangeShapeType="1"/>
              </p:cNvCxnSpPr>
              <p:nvPr/>
            </p:nvCxnSpPr>
            <p:spPr bwMode="auto">
              <a:xfrm>
                <a:off x="3060" y="2052"/>
                <a:ext cx="0" cy="12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8277" name="文本框 64"/>
            <p:cNvSpPr txBox="1">
              <a:spLocks noChangeArrowheads="1"/>
            </p:cNvSpPr>
            <p:nvPr/>
          </p:nvSpPr>
          <p:spPr bwMode="auto">
            <a:xfrm>
              <a:off x="3202" y="3198"/>
              <a:ext cx="1278" cy="1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sz="4500" b="1">
                  <a:latin typeface="楷体" pitchFamily="49" charset="-122"/>
                  <a:ea typeface="楷体" pitchFamily="49" charset="-122"/>
                </a:rPr>
                <a:t>斯</a:t>
              </a:r>
            </a:p>
          </p:txBody>
        </p:sp>
      </p:grpSp>
      <p:grpSp>
        <p:nvGrpSpPr>
          <p:cNvPr id="8198" name="组合 9"/>
          <p:cNvGrpSpPr>
            <a:grpSpLocks/>
          </p:cNvGrpSpPr>
          <p:nvPr/>
        </p:nvGrpSpPr>
        <p:grpSpPr bwMode="auto">
          <a:xfrm>
            <a:off x="2683669" y="1554957"/>
            <a:ext cx="753666" cy="812377"/>
            <a:chOff x="3157" y="3140"/>
            <a:chExt cx="1584" cy="1696"/>
          </a:xfrm>
        </p:grpSpPr>
        <p:grpSp>
          <p:nvGrpSpPr>
            <p:cNvPr id="8271" name="组合 7"/>
            <p:cNvGrpSpPr>
              <a:grpSpLocks/>
            </p:cNvGrpSpPr>
            <p:nvPr/>
          </p:nvGrpSpPr>
          <p:grpSpPr bwMode="auto"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8273" name="矩形 1"/>
              <p:cNvSpPr>
                <a:spLocks noChangeArrowheads="1"/>
              </p:cNvSpPr>
              <p:nvPr/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cxnSp>
            <p:nvCxnSpPr>
              <p:cNvPr id="8274" name="直接连接符 4"/>
              <p:cNvCxnSpPr>
                <a:cxnSpLocks noChangeShapeType="1"/>
              </p:cNvCxnSpPr>
              <p:nvPr/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275" name="直接连接符 6"/>
              <p:cNvCxnSpPr>
                <a:cxnSpLocks noChangeShapeType="1"/>
              </p:cNvCxnSpPr>
              <p:nvPr/>
            </p:nvCxnSpPr>
            <p:spPr bwMode="auto">
              <a:xfrm>
                <a:off x="3060" y="2052"/>
                <a:ext cx="0" cy="12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8272" name="文本框 64"/>
            <p:cNvSpPr txBox="1">
              <a:spLocks noChangeArrowheads="1"/>
            </p:cNvSpPr>
            <p:nvPr/>
          </p:nvSpPr>
          <p:spPr bwMode="auto">
            <a:xfrm>
              <a:off x="3202" y="3198"/>
              <a:ext cx="1278" cy="1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sz="4500" b="1">
                  <a:solidFill>
                    <a:srgbClr val="C00000"/>
                  </a:solidFill>
                  <a:latin typeface="楷体" pitchFamily="49" charset="-122"/>
                  <a:ea typeface="楷体" pitchFamily="49" charset="-122"/>
                </a:rPr>
                <a:t>艇</a:t>
              </a:r>
            </a:p>
          </p:txBody>
        </p:sp>
      </p:grpSp>
      <p:grpSp>
        <p:nvGrpSpPr>
          <p:cNvPr id="8199" name="组合 15"/>
          <p:cNvGrpSpPr>
            <a:grpSpLocks/>
          </p:cNvGrpSpPr>
          <p:nvPr/>
        </p:nvGrpSpPr>
        <p:grpSpPr bwMode="auto">
          <a:xfrm>
            <a:off x="3736182" y="1556147"/>
            <a:ext cx="754856" cy="812348"/>
            <a:chOff x="3157" y="3140"/>
            <a:chExt cx="1584" cy="1698"/>
          </a:xfrm>
        </p:grpSpPr>
        <p:grpSp>
          <p:nvGrpSpPr>
            <p:cNvPr id="8266" name="组合 7"/>
            <p:cNvGrpSpPr>
              <a:grpSpLocks/>
            </p:cNvGrpSpPr>
            <p:nvPr/>
          </p:nvGrpSpPr>
          <p:grpSpPr bwMode="auto"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8268" name="矩形 1"/>
              <p:cNvSpPr>
                <a:spLocks noChangeArrowheads="1"/>
              </p:cNvSpPr>
              <p:nvPr/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cxnSp>
            <p:nvCxnSpPr>
              <p:cNvPr id="8269" name="直接连接符 4"/>
              <p:cNvCxnSpPr>
                <a:cxnSpLocks noChangeShapeType="1"/>
              </p:cNvCxnSpPr>
              <p:nvPr/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270" name="直接连接符 6"/>
              <p:cNvCxnSpPr>
                <a:cxnSpLocks noChangeShapeType="1"/>
              </p:cNvCxnSpPr>
              <p:nvPr/>
            </p:nvCxnSpPr>
            <p:spPr bwMode="auto">
              <a:xfrm>
                <a:off x="3060" y="2052"/>
                <a:ext cx="0" cy="12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8267" name="文本框 64"/>
            <p:cNvSpPr txBox="1">
              <a:spLocks noChangeArrowheads="1"/>
            </p:cNvSpPr>
            <p:nvPr/>
          </p:nvSpPr>
          <p:spPr bwMode="auto">
            <a:xfrm>
              <a:off x="3202" y="3198"/>
              <a:ext cx="1278" cy="1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sz="4500" b="1">
                  <a:latin typeface="楷体" pitchFamily="49" charset="-122"/>
                  <a:ea typeface="楷体" pitchFamily="49" charset="-122"/>
                </a:rPr>
                <a:t>纵</a:t>
              </a:r>
            </a:p>
          </p:txBody>
        </p:sp>
      </p:grpSp>
      <p:grpSp>
        <p:nvGrpSpPr>
          <p:cNvPr id="8200" name="组合 21"/>
          <p:cNvGrpSpPr>
            <a:grpSpLocks/>
          </p:cNvGrpSpPr>
          <p:nvPr/>
        </p:nvGrpSpPr>
        <p:grpSpPr bwMode="auto">
          <a:xfrm>
            <a:off x="4789885" y="1556147"/>
            <a:ext cx="754856" cy="812376"/>
            <a:chOff x="3157" y="3140"/>
            <a:chExt cx="1584" cy="1696"/>
          </a:xfrm>
        </p:grpSpPr>
        <p:grpSp>
          <p:nvGrpSpPr>
            <p:cNvPr id="8261" name="组合 7"/>
            <p:cNvGrpSpPr>
              <a:grpSpLocks/>
            </p:cNvGrpSpPr>
            <p:nvPr/>
          </p:nvGrpSpPr>
          <p:grpSpPr bwMode="auto"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8263" name="矩形 1"/>
              <p:cNvSpPr>
                <a:spLocks noChangeArrowheads="1"/>
              </p:cNvSpPr>
              <p:nvPr/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cxnSp>
            <p:nvCxnSpPr>
              <p:cNvPr id="8264" name="直接连接符 4"/>
              <p:cNvCxnSpPr>
                <a:cxnSpLocks noChangeShapeType="1"/>
              </p:cNvCxnSpPr>
              <p:nvPr/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265" name="直接连接符 6"/>
              <p:cNvCxnSpPr>
                <a:cxnSpLocks noChangeShapeType="1"/>
              </p:cNvCxnSpPr>
              <p:nvPr/>
            </p:nvCxnSpPr>
            <p:spPr bwMode="auto">
              <a:xfrm>
                <a:off x="3060" y="2052"/>
                <a:ext cx="0" cy="12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8262" name="文本框 64"/>
            <p:cNvSpPr txBox="1">
              <a:spLocks noChangeArrowheads="1"/>
            </p:cNvSpPr>
            <p:nvPr/>
          </p:nvSpPr>
          <p:spPr bwMode="auto">
            <a:xfrm>
              <a:off x="3202" y="3198"/>
              <a:ext cx="1278" cy="1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sz="4500" b="1">
                  <a:solidFill>
                    <a:srgbClr val="C00000"/>
                  </a:solidFill>
                  <a:latin typeface="楷体" pitchFamily="49" charset="-122"/>
                  <a:ea typeface="楷体" pitchFamily="49" charset="-122"/>
                </a:rPr>
                <a:t>艄</a:t>
              </a:r>
            </a:p>
          </p:txBody>
        </p:sp>
      </p:grpSp>
      <p:grpSp>
        <p:nvGrpSpPr>
          <p:cNvPr id="8201" name="组合 29"/>
          <p:cNvGrpSpPr>
            <a:grpSpLocks/>
          </p:cNvGrpSpPr>
          <p:nvPr/>
        </p:nvGrpSpPr>
        <p:grpSpPr bwMode="auto">
          <a:xfrm>
            <a:off x="5843588" y="1557338"/>
            <a:ext cx="753666" cy="812349"/>
            <a:chOff x="3157" y="3140"/>
            <a:chExt cx="1584" cy="1698"/>
          </a:xfrm>
        </p:grpSpPr>
        <p:grpSp>
          <p:nvGrpSpPr>
            <p:cNvPr id="8256" name="组合 7"/>
            <p:cNvGrpSpPr>
              <a:grpSpLocks/>
            </p:cNvGrpSpPr>
            <p:nvPr/>
          </p:nvGrpSpPr>
          <p:grpSpPr bwMode="auto"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8258" name="矩形 1"/>
              <p:cNvSpPr>
                <a:spLocks noChangeArrowheads="1"/>
              </p:cNvSpPr>
              <p:nvPr/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cxnSp>
            <p:nvCxnSpPr>
              <p:cNvPr id="8259" name="直接连接符 4"/>
              <p:cNvCxnSpPr>
                <a:cxnSpLocks noChangeShapeType="1"/>
              </p:cNvCxnSpPr>
              <p:nvPr/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260" name="直接连接符 6"/>
              <p:cNvCxnSpPr>
                <a:cxnSpLocks noChangeShapeType="1"/>
              </p:cNvCxnSpPr>
              <p:nvPr/>
            </p:nvCxnSpPr>
            <p:spPr bwMode="auto">
              <a:xfrm>
                <a:off x="3060" y="2052"/>
                <a:ext cx="0" cy="12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8257" name="文本框 64"/>
            <p:cNvSpPr txBox="1">
              <a:spLocks noChangeArrowheads="1"/>
            </p:cNvSpPr>
            <p:nvPr/>
          </p:nvSpPr>
          <p:spPr bwMode="auto">
            <a:xfrm>
              <a:off x="3202" y="3198"/>
              <a:ext cx="1278" cy="1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sz="4500" b="1">
                  <a:solidFill>
                    <a:srgbClr val="C00000"/>
                  </a:solidFill>
                  <a:latin typeface="楷体" pitchFamily="49" charset="-122"/>
                  <a:ea typeface="楷体" pitchFamily="49" charset="-122"/>
                </a:rPr>
                <a:t>翘</a:t>
              </a:r>
            </a:p>
          </p:txBody>
        </p:sp>
      </p:grpSp>
      <p:grpSp>
        <p:nvGrpSpPr>
          <p:cNvPr id="8202" name="组合 46"/>
          <p:cNvGrpSpPr>
            <a:grpSpLocks/>
          </p:cNvGrpSpPr>
          <p:nvPr/>
        </p:nvGrpSpPr>
        <p:grpSpPr bwMode="auto">
          <a:xfrm>
            <a:off x="3276600" y="2618185"/>
            <a:ext cx="753666" cy="812395"/>
            <a:chOff x="3157" y="3140"/>
            <a:chExt cx="1584" cy="1712"/>
          </a:xfrm>
        </p:grpSpPr>
        <p:grpSp>
          <p:nvGrpSpPr>
            <p:cNvPr id="8251" name="组合 7"/>
            <p:cNvGrpSpPr>
              <a:grpSpLocks/>
            </p:cNvGrpSpPr>
            <p:nvPr/>
          </p:nvGrpSpPr>
          <p:grpSpPr bwMode="auto"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8253" name="矩形 1"/>
              <p:cNvSpPr>
                <a:spLocks noChangeArrowheads="1"/>
              </p:cNvSpPr>
              <p:nvPr/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cxnSp>
            <p:nvCxnSpPr>
              <p:cNvPr id="8254" name="直接连接符 4"/>
              <p:cNvCxnSpPr>
                <a:cxnSpLocks noChangeShapeType="1"/>
              </p:cNvCxnSpPr>
              <p:nvPr/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255" name="直接连接符 6"/>
              <p:cNvCxnSpPr>
                <a:cxnSpLocks noChangeShapeType="1"/>
              </p:cNvCxnSpPr>
              <p:nvPr/>
            </p:nvCxnSpPr>
            <p:spPr bwMode="auto">
              <a:xfrm>
                <a:off x="3060" y="2052"/>
                <a:ext cx="0" cy="12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8252" name="文本框 64"/>
            <p:cNvSpPr txBox="1">
              <a:spLocks noChangeArrowheads="1"/>
            </p:cNvSpPr>
            <p:nvPr/>
          </p:nvSpPr>
          <p:spPr bwMode="auto">
            <a:xfrm>
              <a:off x="3202" y="3198"/>
              <a:ext cx="1278" cy="1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sz="4500" b="1">
                  <a:solidFill>
                    <a:srgbClr val="C00000"/>
                  </a:solidFill>
                  <a:latin typeface="楷体" pitchFamily="49" charset="-122"/>
                  <a:ea typeface="楷体" pitchFamily="49" charset="-122"/>
                </a:rPr>
                <a:t>雇</a:t>
              </a:r>
            </a:p>
          </p:txBody>
        </p:sp>
      </p:grpSp>
      <p:grpSp>
        <p:nvGrpSpPr>
          <p:cNvPr id="8203" name="组合 57"/>
          <p:cNvGrpSpPr>
            <a:grpSpLocks/>
          </p:cNvGrpSpPr>
          <p:nvPr/>
        </p:nvGrpSpPr>
        <p:grpSpPr bwMode="auto">
          <a:xfrm>
            <a:off x="4329113" y="2618185"/>
            <a:ext cx="754856" cy="812395"/>
            <a:chOff x="3157" y="3140"/>
            <a:chExt cx="1584" cy="1712"/>
          </a:xfrm>
        </p:grpSpPr>
        <p:grpSp>
          <p:nvGrpSpPr>
            <p:cNvPr id="8246" name="组合 7"/>
            <p:cNvGrpSpPr>
              <a:grpSpLocks/>
            </p:cNvGrpSpPr>
            <p:nvPr/>
          </p:nvGrpSpPr>
          <p:grpSpPr bwMode="auto"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8248" name="矩形 1"/>
              <p:cNvSpPr>
                <a:spLocks noChangeArrowheads="1"/>
              </p:cNvSpPr>
              <p:nvPr/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cxnSp>
            <p:nvCxnSpPr>
              <p:cNvPr id="8249" name="直接连接符 4"/>
              <p:cNvCxnSpPr>
                <a:cxnSpLocks noChangeShapeType="1"/>
              </p:cNvCxnSpPr>
              <p:nvPr/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250" name="直接连接符 6"/>
              <p:cNvCxnSpPr>
                <a:cxnSpLocks noChangeShapeType="1"/>
              </p:cNvCxnSpPr>
              <p:nvPr/>
            </p:nvCxnSpPr>
            <p:spPr bwMode="auto">
              <a:xfrm>
                <a:off x="3060" y="2052"/>
                <a:ext cx="0" cy="12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8247" name="文本框 64"/>
            <p:cNvSpPr txBox="1">
              <a:spLocks noChangeArrowheads="1"/>
            </p:cNvSpPr>
            <p:nvPr/>
          </p:nvSpPr>
          <p:spPr bwMode="auto">
            <a:xfrm>
              <a:off x="3202" y="3198"/>
              <a:ext cx="1278" cy="1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sz="4500" b="1">
                  <a:solidFill>
                    <a:srgbClr val="C00000"/>
                  </a:solidFill>
                  <a:latin typeface="楷体" pitchFamily="49" charset="-122"/>
                  <a:ea typeface="楷体" pitchFamily="49" charset="-122"/>
                </a:rPr>
                <a:t>簇</a:t>
              </a:r>
            </a:p>
          </p:txBody>
        </p:sp>
      </p:grpSp>
      <p:grpSp>
        <p:nvGrpSpPr>
          <p:cNvPr id="8204" name="组合 70"/>
          <p:cNvGrpSpPr>
            <a:grpSpLocks/>
          </p:cNvGrpSpPr>
          <p:nvPr/>
        </p:nvGrpSpPr>
        <p:grpSpPr bwMode="auto">
          <a:xfrm>
            <a:off x="5382817" y="2618185"/>
            <a:ext cx="753665" cy="812395"/>
            <a:chOff x="3157" y="3140"/>
            <a:chExt cx="1584" cy="1712"/>
          </a:xfrm>
        </p:grpSpPr>
        <p:grpSp>
          <p:nvGrpSpPr>
            <p:cNvPr id="8241" name="组合 7"/>
            <p:cNvGrpSpPr>
              <a:grpSpLocks/>
            </p:cNvGrpSpPr>
            <p:nvPr/>
          </p:nvGrpSpPr>
          <p:grpSpPr bwMode="auto"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8243" name="矩形 1"/>
              <p:cNvSpPr>
                <a:spLocks noChangeArrowheads="1"/>
              </p:cNvSpPr>
              <p:nvPr/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cxnSp>
            <p:nvCxnSpPr>
              <p:cNvPr id="8244" name="直接连接符 4"/>
              <p:cNvCxnSpPr>
                <a:cxnSpLocks noChangeShapeType="1"/>
              </p:cNvCxnSpPr>
              <p:nvPr/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245" name="直接连接符 6"/>
              <p:cNvCxnSpPr>
                <a:cxnSpLocks noChangeShapeType="1"/>
              </p:cNvCxnSpPr>
              <p:nvPr/>
            </p:nvCxnSpPr>
            <p:spPr bwMode="auto">
              <a:xfrm>
                <a:off x="3060" y="2052"/>
                <a:ext cx="0" cy="12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8242" name="文本框 64"/>
            <p:cNvSpPr txBox="1">
              <a:spLocks noChangeArrowheads="1"/>
            </p:cNvSpPr>
            <p:nvPr/>
          </p:nvSpPr>
          <p:spPr bwMode="auto">
            <a:xfrm>
              <a:off x="3202" y="3198"/>
              <a:ext cx="1278" cy="1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sz="4500" b="1">
                  <a:latin typeface="楷体" pitchFamily="49" charset="-122"/>
                  <a:ea typeface="楷体" pitchFamily="49" charset="-122"/>
                </a:rPr>
                <a:t>哗</a:t>
              </a:r>
            </a:p>
          </p:txBody>
        </p:sp>
      </p:grpSp>
      <p:grpSp>
        <p:nvGrpSpPr>
          <p:cNvPr id="8205" name="组合 2"/>
          <p:cNvGrpSpPr>
            <a:grpSpLocks/>
          </p:cNvGrpSpPr>
          <p:nvPr/>
        </p:nvGrpSpPr>
        <p:grpSpPr bwMode="auto">
          <a:xfrm>
            <a:off x="2224087" y="2618185"/>
            <a:ext cx="753666" cy="812320"/>
            <a:chOff x="3157" y="3140"/>
            <a:chExt cx="1584" cy="1700"/>
          </a:xfrm>
        </p:grpSpPr>
        <p:grpSp>
          <p:nvGrpSpPr>
            <p:cNvPr id="8236" name="组合 7"/>
            <p:cNvGrpSpPr>
              <a:grpSpLocks/>
            </p:cNvGrpSpPr>
            <p:nvPr/>
          </p:nvGrpSpPr>
          <p:grpSpPr bwMode="auto"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8238" name="矩形 1"/>
              <p:cNvSpPr>
                <a:spLocks noChangeArrowheads="1"/>
              </p:cNvSpPr>
              <p:nvPr/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cxnSp>
            <p:nvCxnSpPr>
              <p:cNvPr id="8239" name="直接连接符 4"/>
              <p:cNvCxnSpPr>
                <a:cxnSpLocks noChangeShapeType="1"/>
              </p:cNvCxnSpPr>
              <p:nvPr/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240" name="直接连接符 6"/>
              <p:cNvCxnSpPr>
                <a:cxnSpLocks noChangeShapeType="1"/>
              </p:cNvCxnSpPr>
              <p:nvPr/>
            </p:nvCxnSpPr>
            <p:spPr bwMode="auto">
              <a:xfrm>
                <a:off x="3060" y="2052"/>
                <a:ext cx="0" cy="12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8237" name="文本框 64"/>
            <p:cNvSpPr txBox="1">
              <a:spLocks noChangeArrowheads="1"/>
            </p:cNvSpPr>
            <p:nvPr/>
          </p:nvSpPr>
          <p:spPr bwMode="auto">
            <a:xfrm>
              <a:off x="3202" y="3198"/>
              <a:ext cx="1277" cy="16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sz="4500" b="1">
                  <a:solidFill>
                    <a:srgbClr val="C00000"/>
                  </a:solidFill>
                  <a:latin typeface="楷体" pitchFamily="49" charset="-122"/>
                  <a:ea typeface="楷体" pitchFamily="49" charset="-122"/>
                </a:rPr>
                <a:t>祷</a:t>
              </a:r>
            </a:p>
          </p:txBody>
        </p:sp>
      </p:grpSp>
      <p:grpSp>
        <p:nvGrpSpPr>
          <p:cNvPr id="8206" name="组合 39"/>
          <p:cNvGrpSpPr>
            <a:grpSpLocks/>
          </p:cNvGrpSpPr>
          <p:nvPr/>
        </p:nvGrpSpPr>
        <p:grpSpPr bwMode="auto">
          <a:xfrm>
            <a:off x="1170385" y="2616994"/>
            <a:ext cx="754856" cy="812377"/>
            <a:chOff x="3157" y="3140"/>
            <a:chExt cx="1584" cy="1696"/>
          </a:xfrm>
        </p:grpSpPr>
        <p:grpSp>
          <p:nvGrpSpPr>
            <p:cNvPr id="8231" name="组合 7"/>
            <p:cNvGrpSpPr>
              <a:grpSpLocks/>
            </p:cNvGrpSpPr>
            <p:nvPr/>
          </p:nvGrpSpPr>
          <p:grpSpPr bwMode="auto"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8233" name="矩形 1"/>
              <p:cNvSpPr>
                <a:spLocks noChangeArrowheads="1"/>
              </p:cNvSpPr>
              <p:nvPr/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cxnSp>
            <p:nvCxnSpPr>
              <p:cNvPr id="8234" name="直接连接符 4"/>
              <p:cNvCxnSpPr>
                <a:cxnSpLocks noChangeShapeType="1"/>
              </p:cNvCxnSpPr>
              <p:nvPr/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235" name="直接连接符 6"/>
              <p:cNvCxnSpPr>
                <a:cxnSpLocks noChangeShapeType="1"/>
              </p:cNvCxnSpPr>
              <p:nvPr/>
            </p:nvCxnSpPr>
            <p:spPr bwMode="auto">
              <a:xfrm>
                <a:off x="3060" y="2052"/>
                <a:ext cx="0" cy="12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8232" name="文本框 64"/>
            <p:cNvSpPr txBox="1">
              <a:spLocks noChangeArrowheads="1"/>
            </p:cNvSpPr>
            <p:nvPr/>
          </p:nvSpPr>
          <p:spPr bwMode="auto">
            <a:xfrm>
              <a:off x="3202" y="3198"/>
              <a:ext cx="1278" cy="1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sz="4500" b="1">
                  <a:latin typeface="楷体" pitchFamily="49" charset="-122"/>
                  <a:ea typeface="楷体" pitchFamily="49" charset="-122"/>
                </a:rPr>
                <a:t>姆</a:t>
              </a:r>
            </a:p>
          </p:txBody>
        </p:sp>
      </p:grpSp>
      <p:grpSp>
        <p:nvGrpSpPr>
          <p:cNvPr id="8207" name="组合 29"/>
          <p:cNvGrpSpPr>
            <a:grpSpLocks/>
          </p:cNvGrpSpPr>
          <p:nvPr/>
        </p:nvGrpSpPr>
        <p:grpSpPr bwMode="auto">
          <a:xfrm>
            <a:off x="6822281" y="1557339"/>
            <a:ext cx="753666" cy="812410"/>
            <a:chOff x="3157" y="3140"/>
            <a:chExt cx="1584" cy="1711"/>
          </a:xfrm>
        </p:grpSpPr>
        <p:grpSp>
          <p:nvGrpSpPr>
            <p:cNvPr id="8226" name="组合 7"/>
            <p:cNvGrpSpPr>
              <a:grpSpLocks/>
            </p:cNvGrpSpPr>
            <p:nvPr/>
          </p:nvGrpSpPr>
          <p:grpSpPr bwMode="auto"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8228" name="矩形 1"/>
              <p:cNvSpPr>
                <a:spLocks noChangeArrowheads="1"/>
              </p:cNvSpPr>
              <p:nvPr/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cxnSp>
            <p:nvCxnSpPr>
              <p:cNvPr id="8229" name="直接连接符 4"/>
              <p:cNvCxnSpPr>
                <a:cxnSpLocks noChangeShapeType="1"/>
              </p:cNvCxnSpPr>
              <p:nvPr/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230" name="直接连接符 6"/>
              <p:cNvCxnSpPr>
                <a:cxnSpLocks noChangeShapeType="1"/>
              </p:cNvCxnSpPr>
              <p:nvPr/>
            </p:nvCxnSpPr>
            <p:spPr bwMode="auto">
              <a:xfrm>
                <a:off x="3060" y="2052"/>
                <a:ext cx="0" cy="12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8227" name="文本框 64"/>
            <p:cNvSpPr txBox="1">
              <a:spLocks noChangeArrowheads="1"/>
            </p:cNvSpPr>
            <p:nvPr/>
          </p:nvSpPr>
          <p:spPr bwMode="auto">
            <a:xfrm>
              <a:off x="3202" y="3198"/>
              <a:ext cx="1278" cy="16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sz="4500" b="1">
                  <a:latin typeface="楷体" pitchFamily="49" charset="-122"/>
                  <a:ea typeface="楷体" pitchFamily="49" charset="-122"/>
                </a:rPr>
                <a:t>垫</a:t>
              </a:r>
            </a:p>
          </p:txBody>
        </p:sp>
      </p:grpSp>
      <p:grpSp>
        <p:nvGrpSpPr>
          <p:cNvPr id="8208" name="组合 70"/>
          <p:cNvGrpSpPr>
            <a:grpSpLocks/>
          </p:cNvGrpSpPr>
          <p:nvPr/>
        </p:nvGrpSpPr>
        <p:grpSpPr bwMode="auto">
          <a:xfrm>
            <a:off x="6369844" y="2618185"/>
            <a:ext cx="753666" cy="812395"/>
            <a:chOff x="3157" y="3140"/>
            <a:chExt cx="1584" cy="1712"/>
          </a:xfrm>
        </p:grpSpPr>
        <p:grpSp>
          <p:nvGrpSpPr>
            <p:cNvPr id="8221" name="组合 7"/>
            <p:cNvGrpSpPr>
              <a:grpSpLocks/>
            </p:cNvGrpSpPr>
            <p:nvPr/>
          </p:nvGrpSpPr>
          <p:grpSpPr bwMode="auto"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8223" name="矩形 1"/>
              <p:cNvSpPr>
                <a:spLocks noChangeArrowheads="1"/>
              </p:cNvSpPr>
              <p:nvPr/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cxnSp>
            <p:nvCxnSpPr>
              <p:cNvPr id="8224" name="直接连接符 4"/>
              <p:cNvCxnSpPr>
                <a:cxnSpLocks noChangeShapeType="1"/>
              </p:cNvCxnSpPr>
              <p:nvPr/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225" name="直接连接符 6"/>
              <p:cNvCxnSpPr>
                <a:cxnSpLocks noChangeShapeType="1"/>
              </p:cNvCxnSpPr>
              <p:nvPr/>
            </p:nvCxnSpPr>
            <p:spPr bwMode="auto">
              <a:xfrm>
                <a:off x="3060" y="2052"/>
                <a:ext cx="0" cy="12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8222" name="文本框 64"/>
            <p:cNvSpPr txBox="1">
              <a:spLocks noChangeArrowheads="1"/>
            </p:cNvSpPr>
            <p:nvPr/>
          </p:nvSpPr>
          <p:spPr bwMode="auto">
            <a:xfrm>
              <a:off x="3202" y="3198"/>
              <a:ext cx="1278" cy="1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sz="4500" b="1">
                  <a:latin typeface="楷体" pitchFamily="49" charset="-122"/>
                  <a:ea typeface="楷体" pitchFamily="49" charset="-122"/>
                </a:rPr>
                <a:t>码</a:t>
              </a:r>
            </a:p>
          </p:txBody>
        </p:sp>
      </p:grpSp>
      <p:grpSp>
        <p:nvGrpSpPr>
          <p:cNvPr id="8209" name="组合 29"/>
          <p:cNvGrpSpPr>
            <a:grpSpLocks/>
          </p:cNvGrpSpPr>
          <p:nvPr/>
        </p:nvGrpSpPr>
        <p:grpSpPr bwMode="auto">
          <a:xfrm>
            <a:off x="7804548" y="1557338"/>
            <a:ext cx="753665" cy="812395"/>
            <a:chOff x="3157" y="3140"/>
            <a:chExt cx="1584" cy="1712"/>
          </a:xfrm>
        </p:grpSpPr>
        <p:grpSp>
          <p:nvGrpSpPr>
            <p:cNvPr id="8216" name="组合 7"/>
            <p:cNvGrpSpPr>
              <a:grpSpLocks/>
            </p:cNvGrpSpPr>
            <p:nvPr/>
          </p:nvGrpSpPr>
          <p:grpSpPr bwMode="auto"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8218" name="矩形 1"/>
              <p:cNvSpPr>
                <a:spLocks noChangeArrowheads="1"/>
              </p:cNvSpPr>
              <p:nvPr/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cxnSp>
            <p:nvCxnSpPr>
              <p:cNvPr id="8219" name="直接连接符 4"/>
              <p:cNvCxnSpPr>
                <a:cxnSpLocks noChangeShapeType="1"/>
              </p:cNvCxnSpPr>
              <p:nvPr/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220" name="直接连接符 6"/>
              <p:cNvCxnSpPr>
                <a:cxnSpLocks noChangeShapeType="1"/>
              </p:cNvCxnSpPr>
              <p:nvPr/>
            </p:nvCxnSpPr>
            <p:spPr bwMode="auto">
              <a:xfrm>
                <a:off x="3060" y="2052"/>
                <a:ext cx="0" cy="12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8217" name="文本框 64"/>
            <p:cNvSpPr txBox="1">
              <a:spLocks noChangeArrowheads="1"/>
            </p:cNvSpPr>
            <p:nvPr/>
          </p:nvSpPr>
          <p:spPr bwMode="auto">
            <a:xfrm>
              <a:off x="3202" y="3198"/>
              <a:ext cx="1278" cy="1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sz="4500" b="1">
                  <a:latin typeface="楷体" pitchFamily="49" charset="-122"/>
                  <a:ea typeface="楷体" pitchFamily="49" charset="-122"/>
                </a:rPr>
                <a:t>帘</a:t>
              </a:r>
            </a:p>
          </p:txBody>
        </p:sp>
      </p:grpSp>
      <p:grpSp>
        <p:nvGrpSpPr>
          <p:cNvPr id="8210" name="组合 70"/>
          <p:cNvGrpSpPr>
            <a:grpSpLocks/>
          </p:cNvGrpSpPr>
          <p:nvPr/>
        </p:nvGrpSpPr>
        <p:grpSpPr bwMode="auto">
          <a:xfrm>
            <a:off x="7336631" y="2618184"/>
            <a:ext cx="753666" cy="812380"/>
            <a:chOff x="3157" y="3140"/>
            <a:chExt cx="1584" cy="1713"/>
          </a:xfrm>
        </p:grpSpPr>
        <p:grpSp>
          <p:nvGrpSpPr>
            <p:cNvPr id="8211" name="组合 7"/>
            <p:cNvGrpSpPr>
              <a:grpSpLocks/>
            </p:cNvGrpSpPr>
            <p:nvPr/>
          </p:nvGrpSpPr>
          <p:grpSpPr bwMode="auto"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8213" name="矩形 1"/>
              <p:cNvSpPr>
                <a:spLocks noChangeArrowheads="1"/>
              </p:cNvSpPr>
              <p:nvPr/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cxnSp>
            <p:nvCxnSpPr>
              <p:cNvPr id="8214" name="直接连接符 4"/>
              <p:cNvCxnSpPr>
                <a:cxnSpLocks noChangeShapeType="1"/>
              </p:cNvCxnSpPr>
              <p:nvPr/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215" name="直接连接符 6"/>
              <p:cNvCxnSpPr>
                <a:cxnSpLocks noChangeShapeType="1"/>
              </p:cNvCxnSpPr>
              <p:nvPr/>
            </p:nvCxnSpPr>
            <p:spPr bwMode="auto">
              <a:xfrm>
                <a:off x="3060" y="2052"/>
                <a:ext cx="0" cy="12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8212" name="文本框 64"/>
            <p:cNvSpPr txBox="1">
              <a:spLocks noChangeArrowheads="1"/>
            </p:cNvSpPr>
            <p:nvPr/>
          </p:nvSpPr>
          <p:spPr bwMode="auto">
            <a:xfrm>
              <a:off x="3202" y="3198"/>
              <a:ext cx="1278" cy="1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sz="4500" b="1">
                  <a:latin typeface="楷体" pitchFamily="49" charset="-122"/>
                  <a:ea typeface="楷体" pitchFamily="49" charset="-122"/>
                </a:rPr>
                <a:t>笼</a:t>
              </a:r>
            </a:p>
          </p:txBody>
        </p:sp>
      </p:grp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90588" y="611981"/>
            <a:ext cx="1706166" cy="483394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fontAlgn="auto">
              <a:defRPr/>
            </a:pPr>
            <a:r>
              <a:rPr lang="zh-CN" altLang="en-US" sz="2700" b="1" spc="300" noProof="1">
                <a:solidFill>
                  <a:srgbClr val="078AD8"/>
                </a:solidFill>
                <a:latin typeface="黑体" panose="02010609060101010101" charset="-122"/>
                <a:ea typeface="黑体" panose="02010609060101010101" charset="-122"/>
              </a:rPr>
              <a:t>词语认读</a:t>
            </a:r>
          </a:p>
        </p:txBody>
      </p:sp>
      <p:sp>
        <p:nvSpPr>
          <p:cNvPr id="9" name="î$lîḑe"/>
          <p:cNvSpPr/>
          <p:nvPr/>
        </p:nvSpPr>
        <p:spPr>
          <a:xfrm>
            <a:off x="3253264" y="3627597"/>
            <a:ext cx="862489" cy="862489"/>
          </a:xfrm>
          <a:prstGeom prst="ellipse">
            <a:avLst/>
          </a:prstGeom>
          <a:solidFill>
            <a:sysClr val="window" lastClr="FFFFFF"/>
          </a:solidFill>
          <a:ln w="28575">
            <a:gradFill>
              <a:gsLst>
                <a:gs pos="0">
                  <a:srgbClr val="002060"/>
                </a:gs>
                <a:gs pos="58000">
                  <a:srgbClr val="FFC000"/>
                </a:gs>
                <a:gs pos="100000">
                  <a:srgbClr val="7B7B7B"/>
                </a:gs>
              </a:gsLst>
              <a:lin ang="5400000" scaled="1"/>
            </a:gradFill>
          </a:ln>
        </p:spPr>
        <p:style>
          <a:lnRef idx="2">
            <a:srgbClr val="002060">
              <a:shade val="50000"/>
            </a:srgbClr>
          </a:lnRef>
          <a:fillRef idx="1">
            <a:srgbClr val="002060"/>
          </a:fillRef>
          <a:effectRef idx="0">
            <a:srgbClr val="002060"/>
          </a:effectRef>
          <a:fontRef idx="minor">
            <a:sysClr val="window" lastClr="FFFFFF"/>
          </a:fontRef>
        </p:style>
        <p:txBody>
          <a:bodyPr wrap="none" lIns="68580" tIns="34290" rIns="68580" bIns="34290" anchor="ctr"/>
          <a:lstStyle/>
          <a:p>
            <a:pPr algn="ctr" fontAlgn="auto">
              <a:defRPr/>
            </a:pPr>
            <a:endParaRPr lang="zh-CN" altLang="en-US" sz="2700" b="1" noProof="1">
              <a:solidFill>
                <a:srgbClr val="002060"/>
              </a:solidFill>
              <a:latin typeface="田氏颜体大字库" charset="-122"/>
              <a:ea typeface="田氏颜体大字库" charset="-122"/>
            </a:endParaRPr>
          </a:p>
        </p:txBody>
      </p:sp>
      <p:sp>
        <p:nvSpPr>
          <p:cNvPr id="12" name="îSľîḓe"/>
          <p:cNvSpPr/>
          <p:nvPr/>
        </p:nvSpPr>
        <p:spPr>
          <a:xfrm>
            <a:off x="4241006" y="4052888"/>
            <a:ext cx="514350" cy="514350"/>
          </a:xfrm>
          <a:prstGeom prst="ellipse">
            <a:avLst/>
          </a:prstGeom>
          <a:solidFill>
            <a:srgbClr val="6ECEF5"/>
          </a:solidFill>
          <a:ln>
            <a:noFill/>
          </a:ln>
          <a:effectLst/>
        </p:spPr>
        <p:style>
          <a:lnRef idx="1">
            <a:srgbClr val="002060"/>
          </a:lnRef>
          <a:fillRef idx="3">
            <a:srgbClr val="002060"/>
          </a:fillRef>
          <a:effectRef idx="2">
            <a:srgbClr val="002060"/>
          </a:effectRef>
          <a:fontRef idx="minor">
            <a:sysClr val="window" lastClr="FFFFFF"/>
          </a:fontRef>
        </p:style>
        <p:txBody>
          <a:bodyPr lIns="91438" tIns="45719" rIns="91438" bIns="45719" anchor="ctr"/>
          <a:lstStyle/>
          <a:p>
            <a:pPr algn="ctr" fontAlgn="auto">
              <a:defRPr/>
            </a:pPr>
            <a:endParaRPr lang="zh-CN" altLang="en-US" sz="1200" b="1" noProof="1">
              <a:latin typeface="田氏颜体大字库" charset="-122"/>
              <a:ea typeface="田氏颜体大字库" charset="-122"/>
            </a:endParaRPr>
          </a:p>
        </p:txBody>
      </p:sp>
      <p:sp>
        <p:nvSpPr>
          <p:cNvPr id="3" name="î$lîḑe"/>
          <p:cNvSpPr/>
          <p:nvPr/>
        </p:nvSpPr>
        <p:spPr>
          <a:xfrm>
            <a:off x="4881086" y="3627597"/>
            <a:ext cx="862489" cy="862489"/>
          </a:xfrm>
          <a:prstGeom prst="ellipse">
            <a:avLst/>
          </a:prstGeom>
          <a:solidFill>
            <a:sysClr val="window" lastClr="FFFFFF"/>
          </a:solidFill>
          <a:ln w="28575">
            <a:gradFill>
              <a:gsLst>
                <a:gs pos="0">
                  <a:srgbClr val="002060"/>
                </a:gs>
                <a:gs pos="58000">
                  <a:srgbClr val="FFC000"/>
                </a:gs>
                <a:gs pos="100000">
                  <a:srgbClr val="7B7B7B"/>
                </a:gs>
              </a:gsLst>
              <a:lin ang="5400000" scaled="1"/>
            </a:gradFill>
          </a:ln>
        </p:spPr>
        <p:style>
          <a:lnRef idx="2">
            <a:srgbClr val="002060">
              <a:shade val="50000"/>
            </a:srgbClr>
          </a:lnRef>
          <a:fillRef idx="1">
            <a:srgbClr val="002060"/>
          </a:fillRef>
          <a:effectRef idx="0">
            <a:srgbClr val="002060"/>
          </a:effectRef>
          <a:fontRef idx="minor">
            <a:sysClr val="window" lastClr="FFFFFF"/>
          </a:fontRef>
        </p:style>
        <p:txBody>
          <a:bodyPr wrap="none" lIns="68580" tIns="34290" rIns="68580" bIns="34290" anchor="ctr"/>
          <a:lstStyle/>
          <a:p>
            <a:pPr algn="ctr" fontAlgn="auto">
              <a:defRPr/>
            </a:pPr>
            <a:endParaRPr lang="zh-CN" altLang="en-US" sz="2700" b="1" noProof="1">
              <a:solidFill>
                <a:srgbClr val="002060"/>
              </a:solidFill>
              <a:latin typeface="田氏颜体大字库" charset="-122"/>
              <a:ea typeface="田氏颜体大字库" charset="-122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1027510" y="1313260"/>
            <a:ext cx="7224713" cy="2894409"/>
          </a:xfrm>
          <a:custGeom>
            <a:avLst/>
            <a:gdLst>
              <a:gd name="connsiteX0" fmla="*/ 1554 w 7982"/>
              <a:gd name="connsiteY0" fmla="*/ 3108 h 3109"/>
              <a:gd name="connsiteX1" fmla="*/ 0 w 7982"/>
              <a:gd name="connsiteY1" fmla="*/ 3109 h 3109"/>
              <a:gd name="connsiteX2" fmla="*/ 0 w 7982"/>
              <a:gd name="connsiteY2" fmla="*/ 0 h 3109"/>
              <a:gd name="connsiteX3" fmla="*/ 7982 w 7982"/>
              <a:gd name="connsiteY3" fmla="*/ 0 h 3109"/>
              <a:gd name="connsiteX4" fmla="*/ 7982 w 7982"/>
              <a:gd name="connsiteY4" fmla="*/ 3109 h 3109"/>
              <a:gd name="connsiteX5" fmla="*/ 6336 w 7982"/>
              <a:gd name="connsiteY5" fmla="*/ 3108 h 3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82" h="3109">
                <a:moveTo>
                  <a:pt x="1554" y="3108"/>
                </a:moveTo>
                <a:lnTo>
                  <a:pt x="0" y="3109"/>
                </a:lnTo>
                <a:lnTo>
                  <a:pt x="0" y="0"/>
                </a:lnTo>
                <a:lnTo>
                  <a:pt x="7982" y="0"/>
                </a:lnTo>
                <a:lnTo>
                  <a:pt x="7982" y="3109"/>
                </a:lnTo>
                <a:lnTo>
                  <a:pt x="6336" y="3108"/>
                </a:lnTo>
              </a:path>
            </a:pathLst>
          </a:custGeom>
          <a:noFill/>
          <a:ln w="38100">
            <a:solidFill>
              <a:schemeClr val="bg2">
                <a:lumMod val="50000"/>
              </a:schemeClr>
            </a:solidFill>
            <a:prstDash val="sysDot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defRPr/>
            </a:pPr>
            <a:endParaRPr lang="zh-CN" altLang="en-US" noProof="1"/>
          </a:p>
        </p:txBody>
      </p:sp>
      <p:sp>
        <p:nvSpPr>
          <p:cNvPr id="10251" name="文本框 14"/>
          <p:cNvSpPr txBox="1">
            <a:spLocks noChangeArrowheads="1"/>
          </p:cNvSpPr>
          <p:nvPr/>
        </p:nvSpPr>
        <p:spPr bwMode="auto">
          <a:xfrm>
            <a:off x="1807369" y="1724025"/>
            <a:ext cx="6059992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700" b="1">
                <a:latin typeface="楷体" pitchFamily="49" charset="-122"/>
                <a:ea typeface="楷体" pitchFamily="49" charset="-122"/>
              </a:rPr>
              <a:t>船</a:t>
            </a:r>
            <a:r>
              <a:rPr lang="zh-CN" altLang="en-US" sz="27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艄</a:t>
            </a:r>
            <a:r>
              <a:rPr lang="zh-CN" altLang="en-US" sz="2700" b="1">
                <a:latin typeface="楷体" pitchFamily="49" charset="-122"/>
                <a:ea typeface="楷体" pitchFamily="49" charset="-122"/>
              </a:rPr>
              <a:t>  </a:t>
            </a:r>
            <a:r>
              <a:rPr lang="zh-CN" altLang="en-US" sz="27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垫</a:t>
            </a:r>
            <a:r>
              <a:rPr lang="zh-CN" altLang="en-US" sz="2700" b="1">
                <a:latin typeface="楷体" pitchFamily="49" charset="-122"/>
                <a:ea typeface="楷体" pitchFamily="49" charset="-122"/>
              </a:rPr>
              <a:t>子  窗</a:t>
            </a:r>
            <a:r>
              <a:rPr lang="zh-CN" altLang="en-US" sz="27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帘</a:t>
            </a:r>
            <a:r>
              <a:rPr lang="zh-CN" altLang="en-US" sz="2700" b="1">
                <a:latin typeface="楷体" pitchFamily="49" charset="-122"/>
                <a:ea typeface="楷体" pitchFamily="49" charset="-122"/>
              </a:rPr>
              <a:t>  </a:t>
            </a:r>
            <a:r>
              <a:rPr lang="zh-CN" altLang="en-US" sz="27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雇</a:t>
            </a:r>
            <a:r>
              <a:rPr lang="zh-CN" altLang="en-US" sz="2700" b="1">
                <a:latin typeface="楷体" pitchFamily="49" charset="-122"/>
                <a:ea typeface="楷体" pitchFamily="49" charset="-122"/>
              </a:rPr>
              <a:t>人  手忙脚乱  </a:t>
            </a:r>
          </a:p>
        </p:txBody>
      </p:sp>
      <p:sp>
        <p:nvSpPr>
          <p:cNvPr id="10252" name="文本框 15"/>
          <p:cNvSpPr txBox="1">
            <a:spLocks noChangeArrowheads="1"/>
          </p:cNvSpPr>
          <p:nvPr/>
        </p:nvSpPr>
        <p:spPr bwMode="auto">
          <a:xfrm>
            <a:off x="1807369" y="2170510"/>
            <a:ext cx="582930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60000"/>
              </a:lnSpc>
              <a:buFont typeface="Wingdings" pitchFamily="2" charset="2"/>
              <a:buNone/>
            </a:pPr>
            <a:r>
              <a:rPr lang="zh-CN" altLang="en-US" sz="2700" b="1">
                <a:latin typeface="楷体" pitchFamily="49" charset="-122"/>
                <a:ea typeface="楷体" pitchFamily="49" charset="-122"/>
                <a:sym typeface="微软雅黑" pitchFamily="34" charset="-122"/>
              </a:rPr>
              <a:t>保</a:t>
            </a:r>
            <a:r>
              <a:rPr lang="zh-CN" altLang="en-US" sz="27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微软雅黑" pitchFamily="34" charset="-122"/>
              </a:rPr>
              <a:t>姆</a:t>
            </a:r>
            <a:r>
              <a:rPr lang="zh-CN" altLang="en-US" sz="2700" b="1">
                <a:latin typeface="楷体" pitchFamily="49" charset="-122"/>
                <a:ea typeface="楷体" pitchFamily="49" charset="-122"/>
                <a:sym typeface="微软雅黑" pitchFamily="34" charset="-122"/>
              </a:rPr>
              <a:t>  庄严  </a:t>
            </a:r>
            <a:r>
              <a:rPr lang="zh-CN" altLang="en-US" sz="27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微软雅黑" pitchFamily="34" charset="-122"/>
              </a:rPr>
              <a:t>祷</a:t>
            </a:r>
            <a:r>
              <a:rPr lang="zh-CN" altLang="en-US" sz="2700" b="1">
                <a:latin typeface="楷体" pitchFamily="49" charset="-122"/>
                <a:ea typeface="楷体" pitchFamily="49" charset="-122"/>
                <a:sym typeface="微软雅黑" pitchFamily="34" charset="-122"/>
              </a:rPr>
              <a:t>告  </a:t>
            </a:r>
            <a:r>
              <a:rPr lang="zh-CN" altLang="en-US" sz="27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微软雅黑" pitchFamily="34" charset="-122"/>
              </a:rPr>
              <a:t>哗</a:t>
            </a:r>
            <a:r>
              <a:rPr lang="zh-CN" altLang="en-US" sz="2700" b="1">
                <a:latin typeface="楷体" pitchFamily="49" charset="-122"/>
                <a:ea typeface="楷体" pitchFamily="49" charset="-122"/>
                <a:sym typeface="微软雅黑" pitchFamily="34" charset="-122"/>
              </a:rPr>
              <a:t>笑  </a:t>
            </a:r>
            <a:r>
              <a:rPr lang="zh-CN" altLang="en-US" sz="27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微软雅黑" pitchFamily="34" charset="-122"/>
              </a:rPr>
              <a:t>纵</a:t>
            </a:r>
            <a:r>
              <a:rPr lang="zh-CN" altLang="en-US" sz="2700" b="1">
                <a:latin typeface="楷体" pitchFamily="49" charset="-122"/>
                <a:ea typeface="楷体" pitchFamily="49" charset="-122"/>
                <a:sym typeface="微软雅黑" pitchFamily="34" charset="-122"/>
              </a:rPr>
              <a:t>横交叉</a:t>
            </a:r>
            <a:endParaRPr lang="zh-CN" altLang="en-US" sz="2700" b="1">
              <a:solidFill>
                <a:srgbClr val="C00000"/>
              </a:solidFill>
              <a:latin typeface="楷体" pitchFamily="49" charset="-122"/>
              <a:ea typeface="楷体" pitchFamily="49" charset="-122"/>
              <a:sym typeface="微软雅黑" pitchFamily="34" charset="-122"/>
            </a:endParaRPr>
          </a:p>
        </p:txBody>
      </p:sp>
      <p:sp>
        <p:nvSpPr>
          <p:cNvPr id="10253" name="文本框 16"/>
          <p:cNvSpPr txBox="1">
            <a:spLocks noChangeArrowheads="1"/>
          </p:cNvSpPr>
          <p:nvPr/>
        </p:nvSpPr>
        <p:spPr bwMode="auto">
          <a:xfrm>
            <a:off x="1807369" y="2865835"/>
            <a:ext cx="6042422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60000"/>
              </a:lnSpc>
              <a:buFont typeface="Wingdings" pitchFamily="2" charset="2"/>
              <a:buNone/>
            </a:pPr>
            <a:r>
              <a:rPr lang="zh-CN" altLang="en-US" sz="2700" b="1">
                <a:latin typeface="楷体" pitchFamily="49" charset="-122"/>
                <a:ea typeface="楷体" pitchFamily="49" charset="-122"/>
              </a:rPr>
              <a:t>沉寂  桥梁  停泊  </a:t>
            </a:r>
            <a:r>
              <a:rPr lang="zh-CN" altLang="en-US" sz="27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码</a:t>
            </a:r>
            <a:r>
              <a:rPr lang="zh-CN" altLang="en-US" sz="2700" b="1">
                <a:latin typeface="楷体" pitchFamily="49" charset="-122"/>
                <a:ea typeface="楷体" pitchFamily="49" charset="-122"/>
              </a:rPr>
              <a:t>头</a:t>
            </a:r>
            <a:r>
              <a:rPr lang="zh-CN" altLang="en-US" sz="27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</a:t>
            </a:r>
            <a:r>
              <a:rPr lang="zh-CN" altLang="en-US" sz="2700" b="1">
                <a:latin typeface="楷体" pitchFamily="49" charset="-122"/>
                <a:ea typeface="楷体" pitchFamily="49" charset="-122"/>
              </a:rPr>
              <a:t>操纵自如</a:t>
            </a:r>
          </a:p>
        </p:txBody>
      </p:sp>
    </p:spTree>
    <p:custDataLst>
      <p:tags r:id="rId1"/>
    </p:custDataLst>
  </p:cSld>
  <p:clrMapOvr>
    <a:masterClrMapping/>
  </p:clrMapOvr>
  <p:transition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90588" y="611981"/>
            <a:ext cx="1706166" cy="483394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fontAlgn="auto">
              <a:defRPr/>
            </a:pPr>
            <a:r>
              <a:rPr lang="zh-CN" altLang="en-US" sz="2700" b="1" spc="300" noProof="1">
                <a:solidFill>
                  <a:srgbClr val="078AD8"/>
                </a:solidFill>
                <a:latin typeface="黑体" panose="02010609060101010101" charset="-122"/>
                <a:ea typeface="黑体" panose="02010609060101010101" charset="-122"/>
              </a:rPr>
              <a:t>词语解释</a:t>
            </a:r>
          </a:p>
        </p:txBody>
      </p:sp>
      <p:grpSp>
        <p:nvGrpSpPr>
          <p:cNvPr id="11267" name="组合 5"/>
          <p:cNvGrpSpPr>
            <a:grpSpLocks/>
          </p:cNvGrpSpPr>
          <p:nvPr/>
        </p:nvGrpSpPr>
        <p:grpSpPr bwMode="auto">
          <a:xfrm>
            <a:off x="1179910" y="1245395"/>
            <a:ext cx="5498064" cy="535533"/>
            <a:chOff x="1971" y="2663"/>
            <a:chExt cx="11545" cy="1125"/>
          </a:xfrm>
        </p:grpSpPr>
        <p:sp>
          <p:nvSpPr>
            <p:cNvPr id="11280" name="文本框 3"/>
            <p:cNvSpPr txBox="1">
              <a:spLocks noChangeArrowheads="1"/>
            </p:cNvSpPr>
            <p:nvPr/>
          </p:nvSpPr>
          <p:spPr bwMode="auto">
            <a:xfrm>
              <a:off x="1971" y="2754"/>
              <a:ext cx="4353" cy="9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sz="2400" b="1">
                  <a:solidFill>
                    <a:srgbClr val="078AD8"/>
                  </a:solidFill>
                  <a:latin typeface="黑体" pitchFamily="49" charset="-122"/>
                  <a:ea typeface="黑体" pitchFamily="49" charset="-122"/>
                </a:rPr>
                <a:t>【船舱】</a:t>
              </a:r>
            </a:p>
          </p:txBody>
        </p:sp>
        <p:sp>
          <p:nvSpPr>
            <p:cNvPr id="11281" name="文本框 28"/>
            <p:cNvSpPr txBox="1">
              <a:spLocks noChangeArrowheads="1"/>
            </p:cNvSpPr>
            <p:nvPr/>
          </p:nvSpPr>
          <p:spPr bwMode="auto">
            <a:xfrm>
              <a:off x="4683" y="2663"/>
              <a:ext cx="8833" cy="1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zh-CN" sz="2400" b="1">
                  <a:latin typeface="楷体" pitchFamily="49" charset="-122"/>
                  <a:ea typeface="楷体" pitchFamily="49" charset="-122"/>
                </a:rPr>
                <a:t>船内载乘客，装货物的地方。</a:t>
              </a:r>
              <a:endParaRPr lang="zh-CN" altLang="en-US" sz="2400" b="1">
                <a:latin typeface="楷体" pitchFamily="49" charset="-122"/>
                <a:ea typeface="楷体" pitchFamily="49" charset="-122"/>
              </a:endParaRPr>
            </a:p>
          </p:txBody>
        </p:sp>
      </p:grpSp>
      <p:grpSp>
        <p:nvGrpSpPr>
          <p:cNvPr id="11268" name="组合 5"/>
          <p:cNvGrpSpPr>
            <a:grpSpLocks/>
          </p:cNvGrpSpPr>
          <p:nvPr/>
        </p:nvGrpSpPr>
        <p:grpSpPr bwMode="auto">
          <a:xfrm>
            <a:off x="1179910" y="1794274"/>
            <a:ext cx="3332554" cy="535349"/>
            <a:chOff x="1971" y="2663"/>
            <a:chExt cx="6998" cy="1122"/>
          </a:xfrm>
        </p:grpSpPr>
        <p:sp>
          <p:nvSpPr>
            <p:cNvPr id="11278" name="文本框 3"/>
            <p:cNvSpPr txBox="1">
              <a:spLocks noChangeArrowheads="1"/>
            </p:cNvSpPr>
            <p:nvPr/>
          </p:nvSpPr>
          <p:spPr bwMode="auto">
            <a:xfrm>
              <a:off x="1971" y="2754"/>
              <a:ext cx="4353" cy="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sz="2400" b="1">
                  <a:solidFill>
                    <a:srgbClr val="078AD8"/>
                  </a:solidFill>
                  <a:latin typeface="黑体" pitchFamily="49" charset="-122"/>
                  <a:ea typeface="黑体" pitchFamily="49" charset="-122"/>
                </a:rPr>
                <a:t>【耸立】</a:t>
              </a:r>
            </a:p>
          </p:txBody>
        </p:sp>
        <p:sp>
          <p:nvSpPr>
            <p:cNvPr id="11279" name="文本框 28"/>
            <p:cNvSpPr txBox="1">
              <a:spLocks noChangeArrowheads="1"/>
            </p:cNvSpPr>
            <p:nvPr/>
          </p:nvSpPr>
          <p:spPr bwMode="auto">
            <a:xfrm>
              <a:off x="4683" y="2663"/>
              <a:ext cx="4286" cy="1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zh-CN" sz="2400" b="1">
                  <a:latin typeface="楷体" pitchFamily="49" charset="-122"/>
                  <a:ea typeface="楷体" pitchFamily="49" charset="-122"/>
                </a:rPr>
                <a:t>高高的直立。</a:t>
              </a:r>
              <a:endParaRPr lang="zh-CN" altLang="en-US" sz="2400" b="1">
                <a:latin typeface="楷体" pitchFamily="49" charset="-122"/>
                <a:ea typeface="楷体" pitchFamily="49" charset="-122"/>
              </a:endParaRPr>
            </a:p>
          </p:txBody>
        </p:sp>
      </p:grpSp>
      <p:grpSp>
        <p:nvGrpSpPr>
          <p:cNvPr id="11269" name="组合 5"/>
          <p:cNvGrpSpPr>
            <a:grpSpLocks/>
          </p:cNvGrpSpPr>
          <p:nvPr/>
        </p:nvGrpSpPr>
        <p:grpSpPr bwMode="auto">
          <a:xfrm>
            <a:off x="1179910" y="2344343"/>
            <a:ext cx="7044924" cy="978938"/>
            <a:chOff x="1971" y="2663"/>
            <a:chExt cx="14793" cy="2055"/>
          </a:xfrm>
        </p:grpSpPr>
        <p:sp>
          <p:nvSpPr>
            <p:cNvPr id="11276" name="文本框 6"/>
            <p:cNvSpPr txBox="1">
              <a:spLocks noChangeArrowheads="1"/>
            </p:cNvSpPr>
            <p:nvPr/>
          </p:nvSpPr>
          <p:spPr bwMode="auto">
            <a:xfrm>
              <a:off x="1971" y="2754"/>
              <a:ext cx="4353" cy="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sz="2400" b="1">
                  <a:solidFill>
                    <a:srgbClr val="078AD8"/>
                  </a:solidFill>
                  <a:latin typeface="黑体" pitchFamily="49" charset="-122"/>
                  <a:ea typeface="黑体" pitchFamily="49" charset="-122"/>
                </a:rPr>
                <a:t>【雇定】</a:t>
              </a:r>
            </a:p>
          </p:txBody>
        </p:sp>
        <p:sp>
          <p:nvSpPr>
            <p:cNvPr id="11277" name="文本框 28"/>
            <p:cNvSpPr txBox="1">
              <a:spLocks noChangeArrowheads="1"/>
            </p:cNvSpPr>
            <p:nvPr/>
          </p:nvSpPr>
          <p:spPr bwMode="auto">
            <a:xfrm>
              <a:off x="4683" y="2663"/>
              <a:ext cx="12081" cy="2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zh-CN" sz="2400" b="1" dirty="0">
                  <a:latin typeface="楷体" pitchFamily="49" charset="-122"/>
                  <a:ea typeface="楷体" pitchFamily="49" charset="-122"/>
                </a:rPr>
                <a:t>指事先已确定好，某人在某一时间内专门</a:t>
              </a:r>
            </a:p>
            <a:p>
              <a:pPr eaLnBrk="1" hangingPunct="1">
                <a:lnSpc>
                  <a:spcPct val="120000"/>
                </a:lnSpc>
              </a:pPr>
              <a:r>
                <a:rPr lang="zh-CN" altLang="zh-CN" sz="2400" b="1" dirty="0">
                  <a:latin typeface="楷体" pitchFamily="49" charset="-122"/>
                  <a:ea typeface="楷体" pitchFamily="49" charset="-122"/>
                </a:rPr>
                <a:t>为自己服务。</a:t>
              </a:r>
              <a:endParaRPr lang="zh-CN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</p:grpSp>
      <p:grpSp>
        <p:nvGrpSpPr>
          <p:cNvPr id="11270" name="组合 5"/>
          <p:cNvGrpSpPr>
            <a:grpSpLocks/>
          </p:cNvGrpSpPr>
          <p:nvPr/>
        </p:nvGrpSpPr>
        <p:grpSpPr bwMode="auto">
          <a:xfrm>
            <a:off x="1170385" y="3336132"/>
            <a:ext cx="7310209" cy="535533"/>
            <a:chOff x="1971" y="2663"/>
            <a:chExt cx="15348" cy="1125"/>
          </a:xfrm>
        </p:grpSpPr>
        <p:sp>
          <p:nvSpPr>
            <p:cNvPr id="11274" name="文本框 3"/>
            <p:cNvSpPr txBox="1">
              <a:spLocks noChangeArrowheads="1"/>
            </p:cNvSpPr>
            <p:nvPr/>
          </p:nvSpPr>
          <p:spPr bwMode="auto">
            <a:xfrm>
              <a:off x="1971" y="2754"/>
              <a:ext cx="4353" cy="9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sz="2400" b="1">
                  <a:solidFill>
                    <a:srgbClr val="078AD8"/>
                  </a:solidFill>
                  <a:latin typeface="黑体" pitchFamily="49" charset="-122"/>
                  <a:ea typeface="黑体" pitchFamily="49" charset="-122"/>
                </a:rPr>
                <a:t>【操纵自如】</a:t>
              </a:r>
            </a:p>
          </p:txBody>
        </p:sp>
        <p:sp>
          <p:nvSpPr>
            <p:cNvPr id="11275" name="文本框 37"/>
            <p:cNvSpPr txBox="1">
              <a:spLocks noChangeArrowheads="1"/>
            </p:cNvSpPr>
            <p:nvPr/>
          </p:nvSpPr>
          <p:spPr bwMode="auto">
            <a:xfrm>
              <a:off x="5889" y="2663"/>
              <a:ext cx="11430" cy="1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zh-CN" sz="2400" b="1">
                  <a:latin typeface="楷体" pitchFamily="49" charset="-122"/>
                  <a:ea typeface="楷体" pitchFamily="49" charset="-122"/>
                </a:rPr>
                <a:t>控制或驾驶时能灵活自如，完全如意。</a:t>
              </a:r>
              <a:endParaRPr lang="zh-CN" altLang="en-US" sz="2400" b="1">
                <a:latin typeface="楷体" pitchFamily="49" charset="-122"/>
                <a:ea typeface="楷体" pitchFamily="49" charset="-122"/>
              </a:endParaRPr>
            </a:p>
          </p:txBody>
        </p:sp>
      </p:grpSp>
      <p:grpSp>
        <p:nvGrpSpPr>
          <p:cNvPr id="11271" name="组合 5"/>
          <p:cNvGrpSpPr>
            <a:grpSpLocks/>
          </p:cNvGrpSpPr>
          <p:nvPr/>
        </p:nvGrpSpPr>
        <p:grpSpPr bwMode="auto">
          <a:xfrm>
            <a:off x="1170385" y="3885009"/>
            <a:ext cx="5763349" cy="535531"/>
            <a:chOff x="1971" y="2663"/>
            <a:chExt cx="12100" cy="1125"/>
          </a:xfrm>
        </p:grpSpPr>
        <p:sp>
          <p:nvSpPr>
            <p:cNvPr id="11272" name="文本框 3"/>
            <p:cNvSpPr txBox="1">
              <a:spLocks noChangeArrowheads="1"/>
            </p:cNvSpPr>
            <p:nvPr/>
          </p:nvSpPr>
          <p:spPr bwMode="auto">
            <a:xfrm>
              <a:off x="1971" y="2754"/>
              <a:ext cx="4353" cy="9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sz="2400" b="1">
                  <a:solidFill>
                    <a:srgbClr val="078AD8"/>
                  </a:solidFill>
                  <a:latin typeface="黑体" pitchFamily="49" charset="-122"/>
                  <a:ea typeface="黑体" pitchFamily="49" charset="-122"/>
                </a:rPr>
                <a:t>【手忙脚乱】</a:t>
              </a:r>
            </a:p>
          </p:txBody>
        </p:sp>
        <p:sp>
          <p:nvSpPr>
            <p:cNvPr id="11273" name="文本框 37"/>
            <p:cNvSpPr txBox="1">
              <a:spLocks noChangeArrowheads="1"/>
            </p:cNvSpPr>
            <p:nvPr/>
          </p:nvSpPr>
          <p:spPr bwMode="auto">
            <a:xfrm>
              <a:off x="5889" y="2663"/>
              <a:ext cx="8182" cy="1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zh-CN" sz="2400" b="1">
                  <a:latin typeface="楷体" pitchFamily="49" charset="-122"/>
                  <a:ea typeface="楷体" pitchFamily="49" charset="-122"/>
                </a:rPr>
                <a:t>形容做事慌张，没有条理。</a:t>
              </a:r>
              <a:endParaRPr lang="zh-CN" altLang="en-US" sz="2400" b="1">
                <a:latin typeface="楷体" pitchFamily="49" charset="-122"/>
                <a:ea typeface="楷体" pitchFamily="49" charset="-122"/>
              </a:endParaRPr>
            </a:p>
          </p:txBody>
        </p:sp>
      </p:grpSp>
    </p:spTree>
    <p:custDataLst>
      <p:tags r:id="rId1"/>
    </p:custDataLst>
  </p:cSld>
  <p:clrMapOvr>
    <a:masterClrMapping/>
  </p:clrMapOvr>
  <p:transition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90588" y="611981"/>
            <a:ext cx="1706166" cy="483394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fontAlgn="auto">
              <a:defRPr/>
            </a:pPr>
            <a:r>
              <a:rPr lang="zh-CN" altLang="en-US" sz="2700" b="1" spc="300" noProof="1">
                <a:solidFill>
                  <a:srgbClr val="078AD8"/>
                </a:solidFill>
                <a:latin typeface="黑体" panose="02010609060101010101" charset="-122"/>
                <a:ea typeface="黑体" panose="02010609060101010101" charset="-122"/>
              </a:rPr>
              <a:t>初读课文</a:t>
            </a:r>
          </a:p>
        </p:txBody>
      </p:sp>
      <p:sp>
        <p:nvSpPr>
          <p:cNvPr id="14338" name="文本框 14337"/>
          <p:cNvSpPr txBox="1"/>
          <p:nvPr/>
        </p:nvSpPr>
        <p:spPr>
          <a:xfrm>
            <a:off x="952500" y="1281113"/>
            <a:ext cx="7067550" cy="954881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defRPr/>
            </a:pPr>
            <a:r>
              <a:rPr lang="en-US" altLang="zh-CN" sz="2400" b="1" spc="225" noProof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</a:t>
            </a:r>
            <a:r>
              <a:rPr lang="zh-CN" altLang="en-US" sz="2400" b="1" spc="225" noProof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通读课文，说一说课文围绕小艇写了哪几个方面的内容呢？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654154" y="2468166"/>
            <a:ext cx="1685398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小艇的样子</a:t>
            </a: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4654153" y="3046810"/>
            <a:ext cx="2478884" cy="567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船夫的驾驶技术</a:t>
            </a:r>
            <a:r>
              <a:rPr lang="zh-CN" altLang="en-US" sz="2700" b="1" dirty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 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585097" y="3680223"/>
            <a:ext cx="4537472" cy="511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小艇在人们生活中的作用</a:t>
            </a:r>
          </a:p>
        </p:txBody>
      </p:sp>
      <p:pic>
        <p:nvPicPr>
          <p:cNvPr id="12295" name="图片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9004" y="2390775"/>
            <a:ext cx="2857500" cy="1903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9" grpId="0"/>
      <p:bldP spid="10" grpId="0"/>
      <p:bldP spid="8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15_Office 主题​​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Words>1540</Words>
  <Application>Microsoft Office PowerPoint</Application>
  <PresentationFormat>全屏显示(16:9)</PresentationFormat>
  <Paragraphs>206</Paragraphs>
  <Slides>36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36</vt:i4>
      </vt:variant>
    </vt:vector>
  </HeadingPairs>
  <TitlesOfParts>
    <vt:vector size="53" baseType="lpstr">
      <vt:lpstr>Meiryo</vt:lpstr>
      <vt:lpstr>仿宋</vt:lpstr>
      <vt:lpstr>汉仪中楷简</vt:lpstr>
      <vt:lpstr>黑体</vt:lpstr>
      <vt:lpstr>楷体</vt:lpstr>
      <vt:lpstr>宋体</vt:lpstr>
      <vt:lpstr>田氏颜体大字库</vt:lpstr>
      <vt:lpstr>微软雅黑</vt:lpstr>
      <vt:lpstr>新宋体</vt:lpstr>
      <vt:lpstr>Arial</vt:lpstr>
      <vt:lpstr>Calibri</vt:lpstr>
      <vt:lpstr>Calibri Light</vt:lpstr>
      <vt:lpstr>GB Pinyinok-D</vt:lpstr>
      <vt:lpstr>Times New Roman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3</cp:revision>
  <dcterms:created xsi:type="dcterms:W3CDTF">2019-06-19T02:08:00Z</dcterms:created>
  <dcterms:modified xsi:type="dcterms:W3CDTF">2021-10-25T08:20:51Z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2052-11.1.0.9305</vt:lpwstr>
  </property>
</Properties>
</file>