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2"/>
  </p:notesMasterIdLst>
  <p:sldIdLst>
    <p:sldId id="257" r:id="rId3"/>
    <p:sldId id="258" r:id="rId4"/>
    <p:sldId id="259" r:id="rId5"/>
    <p:sldId id="265" r:id="rId6"/>
    <p:sldId id="317" r:id="rId7"/>
    <p:sldId id="11088657" r:id="rId8"/>
    <p:sldId id="319" r:id="rId9"/>
    <p:sldId id="11088658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11088659" r:id="rId18"/>
    <p:sldId id="282" r:id="rId19"/>
    <p:sldId id="11088655" r:id="rId20"/>
    <p:sldId id="11088660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01F"/>
    <a:srgbClr val="4048D1"/>
    <a:srgbClr val="1F26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96FDC-F9ED-4DC2-BC74-E71E6DB44B8D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9DB10-8D7A-44EC-9382-D585B3899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374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9DB10-8D7A-44EC-9382-D585B389906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990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1734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98D887B-6E6E-4FAB-BB19-13C0BBAB96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8BD5C62-A1FF-446D-8A8E-9CE512F42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5978715-BF85-4EE4-8A40-F0360CDF3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03276D6-0FF0-4CF8-855F-D40FD6408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ABE2A98-7E93-40E5-925A-F0581A698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06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749219F-DED5-4C8E-AA95-6F36E56E2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187B0EC-D312-4411-9720-F78EF0AE0C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B5FD093-1103-45AC-BD87-75B5ADF6A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2E5F307-7A9D-4404-AF0D-A85C26DB5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F614E91-1E3F-4A50-A3AB-5A744B76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66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5D3EAFC7-1B96-43C5-ABD1-026E905CED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6F42C88-685F-4C4D-90ED-3CF41A5F0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BEDA8E7-520B-4FB6-B1B2-91354A406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43271DA-B9AD-4B50-AE2D-4D35668CD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DF0C14F-24C7-4290-BA0A-9E2F22212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643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327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5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247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206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418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1883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807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54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929A59B-4F1B-451C-A2AD-4A52BB524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C18775E-C235-4A5F-823A-63A9B3FD0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111A338-0890-4CD1-BABC-B9D24FD52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9CE81F6-08E6-497F-ADC7-4971263E5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6B6C27A-822D-40FA-B753-B8F8FC6D2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3636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81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64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7612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032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0DD6750-8F32-4B81-88EA-584C861B9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42ECCA3-1F20-42D9-897B-1E61402DC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18C7577-E670-434B-893F-72774564F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A5C3D6D-287C-45CC-A73D-4CBB108B1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8BE52EE-A492-4376-8CD7-D1B60B239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42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ED0783E-FF66-4240-B398-726A42231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50E2233-E82B-46D0-B640-F6D700C1A1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8A5B592-5A6B-4636-9BE1-AC25D82DCF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B1DC9D3-CCCC-410E-B09A-70A293B57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844C396-80D4-4437-AC85-F52C9BBAB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317923F-92E8-44C6-889D-D9E8F66D2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10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AF2EDEE-5E1C-4B63-92D1-369DFB55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BE00170-08F9-4879-9CF3-C04E7246E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BE46C80-6604-4C4C-B91D-3D4BBCA9D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C04A346A-09BF-462C-8DA9-1A7647D17F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FBBAEDEF-9807-4B28-B6EA-19F2D31D45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90F3D130-DF07-4936-B40B-17C18BFF3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2ADDCEB7-B909-4924-A14F-E46AD6EE3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457B3C0-E07B-4949-B4DE-0EE92BF6D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579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99F84B6-1253-4A32-905B-81B6DEA66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F6436CA9-3AC7-42F0-A5C5-7264C6E21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131339E7-BDA9-49D4-B275-B86C250F1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257D8663-CA0F-4527-9FDA-B997E54F1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15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88676812-579A-4763-91B8-D470B2B94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F26B0A6-CB58-4577-A9FF-8EC3EC6E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29259B3D-6E5A-4B21-BE4B-3559236EA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944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139415-91A5-4030-BD39-A515AB3E1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79205A5-E1D2-4BCF-A5C7-54A03124F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E8819FF-2AFE-4EC5-9B01-D904CB3910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9B0F35B-E7E0-413C-9E85-C49932349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9D2656C-1F6E-4B31-9584-4CDB5463F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CA39153-0608-4C06-90BB-CC5039AF2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059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2DF20D1-ADDA-4B20-8273-16EC485F0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9C886685-7203-490C-B614-B8AE0D68E4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1A6E18D-B8DA-4A48-81B4-08A1C3D89C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EB90676-1592-4C51-8D17-F66E4A6CD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CFD5D5A-C613-4434-8315-1374E80C2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FB7E779-BC4C-4D20-BCCD-AE46443E6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908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DA86A7A-27C2-4A5F-8C33-B09AD6368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86EA67B-5E7F-4CBF-8F3D-23F4342EB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E892C58-093D-4EC1-A9A0-B8A1A813EA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9BCDA-8B7F-4560-9980-7BE248BD2A17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C0D3354-87F0-49CB-B655-C95DC02A9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BE6E364-C178-4B27-8A84-C3AFB4F024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2152B-B7D0-4B84-A314-7CBD4B4BEBAA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DE94A19E-DF2D-4E9E-A9A6-6D5867F91C55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393DACDD-94CA-4A82-B99B-9A9FEAFEB20A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4048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: 圆角 16">
              <a:extLst>
                <a:ext uri="{FF2B5EF4-FFF2-40B4-BE49-F238E27FC236}">
                  <a16:creationId xmlns="" xmlns:a16="http://schemas.microsoft.com/office/drawing/2014/main" id="{874FA256-2E52-469F-A9FA-74C63CE6DE7F}"/>
                </a:ext>
              </a:extLst>
            </p:cNvPr>
            <p:cNvSpPr/>
            <p:nvPr/>
          </p:nvSpPr>
          <p:spPr>
            <a:xfrm>
              <a:off x="353696" y="296544"/>
              <a:ext cx="11484609" cy="6282055"/>
            </a:xfrm>
            <a:prstGeom prst="roundRect">
              <a:avLst>
                <a:gd name="adj" fmla="val 4211"/>
              </a:avLst>
            </a:prstGeom>
            <a:solidFill>
              <a:srgbClr val="FBB0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DBD8B244-4326-4F8F-96E1-320752AEA66C}"/>
                </a:ext>
              </a:extLst>
            </p:cNvPr>
            <p:cNvSpPr/>
            <p:nvPr/>
          </p:nvSpPr>
          <p:spPr>
            <a:xfrm>
              <a:off x="506096" y="371336"/>
              <a:ext cx="11179808" cy="6115328"/>
            </a:xfrm>
            <a:prstGeom prst="roundRect">
              <a:avLst>
                <a:gd name="adj" fmla="val 4211"/>
              </a:avLst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278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9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2199B92-7BDC-42CB-9767-C4ADEC54A1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412941" y="2297160"/>
            <a:ext cx="7366119" cy="157087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神奇的探险之旅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C003860-1E01-477D-A08C-524E76AB9784}"/>
              </a:ext>
            </a:extLst>
          </p:cNvPr>
          <p:cNvSpPr txBox="1"/>
          <p:nvPr/>
        </p:nvSpPr>
        <p:spPr>
          <a:xfrm>
            <a:off x="4792134" y="1117931"/>
            <a:ext cx="2607733" cy="15708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习作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A3745C0-C8A8-452A-8AF5-EBAAB3BCC47F}"/>
              </a:ext>
            </a:extLst>
          </p:cNvPr>
          <p:cNvGrpSpPr/>
          <p:nvPr/>
        </p:nvGrpSpPr>
        <p:grpSpPr>
          <a:xfrm>
            <a:off x="3378201" y="3832945"/>
            <a:ext cx="5427133" cy="377024"/>
            <a:chOff x="3382434" y="3995278"/>
            <a:chExt cx="5427133" cy="377024"/>
          </a:xfrm>
        </p:grpSpPr>
        <p:sp>
          <p:nvSpPr>
            <p:cNvPr id="3" name="文本框 29"/>
            <p:cNvSpPr txBox="1">
              <a:spLocks noChangeArrowheads="1"/>
            </p:cNvSpPr>
            <p:nvPr/>
          </p:nvSpPr>
          <p:spPr bwMode="auto">
            <a:xfrm>
              <a:off x="3382434" y="3995278"/>
              <a:ext cx="5427133" cy="3462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8579" tIns="34289" rIns="68579" bIns="34289">
              <a:spAutoFit/>
            </a:bodyPr>
            <a:lstStyle/>
            <a:p>
              <a:pPr algn="di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语文</a:t>
              </a:r>
              <a:r>
                <a:rPr lang="en-US" altLang="zh-CN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·</a:t>
              </a: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人教版</a:t>
              </a:r>
              <a:r>
                <a:rPr lang="en-US" altLang="zh-CN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·</a:t>
              </a:r>
              <a:r>
                <a:rPr lang="zh-CN" altLang="zh-CN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五</a:t>
              </a: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年级下册</a:t>
              </a: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89043EB0-BB48-4EE1-A6DE-F747BFD3A525}"/>
                </a:ext>
              </a:extLst>
            </p:cNvPr>
            <p:cNvCxnSpPr/>
            <p:nvPr/>
          </p:nvCxnSpPr>
          <p:spPr>
            <a:xfrm>
              <a:off x="3450169" y="4372302"/>
              <a:ext cx="5283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CE9469C-B45A-4AA5-83BC-47BE2340CBCA}"/>
              </a:ext>
            </a:extLst>
          </p:cNvPr>
          <p:cNvSpPr txBox="1"/>
          <p:nvPr/>
        </p:nvSpPr>
        <p:spPr>
          <a:xfrm>
            <a:off x="4212169" y="4758015"/>
            <a:ext cx="375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时间：</a:t>
            </a:r>
            <a:r>
              <a:rPr lang="en-US" altLang="zh-CN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20XX      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讲师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：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优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品</a:t>
            </a:r>
            <a:r>
              <a:rPr lang="en-US" altLang="zh-CN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PPT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167332" y="1399330"/>
            <a:ext cx="4890135" cy="389382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00000"/>
              </a:lnSpc>
            </a:pPr>
            <a:r>
              <a:rPr sz="3200" b="1" dirty="0" err="1">
                <a:solidFill>
                  <a:schemeClr val="bg1"/>
                </a:solidFill>
                <a:latin typeface="+mj-ea"/>
                <a:ea typeface="+mj-ea"/>
                <a:cs typeface="楷体" panose="02010609060101010101" charset="-122"/>
              </a:rPr>
              <a:t>修改步骤</a:t>
            </a:r>
            <a:endParaRPr sz="3200" b="1" dirty="0">
              <a:solidFill>
                <a:schemeClr val="bg1"/>
              </a:solidFill>
              <a:latin typeface="+mj-ea"/>
              <a:ea typeface="+mj-ea"/>
              <a:cs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sz="3200" dirty="0">
                <a:solidFill>
                  <a:schemeClr val="bg1"/>
                </a:solidFill>
                <a:latin typeface="+mn-ea"/>
                <a:cs typeface="楷体" panose="02010609060101010101" charset="-122"/>
              </a:rPr>
              <a:t>（1）修改错别字。</a:t>
            </a:r>
          </a:p>
          <a:p>
            <a:pPr>
              <a:lnSpc>
                <a:spcPct val="200000"/>
              </a:lnSpc>
            </a:pPr>
            <a:r>
              <a:rPr sz="3200" dirty="0">
                <a:solidFill>
                  <a:schemeClr val="bg1"/>
                </a:solidFill>
                <a:latin typeface="+mn-ea"/>
                <a:cs typeface="楷体" panose="02010609060101010101" charset="-122"/>
              </a:rPr>
              <a:t>（2）修改不通顺的句子。</a:t>
            </a:r>
          </a:p>
          <a:p>
            <a:pPr>
              <a:lnSpc>
                <a:spcPct val="200000"/>
              </a:lnSpc>
            </a:pPr>
            <a:r>
              <a:rPr sz="3200" dirty="0">
                <a:solidFill>
                  <a:schemeClr val="bg1"/>
                </a:solidFill>
                <a:latin typeface="+mn-ea"/>
                <a:cs typeface="楷体" panose="02010609060101010101" charset="-122"/>
              </a:rPr>
              <a:t>（3）修改啰嗦的段落。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3D50F9DA-43F5-4E3D-84E9-FFF299CD170E}"/>
              </a:ext>
            </a:extLst>
          </p:cNvPr>
          <p:cNvGrpSpPr/>
          <p:nvPr/>
        </p:nvGrpSpPr>
        <p:grpSpPr>
          <a:xfrm>
            <a:off x="728134" y="438420"/>
            <a:ext cx="4047067" cy="1024467"/>
            <a:chOff x="660400" y="505904"/>
            <a:chExt cx="4047067" cy="1024467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02215836-5B3D-45A7-BFD1-E39AC89EE74E}"/>
                </a:ext>
              </a:extLst>
            </p:cNvPr>
            <p:cNvSpPr txBox="1"/>
            <p:nvPr/>
          </p:nvSpPr>
          <p:spPr>
            <a:xfrm>
              <a:off x="1659468" y="787306"/>
              <a:ext cx="304799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修改评议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868CFD06-B4E9-488F-90A5-4C26C2CB7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" y="505904"/>
              <a:ext cx="1024467" cy="1024467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82332450-52BB-4D7A-855A-C52FF42690AE}"/>
              </a:ext>
            </a:extLst>
          </p:cNvPr>
          <p:cNvGrpSpPr/>
          <p:nvPr/>
        </p:nvGrpSpPr>
        <p:grpSpPr>
          <a:xfrm>
            <a:off x="786033" y="1181487"/>
            <a:ext cx="4930335" cy="4781376"/>
            <a:chOff x="382488" y="1181487"/>
            <a:chExt cx="4930335" cy="4781376"/>
          </a:xfrm>
        </p:grpSpPr>
        <p:sp>
          <p:nvSpPr>
            <p:cNvPr id="11" name="图形 5">
              <a:extLst>
                <a:ext uri="{FF2B5EF4-FFF2-40B4-BE49-F238E27FC236}">
                  <a16:creationId xmlns="" xmlns:a16="http://schemas.microsoft.com/office/drawing/2014/main" id="{C49AD4C3-2B69-4F15-9108-B3CF2561FD6D}"/>
                </a:ext>
              </a:extLst>
            </p:cNvPr>
            <p:cNvSpPr/>
            <p:nvPr/>
          </p:nvSpPr>
          <p:spPr>
            <a:xfrm rot="10800000">
              <a:off x="1505821" y="1715808"/>
              <a:ext cx="3807002" cy="3994134"/>
            </a:xfrm>
            <a:custGeom>
              <a:avLst/>
              <a:gdLst>
                <a:gd name="connsiteX0" fmla="*/ 1063569 w 1182351"/>
                <a:gd name="connsiteY0" fmla="*/ 169133 h 1240471"/>
                <a:gd name="connsiteX1" fmla="*/ 1173107 w 1182351"/>
                <a:gd name="connsiteY1" fmla="*/ 710153 h 1240471"/>
                <a:gd name="connsiteX2" fmla="*/ 911169 w 1182351"/>
                <a:gd name="connsiteY2" fmla="*/ 1216883 h 1240471"/>
                <a:gd name="connsiteX3" fmla="*/ 350146 w 1182351"/>
                <a:gd name="connsiteY3" fmla="*/ 1084486 h 1240471"/>
                <a:gd name="connsiteX4" fmla="*/ 579 w 1182351"/>
                <a:gd name="connsiteY4" fmla="*/ 708248 h 1240471"/>
                <a:gd name="connsiteX5" fmla="*/ 246324 w 1182351"/>
                <a:gd name="connsiteY5" fmla="*/ 298673 h 1240471"/>
                <a:gd name="connsiteX6" fmla="*/ 622561 w 1182351"/>
                <a:gd name="connsiteY6" fmla="*/ 8161 h 1240471"/>
                <a:gd name="connsiteX7" fmla="*/ 1063569 w 1182351"/>
                <a:gd name="connsiteY7" fmla="*/ 169133 h 1240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2351" h="1240471">
                  <a:moveTo>
                    <a:pt x="1063569" y="169133"/>
                  </a:moveTo>
                  <a:cubicBezTo>
                    <a:pt x="1171202" y="299626"/>
                    <a:pt x="1199777" y="497746"/>
                    <a:pt x="1173107" y="710153"/>
                  </a:cubicBezTo>
                  <a:cubicBezTo>
                    <a:pt x="1146437" y="922561"/>
                    <a:pt x="1063569" y="1149256"/>
                    <a:pt x="911169" y="1216883"/>
                  </a:cubicBezTo>
                  <a:cubicBezTo>
                    <a:pt x="758769" y="1285463"/>
                    <a:pt x="536836" y="1194023"/>
                    <a:pt x="350146" y="1084486"/>
                  </a:cubicBezTo>
                  <a:cubicBezTo>
                    <a:pt x="162504" y="973996"/>
                    <a:pt x="10104" y="843503"/>
                    <a:pt x="579" y="708248"/>
                  </a:cubicBezTo>
                  <a:cubicBezTo>
                    <a:pt x="-8946" y="572993"/>
                    <a:pt x="125356" y="431071"/>
                    <a:pt x="246324" y="298673"/>
                  </a:cubicBezTo>
                  <a:cubicBezTo>
                    <a:pt x="367291" y="165323"/>
                    <a:pt x="474924" y="39593"/>
                    <a:pt x="622561" y="8161"/>
                  </a:cubicBezTo>
                  <a:cubicBezTo>
                    <a:pt x="769246" y="-23272"/>
                    <a:pt x="955936" y="38641"/>
                    <a:pt x="1063569" y="16913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E36C6C9F-73BB-437D-892F-1B9F56FAE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488" y="1181487"/>
              <a:ext cx="4781376" cy="478137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727202" y="1965670"/>
            <a:ext cx="4211653" cy="325704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>
                <a:solidFill>
                  <a:schemeClr val="bg1"/>
                </a:solidFill>
                <a:latin typeface="+mn-ea"/>
              </a:rPr>
              <a:t>2</a:t>
            </a: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、</a:t>
            </a:r>
            <a:r>
              <a:rPr sz="2800" dirty="0" err="1">
                <a:solidFill>
                  <a:schemeClr val="bg1"/>
                </a:solidFill>
                <a:latin typeface="+mn-ea"/>
              </a:rPr>
              <a:t>引导学生先回顾本次习作的具体要求,根据习作要求</a:t>
            </a: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同</a:t>
            </a:r>
            <a:r>
              <a:rPr sz="2800" dirty="0" err="1">
                <a:solidFill>
                  <a:schemeClr val="bg1"/>
                </a:solidFill>
                <a:latin typeface="+mn-ea"/>
              </a:rPr>
              <a:t>学间互评互改,发现习作中的优点和不足。小组内交流推荐优秀习作</a:t>
            </a:r>
            <a:r>
              <a:rPr sz="2800" dirty="0">
                <a:solidFill>
                  <a:schemeClr val="bg1"/>
                </a:solidFill>
                <a:latin typeface="+mn-ea"/>
              </a:rPr>
              <a:t>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5AAE90E8-1D5F-4863-9FC4-8D66A72603BB}"/>
              </a:ext>
            </a:extLst>
          </p:cNvPr>
          <p:cNvGrpSpPr/>
          <p:nvPr/>
        </p:nvGrpSpPr>
        <p:grpSpPr>
          <a:xfrm>
            <a:off x="728134" y="438420"/>
            <a:ext cx="4047067" cy="1024467"/>
            <a:chOff x="660400" y="505904"/>
            <a:chExt cx="4047067" cy="1024467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A4F45116-B36B-4B3D-8559-74FAFC1EB83D}"/>
                </a:ext>
              </a:extLst>
            </p:cNvPr>
            <p:cNvSpPr txBox="1"/>
            <p:nvPr/>
          </p:nvSpPr>
          <p:spPr>
            <a:xfrm>
              <a:off x="1659468" y="787306"/>
              <a:ext cx="304799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修改评议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CD323028-0BB6-49FA-9462-FBDEDF59A8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" y="505904"/>
              <a:ext cx="1024467" cy="1024467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B4C4EB6E-12FB-4632-A2CB-0B0037CE1111}"/>
              </a:ext>
            </a:extLst>
          </p:cNvPr>
          <p:cNvGrpSpPr/>
          <p:nvPr/>
        </p:nvGrpSpPr>
        <p:grpSpPr>
          <a:xfrm>
            <a:off x="6417398" y="1413293"/>
            <a:ext cx="4577430" cy="4577430"/>
            <a:chOff x="6417398" y="1413293"/>
            <a:chExt cx="4577430" cy="4577430"/>
          </a:xfrm>
        </p:grpSpPr>
        <p:sp>
          <p:nvSpPr>
            <p:cNvPr id="17" name="图形 5">
              <a:extLst>
                <a:ext uri="{FF2B5EF4-FFF2-40B4-BE49-F238E27FC236}">
                  <a16:creationId xmlns="" xmlns:a16="http://schemas.microsoft.com/office/drawing/2014/main" id="{886C77AD-07F1-417E-A269-D719A6F919C4}"/>
                </a:ext>
              </a:extLst>
            </p:cNvPr>
            <p:cNvSpPr/>
            <p:nvPr/>
          </p:nvSpPr>
          <p:spPr>
            <a:xfrm rot="190160">
              <a:off x="6524899" y="1704941"/>
              <a:ext cx="3807002" cy="3994134"/>
            </a:xfrm>
            <a:custGeom>
              <a:avLst/>
              <a:gdLst>
                <a:gd name="connsiteX0" fmla="*/ 1063569 w 1182351"/>
                <a:gd name="connsiteY0" fmla="*/ 169133 h 1240471"/>
                <a:gd name="connsiteX1" fmla="*/ 1173107 w 1182351"/>
                <a:gd name="connsiteY1" fmla="*/ 710153 h 1240471"/>
                <a:gd name="connsiteX2" fmla="*/ 911169 w 1182351"/>
                <a:gd name="connsiteY2" fmla="*/ 1216883 h 1240471"/>
                <a:gd name="connsiteX3" fmla="*/ 350146 w 1182351"/>
                <a:gd name="connsiteY3" fmla="*/ 1084486 h 1240471"/>
                <a:gd name="connsiteX4" fmla="*/ 579 w 1182351"/>
                <a:gd name="connsiteY4" fmla="*/ 708248 h 1240471"/>
                <a:gd name="connsiteX5" fmla="*/ 246324 w 1182351"/>
                <a:gd name="connsiteY5" fmla="*/ 298673 h 1240471"/>
                <a:gd name="connsiteX6" fmla="*/ 622561 w 1182351"/>
                <a:gd name="connsiteY6" fmla="*/ 8161 h 1240471"/>
                <a:gd name="connsiteX7" fmla="*/ 1063569 w 1182351"/>
                <a:gd name="connsiteY7" fmla="*/ 169133 h 1240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2351" h="1240471">
                  <a:moveTo>
                    <a:pt x="1063569" y="169133"/>
                  </a:moveTo>
                  <a:cubicBezTo>
                    <a:pt x="1171202" y="299626"/>
                    <a:pt x="1199777" y="497746"/>
                    <a:pt x="1173107" y="710153"/>
                  </a:cubicBezTo>
                  <a:cubicBezTo>
                    <a:pt x="1146437" y="922561"/>
                    <a:pt x="1063569" y="1149256"/>
                    <a:pt x="911169" y="1216883"/>
                  </a:cubicBezTo>
                  <a:cubicBezTo>
                    <a:pt x="758769" y="1285463"/>
                    <a:pt x="536836" y="1194023"/>
                    <a:pt x="350146" y="1084486"/>
                  </a:cubicBezTo>
                  <a:cubicBezTo>
                    <a:pt x="162504" y="973996"/>
                    <a:pt x="10104" y="843503"/>
                    <a:pt x="579" y="708248"/>
                  </a:cubicBezTo>
                  <a:cubicBezTo>
                    <a:pt x="-8946" y="572993"/>
                    <a:pt x="125356" y="431071"/>
                    <a:pt x="246324" y="298673"/>
                  </a:cubicBezTo>
                  <a:cubicBezTo>
                    <a:pt x="367291" y="165323"/>
                    <a:pt x="474924" y="39593"/>
                    <a:pt x="622561" y="8161"/>
                  </a:cubicBezTo>
                  <a:cubicBezTo>
                    <a:pt x="769246" y="-23272"/>
                    <a:pt x="955936" y="38641"/>
                    <a:pt x="1063569" y="16913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33554DDA-D244-44F0-9D1E-772F5F992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7398" y="1413293"/>
              <a:ext cx="4577430" cy="457743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B44A12FD-3A30-402B-9B50-787B5F5BF285}"/>
              </a:ext>
            </a:extLst>
          </p:cNvPr>
          <p:cNvGrpSpPr/>
          <p:nvPr/>
        </p:nvGrpSpPr>
        <p:grpSpPr>
          <a:xfrm>
            <a:off x="7416801" y="866273"/>
            <a:ext cx="3807002" cy="4894446"/>
            <a:chOff x="7492019" y="981777"/>
            <a:chExt cx="3807002" cy="4894446"/>
          </a:xfrm>
        </p:grpSpPr>
        <p:sp>
          <p:nvSpPr>
            <p:cNvPr id="13" name="图形 5">
              <a:extLst>
                <a:ext uri="{FF2B5EF4-FFF2-40B4-BE49-F238E27FC236}">
                  <a16:creationId xmlns="" xmlns:a16="http://schemas.microsoft.com/office/drawing/2014/main" id="{0271707E-0586-43D7-B277-22840C5E4EA5}"/>
                </a:ext>
              </a:extLst>
            </p:cNvPr>
            <p:cNvSpPr/>
            <p:nvPr/>
          </p:nvSpPr>
          <p:spPr>
            <a:xfrm rot="10800000">
              <a:off x="7492019" y="1715808"/>
              <a:ext cx="3807002" cy="3994134"/>
            </a:xfrm>
            <a:custGeom>
              <a:avLst/>
              <a:gdLst>
                <a:gd name="connsiteX0" fmla="*/ 1063569 w 1182351"/>
                <a:gd name="connsiteY0" fmla="*/ 169133 h 1240471"/>
                <a:gd name="connsiteX1" fmla="*/ 1173107 w 1182351"/>
                <a:gd name="connsiteY1" fmla="*/ 710153 h 1240471"/>
                <a:gd name="connsiteX2" fmla="*/ 911169 w 1182351"/>
                <a:gd name="connsiteY2" fmla="*/ 1216883 h 1240471"/>
                <a:gd name="connsiteX3" fmla="*/ 350146 w 1182351"/>
                <a:gd name="connsiteY3" fmla="*/ 1084486 h 1240471"/>
                <a:gd name="connsiteX4" fmla="*/ 579 w 1182351"/>
                <a:gd name="connsiteY4" fmla="*/ 708248 h 1240471"/>
                <a:gd name="connsiteX5" fmla="*/ 246324 w 1182351"/>
                <a:gd name="connsiteY5" fmla="*/ 298673 h 1240471"/>
                <a:gd name="connsiteX6" fmla="*/ 622561 w 1182351"/>
                <a:gd name="connsiteY6" fmla="*/ 8161 h 1240471"/>
                <a:gd name="connsiteX7" fmla="*/ 1063569 w 1182351"/>
                <a:gd name="connsiteY7" fmla="*/ 169133 h 1240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2351" h="1240471">
                  <a:moveTo>
                    <a:pt x="1063569" y="169133"/>
                  </a:moveTo>
                  <a:cubicBezTo>
                    <a:pt x="1171202" y="299626"/>
                    <a:pt x="1199777" y="497746"/>
                    <a:pt x="1173107" y="710153"/>
                  </a:cubicBezTo>
                  <a:cubicBezTo>
                    <a:pt x="1146437" y="922561"/>
                    <a:pt x="1063569" y="1149256"/>
                    <a:pt x="911169" y="1216883"/>
                  </a:cubicBezTo>
                  <a:cubicBezTo>
                    <a:pt x="758769" y="1285463"/>
                    <a:pt x="536836" y="1194023"/>
                    <a:pt x="350146" y="1084486"/>
                  </a:cubicBezTo>
                  <a:cubicBezTo>
                    <a:pt x="162504" y="973996"/>
                    <a:pt x="10104" y="843503"/>
                    <a:pt x="579" y="708248"/>
                  </a:cubicBezTo>
                  <a:cubicBezTo>
                    <a:pt x="-8946" y="572993"/>
                    <a:pt x="125356" y="431071"/>
                    <a:pt x="246324" y="298673"/>
                  </a:cubicBezTo>
                  <a:cubicBezTo>
                    <a:pt x="367291" y="165323"/>
                    <a:pt x="474924" y="39593"/>
                    <a:pt x="622561" y="8161"/>
                  </a:cubicBezTo>
                  <a:cubicBezTo>
                    <a:pt x="769246" y="-23272"/>
                    <a:pt x="955936" y="38641"/>
                    <a:pt x="1063569" y="16913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B722FFA2-6947-4463-A447-175E5440F3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24" r="34497"/>
            <a:stretch/>
          </p:blipFill>
          <p:spPr>
            <a:xfrm>
              <a:off x="8065971" y="981777"/>
              <a:ext cx="2321856" cy="4894446"/>
            </a:xfrm>
            <a:prstGeom prst="rect">
              <a:avLst/>
            </a:prstGeom>
          </p:spPr>
        </p:pic>
      </p:grpSp>
      <p:sp>
        <p:nvSpPr>
          <p:cNvPr id="100" name="文本框 99"/>
          <p:cNvSpPr txBox="1"/>
          <p:nvPr/>
        </p:nvSpPr>
        <p:spPr>
          <a:xfrm>
            <a:off x="1384746" y="1462887"/>
            <a:ext cx="5891953" cy="390337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sz="2800" dirty="0" err="1">
                <a:solidFill>
                  <a:schemeClr val="bg1"/>
                </a:solidFill>
                <a:latin typeface="+mn-ea"/>
              </a:rPr>
              <a:t>通过欣赏佳作,增强学生的自信心,体验习作的乐趣。同时引导学生从佳作中受到启发,找出自己的不足,再次完善自己的习作</a:t>
            </a:r>
            <a:r>
              <a:rPr sz="2800" dirty="0">
                <a:solidFill>
                  <a:schemeClr val="bg1"/>
                </a:solidFill>
                <a:latin typeface="+mn-ea"/>
              </a:rPr>
              <a:t>。</a:t>
            </a:r>
          </a:p>
          <a:p>
            <a:pPr>
              <a:lnSpc>
                <a:spcPct val="150000"/>
              </a:lnSpc>
            </a:pPr>
            <a:r>
              <a:rPr sz="2800" dirty="0">
                <a:solidFill>
                  <a:schemeClr val="bg1"/>
                </a:solidFill>
                <a:latin typeface="+mn-ea"/>
              </a:rPr>
              <a:t>（1）小组内交流修改习作。</a:t>
            </a:r>
          </a:p>
          <a:p>
            <a:pPr>
              <a:lnSpc>
                <a:spcPct val="150000"/>
              </a:lnSpc>
            </a:pPr>
            <a:r>
              <a:rPr sz="2800" dirty="0">
                <a:solidFill>
                  <a:schemeClr val="bg1"/>
                </a:solidFill>
                <a:latin typeface="+mn-ea"/>
              </a:rPr>
              <a:t>（2）推荐本组优秀习作。   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627660B-734F-41CA-9808-10DC84046132}"/>
              </a:ext>
            </a:extLst>
          </p:cNvPr>
          <p:cNvGrpSpPr/>
          <p:nvPr/>
        </p:nvGrpSpPr>
        <p:grpSpPr>
          <a:xfrm>
            <a:off x="728134" y="438420"/>
            <a:ext cx="4047067" cy="1024467"/>
            <a:chOff x="660400" y="505904"/>
            <a:chExt cx="4047067" cy="1024467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F4BAAADF-D799-499B-82A4-09D640EB098C}"/>
                </a:ext>
              </a:extLst>
            </p:cNvPr>
            <p:cNvSpPr txBox="1"/>
            <p:nvPr/>
          </p:nvSpPr>
          <p:spPr>
            <a:xfrm>
              <a:off x="1659468" y="787306"/>
              <a:ext cx="304799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修改评议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C917A164-94B2-477F-8954-BD7326BA9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" y="505904"/>
              <a:ext cx="1024467" cy="102446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240367" y="2012468"/>
            <a:ext cx="5073806" cy="263771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全班推荐佳作，引导学生从佳作中受到启发。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E7F60E3F-E459-4135-8AF6-8DA7C145C14D}"/>
              </a:ext>
            </a:extLst>
          </p:cNvPr>
          <p:cNvGrpSpPr/>
          <p:nvPr/>
        </p:nvGrpSpPr>
        <p:grpSpPr>
          <a:xfrm>
            <a:off x="728134" y="438420"/>
            <a:ext cx="4047067" cy="1024467"/>
            <a:chOff x="660400" y="505904"/>
            <a:chExt cx="4047067" cy="1024467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89CEC19-B80C-4CA6-87C1-3E06858C6D11}"/>
                </a:ext>
              </a:extLst>
            </p:cNvPr>
            <p:cNvSpPr txBox="1"/>
            <p:nvPr/>
          </p:nvSpPr>
          <p:spPr>
            <a:xfrm>
              <a:off x="1659468" y="787306"/>
              <a:ext cx="304799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欣赏佳作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5E9E915D-7D33-499D-AB0C-56EF1D861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" y="505904"/>
              <a:ext cx="1024467" cy="1024467"/>
            </a:xfrm>
            <a:prstGeom prst="rect">
              <a:avLst/>
            </a:prstGeom>
          </p:spPr>
        </p:pic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BF2718C0-80DC-4E3E-A692-064D8D8A0338}"/>
              </a:ext>
            </a:extLst>
          </p:cNvPr>
          <p:cNvGrpSpPr/>
          <p:nvPr/>
        </p:nvGrpSpPr>
        <p:grpSpPr>
          <a:xfrm>
            <a:off x="6441572" y="1385885"/>
            <a:ext cx="4695604" cy="4496630"/>
            <a:chOff x="6768831" y="1385885"/>
            <a:chExt cx="4695604" cy="4496630"/>
          </a:xfrm>
        </p:grpSpPr>
        <p:sp>
          <p:nvSpPr>
            <p:cNvPr id="18" name="图形 5">
              <a:extLst>
                <a:ext uri="{FF2B5EF4-FFF2-40B4-BE49-F238E27FC236}">
                  <a16:creationId xmlns="" xmlns:a16="http://schemas.microsoft.com/office/drawing/2014/main" id="{94C25FEC-AF30-456A-BDD7-F29803C5F5BB}"/>
                </a:ext>
              </a:extLst>
            </p:cNvPr>
            <p:cNvSpPr/>
            <p:nvPr/>
          </p:nvSpPr>
          <p:spPr>
            <a:xfrm rot="10800000">
              <a:off x="6853188" y="1475471"/>
              <a:ext cx="4611247" cy="3996644"/>
            </a:xfrm>
            <a:custGeom>
              <a:avLst/>
              <a:gdLst>
                <a:gd name="connsiteX0" fmla="*/ 1063569 w 1182351"/>
                <a:gd name="connsiteY0" fmla="*/ 169133 h 1240471"/>
                <a:gd name="connsiteX1" fmla="*/ 1173107 w 1182351"/>
                <a:gd name="connsiteY1" fmla="*/ 710153 h 1240471"/>
                <a:gd name="connsiteX2" fmla="*/ 911169 w 1182351"/>
                <a:gd name="connsiteY2" fmla="*/ 1216883 h 1240471"/>
                <a:gd name="connsiteX3" fmla="*/ 350146 w 1182351"/>
                <a:gd name="connsiteY3" fmla="*/ 1084486 h 1240471"/>
                <a:gd name="connsiteX4" fmla="*/ 579 w 1182351"/>
                <a:gd name="connsiteY4" fmla="*/ 708248 h 1240471"/>
                <a:gd name="connsiteX5" fmla="*/ 246324 w 1182351"/>
                <a:gd name="connsiteY5" fmla="*/ 298673 h 1240471"/>
                <a:gd name="connsiteX6" fmla="*/ 622561 w 1182351"/>
                <a:gd name="connsiteY6" fmla="*/ 8161 h 1240471"/>
                <a:gd name="connsiteX7" fmla="*/ 1063569 w 1182351"/>
                <a:gd name="connsiteY7" fmla="*/ 169133 h 1240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2351" h="1240471">
                  <a:moveTo>
                    <a:pt x="1063569" y="169133"/>
                  </a:moveTo>
                  <a:cubicBezTo>
                    <a:pt x="1171202" y="299626"/>
                    <a:pt x="1199777" y="497746"/>
                    <a:pt x="1173107" y="710153"/>
                  </a:cubicBezTo>
                  <a:cubicBezTo>
                    <a:pt x="1146437" y="922561"/>
                    <a:pt x="1063569" y="1149256"/>
                    <a:pt x="911169" y="1216883"/>
                  </a:cubicBezTo>
                  <a:cubicBezTo>
                    <a:pt x="758769" y="1285463"/>
                    <a:pt x="536836" y="1194023"/>
                    <a:pt x="350146" y="1084486"/>
                  </a:cubicBezTo>
                  <a:cubicBezTo>
                    <a:pt x="162504" y="973996"/>
                    <a:pt x="10104" y="843503"/>
                    <a:pt x="579" y="708248"/>
                  </a:cubicBezTo>
                  <a:cubicBezTo>
                    <a:pt x="-8946" y="572993"/>
                    <a:pt x="125356" y="431071"/>
                    <a:pt x="246324" y="298673"/>
                  </a:cubicBezTo>
                  <a:cubicBezTo>
                    <a:pt x="367291" y="165323"/>
                    <a:pt x="474924" y="39593"/>
                    <a:pt x="622561" y="8161"/>
                  </a:cubicBezTo>
                  <a:cubicBezTo>
                    <a:pt x="769246" y="-23272"/>
                    <a:pt x="955936" y="38641"/>
                    <a:pt x="1063569" y="16913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94E9321F-AB06-4171-BA2F-778A4F189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8831" y="1385885"/>
              <a:ext cx="4496630" cy="449663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981134" y="1920771"/>
            <a:ext cx="5059044" cy="2943434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1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、大屏幕展示佳作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师生共评改。</a:t>
            </a:r>
          </a:p>
          <a:p>
            <a:pPr algn="just">
              <a:lnSpc>
                <a:spcPct val="20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2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、引导学生课下继续修改作品。</a:t>
            </a:r>
          </a:p>
          <a:p>
            <a:pPr algn="just">
              <a:lnSpc>
                <a:spcPct val="20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3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、让学生谈修改习作的收获体会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誊抄习作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引导学生把兴趣保持下去。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664E973-D915-4149-ACB8-2ECC2C3F4FDB}"/>
              </a:ext>
            </a:extLst>
          </p:cNvPr>
          <p:cNvGrpSpPr/>
          <p:nvPr/>
        </p:nvGrpSpPr>
        <p:grpSpPr>
          <a:xfrm>
            <a:off x="728134" y="438420"/>
            <a:ext cx="4047067" cy="1024467"/>
            <a:chOff x="660400" y="505904"/>
            <a:chExt cx="4047067" cy="1024467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458671F-0471-483E-9C80-EE85C1D930AC}"/>
                </a:ext>
              </a:extLst>
            </p:cNvPr>
            <p:cNvSpPr txBox="1"/>
            <p:nvPr/>
          </p:nvSpPr>
          <p:spPr>
            <a:xfrm>
              <a:off x="1659468" y="787306"/>
              <a:ext cx="304799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欣赏佳作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2AABF179-0F42-4D83-B62A-DFEC59B2C1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" y="505904"/>
              <a:ext cx="1024467" cy="1024467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E20772C8-034B-4DBA-8B28-43755548E905}"/>
              </a:ext>
            </a:extLst>
          </p:cNvPr>
          <p:cNvGrpSpPr/>
          <p:nvPr/>
        </p:nvGrpSpPr>
        <p:grpSpPr>
          <a:xfrm>
            <a:off x="1381392" y="1597641"/>
            <a:ext cx="4314168" cy="4147184"/>
            <a:chOff x="1073383" y="1462887"/>
            <a:chExt cx="4314168" cy="4147184"/>
          </a:xfrm>
        </p:grpSpPr>
        <p:sp>
          <p:nvSpPr>
            <p:cNvPr id="18" name="图形 5">
              <a:extLst>
                <a:ext uri="{FF2B5EF4-FFF2-40B4-BE49-F238E27FC236}">
                  <a16:creationId xmlns="" xmlns:a16="http://schemas.microsoft.com/office/drawing/2014/main" id="{B181C7F6-0EF2-467D-A08A-AD094C04CB14}"/>
                </a:ext>
              </a:extLst>
            </p:cNvPr>
            <p:cNvSpPr/>
            <p:nvPr/>
          </p:nvSpPr>
          <p:spPr>
            <a:xfrm rot="10800000">
              <a:off x="1073383" y="1594589"/>
              <a:ext cx="3701818" cy="3883780"/>
            </a:xfrm>
            <a:custGeom>
              <a:avLst/>
              <a:gdLst>
                <a:gd name="connsiteX0" fmla="*/ 1063569 w 1182351"/>
                <a:gd name="connsiteY0" fmla="*/ 169133 h 1240471"/>
                <a:gd name="connsiteX1" fmla="*/ 1173107 w 1182351"/>
                <a:gd name="connsiteY1" fmla="*/ 710153 h 1240471"/>
                <a:gd name="connsiteX2" fmla="*/ 911169 w 1182351"/>
                <a:gd name="connsiteY2" fmla="*/ 1216883 h 1240471"/>
                <a:gd name="connsiteX3" fmla="*/ 350146 w 1182351"/>
                <a:gd name="connsiteY3" fmla="*/ 1084486 h 1240471"/>
                <a:gd name="connsiteX4" fmla="*/ 579 w 1182351"/>
                <a:gd name="connsiteY4" fmla="*/ 708248 h 1240471"/>
                <a:gd name="connsiteX5" fmla="*/ 246324 w 1182351"/>
                <a:gd name="connsiteY5" fmla="*/ 298673 h 1240471"/>
                <a:gd name="connsiteX6" fmla="*/ 622561 w 1182351"/>
                <a:gd name="connsiteY6" fmla="*/ 8161 h 1240471"/>
                <a:gd name="connsiteX7" fmla="*/ 1063569 w 1182351"/>
                <a:gd name="connsiteY7" fmla="*/ 169133 h 1240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2351" h="1240471">
                  <a:moveTo>
                    <a:pt x="1063569" y="169133"/>
                  </a:moveTo>
                  <a:cubicBezTo>
                    <a:pt x="1171202" y="299626"/>
                    <a:pt x="1199777" y="497746"/>
                    <a:pt x="1173107" y="710153"/>
                  </a:cubicBezTo>
                  <a:cubicBezTo>
                    <a:pt x="1146437" y="922561"/>
                    <a:pt x="1063569" y="1149256"/>
                    <a:pt x="911169" y="1216883"/>
                  </a:cubicBezTo>
                  <a:cubicBezTo>
                    <a:pt x="758769" y="1285463"/>
                    <a:pt x="536836" y="1194023"/>
                    <a:pt x="350146" y="1084486"/>
                  </a:cubicBezTo>
                  <a:cubicBezTo>
                    <a:pt x="162504" y="973996"/>
                    <a:pt x="10104" y="843503"/>
                    <a:pt x="579" y="708248"/>
                  </a:cubicBezTo>
                  <a:cubicBezTo>
                    <a:pt x="-8946" y="572993"/>
                    <a:pt x="125356" y="431071"/>
                    <a:pt x="246324" y="298673"/>
                  </a:cubicBezTo>
                  <a:cubicBezTo>
                    <a:pt x="367291" y="165323"/>
                    <a:pt x="474924" y="39593"/>
                    <a:pt x="622561" y="8161"/>
                  </a:cubicBezTo>
                  <a:cubicBezTo>
                    <a:pt x="769246" y="-23272"/>
                    <a:pt x="955936" y="38641"/>
                    <a:pt x="1063569" y="16913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AE1A7872-47F5-41AC-8578-AFA05DA40D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0367" y="1462887"/>
              <a:ext cx="4147184" cy="414718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417756" y="1252853"/>
            <a:ext cx="4424779" cy="3928319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+mj-ea"/>
                <a:ea typeface="+mj-ea"/>
              </a:rPr>
              <a:t>习作讲评</a:t>
            </a:r>
          </a:p>
          <a:p>
            <a:pPr>
              <a:lnSpc>
                <a:spcPct val="20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1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、肯定长处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培养自信。</a:t>
            </a:r>
          </a:p>
          <a:p>
            <a:pPr>
              <a:lnSpc>
                <a:spcPct val="20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2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、生宣读作品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师生共赏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教师予以鼓励和肯定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激发写作兴趣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增强写作信心。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069C2D6B-6464-4D7D-90FE-3FCDC83A192D}"/>
              </a:ext>
            </a:extLst>
          </p:cNvPr>
          <p:cNvGrpSpPr/>
          <p:nvPr/>
        </p:nvGrpSpPr>
        <p:grpSpPr>
          <a:xfrm>
            <a:off x="728134" y="438420"/>
            <a:ext cx="4047067" cy="1024467"/>
            <a:chOff x="660400" y="505904"/>
            <a:chExt cx="4047067" cy="1024467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79AC09F0-29C2-41DA-8295-B648C7C936B9}"/>
                </a:ext>
              </a:extLst>
            </p:cNvPr>
            <p:cNvSpPr txBox="1"/>
            <p:nvPr/>
          </p:nvSpPr>
          <p:spPr>
            <a:xfrm>
              <a:off x="1659468" y="787306"/>
              <a:ext cx="304799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欣赏佳作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0BED32C3-3E03-4B27-8E58-47C0A6F30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" y="505904"/>
              <a:ext cx="1024467" cy="1024467"/>
            </a:xfrm>
            <a:prstGeom prst="rect">
              <a:avLst/>
            </a:prstGeom>
          </p:spPr>
        </p:pic>
      </p:grp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328365E-7694-443A-9AA2-E13BB1DBAD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535" y="757649"/>
            <a:ext cx="5269678" cy="52696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2691B11-DC7F-444D-B323-0ED1D81E460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CED97A17-18BF-4B76-9D3D-1E334A3D5244}"/>
              </a:ext>
            </a:extLst>
          </p:cNvPr>
          <p:cNvGrpSpPr/>
          <p:nvPr/>
        </p:nvGrpSpPr>
        <p:grpSpPr>
          <a:xfrm>
            <a:off x="353696" y="755650"/>
            <a:ext cx="11484609" cy="5346700"/>
            <a:chOff x="353696" y="296544"/>
            <a:chExt cx="11484609" cy="6282055"/>
          </a:xfrm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477A8001-FC5A-41B2-ADF9-AE9DEE38401D}"/>
                </a:ext>
              </a:extLst>
            </p:cNvPr>
            <p:cNvSpPr/>
            <p:nvPr/>
          </p:nvSpPr>
          <p:spPr>
            <a:xfrm>
              <a:off x="353696" y="296544"/>
              <a:ext cx="11484609" cy="6282055"/>
            </a:xfrm>
            <a:prstGeom prst="roundRect">
              <a:avLst>
                <a:gd name="adj" fmla="val 4211"/>
              </a:avLst>
            </a:prstGeom>
            <a:solidFill>
              <a:srgbClr val="FBB0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: 圆角 16">
              <a:extLst>
                <a:ext uri="{FF2B5EF4-FFF2-40B4-BE49-F238E27FC236}">
                  <a16:creationId xmlns="" xmlns:a16="http://schemas.microsoft.com/office/drawing/2014/main" id="{3E1ABF19-162B-417A-87DB-7CF5E521E948}"/>
                </a:ext>
              </a:extLst>
            </p:cNvPr>
            <p:cNvSpPr/>
            <p:nvPr/>
          </p:nvSpPr>
          <p:spPr>
            <a:xfrm>
              <a:off x="506096" y="371336"/>
              <a:ext cx="11179808" cy="6115328"/>
            </a:xfrm>
            <a:prstGeom prst="roundRect">
              <a:avLst>
                <a:gd name="adj" fmla="val 4211"/>
              </a:avLst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096000" y="1997294"/>
            <a:ext cx="5003799" cy="286341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>
              <a:lnSpc>
                <a:spcPct val="130000"/>
              </a:lnSpc>
              <a:defRPr/>
            </a:pPr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总结点评</a:t>
            </a:r>
          </a:p>
          <a:p>
            <a:pPr algn="dist">
              <a:lnSpc>
                <a:spcPct val="130000"/>
              </a:lnSpc>
              <a:defRPr/>
            </a:pPr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誊写习作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8F19907-6A3E-4430-93ED-A756C2F702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24" y="1033512"/>
            <a:ext cx="4790977" cy="479097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EDBCB900-3B9F-4E5D-9C9D-5B5D1B133A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4388" b="99636" l="77515" r="94083">
                        <a14:foregroundMark x1="92786" y1="92581" x2="89713" y2="96313"/>
                        <a14:foregroundMark x1="87763" y1="96919" x2="81953" y2="98726"/>
                        <a14:foregroundMark x1="89713" y1="96313" x2="89084" y2="96509"/>
                        <a14:foregroundMark x1="92695" y1="89804" x2="92695" y2="97041"/>
                        <a14:foregroundMark x1="92740" y1="89759" x2="92672" y2="99681"/>
                        <a14:foregroundMark x1="92672" y1="99681" x2="92513" y2="92535"/>
                        <a14:foregroundMark x1="80178" y1="98361" x2="84365" y2="98543"/>
                        <a14:foregroundMark x1="84365" y1="98543" x2="84251" y2="95630"/>
                        <a14:foregroundMark x1="83819" y1="95539" x2="83045" y2="94948"/>
                        <a14:foregroundMark x1="84479" y1="94310" x2="84547" y2="98908"/>
                        <a14:foregroundMark x1="84729" y1="95403" x2="81042" y2="97770"/>
                        <a14:foregroundMark x1="80655" y1="96086" x2="81998" y2="96814"/>
                        <a14:foregroundMark x1="80473" y1="95175" x2="79631" y2="98680"/>
                        <a14:foregroundMark x1="90373" y1="94538" x2="92922" y2="88803"/>
                        <a14:foregroundMark x1="92922" y1="88803" x2="93081" y2="99681"/>
                        <a14:foregroundMark x1="93081" y1="99681" x2="90851" y2="94447"/>
                        <a14:foregroundMark x1="93377" y1="89577" x2="93696" y2="99681"/>
                        <a14:foregroundMark x1="93696" y1="99681" x2="93696" y2="99681"/>
                        <a14:foregroundMark x1="93810" y1="87574" x2="94083" y2="93400"/>
                        <a14:backgroundMark x1="87028" y1="88393" x2="78152" y2="91716"/>
                        <a14:backgroundMark x1="78152" y1="91716" x2="84934" y2="90168"/>
                        <a14:backgroundMark x1="84934" y1="90168" x2="86368" y2="90305"/>
                        <a14:backgroundMark x1="86254" y1="89577" x2="88211" y2="94219"/>
                        <a14:backgroundMark x1="85253" y1="90533" x2="87369" y2="95494"/>
                        <a14:backgroundMark x1="87779" y1="89941" x2="87733" y2="95858"/>
                        <a14:backgroundMark x1="89122" y1="90442" x2="89782" y2="88803"/>
                        <a14:backgroundMark x1="87619" y1="86163" x2="84183" y2="89850"/>
                        <a14:backgroundMark x1="79290" y1="92126" x2="78334" y2="90350"/>
                        <a14:backgroundMark x1="78584" y1="92763" x2="76991" y2="96905"/>
                        <a14:backgroundMark x1="79586" y1="92080" x2="83159" y2="91352"/>
                        <a14:backgroundMark x1="83159" y1="91352" x2="85640" y2="93400"/>
                        <a14:backgroundMark x1="87961" y1="90760" x2="87893" y2="96222"/>
                        <a14:backgroundMark x1="89326" y1="90214" x2="90328" y2="89122"/>
                        <a14:backgroundMark x1="88075" y1="94083" x2="88553" y2="96950"/>
                        <a14:backgroundMark x1="88188" y1="96131" x2="88848" y2="977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648" t="82708" r="5556"/>
          <a:stretch/>
        </p:blipFill>
        <p:spPr>
          <a:xfrm>
            <a:off x="6237171" y="4118816"/>
            <a:ext cx="5954829" cy="273918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00DDCF4-57AD-4AE3-833B-D3500498BF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4388" b="99636" l="77515" r="94083">
                        <a14:foregroundMark x1="92786" y1="92581" x2="89713" y2="96313"/>
                        <a14:foregroundMark x1="87763" y1="96919" x2="81953" y2="98726"/>
                        <a14:foregroundMark x1="89713" y1="96313" x2="89084" y2="96509"/>
                        <a14:foregroundMark x1="92695" y1="89804" x2="92695" y2="97041"/>
                        <a14:foregroundMark x1="92740" y1="89759" x2="92672" y2="99681"/>
                        <a14:foregroundMark x1="92672" y1="99681" x2="92513" y2="92535"/>
                        <a14:foregroundMark x1="80178" y1="98361" x2="84365" y2="98543"/>
                        <a14:foregroundMark x1="84365" y1="98543" x2="84251" y2="95630"/>
                        <a14:foregroundMark x1="83819" y1="95539" x2="83045" y2="94948"/>
                        <a14:foregroundMark x1="84479" y1="94310" x2="84547" y2="98908"/>
                        <a14:foregroundMark x1="84729" y1="95403" x2="81042" y2="97770"/>
                        <a14:foregroundMark x1="80655" y1="96086" x2="81998" y2="96814"/>
                        <a14:foregroundMark x1="80473" y1="95175" x2="79631" y2="98680"/>
                        <a14:foregroundMark x1="90373" y1="94538" x2="92922" y2="88803"/>
                        <a14:foregroundMark x1="92922" y1="88803" x2="93081" y2="99681"/>
                        <a14:foregroundMark x1="93081" y1="99681" x2="90851" y2="94447"/>
                        <a14:foregroundMark x1="93377" y1="89577" x2="93696" y2="99681"/>
                        <a14:foregroundMark x1="93696" y1="99681" x2="93696" y2="99681"/>
                        <a14:foregroundMark x1="93810" y1="87574" x2="94083" y2="93400"/>
                        <a14:backgroundMark x1="87028" y1="88393" x2="78152" y2="91716"/>
                        <a14:backgroundMark x1="78152" y1="91716" x2="84934" y2="90168"/>
                        <a14:backgroundMark x1="84934" y1="90168" x2="86368" y2="90305"/>
                        <a14:backgroundMark x1="86254" y1="89577" x2="88211" y2="94219"/>
                        <a14:backgroundMark x1="85253" y1="90533" x2="87369" y2="95494"/>
                        <a14:backgroundMark x1="87779" y1="89941" x2="87733" y2="95858"/>
                        <a14:backgroundMark x1="89122" y1="90442" x2="89782" y2="88803"/>
                        <a14:backgroundMark x1="87619" y1="86163" x2="84183" y2="89850"/>
                        <a14:backgroundMark x1="79290" y1="92126" x2="78334" y2="90350"/>
                        <a14:backgroundMark x1="78584" y1="92763" x2="76991" y2="96905"/>
                        <a14:backgroundMark x1="79586" y1="92080" x2="83159" y2="91352"/>
                        <a14:backgroundMark x1="83159" y1="91352" x2="85640" y2="93400"/>
                        <a14:backgroundMark x1="87961" y1="90760" x2="87893" y2="96222"/>
                        <a14:backgroundMark x1="89326" y1="90214" x2="90328" y2="89122"/>
                        <a14:backgroundMark x1="88075" y1="94083" x2="88553" y2="96950"/>
                        <a14:backgroundMark x1="88188" y1="96131" x2="88848" y2="977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648" t="82708" r="5556"/>
          <a:stretch/>
        </p:blipFill>
        <p:spPr>
          <a:xfrm flipH="1">
            <a:off x="-1" y="4303310"/>
            <a:ext cx="5638801" cy="259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6336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6147335" y="1872416"/>
            <a:ext cx="4750434" cy="335893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    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同学们，这节课你们表现得都非常棒，老师听了你们的探险故事，犹如身临其境，激动不已。在以后的学习中，请相信你们是存在着巨大的潜力的，发挥想象力让我们的生活更精彩吧。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A4CE076-1428-4E07-BD1C-37ED1969D816}"/>
              </a:ext>
            </a:extLst>
          </p:cNvPr>
          <p:cNvGrpSpPr/>
          <p:nvPr/>
        </p:nvGrpSpPr>
        <p:grpSpPr>
          <a:xfrm>
            <a:off x="728134" y="438420"/>
            <a:ext cx="4047067" cy="1024467"/>
            <a:chOff x="660400" y="505904"/>
            <a:chExt cx="4047067" cy="1024467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69388D4-ED5E-463C-9938-0990D8E10DBC}"/>
                </a:ext>
              </a:extLst>
            </p:cNvPr>
            <p:cNvSpPr txBox="1"/>
            <p:nvPr/>
          </p:nvSpPr>
          <p:spPr>
            <a:xfrm>
              <a:off x="1659468" y="787306"/>
              <a:ext cx="304799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总结点评</a:t>
              </a:r>
              <a:r>
                <a:rPr lang="en-US" altLang="zh-CN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/</a:t>
              </a: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反思</a:t>
              </a:r>
            </a:p>
          </p:txBody>
        </p: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20E875CC-2AE8-4932-8CD9-4ACC1530CA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" y="505904"/>
              <a:ext cx="1024467" cy="1024467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FF49A2A-3C5E-4938-A09C-3B321AF9C2AB}"/>
              </a:ext>
            </a:extLst>
          </p:cNvPr>
          <p:cNvGrpSpPr/>
          <p:nvPr/>
        </p:nvGrpSpPr>
        <p:grpSpPr>
          <a:xfrm>
            <a:off x="1411209" y="1568765"/>
            <a:ext cx="4421204" cy="4421204"/>
            <a:chOff x="1565213" y="1462887"/>
            <a:chExt cx="4421204" cy="4421204"/>
          </a:xfrm>
        </p:grpSpPr>
        <p:sp>
          <p:nvSpPr>
            <p:cNvPr id="12" name="图形 5">
              <a:extLst>
                <a:ext uri="{FF2B5EF4-FFF2-40B4-BE49-F238E27FC236}">
                  <a16:creationId xmlns="" xmlns:a16="http://schemas.microsoft.com/office/drawing/2014/main" id="{7722959F-199A-4614-B42A-E3E4420C32F5}"/>
                </a:ext>
              </a:extLst>
            </p:cNvPr>
            <p:cNvSpPr/>
            <p:nvPr/>
          </p:nvSpPr>
          <p:spPr>
            <a:xfrm rot="14465675">
              <a:off x="1718192" y="1714076"/>
              <a:ext cx="4058658" cy="3921877"/>
            </a:xfrm>
            <a:custGeom>
              <a:avLst/>
              <a:gdLst>
                <a:gd name="connsiteX0" fmla="*/ 1063569 w 1182351"/>
                <a:gd name="connsiteY0" fmla="*/ 169133 h 1240471"/>
                <a:gd name="connsiteX1" fmla="*/ 1173107 w 1182351"/>
                <a:gd name="connsiteY1" fmla="*/ 710153 h 1240471"/>
                <a:gd name="connsiteX2" fmla="*/ 911169 w 1182351"/>
                <a:gd name="connsiteY2" fmla="*/ 1216883 h 1240471"/>
                <a:gd name="connsiteX3" fmla="*/ 350146 w 1182351"/>
                <a:gd name="connsiteY3" fmla="*/ 1084486 h 1240471"/>
                <a:gd name="connsiteX4" fmla="*/ 579 w 1182351"/>
                <a:gd name="connsiteY4" fmla="*/ 708248 h 1240471"/>
                <a:gd name="connsiteX5" fmla="*/ 246324 w 1182351"/>
                <a:gd name="connsiteY5" fmla="*/ 298673 h 1240471"/>
                <a:gd name="connsiteX6" fmla="*/ 622561 w 1182351"/>
                <a:gd name="connsiteY6" fmla="*/ 8161 h 1240471"/>
                <a:gd name="connsiteX7" fmla="*/ 1063569 w 1182351"/>
                <a:gd name="connsiteY7" fmla="*/ 169133 h 1240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2351" h="1240471">
                  <a:moveTo>
                    <a:pt x="1063569" y="169133"/>
                  </a:moveTo>
                  <a:cubicBezTo>
                    <a:pt x="1171202" y="299626"/>
                    <a:pt x="1199777" y="497746"/>
                    <a:pt x="1173107" y="710153"/>
                  </a:cubicBezTo>
                  <a:cubicBezTo>
                    <a:pt x="1146437" y="922561"/>
                    <a:pt x="1063569" y="1149256"/>
                    <a:pt x="911169" y="1216883"/>
                  </a:cubicBezTo>
                  <a:cubicBezTo>
                    <a:pt x="758769" y="1285463"/>
                    <a:pt x="536836" y="1194023"/>
                    <a:pt x="350146" y="1084486"/>
                  </a:cubicBezTo>
                  <a:cubicBezTo>
                    <a:pt x="162504" y="973996"/>
                    <a:pt x="10104" y="843503"/>
                    <a:pt x="579" y="708248"/>
                  </a:cubicBezTo>
                  <a:cubicBezTo>
                    <a:pt x="-8946" y="572993"/>
                    <a:pt x="125356" y="431071"/>
                    <a:pt x="246324" y="298673"/>
                  </a:cubicBezTo>
                  <a:cubicBezTo>
                    <a:pt x="367291" y="165323"/>
                    <a:pt x="474924" y="39593"/>
                    <a:pt x="622561" y="8161"/>
                  </a:cubicBezTo>
                  <a:cubicBezTo>
                    <a:pt x="769246" y="-23272"/>
                    <a:pt x="955936" y="38641"/>
                    <a:pt x="1063569" y="16913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0A685BAD-14E2-42BE-B1F0-D872E1F89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5213" y="1462887"/>
              <a:ext cx="4421204" cy="442120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2199B92-7BDC-42CB-9767-C4ADEC54A1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412941" y="2297160"/>
            <a:ext cx="7366119" cy="157087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神奇的探险之旅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C003860-1E01-477D-A08C-524E76AB9784}"/>
              </a:ext>
            </a:extLst>
          </p:cNvPr>
          <p:cNvSpPr txBox="1"/>
          <p:nvPr/>
        </p:nvSpPr>
        <p:spPr>
          <a:xfrm>
            <a:off x="4792134" y="1117931"/>
            <a:ext cx="2607733" cy="15708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习作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A3745C0-C8A8-452A-8AF5-EBAAB3BCC47F}"/>
              </a:ext>
            </a:extLst>
          </p:cNvPr>
          <p:cNvGrpSpPr/>
          <p:nvPr/>
        </p:nvGrpSpPr>
        <p:grpSpPr>
          <a:xfrm>
            <a:off x="3378201" y="3832945"/>
            <a:ext cx="5427133" cy="377024"/>
            <a:chOff x="3382434" y="3995278"/>
            <a:chExt cx="5427133" cy="377024"/>
          </a:xfrm>
        </p:grpSpPr>
        <p:sp>
          <p:nvSpPr>
            <p:cNvPr id="3" name="文本框 29"/>
            <p:cNvSpPr txBox="1">
              <a:spLocks noChangeArrowheads="1"/>
            </p:cNvSpPr>
            <p:nvPr/>
          </p:nvSpPr>
          <p:spPr bwMode="auto">
            <a:xfrm>
              <a:off x="3382434" y="3995278"/>
              <a:ext cx="5427133" cy="3462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8579" tIns="34289" rIns="68579" bIns="34289">
              <a:spAutoFit/>
            </a:bodyPr>
            <a:lstStyle/>
            <a:p>
              <a:pPr algn="di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语文</a:t>
              </a:r>
              <a:r>
                <a:rPr lang="en-US" altLang="zh-CN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·</a:t>
              </a: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人教版</a:t>
              </a:r>
              <a:r>
                <a:rPr lang="en-US" altLang="zh-CN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·</a:t>
              </a:r>
              <a:r>
                <a:rPr lang="zh-CN" altLang="zh-CN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五</a:t>
              </a: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微软雅黑" panose="020B0503020204020204" pitchFamily="34" charset="-122"/>
                </a:rPr>
                <a:t>年级下册</a:t>
              </a: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89043EB0-BB48-4EE1-A6DE-F747BFD3A525}"/>
                </a:ext>
              </a:extLst>
            </p:cNvPr>
            <p:cNvCxnSpPr/>
            <p:nvPr/>
          </p:nvCxnSpPr>
          <p:spPr>
            <a:xfrm>
              <a:off x="3450169" y="4372302"/>
              <a:ext cx="5283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CE9469C-B45A-4AA5-83BC-47BE2340CBCA}"/>
              </a:ext>
            </a:extLst>
          </p:cNvPr>
          <p:cNvSpPr txBox="1"/>
          <p:nvPr/>
        </p:nvSpPr>
        <p:spPr>
          <a:xfrm>
            <a:off x="4212169" y="4758015"/>
            <a:ext cx="375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时间：</a:t>
            </a:r>
            <a:r>
              <a:rPr lang="en-US" altLang="zh-CN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20XX      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讲师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：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优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品</a:t>
            </a:r>
            <a:r>
              <a:rPr lang="en-US" altLang="zh-CN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PPT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33896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9000">
        <p15:prstTrans prst="pageCurlSingl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880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909872" y="752253"/>
            <a:ext cx="2372254" cy="111831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>
              <a:defRPr/>
            </a:pPr>
            <a:r>
              <a:rPr lang="zh-CN" altLang="en-US" sz="6667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目录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63B5027-8579-428F-A5AB-D3EBBD1FC8C4}"/>
              </a:ext>
            </a:extLst>
          </p:cNvPr>
          <p:cNvGrpSpPr/>
          <p:nvPr/>
        </p:nvGrpSpPr>
        <p:grpSpPr>
          <a:xfrm>
            <a:off x="2891817" y="2231603"/>
            <a:ext cx="6408365" cy="551159"/>
            <a:chOff x="3040435" y="2163870"/>
            <a:chExt cx="6408365" cy="551159"/>
          </a:xfrm>
        </p:grpSpPr>
        <p:sp>
          <p:nvSpPr>
            <p:cNvPr id="37" name="文本框 36"/>
            <p:cNvSpPr txBox="1"/>
            <p:nvPr/>
          </p:nvSpPr>
          <p:spPr>
            <a:xfrm>
              <a:off x="4579673" y="2191809"/>
              <a:ext cx="4869127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佳作引路，章法导引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040435" y="2163870"/>
              <a:ext cx="1931040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2800" b="1" dirty="0">
                  <a:solidFill>
                    <a:srgbClr val="4048D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Part 1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93803CEE-2FED-4E1C-9FA0-08B9641BCD0F}"/>
              </a:ext>
            </a:extLst>
          </p:cNvPr>
          <p:cNvGrpSpPr/>
          <p:nvPr/>
        </p:nvGrpSpPr>
        <p:grpSpPr>
          <a:xfrm>
            <a:off x="2891817" y="3210137"/>
            <a:ext cx="6408365" cy="551160"/>
            <a:chOff x="3040435" y="3142404"/>
            <a:chExt cx="6408365" cy="551160"/>
          </a:xfrm>
        </p:grpSpPr>
        <p:sp>
          <p:nvSpPr>
            <p:cNvPr id="31" name="文本框 30"/>
            <p:cNvSpPr txBox="1"/>
            <p:nvPr/>
          </p:nvSpPr>
          <p:spPr>
            <a:xfrm>
              <a:off x="4579673" y="3170344"/>
              <a:ext cx="4869127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根据所学，练习写作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040435" y="3142404"/>
              <a:ext cx="1931040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2800" b="1" dirty="0">
                  <a:solidFill>
                    <a:srgbClr val="4048D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Part </a:t>
              </a:r>
              <a:r>
                <a:rPr lang="en-US" sz="2800" b="1" dirty="0">
                  <a:solidFill>
                    <a:srgbClr val="4048D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2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6C542030-0710-4E06-8615-C6313300AD89}"/>
              </a:ext>
            </a:extLst>
          </p:cNvPr>
          <p:cNvGrpSpPr/>
          <p:nvPr/>
        </p:nvGrpSpPr>
        <p:grpSpPr>
          <a:xfrm>
            <a:off x="2891817" y="4976072"/>
            <a:ext cx="6408365" cy="551159"/>
            <a:chOff x="3040435" y="4908339"/>
            <a:chExt cx="6408365" cy="551159"/>
          </a:xfrm>
        </p:grpSpPr>
        <p:sp>
          <p:nvSpPr>
            <p:cNvPr id="28" name="文本框 27"/>
            <p:cNvSpPr txBox="1"/>
            <p:nvPr/>
          </p:nvSpPr>
          <p:spPr>
            <a:xfrm>
              <a:off x="4579673" y="4936278"/>
              <a:ext cx="4869127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楷体" panose="02010609060101010101" charset="-122"/>
                </a:rPr>
                <a:t>总结点评，</a:t>
              </a:r>
              <a:r>
                <a:rPr lang="en-US" altLang="zh-CN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楷体" panose="02010609060101010101" charset="-122"/>
                </a:rPr>
                <a:t>誊写习作</a:t>
              </a:r>
              <a:endPara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楷体" panose="02010609060101010101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040435" y="4908339"/>
              <a:ext cx="1931040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2800" b="1" dirty="0">
                  <a:solidFill>
                    <a:srgbClr val="4048D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Part 4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54AECF4-5FFE-4A31-B282-AACDA20FAC44}"/>
              </a:ext>
            </a:extLst>
          </p:cNvPr>
          <p:cNvGrpSpPr/>
          <p:nvPr/>
        </p:nvGrpSpPr>
        <p:grpSpPr>
          <a:xfrm>
            <a:off x="2891817" y="4146128"/>
            <a:ext cx="6408365" cy="551159"/>
            <a:chOff x="3040435" y="4078395"/>
            <a:chExt cx="6408365" cy="551159"/>
          </a:xfrm>
        </p:grpSpPr>
        <p:sp>
          <p:nvSpPr>
            <p:cNvPr id="25" name="文本框 24"/>
            <p:cNvSpPr txBox="1"/>
            <p:nvPr/>
          </p:nvSpPr>
          <p:spPr>
            <a:xfrm>
              <a:off x="4579673" y="4106334"/>
              <a:ext cx="4869127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修改评议，欣赏佳作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040435" y="4078395"/>
              <a:ext cx="1931040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2800" b="1" dirty="0">
                  <a:solidFill>
                    <a:srgbClr val="4048D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Part </a:t>
              </a:r>
              <a:r>
                <a:rPr lang="en-US" sz="2800" b="1" dirty="0">
                  <a:solidFill>
                    <a:srgbClr val="4048D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3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F6FD29C-3203-4820-A9F1-9283537242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2450" y1="53400" x2="35400" y2="55850"/>
                        <a14:foregroundMark x1="38163" y1="49800" x2="37800" y2="52600"/>
                        <a14:foregroundMark x1="38650" y1="46050" x2="38446" y2="47618"/>
                        <a14:foregroundMark x1="43600" y1="76500" x2="47250" y2="76500"/>
                        <a14:foregroundMark x1="62200" y1="72900" x2="56050" y2="76300"/>
                        <a14:foregroundMark x1="48350" y1="76800" x2="49800" y2="76800"/>
                        <a14:foregroundMark x1="39650" y1="75800" x2="24850" y2="75750"/>
                        <a14:foregroundMark x1="24850" y1="75750" x2="21900" y2="74600"/>
                        <a14:foregroundMark x1="21950" y1="74500" x2="27950" y2="74050"/>
                        <a14:foregroundMark x1="27950" y1="74050" x2="27950" y2="74050"/>
                        <a14:foregroundMark x1="22400" y1="69200" x2="21650" y2="71450"/>
                        <a14:foregroundMark x1="36350" y1="45100" x2="36350" y2="45700"/>
                        <a14:foregroundMark x1="49550" y1="49750" x2="49350" y2="50150"/>
                        <a14:foregroundMark x1="50150" y1="50150" x2="48450" y2="50350"/>
                        <a14:foregroundMark x1="50550" y1="49850" x2="49750" y2="50350"/>
                        <a14:foregroundMark x1="50500" y1="49600" x2="50550" y2="50150"/>
                        <a14:foregroundMark x1="50550" y1="49150" x2="50550" y2="49950"/>
                        <a14:backgroundMark x1="66100" y1="42250" x2="66100" y2="42250"/>
                        <a14:backgroundMark x1="27100" y1="37600" x2="67900" y2="37600"/>
                        <a14:backgroundMark x1="52750" y1="26100" x2="52750" y2="55700"/>
                        <a14:backgroundMark x1="71150" y1="40300" x2="61050" y2="60200"/>
                        <a14:backgroundMark x1="75800" y1="36750" x2="81800" y2="62200"/>
                        <a14:backgroundMark x1="57950" y1="39450" x2="57250" y2="61350"/>
                        <a14:backgroundMark x1="27950" y1="43150" x2="23050" y2="56450"/>
                        <a14:backgroundMark x1="22950" y1="44150" x2="20050" y2="59450"/>
                        <a14:backgroundMark x1="21450" y1="44550" x2="19900" y2="62350"/>
                        <a14:backgroundMark x1="27250" y1="50600" x2="22900" y2="61100"/>
                        <a14:backgroundMark x1="24250" y1="50400" x2="26250" y2="58900"/>
                        <a14:backgroundMark x1="26250" y1="58900" x2="21750" y2="50750"/>
                        <a14:backgroundMark x1="21750" y1="50750" x2="20350" y2="62000"/>
                        <a14:backgroundMark x1="20350" y1="62000" x2="22950" y2="58150"/>
                        <a14:backgroundMark x1="22950" y1="58150" x2="21700" y2="53550"/>
                        <a14:backgroundMark x1="21700" y1="53550" x2="25400" y2="49200"/>
                        <a14:backgroundMark x1="25400" y1="49200" x2="21050" y2="43800"/>
                        <a14:backgroundMark x1="21050" y1="43800" x2="28050" y2="49750"/>
                        <a14:backgroundMark x1="28050" y1="49750" x2="32000" y2="44950"/>
                        <a14:backgroundMark x1="32000" y1="44950" x2="32250" y2="41350"/>
                        <a14:backgroundMark x1="33600" y1="42050" x2="26650" y2="42750"/>
                        <a14:backgroundMark x1="26650" y1="42750" x2="26400" y2="41000"/>
                        <a14:backgroundMark x1="34800" y1="41700" x2="28800" y2="47900"/>
                        <a14:backgroundMark x1="35150" y1="42700" x2="27400" y2="53050"/>
                        <a14:backgroundMark x1="21750" y1="42050" x2="18550" y2="48350"/>
                        <a14:backgroundMark x1="21850" y1="41800" x2="28300" y2="41650"/>
                        <a14:backgroundMark x1="20600" y1="41650" x2="19750" y2="54250"/>
                        <a14:backgroundMark x1="19400" y1="41850" x2="20700" y2="61700"/>
                        <a14:backgroundMark x1="19500" y1="42200" x2="19200" y2="61850"/>
                        <a14:backgroundMark x1="19200" y1="61850" x2="19200" y2="61850"/>
                        <a14:backgroundMark x1="20100" y1="44350" x2="22394" y2="69198"/>
                        <a14:backgroundMark x1="27050" y1="55200" x2="24050" y2="67550"/>
                        <a14:backgroundMark x1="26450" y1="56700" x2="25900" y2="64700"/>
                        <a14:backgroundMark x1="26900" y1="60600" x2="27550" y2="59950"/>
                        <a14:backgroundMark x1="34550" y1="48250" x2="34800" y2="48150"/>
                        <a14:backgroundMark x1="35250" y1="48000" x2="35800" y2="48200"/>
                        <a14:backgroundMark x1="46100" y1="42500" x2="42800" y2="47500"/>
                        <a14:backgroundMark x1="42800" y1="47500" x2="46000" y2="43350"/>
                        <a14:backgroundMark x1="46000" y1="43350" x2="43800" y2="50200"/>
                        <a14:backgroundMark x1="43800" y1="50200" x2="46850" y2="45350"/>
                        <a14:backgroundMark x1="46850" y1="45350" x2="45100" y2="50000"/>
                        <a14:backgroundMark x1="46100" y1="41850" x2="43900" y2="46700"/>
                        <a14:backgroundMark x1="43900" y1="46700" x2="49300" y2="44500"/>
                        <a14:backgroundMark x1="49300" y1="44500" x2="51100" y2="41350"/>
                        <a14:backgroundMark x1="51100" y1="41350" x2="51000" y2="41350"/>
                        <a14:backgroundMark x1="52000" y1="42150" x2="48300" y2="43250"/>
                        <a14:backgroundMark x1="49250" y1="43000" x2="54800" y2="41300"/>
                        <a14:backgroundMark x1="54800" y1="41300" x2="54800" y2="41300"/>
                        <a14:backgroundMark x1="49850" y1="42300" x2="45300" y2="41650"/>
                        <a14:backgroundMark x1="45300" y1="41650" x2="45300" y2="41650"/>
                        <a14:backgroundMark x1="47500" y1="41650" x2="44800" y2="41350"/>
                        <a14:backgroundMark x1="35450" y1="41800" x2="42550" y2="40800"/>
                        <a14:backgroundMark x1="42550" y1="40800" x2="45250" y2="41150"/>
                        <a14:backgroundMark x1="35450" y1="41800" x2="24650" y2="41700"/>
                        <a14:backgroundMark x1="24650" y1="41700" x2="33300" y2="41200"/>
                        <a14:backgroundMark x1="33300" y1="41200" x2="20100" y2="41400"/>
                        <a14:backgroundMark x1="20100" y1="41400" x2="25900" y2="41050"/>
                        <a14:backgroundMark x1="25900" y1="41050" x2="27700" y2="41200"/>
                        <a14:backgroundMark x1="36550" y1="41150" x2="28900" y2="41800"/>
                        <a14:backgroundMark x1="42250" y1="45250" x2="42850" y2="49300"/>
                        <a14:backgroundMark x1="42850" y1="49300" x2="44150" y2="46350"/>
                        <a14:backgroundMark x1="41347" y1="47853" x2="42950" y2="51200"/>
                        <a14:backgroundMark x1="42950" y1="51200" x2="48500" y2="46500"/>
                        <a14:backgroundMark x1="48500" y1="46500" x2="46200" y2="49500"/>
                        <a14:backgroundMark x1="46200" y1="49500" x2="46150" y2="50100"/>
                        <a14:backgroundMark x1="52800" y1="50900" x2="47400" y2="58600"/>
                        <a14:backgroundMark x1="51850" y1="52600" x2="50500" y2="62950"/>
                        <a14:backgroundMark x1="53600" y1="54900" x2="53350" y2="63700"/>
                        <a14:backgroundMark x1="55700" y1="54400" x2="55700" y2="62200"/>
                        <a14:backgroundMark x1="60950" y1="43400" x2="61200" y2="58950"/>
                        <a14:backgroundMark x1="62100" y1="43850" x2="63500" y2="54600"/>
                        <a14:backgroundMark x1="58200" y1="42400" x2="62150" y2="42550"/>
                        <a14:backgroundMark x1="58150" y1="41700" x2="60300" y2="41700"/>
                        <a14:backgroundMark x1="63950" y1="41800" x2="60150" y2="42550"/>
                        <a14:backgroundMark x1="63700" y1="56200" x2="63650" y2="60050"/>
                        <a14:backgroundMark x1="63650" y1="60050" x2="62700" y2="60750"/>
                        <a14:backgroundMark x1="62450" y1="56750" x2="56950" y2="65450"/>
                        <a14:backgroundMark x1="56950" y1="65450" x2="62150" y2="66100"/>
                        <a14:backgroundMark x1="62150" y1="66100" x2="62550" y2="62100"/>
                        <a14:backgroundMark x1="62500" y1="58750" x2="61700" y2="65500"/>
                        <a14:backgroundMark x1="61700" y1="65500" x2="63950" y2="57850"/>
                        <a14:backgroundMark x1="63950" y1="57850" x2="63950" y2="57850"/>
                        <a14:backgroundMark x1="57600" y1="68450" x2="62550" y2="66800"/>
                        <a14:backgroundMark x1="62550" y1="66800" x2="62550" y2="66800"/>
                        <a14:backgroundMark x1="63150" y1="62350" x2="62500" y2="69550"/>
                        <a14:backgroundMark x1="63700" y1="58700" x2="63700" y2="68550"/>
                        <a14:backgroundMark x1="64300" y1="55750" x2="63550" y2="66200"/>
                        <a14:backgroundMark x1="48600" y1="57250" x2="45400" y2="57550"/>
                        <a14:backgroundMark x1="41400" y1="57850" x2="46950" y2="58600"/>
                        <a14:backgroundMark x1="46950" y1="58600" x2="46600" y2="59250"/>
                        <a14:backgroundMark x1="41300" y1="57250" x2="48350" y2="60450"/>
                        <a14:backgroundMark x1="40750" y1="47650" x2="38900" y2="49000"/>
                        <a14:backgroundMark x1="38100" y1="48700" x2="39250" y2="48750"/>
                        <a14:backgroundMark x1="21250" y1="66900" x2="27100" y2="66700"/>
                        <a14:backgroundMark x1="20700" y1="67000" x2="20800" y2="70700"/>
                        <a14:backgroundMark x1="27800" y1="67500" x2="28150" y2="67000"/>
                        <a14:backgroundMark x1="27700" y1="66900" x2="28800" y2="67600"/>
                        <a14:backgroundMark x1="47550" y1="72750" x2="48650" y2="68500"/>
                        <a14:backgroundMark x1="48650" y1="68500" x2="48050" y2="72400"/>
                        <a14:backgroundMark x1="48050" y1="72400" x2="48200" y2="73100"/>
                        <a14:backgroundMark x1="48850" y1="72250" x2="52050" y2="76550"/>
                        <a14:backgroundMark x1="46200" y1="70950" x2="47900" y2="72200"/>
                        <a14:backgroundMark x1="59500" y1="71250" x2="69700" y2="70100"/>
                        <a14:backgroundMark x1="63250" y1="76700" x2="62450" y2="77000"/>
                        <a14:backgroundMark x1="63300" y1="76250" x2="59350" y2="76000"/>
                        <a14:backgroundMark x1="63900" y1="76050" x2="64300" y2="76450"/>
                        <a14:backgroundMark x1="63200" y1="76400" x2="58150" y2="77650"/>
                        <a14:backgroundMark x1="25200" y1="77150" x2="36500" y2="77000"/>
                        <a14:backgroundMark x1="36500" y1="77000" x2="40350" y2="77200"/>
                        <a14:backgroundMark x1="20400" y1="76550" x2="25664" y2="76974"/>
                        <a14:backgroundMark x1="41750" y1="75500" x2="41400" y2="77350"/>
                        <a14:backgroundMark x1="46645" y1="77450" x2="47936" y2="77450"/>
                        <a14:backgroundMark x1="42500" y1="77450" x2="42995" y2="77450"/>
                        <a14:backgroundMark x1="57750" y1="77050" x2="55500" y2="77650"/>
                        <a14:backgroundMark x1="49192" y1="77755" x2="51650" y2="77850"/>
                        <a14:backgroundMark x1="40850" y1="47600" x2="41100" y2="46700"/>
                        <a14:backgroundMark x1="41250" y1="46100" x2="41100" y2="46750"/>
                        <a14:backgroundMark x1="41250" y1="46100" x2="40850" y2="47100"/>
                        <a14:backgroundMark x1="35100" y1="44650" x2="34250" y2="46750"/>
                        <a14:backgroundMark x1="35350" y1="47450" x2="35150" y2="47350"/>
                        <a14:backgroundMark x1="35800" y1="47550" x2="35800" y2="48000"/>
                        <a14:backgroundMark x1="26900" y1="57800" x2="29150" y2="58900"/>
                        <a14:backgroundMark x1="28800" y1="58000" x2="29300" y2="58750"/>
                        <a14:backgroundMark x1="51050" y1="48050" x2="50534" y2="49597"/>
                        <a14:backgroundMark x1="50550" y1="48400" x2="50750" y2="48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16" t="41478" r="36671" b="20982"/>
          <a:stretch/>
        </p:blipFill>
        <p:spPr>
          <a:xfrm>
            <a:off x="-870182" y="3392489"/>
            <a:ext cx="4683746" cy="39858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00CEDBB-EA85-4AD5-B3EE-8683EFC209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80" b="89980" l="45455" r="94141">
                        <a14:foregroundMark x1="45455" y1="44202" x2="50101" y2="52364"/>
                        <a14:foregroundMark x1="60606" y1="22182" x2="62586" y2="24404"/>
                        <a14:foregroundMark x1="57657" y1="22586" x2="60889" y2="21737"/>
                        <a14:backgroundMark x1="49939" y1="27919" x2="45051" y2="34263"/>
                        <a14:backgroundMark x1="69899" y1="29051" x2="73657" y2="31313"/>
                        <a14:backgroundMark x1="69333" y1="46020" x2="69333" y2="54182"/>
                        <a14:backgroundMark x1="49253" y1="43919" x2="49131" y2="454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813"/>
          <a:stretch/>
        </p:blipFill>
        <p:spPr>
          <a:xfrm>
            <a:off x="9917673" y="-758591"/>
            <a:ext cx="2946650" cy="506409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633491" y="985421"/>
            <a:ext cx="2180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BB01F"/>
                </a:solidFill>
              </a:rPr>
              <a:t>https://www.ypppt.com/</a:t>
            </a:r>
            <a:endParaRPr lang="zh-CN" altLang="en-US" sz="1200" dirty="0">
              <a:solidFill>
                <a:srgbClr val="FBB01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2691B11-DC7F-444D-B323-0ED1D81E460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CED97A17-18BF-4B76-9D3D-1E334A3D5244}"/>
              </a:ext>
            </a:extLst>
          </p:cNvPr>
          <p:cNvGrpSpPr/>
          <p:nvPr/>
        </p:nvGrpSpPr>
        <p:grpSpPr>
          <a:xfrm>
            <a:off x="353696" y="755650"/>
            <a:ext cx="11484609" cy="5346700"/>
            <a:chOff x="353696" y="296544"/>
            <a:chExt cx="11484609" cy="6282055"/>
          </a:xfrm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477A8001-FC5A-41B2-ADF9-AE9DEE38401D}"/>
                </a:ext>
              </a:extLst>
            </p:cNvPr>
            <p:cNvSpPr/>
            <p:nvPr/>
          </p:nvSpPr>
          <p:spPr>
            <a:xfrm>
              <a:off x="353696" y="296544"/>
              <a:ext cx="11484609" cy="6282055"/>
            </a:xfrm>
            <a:prstGeom prst="roundRect">
              <a:avLst>
                <a:gd name="adj" fmla="val 4211"/>
              </a:avLst>
            </a:prstGeom>
            <a:solidFill>
              <a:srgbClr val="FBB0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: 圆角 16">
              <a:extLst>
                <a:ext uri="{FF2B5EF4-FFF2-40B4-BE49-F238E27FC236}">
                  <a16:creationId xmlns="" xmlns:a16="http://schemas.microsoft.com/office/drawing/2014/main" id="{3E1ABF19-162B-417A-87DB-7CF5E521E948}"/>
                </a:ext>
              </a:extLst>
            </p:cNvPr>
            <p:cNvSpPr/>
            <p:nvPr/>
          </p:nvSpPr>
          <p:spPr>
            <a:xfrm>
              <a:off x="506096" y="371336"/>
              <a:ext cx="11179808" cy="6115328"/>
            </a:xfrm>
            <a:prstGeom prst="roundRect">
              <a:avLst>
                <a:gd name="adj" fmla="val 4211"/>
              </a:avLst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096000" y="1997294"/>
            <a:ext cx="5003799" cy="286341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>
              <a:lnSpc>
                <a:spcPct val="130000"/>
              </a:lnSpc>
              <a:defRPr/>
            </a:pPr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佳作引路</a:t>
            </a:r>
          </a:p>
          <a:p>
            <a:pPr algn="dist">
              <a:lnSpc>
                <a:spcPct val="130000"/>
              </a:lnSpc>
              <a:defRPr/>
            </a:pPr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章法导引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8F19907-6A3E-4430-93ED-A756C2F702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24" y="1033512"/>
            <a:ext cx="4790977" cy="479097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EDBCB900-3B9F-4E5D-9C9D-5B5D1B133A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4388" b="99636" l="77515" r="94083">
                        <a14:foregroundMark x1="92786" y1="92581" x2="89713" y2="96313"/>
                        <a14:foregroundMark x1="87763" y1="96919" x2="81953" y2="98726"/>
                        <a14:foregroundMark x1="89713" y1="96313" x2="89084" y2="96509"/>
                        <a14:foregroundMark x1="92695" y1="89804" x2="92695" y2="97041"/>
                        <a14:foregroundMark x1="92740" y1="89759" x2="92672" y2="99681"/>
                        <a14:foregroundMark x1="92672" y1="99681" x2="92513" y2="92535"/>
                        <a14:foregroundMark x1="80178" y1="98361" x2="84365" y2="98543"/>
                        <a14:foregroundMark x1="84365" y1="98543" x2="84251" y2="95630"/>
                        <a14:foregroundMark x1="83819" y1="95539" x2="83045" y2="94948"/>
                        <a14:foregroundMark x1="84479" y1="94310" x2="84547" y2="98908"/>
                        <a14:foregroundMark x1="84729" y1="95403" x2="81042" y2="97770"/>
                        <a14:foregroundMark x1="80655" y1="96086" x2="81998" y2="96814"/>
                        <a14:foregroundMark x1="80473" y1="95175" x2="79631" y2="98680"/>
                        <a14:foregroundMark x1="90373" y1="94538" x2="92922" y2="88803"/>
                        <a14:foregroundMark x1="92922" y1="88803" x2="93081" y2="99681"/>
                        <a14:foregroundMark x1="93081" y1="99681" x2="90851" y2="94447"/>
                        <a14:foregroundMark x1="93377" y1="89577" x2="93696" y2="99681"/>
                        <a14:foregroundMark x1="93696" y1="99681" x2="93696" y2="99681"/>
                        <a14:foregroundMark x1="93810" y1="87574" x2="94083" y2="93400"/>
                        <a14:backgroundMark x1="87028" y1="88393" x2="78152" y2="91716"/>
                        <a14:backgroundMark x1="78152" y1="91716" x2="84934" y2="90168"/>
                        <a14:backgroundMark x1="84934" y1="90168" x2="86368" y2="90305"/>
                        <a14:backgroundMark x1="86254" y1="89577" x2="88211" y2="94219"/>
                        <a14:backgroundMark x1="85253" y1="90533" x2="87369" y2="95494"/>
                        <a14:backgroundMark x1="87779" y1="89941" x2="87733" y2="95858"/>
                        <a14:backgroundMark x1="89122" y1="90442" x2="89782" y2="88803"/>
                        <a14:backgroundMark x1="87619" y1="86163" x2="84183" y2="89850"/>
                        <a14:backgroundMark x1="79290" y1="92126" x2="78334" y2="90350"/>
                        <a14:backgroundMark x1="78584" y1="92763" x2="76991" y2="96905"/>
                        <a14:backgroundMark x1="79586" y1="92080" x2="83159" y2="91352"/>
                        <a14:backgroundMark x1="83159" y1="91352" x2="85640" y2="93400"/>
                        <a14:backgroundMark x1="87961" y1="90760" x2="87893" y2="96222"/>
                        <a14:backgroundMark x1="89326" y1="90214" x2="90328" y2="89122"/>
                        <a14:backgroundMark x1="88075" y1="94083" x2="88553" y2="96950"/>
                        <a14:backgroundMark x1="88188" y1="96131" x2="88848" y2="977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648" t="82708" r="5556"/>
          <a:stretch/>
        </p:blipFill>
        <p:spPr>
          <a:xfrm>
            <a:off x="6237171" y="4118816"/>
            <a:ext cx="5954829" cy="273918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00DDCF4-57AD-4AE3-833B-D3500498BF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4388" b="99636" l="77515" r="94083">
                        <a14:foregroundMark x1="92786" y1="92581" x2="89713" y2="96313"/>
                        <a14:foregroundMark x1="87763" y1="96919" x2="81953" y2="98726"/>
                        <a14:foregroundMark x1="89713" y1="96313" x2="89084" y2="96509"/>
                        <a14:foregroundMark x1="92695" y1="89804" x2="92695" y2="97041"/>
                        <a14:foregroundMark x1="92740" y1="89759" x2="92672" y2="99681"/>
                        <a14:foregroundMark x1="92672" y1="99681" x2="92513" y2="92535"/>
                        <a14:foregroundMark x1="80178" y1="98361" x2="84365" y2="98543"/>
                        <a14:foregroundMark x1="84365" y1="98543" x2="84251" y2="95630"/>
                        <a14:foregroundMark x1="83819" y1="95539" x2="83045" y2="94948"/>
                        <a14:foregroundMark x1="84479" y1="94310" x2="84547" y2="98908"/>
                        <a14:foregroundMark x1="84729" y1="95403" x2="81042" y2="97770"/>
                        <a14:foregroundMark x1="80655" y1="96086" x2="81998" y2="96814"/>
                        <a14:foregroundMark x1="80473" y1="95175" x2="79631" y2="98680"/>
                        <a14:foregroundMark x1="90373" y1="94538" x2="92922" y2="88803"/>
                        <a14:foregroundMark x1="92922" y1="88803" x2="93081" y2="99681"/>
                        <a14:foregroundMark x1="93081" y1="99681" x2="90851" y2="94447"/>
                        <a14:foregroundMark x1="93377" y1="89577" x2="93696" y2="99681"/>
                        <a14:foregroundMark x1="93696" y1="99681" x2="93696" y2="99681"/>
                        <a14:foregroundMark x1="93810" y1="87574" x2="94083" y2="93400"/>
                        <a14:backgroundMark x1="87028" y1="88393" x2="78152" y2="91716"/>
                        <a14:backgroundMark x1="78152" y1="91716" x2="84934" y2="90168"/>
                        <a14:backgroundMark x1="84934" y1="90168" x2="86368" y2="90305"/>
                        <a14:backgroundMark x1="86254" y1="89577" x2="88211" y2="94219"/>
                        <a14:backgroundMark x1="85253" y1="90533" x2="87369" y2="95494"/>
                        <a14:backgroundMark x1="87779" y1="89941" x2="87733" y2="95858"/>
                        <a14:backgroundMark x1="89122" y1="90442" x2="89782" y2="88803"/>
                        <a14:backgroundMark x1="87619" y1="86163" x2="84183" y2="89850"/>
                        <a14:backgroundMark x1="79290" y1="92126" x2="78334" y2="90350"/>
                        <a14:backgroundMark x1="78584" y1="92763" x2="76991" y2="96905"/>
                        <a14:backgroundMark x1="79586" y1="92080" x2="83159" y2="91352"/>
                        <a14:backgroundMark x1="83159" y1="91352" x2="85640" y2="93400"/>
                        <a14:backgroundMark x1="87961" y1="90760" x2="87893" y2="96222"/>
                        <a14:backgroundMark x1="89326" y1="90214" x2="90328" y2="89122"/>
                        <a14:backgroundMark x1="88075" y1="94083" x2="88553" y2="96950"/>
                        <a14:backgroundMark x1="88188" y1="96131" x2="88848" y2="977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648" t="82708" r="5556"/>
          <a:stretch/>
        </p:blipFill>
        <p:spPr>
          <a:xfrm flipH="1">
            <a:off x="-1" y="4303310"/>
            <a:ext cx="5638801" cy="25938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867399" y="1689237"/>
            <a:ext cx="4913840" cy="3149324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250000"/>
              </a:lnSpc>
            </a:pPr>
            <a:r>
              <a:rPr lang="en-US" sz="2800" b="1" dirty="0">
                <a:solidFill>
                  <a:schemeClr val="bg1"/>
                </a:solidFill>
                <a:latin typeface="+mn-ea"/>
                <a:cs typeface="楷体" panose="02010609060101010101" charset="-122"/>
              </a:rPr>
              <a:t>1</a:t>
            </a:r>
            <a:r>
              <a:rPr lang="zh-CN" altLang="en-US" sz="2800" b="1" dirty="0">
                <a:solidFill>
                  <a:schemeClr val="bg1"/>
                </a:solidFill>
                <a:latin typeface="+mn-ea"/>
                <a:cs typeface="楷体" panose="02010609060101010101" charset="-122"/>
              </a:rPr>
              <a:t>、这节课老师先请你们来欣赏一篇探险佳作，读一读，谈一谈你的想法。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F768E0DE-304E-4909-80D8-39DE6E16CC45}"/>
              </a:ext>
            </a:extLst>
          </p:cNvPr>
          <p:cNvGrpSpPr/>
          <p:nvPr/>
        </p:nvGrpSpPr>
        <p:grpSpPr>
          <a:xfrm>
            <a:off x="1054858" y="1147371"/>
            <a:ext cx="4710674" cy="4710672"/>
            <a:chOff x="588433" y="954592"/>
            <a:chExt cx="5393267" cy="5393267"/>
          </a:xfrm>
        </p:grpSpPr>
        <p:sp>
          <p:nvSpPr>
            <p:cNvPr id="14" name="图形 12">
              <a:extLst>
                <a:ext uri="{FF2B5EF4-FFF2-40B4-BE49-F238E27FC236}">
                  <a16:creationId xmlns="" xmlns:a16="http://schemas.microsoft.com/office/drawing/2014/main" id="{77998EC0-34AF-4BDF-AE2B-8DD52870E8CC}"/>
                </a:ext>
              </a:extLst>
            </p:cNvPr>
            <p:cNvSpPr/>
            <p:nvPr/>
          </p:nvSpPr>
          <p:spPr>
            <a:xfrm flipH="1">
              <a:off x="1520372" y="5592279"/>
              <a:ext cx="4461328" cy="702198"/>
            </a:xfrm>
            <a:custGeom>
              <a:avLst/>
              <a:gdLst>
                <a:gd name="connsiteX0" fmla="*/ 1063569 w 1182351"/>
                <a:gd name="connsiteY0" fmla="*/ 169133 h 1240471"/>
                <a:gd name="connsiteX1" fmla="*/ 1173107 w 1182351"/>
                <a:gd name="connsiteY1" fmla="*/ 710153 h 1240471"/>
                <a:gd name="connsiteX2" fmla="*/ 911169 w 1182351"/>
                <a:gd name="connsiteY2" fmla="*/ 1216883 h 1240471"/>
                <a:gd name="connsiteX3" fmla="*/ 350146 w 1182351"/>
                <a:gd name="connsiteY3" fmla="*/ 1084486 h 1240471"/>
                <a:gd name="connsiteX4" fmla="*/ 579 w 1182351"/>
                <a:gd name="connsiteY4" fmla="*/ 708248 h 1240471"/>
                <a:gd name="connsiteX5" fmla="*/ 246324 w 1182351"/>
                <a:gd name="connsiteY5" fmla="*/ 298673 h 1240471"/>
                <a:gd name="connsiteX6" fmla="*/ 622561 w 1182351"/>
                <a:gd name="connsiteY6" fmla="*/ 8161 h 1240471"/>
                <a:gd name="connsiteX7" fmla="*/ 1063569 w 1182351"/>
                <a:gd name="connsiteY7" fmla="*/ 169133 h 1240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2351" h="1240471">
                  <a:moveTo>
                    <a:pt x="1063569" y="169133"/>
                  </a:moveTo>
                  <a:cubicBezTo>
                    <a:pt x="1171202" y="299626"/>
                    <a:pt x="1199777" y="497746"/>
                    <a:pt x="1173107" y="710153"/>
                  </a:cubicBezTo>
                  <a:cubicBezTo>
                    <a:pt x="1146437" y="922561"/>
                    <a:pt x="1063569" y="1149256"/>
                    <a:pt x="911169" y="1216883"/>
                  </a:cubicBezTo>
                  <a:cubicBezTo>
                    <a:pt x="758769" y="1285463"/>
                    <a:pt x="536836" y="1194023"/>
                    <a:pt x="350146" y="1084486"/>
                  </a:cubicBezTo>
                  <a:cubicBezTo>
                    <a:pt x="162504" y="973996"/>
                    <a:pt x="10104" y="843503"/>
                    <a:pt x="579" y="708248"/>
                  </a:cubicBezTo>
                  <a:cubicBezTo>
                    <a:pt x="-8946" y="572993"/>
                    <a:pt x="125356" y="431071"/>
                    <a:pt x="246324" y="298673"/>
                  </a:cubicBezTo>
                  <a:cubicBezTo>
                    <a:pt x="367291" y="165323"/>
                    <a:pt x="474924" y="39593"/>
                    <a:pt x="622561" y="8161"/>
                  </a:cubicBezTo>
                  <a:cubicBezTo>
                    <a:pt x="769246" y="-23272"/>
                    <a:pt x="955936" y="38641"/>
                    <a:pt x="1063569" y="16913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6400C372-6B46-4BF7-BA04-B5856CAEF5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433" y="954592"/>
              <a:ext cx="5393267" cy="5393267"/>
            </a:xfrm>
            <a:prstGeom prst="rect">
              <a:avLst/>
            </a:prstGeom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2EF7430-D495-4FEF-B2BC-599F23F5772E}"/>
              </a:ext>
            </a:extLst>
          </p:cNvPr>
          <p:cNvGrpSpPr/>
          <p:nvPr/>
        </p:nvGrpSpPr>
        <p:grpSpPr>
          <a:xfrm>
            <a:off x="762000" y="404304"/>
            <a:ext cx="4047067" cy="1024467"/>
            <a:chOff x="660400" y="505904"/>
            <a:chExt cx="4047067" cy="1024467"/>
          </a:xfrm>
        </p:grpSpPr>
        <p:sp>
          <p:nvSpPr>
            <p:cNvPr id="15" name="文本框 14"/>
            <p:cNvSpPr txBox="1"/>
            <p:nvPr/>
          </p:nvSpPr>
          <p:spPr>
            <a:xfrm>
              <a:off x="1659468" y="787306"/>
              <a:ext cx="304799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佳作引路，章法导引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8E03C09E-9347-4523-9349-B6CC1EA861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" y="505904"/>
              <a:ext cx="1024467" cy="102446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11793" y="1955166"/>
            <a:ext cx="5210174" cy="2556854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2800" b="1" dirty="0">
                <a:solidFill>
                  <a:schemeClr val="bg1"/>
                </a:solidFill>
                <a:latin typeface="+mn-ea"/>
              </a:rPr>
              <a:t>2</a:t>
            </a:r>
            <a:r>
              <a:rPr lang="zh-CN" altLang="en-US" sz="2800" b="1" dirty="0">
                <a:solidFill>
                  <a:schemeClr val="bg1"/>
                </a:solidFill>
                <a:latin typeface="+mn-ea"/>
              </a:rPr>
              <a:t>、引导学生从探险的内容和写作方法两方面来评点。这篇习作有什么值得你学习的？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4D7E6AA-1C83-421B-B71B-70B5A08BC647}"/>
              </a:ext>
            </a:extLst>
          </p:cNvPr>
          <p:cNvGrpSpPr/>
          <p:nvPr/>
        </p:nvGrpSpPr>
        <p:grpSpPr>
          <a:xfrm>
            <a:off x="728134" y="438420"/>
            <a:ext cx="4047067" cy="1024467"/>
            <a:chOff x="660400" y="505904"/>
            <a:chExt cx="4047067" cy="1024467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B5249B3B-1B0C-41CF-885C-8525FC125052}"/>
                </a:ext>
              </a:extLst>
            </p:cNvPr>
            <p:cNvSpPr txBox="1"/>
            <p:nvPr/>
          </p:nvSpPr>
          <p:spPr>
            <a:xfrm>
              <a:off x="1659468" y="787306"/>
              <a:ext cx="304799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佳作引路，章法导引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4AA330B3-5D51-4511-B5A9-5822AAFCA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" y="505904"/>
              <a:ext cx="1024467" cy="1024467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4B785A9-E749-44B1-9CAB-D00E87BCB340}"/>
              </a:ext>
            </a:extLst>
          </p:cNvPr>
          <p:cNvGrpSpPr/>
          <p:nvPr/>
        </p:nvGrpSpPr>
        <p:grpSpPr>
          <a:xfrm>
            <a:off x="6341746" y="1016000"/>
            <a:ext cx="5003800" cy="5003800"/>
            <a:chOff x="6341746" y="1016000"/>
            <a:chExt cx="5003800" cy="5003800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D0AE39BC-5624-4718-95F8-912D47F1C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1746" y="1016000"/>
              <a:ext cx="5003800" cy="5003800"/>
            </a:xfrm>
            <a:prstGeom prst="rect">
              <a:avLst/>
            </a:prstGeom>
          </p:spPr>
        </p:pic>
        <p:sp>
          <p:nvSpPr>
            <p:cNvPr id="5" name="矩形: 圆角 4">
              <a:extLst>
                <a:ext uri="{FF2B5EF4-FFF2-40B4-BE49-F238E27FC236}">
                  <a16:creationId xmlns="" xmlns:a16="http://schemas.microsoft.com/office/drawing/2014/main" id="{48E93B9C-58B6-4336-9076-4E14DD49608C}"/>
                </a:ext>
              </a:extLst>
            </p:cNvPr>
            <p:cNvSpPr/>
            <p:nvPr/>
          </p:nvSpPr>
          <p:spPr>
            <a:xfrm>
              <a:off x="6421967" y="5350121"/>
              <a:ext cx="4367953" cy="17478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2691B11-DC7F-444D-B323-0ED1D81E460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CED97A17-18BF-4B76-9D3D-1E334A3D5244}"/>
              </a:ext>
            </a:extLst>
          </p:cNvPr>
          <p:cNvGrpSpPr/>
          <p:nvPr/>
        </p:nvGrpSpPr>
        <p:grpSpPr>
          <a:xfrm>
            <a:off x="353696" y="755650"/>
            <a:ext cx="11484609" cy="5346700"/>
            <a:chOff x="353696" y="296544"/>
            <a:chExt cx="11484609" cy="6282055"/>
          </a:xfrm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477A8001-FC5A-41B2-ADF9-AE9DEE38401D}"/>
                </a:ext>
              </a:extLst>
            </p:cNvPr>
            <p:cNvSpPr/>
            <p:nvPr/>
          </p:nvSpPr>
          <p:spPr>
            <a:xfrm>
              <a:off x="353696" y="296544"/>
              <a:ext cx="11484609" cy="6282055"/>
            </a:xfrm>
            <a:prstGeom prst="roundRect">
              <a:avLst>
                <a:gd name="adj" fmla="val 4211"/>
              </a:avLst>
            </a:prstGeom>
            <a:solidFill>
              <a:srgbClr val="FBB0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: 圆角 16">
              <a:extLst>
                <a:ext uri="{FF2B5EF4-FFF2-40B4-BE49-F238E27FC236}">
                  <a16:creationId xmlns="" xmlns:a16="http://schemas.microsoft.com/office/drawing/2014/main" id="{3E1ABF19-162B-417A-87DB-7CF5E521E948}"/>
                </a:ext>
              </a:extLst>
            </p:cNvPr>
            <p:cNvSpPr/>
            <p:nvPr/>
          </p:nvSpPr>
          <p:spPr>
            <a:xfrm>
              <a:off x="506096" y="371336"/>
              <a:ext cx="11179808" cy="6115328"/>
            </a:xfrm>
            <a:prstGeom prst="roundRect">
              <a:avLst>
                <a:gd name="adj" fmla="val 4211"/>
              </a:avLst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096000" y="1997294"/>
            <a:ext cx="5003799" cy="286341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>
              <a:lnSpc>
                <a:spcPct val="130000"/>
              </a:lnSpc>
              <a:defRPr/>
            </a:pPr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根据所学</a:t>
            </a:r>
          </a:p>
          <a:p>
            <a:pPr algn="dist">
              <a:lnSpc>
                <a:spcPct val="130000"/>
              </a:lnSpc>
              <a:defRPr/>
            </a:pPr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练习写作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8F19907-6A3E-4430-93ED-A756C2F702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24" y="1033512"/>
            <a:ext cx="4790977" cy="479097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EDBCB900-3B9F-4E5D-9C9D-5B5D1B133A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4388" b="99636" l="77515" r="94083">
                        <a14:foregroundMark x1="92786" y1="92581" x2="89713" y2="96313"/>
                        <a14:foregroundMark x1="87763" y1="96919" x2="81953" y2="98726"/>
                        <a14:foregroundMark x1="89713" y1="96313" x2="89084" y2="96509"/>
                        <a14:foregroundMark x1="92695" y1="89804" x2="92695" y2="97041"/>
                        <a14:foregroundMark x1="92740" y1="89759" x2="92672" y2="99681"/>
                        <a14:foregroundMark x1="92672" y1="99681" x2="92513" y2="92535"/>
                        <a14:foregroundMark x1="80178" y1="98361" x2="84365" y2="98543"/>
                        <a14:foregroundMark x1="84365" y1="98543" x2="84251" y2="95630"/>
                        <a14:foregroundMark x1="83819" y1="95539" x2="83045" y2="94948"/>
                        <a14:foregroundMark x1="84479" y1="94310" x2="84547" y2="98908"/>
                        <a14:foregroundMark x1="84729" y1="95403" x2="81042" y2="97770"/>
                        <a14:foregroundMark x1="80655" y1="96086" x2="81998" y2="96814"/>
                        <a14:foregroundMark x1="80473" y1="95175" x2="79631" y2="98680"/>
                        <a14:foregroundMark x1="90373" y1="94538" x2="92922" y2="88803"/>
                        <a14:foregroundMark x1="92922" y1="88803" x2="93081" y2="99681"/>
                        <a14:foregroundMark x1="93081" y1="99681" x2="90851" y2="94447"/>
                        <a14:foregroundMark x1="93377" y1="89577" x2="93696" y2="99681"/>
                        <a14:foregroundMark x1="93696" y1="99681" x2="93696" y2="99681"/>
                        <a14:foregroundMark x1="93810" y1="87574" x2="94083" y2="93400"/>
                        <a14:backgroundMark x1="87028" y1="88393" x2="78152" y2="91716"/>
                        <a14:backgroundMark x1="78152" y1="91716" x2="84934" y2="90168"/>
                        <a14:backgroundMark x1="84934" y1="90168" x2="86368" y2="90305"/>
                        <a14:backgroundMark x1="86254" y1="89577" x2="88211" y2="94219"/>
                        <a14:backgroundMark x1="85253" y1="90533" x2="87369" y2="95494"/>
                        <a14:backgroundMark x1="87779" y1="89941" x2="87733" y2="95858"/>
                        <a14:backgroundMark x1="89122" y1="90442" x2="89782" y2="88803"/>
                        <a14:backgroundMark x1="87619" y1="86163" x2="84183" y2="89850"/>
                        <a14:backgroundMark x1="79290" y1="92126" x2="78334" y2="90350"/>
                        <a14:backgroundMark x1="78584" y1="92763" x2="76991" y2="96905"/>
                        <a14:backgroundMark x1="79586" y1="92080" x2="83159" y2="91352"/>
                        <a14:backgroundMark x1="83159" y1="91352" x2="85640" y2="93400"/>
                        <a14:backgroundMark x1="87961" y1="90760" x2="87893" y2="96222"/>
                        <a14:backgroundMark x1="89326" y1="90214" x2="90328" y2="89122"/>
                        <a14:backgroundMark x1="88075" y1="94083" x2="88553" y2="96950"/>
                        <a14:backgroundMark x1="88188" y1="96131" x2="88848" y2="977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648" t="82708" r="5556"/>
          <a:stretch/>
        </p:blipFill>
        <p:spPr>
          <a:xfrm>
            <a:off x="6237171" y="4118816"/>
            <a:ext cx="5954829" cy="273918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00DDCF4-57AD-4AE3-833B-D3500498BF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4388" b="99636" l="77515" r="94083">
                        <a14:foregroundMark x1="92786" y1="92581" x2="89713" y2="96313"/>
                        <a14:foregroundMark x1="87763" y1="96919" x2="81953" y2="98726"/>
                        <a14:foregroundMark x1="89713" y1="96313" x2="89084" y2="96509"/>
                        <a14:foregroundMark x1="92695" y1="89804" x2="92695" y2="97041"/>
                        <a14:foregroundMark x1="92740" y1="89759" x2="92672" y2="99681"/>
                        <a14:foregroundMark x1="92672" y1="99681" x2="92513" y2="92535"/>
                        <a14:foregroundMark x1="80178" y1="98361" x2="84365" y2="98543"/>
                        <a14:foregroundMark x1="84365" y1="98543" x2="84251" y2="95630"/>
                        <a14:foregroundMark x1="83819" y1="95539" x2="83045" y2="94948"/>
                        <a14:foregroundMark x1="84479" y1="94310" x2="84547" y2="98908"/>
                        <a14:foregroundMark x1="84729" y1="95403" x2="81042" y2="97770"/>
                        <a14:foregroundMark x1="80655" y1="96086" x2="81998" y2="96814"/>
                        <a14:foregroundMark x1="80473" y1="95175" x2="79631" y2="98680"/>
                        <a14:foregroundMark x1="90373" y1="94538" x2="92922" y2="88803"/>
                        <a14:foregroundMark x1="92922" y1="88803" x2="93081" y2="99681"/>
                        <a14:foregroundMark x1="93081" y1="99681" x2="90851" y2="94447"/>
                        <a14:foregroundMark x1="93377" y1="89577" x2="93696" y2="99681"/>
                        <a14:foregroundMark x1="93696" y1="99681" x2="93696" y2="99681"/>
                        <a14:foregroundMark x1="93810" y1="87574" x2="94083" y2="93400"/>
                        <a14:backgroundMark x1="87028" y1="88393" x2="78152" y2="91716"/>
                        <a14:backgroundMark x1="78152" y1="91716" x2="84934" y2="90168"/>
                        <a14:backgroundMark x1="84934" y1="90168" x2="86368" y2="90305"/>
                        <a14:backgroundMark x1="86254" y1="89577" x2="88211" y2="94219"/>
                        <a14:backgroundMark x1="85253" y1="90533" x2="87369" y2="95494"/>
                        <a14:backgroundMark x1="87779" y1="89941" x2="87733" y2="95858"/>
                        <a14:backgroundMark x1="89122" y1="90442" x2="89782" y2="88803"/>
                        <a14:backgroundMark x1="87619" y1="86163" x2="84183" y2="89850"/>
                        <a14:backgroundMark x1="79290" y1="92126" x2="78334" y2="90350"/>
                        <a14:backgroundMark x1="78584" y1="92763" x2="76991" y2="96905"/>
                        <a14:backgroundMark x1="79586" y1="92080" x2="83159" y2="91352"/>
                        <a14:backgroundMark x1="83159" y1="91352" x2="85640" y2="93400"/>
                        <a14:backgroundMark x1="87961" y1="90760" x2="87893" y2="96222"/>
                        <a14:backgroundMark x1="89326" y1="90214" x2="90328" y2="89122"/>
                        <a14:backgroundMark x1="88075" y1="94083" x2="88553" y2="96950"/>
                        <a14:backgroundMark x1="88188" y1="96131" x2="88848" y2="977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648" t="82708" r="5556"/>
          <a:stretch/>
        </p:blipFill>
        <p:spPr>
          <a:xfrm flipH="1">
            <a:off x="-1" y="4303310"/>
            <a:ext cx="5638801" cy="259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456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DA02B9D7-BF8B-4E41-B6B7-E14B51178278}"/>
              </a:ext>
            </a:extLst>
          </p:cNvPr>
          <p:cNvGrpSpPr/>
          <p:nvPr/>
        </p:nvGrpSpPr>
        <p:grpSpPr>
          <a:xfrm>
            <a:off x="705564" y="797822"/>
            <a:ext cx="5325533" cy="5325533"/>
            <a:chOff x="705564" y="797822"/>
            <a:chExt cx="5325533" cy="5325533"/>
          </a:xfrm>
        </p:grpSpPr>
        <p:sp>
          <p:nvSpPr>
            <p:cNvPr id="19" name="图形 5">
              <a:extLst>
                <a:ext uri="{FF2B5EF4-FFF2-40B4-BE49-F238E27FC236}">
                  <a16:creationId xmlns="" xmlns:a16="http://schemas.microsoft.com/office/drawing/2014/main" id="{4778DF71-A9CB-4DD6-9FB0-4BFDFCF2D6C0}"/>
                </a:ext>
              </a:extLst>
            </p:cNvPr>
            <p:cNvSpPr/>
            <p:nvPr/>
          </p:nvSpPr>
          <p:spPr>
            <a:xfrm rot="2270655">
              <a:off x="1346199" y="1463522"/>
              <a:ext cx="3807002" cy="3994134"/>
            </a:xfrm>
            <a:custGeom>
              <a:avLst/>
              <a:gdLst>
                <a:gd name="connsiteX0" fmla="*/ 1063569 w 1182351"/>
                <a:gd name="connsiteY0" fmla="*/ 169133 h 1240471"/>
                <a:gd name="connsiteX1" fmla="*/ 1173107 w 1182351"/>
                <a:gd name="connsiteY1" fmla="*/ 710153 h 1240471"/>
                <a:gd name="connsiteX2" fmla="*/ 911169 w 1182351"/>
                <a:gd name="connsiteY2" fmla="*/ 1216883 h 1240471"/>
                <a:gd name="connsiteX3" fmla="*/ 350146 w 1182351"/>
                <a:gd name="connsiteY3" fmla="*/ 1084486 h 1240471"/>
                <a:gd name="connsiteX4" fmla="*/ 579 w 1182351"/>
                <a:gd name="connsiteY4" fmla="*/ 708248 h 1240471"/>
                <a:gd name="connsiteX5" fmla="*/ 246324 w 1182351"/>
                <a:gd name="connsiteY5" fmla="*/ 298673 h 1240471"/>
                <a:gd name="connsiteX6" fmla="*/ 622561 w 1182351"/>
                <a:gd name="connsiteY6" fmla="*/ 8161 h 1240471"/>
                <a:gd name="connsiteX7" fmla="*/ 1063569 w 1182351"/>
                <a:gd name="connsiteY7" fmla="*/ 169133 h 1240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2351" h="1240471">
                  <a:moveTo>
                    <a:pt x="1063569" y="169133"/>
                  </a:moveTo>
                  <a:cubicBezTo>
                    <a:pt x="1171202" y="299626"/>
                    <a:pt x="1199777" y="497746"/>
                    <a:pt x="1173107" y="710153"/>
                  </a:cubicBezTo>
                  <a:cubicBezTo>
                    <a:pt x="1146437" y="922561"/>
                    <a:pt x="1063569" y="1149256"/>
                    <a:pt x="911169" y="1216883"/>
                  </a:cubicBezTo>
                  <a:cubicBezTo>
                    <a:pt x="758769" y="1285463"/>
                    <a:pt x="536836" y="1194023"/>
                    <a:pt x="350146" y="1084486"/>
                  </a:cubicBezTo>
                  <a:cubicBezTo>
                    <a:pt x="162504" y="973996"/>
                    <a:pt x="10104" y="843503"/>
                    <a:pt x="579" y="708248"/>
                  </a:cubicBezTo>
                  <a:cubicBezTo>
                    <a:pt x="-8946" y="572993"/>
                    <a:pt x="125356" y="431071"/>
                    <a:pt x="246324" y="298673"/>
                  </a:cubicBezTo>
                  <a:cubicBezTo>
                    <a:pt x="367291" y="165323"/>
                    <a:pt x="474924" y="39593"/>
                    <a:pt x="622561" y="8161"/>
                  </a:cubicBezTo>
                  <a:cubicBezTo>
                    <a:pt x="769246" y="-23272"/>
                    <a:pt x="955936" y="38641"/>
                    <a:pt x="1063569" y="16913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894CEFA6-76DA-4A1B-A78B-A909AAC20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564" y="797822"/>
              <a:ext cx="5325533" cy="5325533"/>
            </a:xfrm>
            <a:prstGeom prst="rect">
              <a:avLst/>
            </a:prstGeom>
          </p:spPr>
        </p:pic>
      </p:grpSp>
      <p:sp>
        <p:nvSpPr>
          <p:cNvPr id="100" name="文本框 99"/>
          <p:cNvSpPr txBox="1"/>
          <p:nvPr/>
        </p:nvSpPr>
        <p:spPr>
          <a:xfrm>
            <a:off x="5635627" y="1734082"/>
            <a:ext cx="5210174" cy="3418628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00000"/>
              </a:lnSpc>
            </a:pPr>
            <a:r>
              <a:rPr sz="2800" dirty="0" err="1">
                <a:solidFill>
                  <a:schemeClr val="bg1"/>
                </a:solidFill>
                <a:latin typeface="+mn-ea"/>
                <a:cs typeface="楷体" panose="02010609060101010101" charset="-122"/>
              </a:rPr>
              <a:t>学生结合所学内容，在故事初稿上列好提纲，开始作文</a:t>
            </a:r>
            <a:r>
              <a:rPr sz="2800" dirty="0">
                <a:solidFill>
                  <a:schemeClr val="bg1"/>
                </a:solidFill>
                <a:latin typeface="+mn-ea"/>
                <a:cs typeface="楷体" panose="02010609060101010101" charset="-122"/>
              </a:rPr>
              <a:t>。</a:t>
            </a:r>
            <a:endParaRPr lang="en-US" sz="2800" dirty="0">
              <a:solidFill>
                <a:schemeClr val="bg1"/>
              </a:solidFill>
              <a:latin typeface="+mn-ea"/>
              <a:cs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sz="2800" dirty="0" err="1">
                <a:solidFill>
                  <a:schemeClr val="bg1"/>
                </a:solidFill>
                <a:latin typeface="+mn-ea"/>
                <a:cs typeface="楷体" panose="02010609060101010101" charset="-122"/>
              </a:rPr>
              <a:t>教师巡视指导，并了解学生的习作情况</a:t>
            </a:r>
            <a:r>
              <a:rPr sz="2800" dirty="0">
                <a:solidFill>
                  <a:schemeClr val="bg1"/>
                </a:solidFill>
                <a:latin typeface="+mn-ea"/>
                <a:cs typeface="楷体" panose="02010609060101010101" charset="-122"/>
              </a:rPr>
              <a:t>。</a:t>
            </a:r>
          </a:p>
        </p:txBody>
      </p:sp>
      <p:sp>
        <p:nvSpPr>
          <p:cNvPr id="27" name="Half Frame 26"/>
          <p:cNvSpPr/>
          <p:nvPr/>
        </p:nvSpPr>
        <p:spPr>
          <a:xfrm rot="10800000">
            <a:off x="9262112" y="3791586"/>
            <a:ext cx="2211705" cy="2211705"/>
          </a:xfrm>
          <a:prstGeom prst="halfFrame">
            <a:avLst>
              <a:gd name="adj1" fmla="val 4570"/>
              <a:gd name="adj2" fmla="val 394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en-US" sz="2400" dirty="0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2" name="Half Frame 26"/>
          <p:cNvSpPr/>
          <p:nvPr/>
        </p:nvSpPr>
        <p:spPr>
          <a:xfrm rot="10800000">
            <a:off x="9503412" y="4046857"/>
            <a:ext cx="2211705" cy="2211705"/>
          </a:xfrm>
          <a:prstGeom prst="halfFrame">
            <a:avLst>
              <a:gd name="adj1" fmla="val 4570"/>
              <a:gd name="adj2" fmla="val 394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en-US" sz="2400" dirty="0">
              <a:solidFill>
                <a:prstClr val="black"/>
              </a:solidFill>
              <a:latin typeface="等线" panose="020F0502020204030204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7318BC9-E8B2-49AD-94A0-015857F5DF80}"/>
              </a:ext>
            </a:extLst>
          </p:cNvPr>
          <p:cNvGrpSpPr/>
          <p:nvPr/>
        </p:nvGrpSpPr>
        <p:grpSpPr>
          <a:xfrm>
            <a:off x="728134" y="438420"/>
            <a:ext cx="4047067" cy="1024467"/>
            <a:chOff x="660400" y="505904"/>
            <a:chExt cx="4047067" cy="1024467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90403F64-B1BD-4D12-986D-9BB6EF5A53B6}"/>
                </a:ext>
              </a:extLst>
            </p:cNvPr>
            <p:cNvSpPr txBox="1"/>
            <p:nvPr/>
          </p:nvSpPr>
          <p:spPr>
            <a:xfrm>
              <a:off x="1659468" y="787306"/>
              <a:ext cx="304799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根据所学，练习写作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711598F9-F1A3-41F9-918A-0BB8437314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" y="505904"/>
              <a:ext cx="1024467" cy="102446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2691B11-DC7F-444D-B323-0ED1D81E460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CED97A17-18BF-4B76-9D3D-1E334A3D5244}"/>
              </a:ext>
            </a:extLst>
          </p:cNvPr>
          <p:cNvGrpSpPr/>
          <p:nvPr/>
        </p:nvGrpSpPr>
        <p:grpSpPr>
          <a:xfrm>
            <a:off x="353696" y="755650"/>
            <a:ext cx="11484609" cy="5346700"/>
            <a:chOff x="353696" y="296544"/>
            <a:chExt cx="11484609" cy="6282055"/>
          </a:xfrm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477A8001-FC5A-41B2-ADF9-AE9DEE38401D}"/>
                </a:ext>
              </a:extLst>
            </p:cNvPr>
            <p:cNvSpPr/>
            <p:nvPr/>
          </p:nvSpPr>
          <p:spPr>
            <a:xfrm>
              <a:off x="353696" y="296544"/>
              <a:ext cx="11484609" cy="6282055"/>
            </a:xfrm>
            <a:prstGeom prst="roundRect">
              <a:avLst>
                <a:gd name="adj" fmla="val 4211"/>
              </a:avLst>
            </a:prstGeom>
            <a:solidFill>
              <a:srgbClr val="FBB0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: 圆角 16">
              <a:extLst>
                <a:ext uri="{FF2B5EF4-FFF2-40B4-BE49-F238E27FC236}">
                  <a16:creationId xmlns="" xmlns:a16="http://schemas.microsoft.com/office/drawing/2014/main" id="{3E1ABF19-162B-417A-87DB-7CF5E521E948}"/>
                </a:ext>
              </a:extLst>
            </p:cNvPr>
            <p:cNvSpPr/>
            <p:nvPr/>
          </p:nvSpPr>
          <p:spPr>
            <a:xfrm>
              <a:off x="506096" y="371336"/>
              <a:ext cx="11179808" cy="6115328"/>
            </a:xfrm>
            <a:prstGeom prst="roundRect">
              <a:avLst>
                <a:gd name="adj" fmla="val 4211"/>
              </a:avLst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096000" y="1997294"/>
            <a:ext cx="5003799" cy="286341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>
              <a:lnSpc>
                <a:spcPct val="130000"/>
              </a:lnSpc>
              <a:defRPr/>
            </a:pPr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修改评议</a:t>
            </a:r>
          </a:p>
          <a:p>
            <a:pPr algn="dist">
              <a:lnSpc>
                <a:spcPct val="130000"/>
              </a:lnSpc>
              <a:defRPr/>
            </a:pPr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欣赏佳作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8F19907-6A3E-4430-93ED-A756C2F702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24" y="1033512"/>
            <a:ext cx="4790977" cy="479097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EDBCB900-3B9F-4E5D-9C9D-5B5D1B133A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4388" b="99636" l="77515" r="94083">
                        <a14:foregroundMark x1="92786" y1="92581" x2="89713" y2="96313"/>
                        <a14:foregroundMark x1="87763" y1="96919" x2="81953" y2="98726"/>
                        <a14:foregroundMark x1="89713" y1="96313" x2="89084" y2="96509"/>
                        <a14:foregroundMark x1="92695" y1="89804" x2="92695" y2="97041"/>
                        <a14:foregroundMark x1="92740" y1="89759" x2="92672" y2="99681"/>
                        <a14:foregroundMark x1="92672" y1="99681" x2="92513" y2="92535"/>
                        <a14:foregroundMark x1="80178" y1="98361" x2="84365" y2="98543"/>
                        <a14:foregroundMark x1="84365" y1="98543" x2="84251" y2="95630"/>
                        <a14:foregroundMark x1="83819" y1="95539" x2="83045" y2="94948"/>
                        <a14:foregroundMark x1="84479" y1="94310" x2="84547" y2="98908"/>
                        <a14:foregroundMark x1="84729" y1="95403" x2="81042" y2="97770"/>
                        <a14:foregroundMark x1="80655" y1="96086" x2="81998" y2="96814"/>
                        <a14:foregroundMark x1="80473" y1="95175" x2="79631" y2="98680"/>
                        <a14:foregroundMark x1="90373" y1="94538" x2="92922" y2="88803"/>
                        <a14:foregroundMark x1="92922" y1="88803" x2="93081" y2="99681"/>
                        <a14:foregroundMark x1="93081" y1="99681" x2="90851" y2="94447"/>
                        <a14:foregroundMark x1="93377" y1="89577" x2="93696" y2="99681"/>
                        <a14:foregroundMark x1="93696" y1="99681" x2="93696" y2="99681"/>
                        <a14:foregroundMark x1="93810" y1="87574" x2="94083" y2="93400"/>
                        <a14:backgroundMark x1="87028" y1="88393" x2="78152" y2="91716"/>
                        <a14:backgroundMark x1="78152" y1="91716" x2="84934" y2="90168"/>
                        <a14:backgroundMark x1="84934" y1="90168" x2="86368" y2="90305"/>
                        <a14:backgroundMark x1="86254" y1="89577" x2="88211" y2="94219"/>
                        <a14:backgroundMark x1="85253" y1="90533" x2="87369" y2="95494"/>
                        <a14:backgroundMark x1="87779" y1="89941" x2="87733" y2="95858"/>
                        <a14:backgroundMark x1="89122" y1="90442" x2="89782" y2="88803"/>
                        <a14:backgroundMark x1="87619" y1="86163" x2="84183" y2="89850"/>
                        <a14:backgroundMark x1="79290" y1="92126" x2="78334" y2="90350"/>
                        <a14:backgroundMark x1="78584" y1="92763" x2="76991" y2="96905"/>
                        <a14:backgroundMark x1="79586" y1="92080" x2="83159" y2="91352"/>
                        <a14:backgroundMark x1="83159" y1="91352" x2="85640" y2="93400"/>
                        <a14:backgroundMark x1="87961" y1="90760" x2="87893" y2="96222"/>
                        <a14:backgroundMark x1="89326" y1="90214" x2="90328" y2="89122"/>
                        <a14:backgroundMark x1="88075" y1="94083" x2="88553" y2="96950"/>
                        <a14:backgroundMark x1="88188" y1="96131" x2="88848" y2="977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648" t="82708" r="5556"/>
          <a:stretch/>
        </p:blipFill>
        <p:spPr>
          <a:xfrm>
            <a:off x="6237171" y="4118816"/>
            <a:ext cx="5954829" cy="273918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00DDCF4-57AD-4AE3-833B-D3500498BF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4388" b="99636" l="77515" r="94083">
                        <a14:foregroundMark x1="92786" y1="92581" x2="89713" y2="96313"/>
                        <a14:foregroundMark x1="87763" y1="96919" x2="81953" y2="98726"/>
                        <a14:foregroundMark x1="89713" y1="96313" x2="89084" y2="96509"/>
                        <a14:foregroundMark x1="92695" y1="89804" x2="92695" y2="97041"/>
                        <a14:foregroundMark x1="92740" y1="89759" x2="92672" y2="99681"/>
                        <a14:foregroundMark x1="92672" y1="99681" x2="92513" y2="92535"/>
                        <a14:foregroundMark x1="80178" y1="98361" x2="84365" y2="98543"/>
                        <a14:foregroundMark x1="84365" y1="98543" x2="84251" y2="95630"/>
                        <a14:foregroundMark x1="83819" y1="95539" x2="83045" y2="94948"/>
                        <a14:foregroundMark x1="84479" y1="94310" x2="84547" y2="98908"/>
                        <a14:foregroundMark x1="84729" y1="95403" x2="81042" y2="97770"/>
                        <a14:foregroundMark x1="80655" y1="96086" x2="81998" y2="96814"/>
                        <a14:foregroundMark x1="80473" y1="95175" x2="79631" y2="98680"/>
                        <a14:foregroundMark x1="90373" y1="94538" x2="92922" y2="88803"/>
                        <a14:foregroundMark x1="92922" y1="88803" x2="93081" y2="99681"/>
                        <a14:foregroundMark x1="93081" y1="99681" x2="90851" y2="94447"/>
                        <a14:foregroundMark x1="93377" y1="89577" x2="93696" y2="99681"/>
                        <a14:foregroundMark x1="93696" y1="99681" x2="93696" y2="99681"/>
                        <a14:foregroundMark x1="93810" y1="87574" x2="94083" y2="93400"/>
                        <a14:backgroundMark x1="87028" y1="88393" x2="78152" y2="91716"/>
                        <a14:backgroundMark x1="78152" y1="91716" x2="84934" y2="90168"/>
                        <a14:backgroundMark x1="84934" y1="90168" x2="86368" y2="90305"/>
                        <a14:backgroundMark x1="86254" y1="89577" x2="88211" y2="94219"/>
                        <a14:backgroundMark x1="85253" y1="90533" x2="87369" y2="95494"/>
                        <a14:backgroundMark x1="87779" y1="89941" x2="87733" y2="95858"/>
                        <a14:backgroundMark x1="89122" y1="90442" x2="89782" y2="88803"/>
                        <a14:backgroundMark x1="87619" y1="86163" x2="84183" y2="89850"/>
                        <a14:backgroundMark x1="79290" y1="92126" x2="78334" y2="90350"/>
                        <a14:backgroundMark x1="78584" y1="92763" x2="76991" y2="96905"/>
                        <a14:backgroundMark x1="79586" y1="92080" x2="83159" y2="91352"/>
                        <a14:backgroundMark x1="83159" y1="91352" x2="85640" y2="93400"/>
                        <a14:backgroundMark x1="87961" y1="90760" x2="87893" y2="96222"/>
                        <a14:backgroundMark x1="89326" y1="90214" x2="90328" y2="89122"/>
                        <a14:backgroundMark x1="88075" y1="94083" x2="88553" y2="96950"/>
                        <a14:backgroundMark x1="88188" y1="96131" x2="88848" y2="977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648" t="82708" r="5556"/>
          <a:stretch/>
        </p:blipFill>
        <p:spPr>
          <a:xfrm flipH="1">
            <a:off x="-1" y="4303310"/>
            <a:ext cx="5638801" cy="259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6170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0A9EBBE1-06A9-4A21-A8C6-6357CF2EC4DD}"/>
              </a:ext>
            </a:extLst>
          </p:cNvPr>
          <p:cNvGrpSpPr/>
          <p:nvPr/>
        </p:nvGrpSpPr>
        <p:grpSpPr>
          <a:xfrm>
            <a:off x="6316134" y="1276620"/>
            <a:ext cx="4588932" cy="4588932"/>
            <a:chOff x="6316134" y="1276620"/>
            <a:chExt cx="4588932" cy="4588932"/>
          </a:xfrm>
        </p:grpSpPr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4A31A9B3-8DCE-41F5-A2CD-A466843E237E}"/>
                </a:ext>
              </a:extLst>
            </p:cNvPr>
            <p:cNvSpPr/>
            <p:nvPr/>
          </p:nvSpPr>
          <p:spPr>
            <a:xfrm>
              <a:off x="6900332" y="1276620"/>
              <a:ext cx="3572934" cy="35729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>
              <a:extLst>
                <a:ext uri="{FF2B5EF4-FFF2-40B4-BE49-F238E27FC236}">
                  <a16:creationId xmlns="" xmlns:a16="http://schemas.microsoft.com/office/drawing/2014/main" id="{CCBD3C8F-4023-4E0F-85A0-362DF708CFC8}"/>
                </a:ext>
              </a:extLst>
            </p:cNvPr>
            <p:cNvSpPr/>
            <p:nvPr/>
          </p:nvSpPr>
          <p:spPr>
            <a:xfrm>
              <a:off x="9179939" y="3110959"/>
              <a:ext cx="703816" cy="703816"/>
            </a:xfrm>
            <a:prstGeom prst="ellipse">
              <a:avLst/>
            </a:prstGeom>
            <a:solidFill>
              <a:srgbClr val="4048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0192219B-9E9E-4E95-ADF1-A0872D85DB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6134" y="1276620"/>
              <a:ext cx="4588932" cy="4588932"/>
            </a:xfrm>
            <a:prstGeom prst="rect">
              <a:avLst/>
            </a:prstGeom>
          </p:spPr>
        </p:pic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1E1408D4-25C6-472D-9D53-C9430CBE9DA7}"/>
                </a:ext>
              </a:extLst>
            </p:cNvPr>
            <p:cNvSpPr/>
            <p:nvPr/>
          </p:nvSpPr>
          <p:spPr>
            <a:xfrm>
              <a:off x="6993466" y="5171286"/>
              <a:ext cx="3572934" cy="372534"/>
            </a:xfrm>
            <a:prstGeom prst="ellipse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F85F2B88-8CCF-49AA-A93C-5D7624CE8B72}"/>
                </a:ext>
              </a:extLst>
            </p:cNvPr>
            <p:cNvSpPr/>
            <p:nvPr/>
          </p:nvSpPr>
          <p:spPr>
            <a:xfrm>
              <a:off x="9862584" y="1947333"/>
              <a:ext cx="703816" cy="703816"/>
            </a:xfrm>
            <a:prstGeom prst="ellipse">
              <a:avLst/>
            </a:prstGeom>
            <a:solidFill>
              <a:srgbClr val="4048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D68A5B50-61E5-4D2F-B0CE-F1DF019FCE97}"/>
                </a:ext>
              </a:extLst>
            </p:cNvPr>
            <p:cNvSpPr/>
            <p:nvPr/>
          </p:nvSpPr>
          <p:spPr>
            <a:xfrm>
              <a:off x="7426253" y="3628570"/>
              <a:ext cx="282648" cy="282648"/>
            </a:xfrm>
            <a:prstGeom prst="ellipse">
              <a:avLst/>
            </a:prstGeom>
            <a:solidFill>
              <a:srgbClr val="4048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40367" y="1974531"/>
            <a:ext cx="5075767" cy="2908938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200000"/>
              </a:lnSpc>
            </a:pPr>
            <a:r>
              <a:rPr sz="3200" dirty="0">
                <a:solidFill>
                  <a:schemeClr val="bg1"/>
                </a:solidFill>
                <a:latin typeface="+mn-ea"/>
              </a:rPr>
              <a:t>1、请拿出你的习作，回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顾</a:t>
            </a:r>
            <a:r>
              <a:rPr sz="3200" dirty="0" err="1">
                <a:solidFill>
                  <a:schemeClr val="bg1"/>
                </a:solidFill>
                <a:latin typeface="+mn-ea"/>
              </a:rPr>
              <a:t>本次习作的具体要求，先自己进行修改</a:t>
            </a:r>
            <a:r>
              <a:rPr sz="3200" dirty="0">
                <a:solidFill>
                  <a:schemeClr val="bg1"/>
                </a:solidFill>
                <a:latin typeface="+mn-ea"/>
              </a:rPr>
              <a:t>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00B06EA3-782D-4A3C-AB08-0B55F552A2D7}"/>
              </a:ext>
            </a:extLst>
          </p:cNvPr>
          <p:cNvGrpSpPr/>
          <p:nvPr/>
        </p:nvGrpSpPr>
        <p:grpSpPr>
          <a:xfrm>
            <a:off x="728134" y="438420"/>
            <a:ext cx="4047067" cy="1024467"/>
            <a:chOff x="660400" y="505904"/>
            <a:chExt cx="4047067" cy="1024467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980ED060-BE6F-45B8-BA1A-76441106F0E2}"/>
                </a:ext>
              </a:extLst>
            </p:cNvPr>
            <p:cNvSpPr txBox="1"/>
            <p:nvPr/>
          </p:nvSpPr>
          <p:spPr>
            <a:xfrm>
              <a:off x="1659468" y="787306"/>
              <a:ext cx="304799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修改评议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54A6A694-FAC0-4838-AD4D-660B6E65F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" y="505904"/>
              <a:ext cx="1024467" cy="102446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PT">
      <a:majorFont>
        <a:latin typeface="思源黑体 CN Regular"/>
        <a:ea typeface="思源黑体 CN Bold"/>
        <a:cs typeface=""/>
      </a:majorFont>
      <a:minorFont>
        <a:latin typeface="思源黑体 CN ExtraLight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476</Words>
  <Application>Microsoft Office PowerPoint</Application>
  <PresentationFormat>宽屏</PresentationFormat>
  <Paragraphs>69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Meiryo</vt:lpstr>
      <vt:lpstr>等线</vt:lpstr>
      <vt:lpstr>华文琥珀</vt:lpstr>
      <vt:lpstr>楷体</vt:lpstr>
      <vt:lpstr>思源黑体 CN Bold</vt:lpstr>
      <vt:lpstr>思源黑体 CN ExtraLight</vt:lpstr>
      <vt:lpstr>思源黑体 CN Normal</vt:lpstr>
      <vt:lpstr>思源黑体 CN Regular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15</cp:revision>
  <dcterms:created xsi:type="dcterms:W3CDTF">2021-04-29T06:18:01Z</dcterms:created>
  <dcterms:modified xsi:type="dcterms:W3CDTF">2021-10-25T06:24:42Z</dcterms:modified>
</cp:coreProperties>
</file>