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1" r:id="rId2"/>
  </p:sldMasterIdLst>
  <p:notesMasterIdLst>
    <p:notesMasterId r:id="rId42"/>
  </p:notesMasterIdLst>
  <p:handoutMasterIdLst>
    <p:handoutMasterId r:id="rId43"/>
  </p:handoutMasterIdLst>
  <p:sldIdLst>
    <p:sldId id="399" r:id="rId3"/>
    <p:sldId id="307" r:id="rId4"/>
    <p:sldId id="308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1" r:id="rId14"/>
    <p:sldId id="352" r:id="rId15"/>
    <p:sldId id="353" r:id="rId16"/>
    <p:sldId id="354" r:id="rId17"/>
    <p:sldId id="355" r:id="rId18"/>
    <p:sldId id="350" r:id="rId19"/>
    <p:sldId id="356" r:id="rId20"/>
    <p:sldId id="357" r:id="rId21"/>
    <p:sldId id="358" r:id="rId22"/>
    <p:sldId id="360" r:id="rId23"/>
    <p:sldId id="361" r:id="rId24"/>
    <p:sldId id="364" r:id="rId25"/>
    <p:sldId id="392" r:id="rId26"/>
    <p:sldId id="374" r:id="rId27"/>
    <p:sldId id="375" r:id="rId28"/>
    <p:sldId id="368" r:id="rId29"/>
    <p:sldId id="370" r:id="rId30"/>
    <p:sldId id="376" r:id="rId31"/>
    <p:sldId id="377" r:id="rId32"/>
    <p:sldId id="380" r:id="rId33"/>
    <p:sldId id="386" r:id="rId34"/>
    <p:sldId id="387" r:id="rId35"/>
    <p:sldId id="383" r:id="rId36"/>
    <p:sldId id="388" r:id="rId37"/>
    <p:sldId id="390" r:id="rId38"/>
    <p:sldId id="391" r:id="rId39"/>
    <p:sldId id="279" r:id="rId40"/>
    <p:sldId id="400" r:id="rId41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E"/>
    <a:srgbClr val="3366FF"/>
    <a:srgbClr val="57773F"/>
    <a:srgbClr val="DBFFFF"/>
    <a:srgbClr val="EC654C"/>
    <a:srgbClr val="0033CC"/>
    <a:srgbClr val="FF00FF"/>
    <a:srgbClr val="0000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59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C0C52D-437A-4B69-9F00-93D32F60657C}" type="datetimeFigureOut">
              <a:rPr lang="zh-CN" altLang="en-US"/>
              <a:pPr>
                <a:defRPr/>
              </a:pPr>
              <a:t>2021/10/24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727BA37-C182-4296-A98A-151F6BA3E6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554672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874D7E8-598F-487B-B930-EDF2B6591430}" type="datetimeFigureOut">
              <a:rPr lang="zh-CN" altLang="en-US"/>
              <a:pPr>
                <a:defRPr/>
              </a:pPr>
              <a:t>2021/10/24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3AAD6C0-593C-469A-A5ED-2531183737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151836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0180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5018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80372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47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04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5120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85716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896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19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06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75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09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841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8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>
            <a:fillRect/>
          </a:stretch>
        </p:blipFill>
        <p:spPr bwMode="auto">
          <a:xfrm>
            <a:off x="0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>
            <a:extLst>
              <a:ext uri="{FF2B5EF4-FFF2-40B4-BE49-F238E27FC236}"/>
            </a:extLst>
          </p:cNvPr>
          <p:cNvGrpSpPr/>
          <p:nvPr userDrawn="1"/>
        </p:nvGrpSpPr>
        <p:grpSpPr>
          <a:xfrm>
            <a:off x="1" y="106849"/>
            <a:ext cx="9090604" cy="4885527"/>
            <a:chOff x="89210" y="156090"/>
            <a:chExt cx="12032165" cy="66015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矩形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5687" y="156090"/>
              <a:ext cx="11519211" cy="6579271"/>
            </a:xfrm>
            <a:prstGeom prst="rect">
              <a:avLst/>
            </a:prstGeom>
            <a:solidFill>
              <a:srgbClr val="F8FC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字魂59号-创粗黑" panose="00000500000000000000" pitchFamily="2" charset="-122"/>
              </a:endParaRPr>
            </a:p>
          </p:txBody>
        </p:sp>
        <p:pic>
          <p:nvPicPr>
            <p:cNvPr id="6" name="图片 5" descr="图片包含 事情&#10;&#10;已生成高可信度的说明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427"/>
            <a:stretch/>
          </p:blipFill>
          <p:spPr>
            <a:xfrm>
              <a:off x="11864898" y="156090"/>
              <a:ext cx="256477" cy="6601574"/>
            </a:xfrm>
            <a:prstGeom prst="rect">
              <a:avLst/>
            </a:prstGeom>
          </p:spPr>
        </p:pic>
        <p:pic>
          <p:nvPicPr>
            <p:cNvPr id="7" name="图片 6" descr="图片包含 事情&#10;&#10;已生成高可信度的说明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427"/>
            <a:stretch/>
          </p:blipFill>
          <p:spPr>
            <a:xfrm flipH="1">
              <a:off x="89210" y="156090"/>
              <a:ext cx="256477" cy="6601574"/>
            </a:xfrm>
            <a:prstGeom prst="rect">
              <a:avLst/>
            </a:prstGeom>
          </p:spPr>
        </p:pic>
      </p:grpSp>
      <p:pic>
        <p:nvPicPr>
          <p:cNvPr id="8" name="图片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408463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77641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49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>
            <a:fillRect/>
          </a:stretch>
        </p:blipFill>
        <p:spPr bwMode="auto">
          <a:xfrm>
            <a:off x="0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/>
            </a:extLst>
          </p:cNvPr>
          <p:cNvSpPr/>
          <p:nvPr userDrawn="1"/>
        </p:nvSpPr>
        <p:spPr>
          <a:xfrm>
            <a:off x="107950" y="100013"/>
            <a:ext cx="8928100" cy="4967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2725" y="3940175"/>
            <a:ext cx="120332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250"/>
            <a:ext cx="6604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288" y="106363"/>
            <a:ext cx="352742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81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06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1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344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8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49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6781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video" Target="file:///\\pc-2\&#20809;&#30424;&#23450;&#31295;&#65288;&#20002;&#36825;&#20799;&#65289;\&#8553;-&#20116;&#24180;&#32423;&#35821;&#25991;&#19979;&#20876;&#65288;&#29366;&#20803;&#22823;&#35838;&#22530;&#65289;\&#8553;-&#20116;&#24180;&#32423;&#35821;&#25991;&#19979;&#20876;&#65288;&#29366;&#20803;&#22823;&#35838;&#22530;&#65289;\&#20116;&#35821;&#19979;%20&#25945;&#23398;&#36164;&#28304;\&#31532;&#20845;&#21333;&#20803;\&#19978;&#35838;&#35838;&#20214;+&#25945;&#26696;\16%20&#30000;&#24524;&#36187;&#39532;\16%20&#30000;&#24524;&#36187;&#39532;%20&#12304;&#25945;&#26696;&#21305;&#37197;&#29256;&#12305;&#25512;&#33616;&#10084;\&#25331;.wmv" TargetMode="External"/><Relationship Id="rId7" Type="http://schemas.openxmlformats.org/officeDocument/2006/relationships/image" Target="../media/image16.png"/><Relationship Id="rId2" Type="http://schemas.openxmlformats.org/officeDocument/2006/relationships/video" Target="file:///\\pc-2\&#20809;&#30424;&#23450;&#31295;&#65288;&#20002;&#36825;&#20799;&#65289;\&#8553;-&#20116;&#24180;&#32423;&#35821;&#25991;&#19979;&#20876;&#65288;&#29366;&#20803;&#22823;&#35838;&#22530;&#65289;\&#8553;-&#20116;&#24180;&#32423;&#35821;&#25991;&#19979;&#20876;&#65288;&#29366;&#20803;&#22823;&#35838;&#22530;&#65289;\&#20116;&#35821;&#19979;%20&#25945;&#23398;&#36164;&#28304;\&#31532;&#20845;&#21333;&#20803;\&#19978;&#35838;&#35838;&#20214;+&#25945;&#26696;\16%20&#30000;&#24524;&#36187;&#39532;\16%20&#30000;&#24524;&#36187;&#39532;%20&#12304;&#25945;&#26696;&#21305;&#37197;&#29256;&#12305;&#25512;&#33616;&#10084;\&#31574;.wmv" TargetMode="External"/><Relationship Id="rId1" Type="http://schemas.openxmlformats.org/officeDocument/2006/relationships/video" Target="file:///\\pc-2\&#31508;&#39034;&#23383;&#24211;\&#36194;.wm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/>
            </a:extLst>
          </p:cNvPr>
          <p:cNvSpPr/>
          <p:nvPr/>
        </p:nvSpPr>
        <p:spPr>
          <a:xfrm>
            <a:off x="3023990" y="1880245"/>
            <a:ext cx="720725" cy="720725"/>
          </a:xfrm>
          <a:prstGeom prst="ellipse">
            <a:avLst/>
          </a:prstGeom>
          <a:solidFill>
            <a:srgbClr val="01A0E9"/>
          </a:solidFill>
          <a:ln>
            <a:solidFill>
              <a:srgbClr val="01A0E9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标题 1"/>
          <p:cNvSpPr txBox="1">
            <a:spLocks noChangeArrowheads="1"/>
          </p:cNvSpPr>
          <p:nvPr/>
        </p:nvSpPr>
        <p:spPr bwMode="auto">
          <a:xfrm>
            <a:off x="2895402" y="1851670"/>
            <a:ext cx="3455988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16 </a:t>
            </a:r>
            <a:r>
              <a:rPr lang="zh-CN" altLang="en-US" sz="4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田忌赛马</a:t>
            </a:r>
          </a:p>
        </p:txBody>
      </p:sp>
      <p:pic>
        <p:nvPicPr>
          <p:cNvPr id="4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096" y="627534"/>
            <a:ext cx="235585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092641" y="408391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7352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304800" y="806450"/>
            <a:ext cx="853440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读第</a:t>
            </a:r>
            <a:r>
              <a:rPr lang="en-US" altLang="zh-CN" sz="3600" b="1">
                <a:latin typeface="宋体" pitchFamily="2" charset="-122"/>
              </a:rPr>
              <a:t>2</a:t>
            </a:r>
            <a:r>
              <a:rPr lang="zh-CN" altLang="en-US" sz="3600" b="1">
                <a:latin typeface="宋体" pitchFamily="2" charset="-122"/>
              </a:rPr>
              <a:t>自然段，想一想：孙膑的发现对于他制订取胜策略有帮助吗？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04800" y="2373313"/>
            <a:ext cx="8534400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孙膑善于观察，发现了大家的马脚力相差不多，都能分成上、中、下三等，这是他制订取胜策略的依据。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539750" y="987425"/>
            <a:ext cx="7920038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宋体" pitchFamily="2" charset="-122"/>
              </a:rPr>
              <a:t>    孙膑和田忌的思维方法有什么不一样？从中可以看出孙膑是一个怎样的人？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9750" y="2420938"/>
            <a:ext cx="82804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对于赛马，田忌想到的办法是换马，而孙膑想到的办法则是巧妙安排马的出场顺序。可见孙膑善于思考、分析，足智多谋。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792163" y="609600"/>
            <a:ext cx="7559675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赏识   脚力   胸有成竹   摩拳擦掌   跃跃欲试   </a:t>
            </a:r>
            <a:endParaRPr lang="en-US" altLang="zh-CN" sz="4400" b="1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7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兴致勃勃   出谋划策   引荐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5364163" y="2732088"/>
            <a:ext cx="1152525" cy="604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en-US" altLang="zh-CN" sz="3200" b="1" dirty="0" err="1">
                <a:solidFill>
                  <a:srgbClr val="3366FF"/>
                </a:solidFill>
                <a:latin typeface="+mj-ea"/>
                <a:ea typeface="+mj-ea"/>
              </a:rPr>
              <a:t>cè</a:t>
            </a:r>
            <a:endParaRPr lang="zh-CN" altLang="en-US" sz="3200" b="1" dirty="0">
              <a:solidFill>
                <a:srgbClr val="3366FF"/>
              </a:solidFill>
              <a:latin typeface="+mj-ea"/>
              <a:ea typeface="+mj-ea"/>
            </a:endParaRPr>
          </a:p>
        </p:txBody>
      </p:sp>
      <p:sp>
        <p:nvSpPr>
          <p:cNvPr id="18439" name="矩形 6"/>
          <p:cNvSpPr>
            <a:spLocks noChangeArrowheads="1"/>
          </p:cNvSpPr>
          <p:nvPr/>
        </p:nvSpPr>
        <p:spPr bwMode="auto">
          <a:xfrm>
            <a:off x="1403350" y="3970338"/>
            <a:ext cx="5664200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你能读准这些字音吗？</a:t>
            </a:r>
          </a:p>
        </p:txBody>
      </p:sp>
      <p:pic>
        <p:nvPicPr>
          <p:cNvPr id="15365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-15875"/>
            <a:ext cx="4991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>
            <a:extLst>
              <a:ext uri="{FF2B5EF4-FFF2-40B4-BE49-F238E27FC236}"/>
            </a:extLst>
          </p:cNvPr>
          <p:cNvSpPr/>
          <p:nvPr/>
        </p:nvSpPr>
        <p:spPr>
          <a:xfrm>
            <a:off x="7300913" y="2732088"/>
            <a:ext cx="1223962" cy="6048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en-US" altLang="zh-CN" sz="3200" b="1" dirty="0" err="1">
                <a:solidFill>
                  <a:srgbClr val="3366FF"/>
                </a:solidFill>
                <a:latin typeface="+mj-ea"/>
                <a:ea typeface="+mj-ea"/>
              </a:rPr>
              <a:t>jiàn</a:t>
            </a:r>
            <a:endParaRPr lang="zh-CN" altLang="en-US" sz="3200" b="1" dirty="0">
              <a:solidFill>
                <a:srgbClr val="3366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439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4"/>
          <p:cNvGrpSpPr>
            <a:grpSpLocks/>
          </p:cNvGrpSpPr>
          <p:nvPr/>
        </p:nvGrpSpPr>
        <p:grpSpPr bwMode="auto">
          <a:xfrm>
            <a:off x="1331913" y="792163"/>
            <a:ext cx="1049337" cy="1108075"/>
            <a:chOff x="1497050" y="1767571"/>
            <a:chExt cx="836613" cy="904843"/>
          </a:xfrm>
        </p:grpSpPr>
        <p:grpSp>
          <p:nvGrpSpPr>
            <p:cNvPr id="16402" name="组合 7"/>
            <p:cNvGrpSpPr>
              <a:grpSpLocks/>
            </p:cNvGrpSpPr>
            <p:nvPr/>
          </p:nvGrpSpPr>
          <p:grpSpPr bwMode="auto">
            <a:xfrm>
              <a:off x="1497050" y="1820282"/>
              <a:ext cx="836613" cy="850900"/>
              <a:chOff x="2437" y="2032"/>
              <a:chExt cx="1244" cy="1264"/>
            </a:xfrm>
          </p:grpSpPr>
          <p:sp>
            <p:nvSpPr>
              <p:cNvPr id="1640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latin typeface="楷体" pitchFamily="49" charset="-122"/>
                  <a:ea typeface="楷体" pitchFamily="49" charset="-122"/>
                </a:endParaRPr>
              </a:p>
            </p:txBody>
          </p:sp>
          <p:cxnSp>
            <p:nvCxnSpPr>
              <p:cNvPr id="1640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0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403" name="TextBox 1"/>
            <p:cNvSpPr txBox="1">
              <a:spLocks noChangeArrowheads="1"/>
            </p:cNvSpPr>
            <p:nvPr/>
          </p:nvSpPr>
          <p:spPr bwMode="auto">
            <a:xfrm>
              <a:off x="1504554" y="1767571"/>
              <a:ext cx="786218" cy="90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600" b="1">
                  <a:latin typeface="楷体" pitchFamily="49" charset="-122"/>
                  <a:ea typeface="楷体" pitchFamily="49" charset="-122"/>
                </a:rPr>
                <a:t>拳</a:t>
              </a:r>
            </a:p>
          </p:txBody>
        </p:sp>
      </p:grpSp>
      <p:grpSp>
        <p:nvGrpSpPr>
          <p:cNvPr id="16387" name="组合 4"/>
          <p:cNvGrpSpPr>
            <a:grpSpLocks/>
          </p:cNvGrpSpPr>
          <p:nvPr/>
        </p:nvGrpSpPr>
        <p:grpSpPr bwMode="auto">
          <a:xfrm>
            <a:off x="4054475" y="792163"/>
            <a:ext cx="1049338" cy="1108075"/>
            <a:chOff x="1497050" y="1767571"/>
            <a:chExt cx="836613" cy="904843"/>
          </a:xfrm>
        </p:grpSpPr>
        <p:grpSp>
          <p:nvGrpSpPr>
            <p:cNvPr id="16397" name="组合 7"/>
            <p:cNvGrpSpPr>
              <a:grpSpLocks/>
            </p:cNvGrpSpPr>
            <p:nvPr/>
          </p:nvGrpSpPr>
          <p:grpSpPr bwMode="auto">
            <a:xfrm>
              <a:off x="1497050" y="1820282"/>
              <a:ext cx="836613" cy="850900"/>
              <a:chOff x="2437" y="2032"/>
              <a:chExt cx="1244" cy="1264"/>
            </a:xfrm>
          </p:grpSpPr>
          <p:sp>
            <p:nvSpPr>
              <p:cNvPr id="1639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latin typeface="楷体" pitchFamily="49" charset="-122"/>
                  <a:ea typeface="楷体" pitchFamily="49" charset="-122"/>
                </a:endParaRPr>
              </a:p>
            </p:txBody>
          </p:sp>
          <p:cxnSp>
            <p:nvCxnSpPr>
              <p:cNvPr id="1640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01" name="直接连接符 12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398" name="TextBox 1"/>
            <p:cNvSpPr txBox="1">
              <a:spLocks noChangeArrowheads="1"/>
            </p:cNvSpPr>
            <p:nvPr/>
          </p:nvSpPr>
          <p:spPr bwMode="auto">
            <a:xfrm>
              <a:off x="1504554" y="1767571"/>
              <a:ext cx="786218" cy="90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600" b="1">
                  <a:latin typeface="楷体" pitchFamily="49" charset="-122"/>
                  <a:ea typeface="楷体" pitchFamily="49" charset="-122"/>
                </a:rPr>
                <a:t>策</a:t>
              </a:r>
            </a:p>
          </p:txBody>
        </p:sp>
      </p:grpSp>
      <p:grpSp>
        <p:nvGrpSpPr>
          <p:cNvPr id="16388" name="组合 4"/>
          <p:cNvGrpSpPr>
            <a:grpSpLocks/>
          </p:cNvGrpSpPr>
          <p:nvPr/>
        </p:nvGrpSpPr>
        <p:grpSpPr bwMode="auto">
          <a:xfrm>
            <a:off x="6745288" y="792163"/>
            <a:ext cx="1049337" cy="1108075"/>
            <a:chOff x="1497050" y="1767571"/>
            <a:chExt cx="836613" cy="904843"/>
          </a:xfrm>
        </p:grpSpPr>
        <p:grpSp>
          <p:nvGrpSpPr>
            <p:cNvPr id="16392" name="组合 7"/>
            <p:cNvGrpSpPr>
              <a:grpSpLocks/>
            </p:cNvGrpSpPr>
            <p:nvPr/>
          </p:nvGrpSpPr>
          <p:grpSpPr bwMode="auto">
            <a:xfrm>
              <a:off x="1497050" y="1820282"/>
              <a:ext cx="836613" cy="850900"/>
              <a:chOff x="2437" y="2032"/>
              <a:chExt cx="1244" cy="1264"/>
            </a:xfrm>
          </p:grpSpPr>
          <p:sp>
            <p:nvSpPr>
              <p:cNvPr id="1639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 sz="1600">
                  <a:latin typeface="楷体" pitchFamily="49" charset="-122"/>
                  <a:ea typeface="楷体" pitchFamily="49" charset="-122"/>
                </a:endParaRPr>
              </a:p>
            </p:txBody>
          </p:sp>
          <p:cxnSp>
            <p:nvCxnSpPr>
              <p:cNvPr id="1639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396" name="直接连接符 18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393" name="TextBox 1"/>
            <p:cNvSpPr txBox="1">
              <a:spLocks noChangeArrowheads="1"/>
            </p:cNvSpPr>
            <p:nvPr/>
          </p:nvSpPr>
          <p:spPr bwMode="auto">
            <a:xfrm>
              <a:off x="1504554" y="1767571"/>
              <a:ext cx="786218" cy="90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600" b="1">
                  <a:latin typeface="楷体" pitchFamily="49" charset="-122"/>
                  <a:ea typeface="楷体" pitchFamily="49" charset="-122"/>
                </a:rPr>
                <a:t>赢</a:t>
              </a:r>
            </a:p>
          </p:txBody>
        </p:sp>
      </p:grpSp>
      <p:pic>
        <p:nvPicPr>
          <p:cNvPr id="22" name="赢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2035175"/>
            <a:ext cx="2447925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策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2065338"/>
            <a:ext cx="25828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拳.wmv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2036763"/>
            <a:ext cx="25828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334963" y="1028700"/>
            <a:ext cx="84740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田忌和齐威王赛马，田忌能转败为胜的关键人物是孙膑，孙膑给田忌献了计策才使他转败为胜。大家一定很好奇，孙膑到底给田忌想出了一个什么样的好主意让他转败为胜呢？我们还是一起到课文中寻找答案吧！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6"/>
          <p:cNvSpPr txBox="1">
            <a:spLocks noChangeArrowheads="1"/>
          </p:cNvSpPr>
          <p:nvPr/>
        </p:nvSpPr>
        <p:spPr bwMode="auto">
          <a:xfrm>
            <a:off x="3417888" y="50800"/>
            <a:ext cx="2270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再读课文</a:t>
            </a: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357188" y="1068388"/>
            <a:ext cx="8548687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默读课文第</a:t>
            </a:r>
            <a:r>
              <a:rPr lang="en-US" altLang="zh-CN" sz="3600" b="1">
                <a:latin typeface="宋体" pitchFamily="2" charset="-122"/>
              </a:rPr>
              <a:t>1-2</a:t>
            </a:r>
            <a:r>
              <a:rPr lang="zh-CN" altLang="en-US" sz="3600" b="1">
                <a:latin typeface="宋体" pitchFamily="2" charset="-122"/>
              </a:rPr>
              <a:t>自然段，思考：孙膑是谁？（结合第</a:t>
            </a:r>
            <a:r>
              <a:rPr lang="en-US" altLang="zh-CN" sz="3600" b="1">
                <a:latin typeface="宋体" pitchFamily="2" charset="-122"/>
              </a:rPr>
              <a:t>1</a:t>
            </a:r>
            <a:r>
              <a:rPr lang="zh-CN" altLang="en-US" sz="3600" b="1">
                <a:latin typeface="宋体" pitchFamily="2" charset="-122"/>
              </a:rPr>
              <a:t>自然段回答）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7188" y="2643188"/>
            <a:ext cx="83915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上等马对上等马，中等马对中等马，下等马对下等马。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250825" y="1014413"/>
            <a:ext cx="8353425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latin typeface="宋体" pitchFamily="2" charset="-122"/>
              </a:rPr>
              <a:t>    孙膑看了几场比赛后，发现了什么？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50825" y="1900238"/>
            <a:ext cx="8659813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一是田忌经常同齐威王及贵族们赛马。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50825" y="2763838"/>
            <a:ext cx="8659813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二是大家的马脚力相差不多，而且都能分成上、中、下三等。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471488" y="1131888"/>
            <a:ext cx="82010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于是，孙膑对田忌说了什么？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4663" y="2211388"/>
            <a:ext cx="82010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孙膑胸有成竹地说：</a:t>
            </a:r>
            <a:r>
              <a:rPr lang="en-US" altLang="zh-CN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将军请放心，按照我的主意办，一定能让您赢。”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468313" y="1114425"/>
            <a:ext cx="6767512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latin typeface="宋体" pitchFamily="2" charset="-122"/>
              </a:rPr>
              <a:t>从这句话中，你体会到什么？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3" y="1995488"/>
            <a:ext cx="8207375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从“胸有成竹”和“一定”这两个词中，我体会到孙膑的足智多谋，说明他已筹划好了取胜的策略。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503238" y="1276350"/>
            <a:ext cx="8137525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5000"/>
              </a:lnSpc>
              <a:buFont typeface="Wingdings" pitchFamily="2" charset="2"/>
              <a:buChar char="p"/>
            </a:pPr>
            <a:r>
              <a:rPr lang="zh-CN" altLang="en-US" sz="3600" b="1">
                <a:latin typeface="宋体" pitchFamily="2" charset="-122"/>
              </a:rPr>
              <a:t>四人小组交流讨论：你认为田忌要怎样做才能赢齐威王呢？</a:t>
            </a:r>
            <a:endParaRPr lang="en-US" altLang="zh-CN" sz="3600" b="1">
              <a:latin typeface="宋体" pitchFamily="2" charset="-122"/>
            </a:endParaRPr>
          </a:p>
          <a:p>
            <a:pPr marL="571500" indent="-571500" eaLnBrk="1" hangingPunct="1">
              <a:lnSpc>
                <a:spcPct val="125000"/>
              </a:lnSpc>
              <a:buFont typeface="Wingdings" pitchFamily="2" charset="2"/>
              <a:buChar char="p"/>
            </a:pPr>
            <a:r>
              <a:rPr lang="zh-CN" altLang="en-US" sz="3600" b="1">
                <a:latin typeface="宋体" pitchFamily="2" charset="-122"/>
              </a:rPr>
              <a:t>全班交流汇报。（小组代表上台讲述自己小组想到的好办法）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655638"/>
            <a:ext cx="343535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700088"/>
            <a:ext cx="3435350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矩形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77988" y="1966913"/>
            <a:ext cx="21653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400" b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课时</a:t>
            </a:r>
          </a:p>
        </p:txBody>
      </p:sp>
      <p:sp>
        <p:nvSpPr>
          <p:cNvPr id="4101" name="矩形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494338" y="1924050"/>
            <a:ext cx="21669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400" b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课时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63888" y="267494"/>
            <a:ext cx="1656184" cy="272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b="1" dirty="0">
                <a:solidFill>
                  <a:srgbClr val="F8FCF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https://www.ypppt.com/</a:t>
            </a:r>
            <a:endParaRPr lang="zh-CN" altLang="en-US" sz="1050" b="1" dirty="0" smtClean="0">
              <a:solidFill>
                <a:srgbClr val="F8FCF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539750" y="1246188"/>
            <a:ext cx="80645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田忌如果能认真分析马的实际情况，扬长避短，变劣势为优势，就有可能取胜。田忌只凭马力比赛，不用智谋，比赛方法不当，所以失败了。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6"/>
          <p:cNvSpPr txBox="1">
            <a:spLocks noChangeArrowheads="1"/>
          </p:cNvSpPr>
          <p:nvPr/>
        </p:nvSpPr>
        <p:spPr bwMode="auto">
          <a:xfrm>
            <a:off x="3395663" y="50800"/>
            <a:ext cx="2352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品读课文</a:t>
            </a:r>
          </a:p>
        </p:txBody>
      </p:sp>
      <p:sp>
        <p:nvSpPr>
          <p:cNvPr id="26627" name="矩形 2"/>
          <p:cNvSpPr>
            <a:spLocks noChangeArrowheads="1"/>
          </p:cNvSpPr>
          <p:nvPr/>
        </p:nvSpPr>
        <p:spPr bwMode="auto">
          <a:xfrm>
            <a:off x="539750" y="1535113"/>
            <a:ext cx="81375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孙膑给田忌献了计策，才让他反败为胜。默读课文，思考：孙膑为什么能想出这个好主意？你从中能体会到什么？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900113" y="609600"/>
            <a:ext cx="63373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描写田忌的句子有哪些呢？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00113" y="1290638"/>
            <a:ext cx="76327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田忌输了。但他不动声色，一点儿都不着急。</a:t>
            </a:r>
          </a:p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田忌微微一笑。</a:t>
            </a:r>
          </a:p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田忌满意地笑了。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14388" y="4006850"/>
            <a:ext cx="7789862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从这几句话中，你体会到了什么？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1835150" y="334963"/>
            <a:ext cx="648017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描写孙膑的句子有哪些呢？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5288" y="1087438"/>
            <a:ext cx="8135937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孙膑对田忌说：“将军，我有个办法，保证能让您在赛马时获胜。”</a:t>
            </a:r>
          </a:p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孙膑说：“一匹也不用换。”</a:t>
            </a:r>
          </a:p>
          <a:p>
            <a:pPr marL="285750" indent="-285750"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孙膑胸有成竹地说：“将军请放心，按照我的主意办，一定能让您赢。”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3850" y="4156075"/>
            <a:ext cx="81359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你从这几句对孙膑的描写中体会到了什么？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"/>
          <p:cNvSpPr>
            <a:spLocks noChangeArrowheads="1"/>
          </p:cNvSpPr>
          <p:nvPr/>
        </p:nvSpPr>
        <p:spPr bwMode="auto">
          <a:xfrm>
            <a:off x="190500" y="728663"/>
            <a:ext cx="71294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你觉得孙膑是一个怎样的人？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0500" y="1381125"/>
            <a:ext cx="81359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是一个善于思考、分析，足智多谋的人。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0500" y="2263775"/>
            <a:ext cx="84963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孙膑只是调换了一下马的出场顺序，就使事情的结果发生了戏剧性的变化，此时，你想对孙膑说些什么话？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0500" y="4148138"/>
            <a:ext cx="813593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你真是一个足智多谋的人，你太厉害了。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2"/>
          <p:cNvSpPr>
            <a:spLocks noChangeArrowheads="1"/>
          </p:cNvSpPr>
          <p:nvPr/>
        </p:nvSpPr>
        <p:spPr bwMode="auto">
          <a:xfrm>
            <a:off x="406400" y="1492250"/>
            <a:ext cx="8053388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田忌为什么要向齐威王引荐孙膑？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06400" y="2355850"/>
            <a:ext cx="8342313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田忌希望齐威王能知人善用，选贤任能，而孙膑又确实是一个有谋略、有智慧的人。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3578225" y="26988"/>
            <a:ext cx="1987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课时</a:t>
            </a:r>
          </a:p>
        </p:txBody>
      </p:sp>
      <p:sp>
        <p:nvSpPr>
          <p:cNvPr id="32771" name="文本框 6"/>
          <p:cNvSpPr txBox="1">
            <a:spLocks noChangeArrowheads="1"/>
          </p:cNvSpPr>
          <p:nvPr/>
        </p:nvSpPr>
        <p:spPr bwMode="auto">
          <a:xfrm>
            <a:off x="179388" y="595313"/>
            <a:ext cx="19700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EC654C"/>
                </a:solidFill>
                <a:latin typeface="黑体" pitchFamily="49" charset="-122"/>
                <a:ea typeface="黑体" pitchFamily="49" charset="-122"/>
              </a:rPr>
              <a:t>精读课文</a:t>
            </a:r>
          </a:p>
        </p:txBody>
      </p:sp>
      <p:sp>
        <p:nvSpPr>
          <p:cNvPr id="32772" name="矩形 3"/>
          <p:cNvSpPr>
            <a:spLocks noChangeArrowheads="1"/>
          </p:cNvSpPr>
          <p:nvPr/>
        </p:nvSpPr>
        <p:spPr bwMode="auto">
          <a:xfrm>
            <a:off x="358775" y="1530350"/>
            <a:ext cx="8426450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上节课，我们学习了孙膑帮助田忌赢了赛马，那么孙膑是如何在不换一匹马的情况下稳操胜券的呢？</a:t>
            </a: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684213" y="3735388"/>
            <a:ext cx="7775575" cy="668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3366FF"/>
                </a:solidFill>
                <a:latin typeface="+mj-ea"/>
                <a:ea typeface="+mj-ea"/>
              </a:rPr>
              <a:t>田忌胜两场输一场，赢了齐威王。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>
            <a:spLocks noChangeArrowheads="1"/>
          </p:cNvSpPr>
          <p:nvPr/>
        </p:nvSpPr>
        <p:spPr bwMode="auto">
          <a:xfrm>
            <a:off x="354013" y="325438"/>
            <a:ext cx="7704137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    默读课文。把齐威王和田忌第二次赛马的对阵图在课后习题第二题中标画出来。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95275" y="1512888"/>
            <a:ext cx="8424863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第一场：齐威王的上等马</a:t>
            </a:r>
            <a:r>
              <a:rPr lang="en-US" altLang="zh-CN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田忌的下等马</a:t>
            </a:r>
            <a:endParaRPr lang="en-US" altLang="zh-CN" sz="3200" b="1" dirty="0">
              <a:solidFill>
                <a:srgbClr val="3366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3200" b="1" dirty="0">
              <a:solidFill>
                <a:srgbClr val="3366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第二场：齐威王的中等马</a:t>
            </a:r>
            <a:r>
              <a:rPr lang="en-US" altLang="zh-CN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田忌的上等马</a:t>
            </a:r>
            <a:endParaRPr lang="en-US" altLang="zh-CN" sz="3200" b="1" dirty="0">
              <a:solidFill>
                <a:srgbClr val="3366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3200" b="1" dirty="0">
              <a:solidFill>
                <a:srgbClr val="3366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第三场：齐威王的下等马</a:t>
            </a:r>
            <a:r>
              <a:rPr lang="en-US" altLang="zh-CN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田忌的中等马</a:t>
            </a:r>
          </a:p>
        </p:txBody>
      </p:sp>
      <p:sp>
        <p:nvSpPr>
          <p:cNvPr id="20" name="矩形 19">
            <a:extLst>
              <a:ext uri="{FF2B5EF4-FFF2-40B4-BE49-F238E27FC236}"/>
            </a:extLst>
          </p:cNvPr>
          <p:cNvSpPr/>
          <p:nvPr/>
        </p:nvSpPr>
        <p:spPr>
          <a:xfrm>
            <a:off x="3611563" y="2046288"/>
            <a:ext cx="1574800" cy="668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j-ea"/>
                <a:ea typeface="+mj-ea"/>
              </a:rPr>
              <a:t>（输）</a:t>
            </a:r>
            <a:endParaRPr lang="en-US" altLang="zh-CN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1" name="矩形 20">
            <a:extLst>
              <a:ext uri="{FF2B5EF4-FFF2-40B4-BE49-F238E27FC236}"/>
            </a:extLst>
          </p:cNvPr>
          <p:cNvSpPr/>
          <p:nvPr/>
        </p:nvSpPr>
        <p:spPr>
          <a:xfrm>
            <a:off x="3611563" y="3209925"/>
            <a:ext cx="1574800" cy="668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j-ea"/>
                <a:ea typeface="+mj-ea"/>
              </a:rPr>
              <a:t>（胜）</a:t>
            </a:r>
            <a:endParaRPr lang="en-US" altLang="zh-CN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3" name="矩形 22">
            <a:extLst>
              <a:ext uri="{FF2B5EF4-FFF2-40B4-BE49-F238E27FC236}"/>
            </a:extLst>
          </p:cNvPr>
          <p:cNvSpPr/>
          <p:nvPr/>
        </p:nvSpPr>
        <p:spPr>
          <a:xfrm>
            <a:off x="3611563" y="4344988"/>
            <a:ext cx="1574800" cy="669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j-ea"/>
                <a:ea typeface="+mj-ea"/>
              </a:rPr>
              <a:t>（胜）</a:t>
            </a:r>
            <a:endParaRPr lang="en-US" altLang="zh-CN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>
            <a:spLocks noChangeArrowheads="1"/>
          </p:cNvSpPr>
          <p:nvPr/>
        </p:nvSpPr>
        <p:spPr bwMode="auto">
          <a:xfrm>
            <a:off x="539750" y="671513"/>
            <a:ext cx="8064500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5000"/>
              </a:lnSpc>
              <a:spcBef>
                <a:spcPts val="1200"/>
              </a:spcBef>
            </a:pPr>
            <a:r>
              <a:rPr lang="zh-CN" altLang="en-US" sz="3600" b="1">
                <a:solidFill>
                  <a:srgbClr val="FF0000"/>
                </a:solidFill>
                <a:latin typeface="宋体" pitchFamily="2" charset="-122"/>
              </a:rPr>
              <a:t>先独立思考，再交流讨论：</a:t>
            </a:r>
            <a:endParaRPr lang="en-US" altLang="zh-CN" sz="3600" b="1">
              <a:solidFill>
                <a:srgbClr val="FF0000"/>
              </a:solidFill>
              <a:latin typeface="宋体" pitchFamily="2" charset="-122"/>
            </a:endParaRPr>
          </a:p>
          <a:p>
            <a:pPr eaLnBrk="1" hangingPunct="1">
              <a:lnSpc>
                <a:spcPct val="135000"/>
              </a:lnSpc>
              <a:spcBef>
                <a:spcPts val="1200"/>
              </a:spcBef>
            </a:pPr>
            <a:r>
              <a:rPr lang="zh-CN" altLang="en-US" sz="3600" b="1">
                <a:latin typeface="宋体" pitchFamily="2" charset="-122"/>
              </a:rPr>
              <a:t>    为什么还是原来的马，只调换了一下出场顺序，就转败为胜了？</a:t>
            </a:r>
            <a:endParaRPr lang="en-US" altLang="zh-CN" sz="3600" b="1">
              <a:latin typeface="宋体" pitchFamily="2" charset="-122"/>
            </a:endParaRPr>
          </a:p>
          <a:p>
            <a:pPr eaLnBrk="1" hangingPunct="1">
              <a:lnSpc>
                <a:spcPct val="135000"/>
              </a:lnSpc>
              <a:spcBef>
                <a:spcPts val="1200"/>
              </a:spcBef>
            </a:pPr>
            <a:r>
              <a:rPr lang="zh-CN" altLang="en-US" sz="3600" b="1">
                <a:latin typeface="宋体" pitchFamily="2" charset="-122"/>
              </a:rPr>
              <a:t>    试着推测孙膑当时制订计策的思维过程。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503238" y="1028700"/>
            <a:ext cx="81375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小结：</a:t>
            </a:r>
            <a:endParaRPr lang="en-US" altLang="zh-CN" sz="3200" b="1" dirty="0">
              <a:solidFill>
                <a:srgbClr val="FF0000"/>
              </a:solidFill>
              <a:latin typeface="宋体" pitchFamily="2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宋体" pitchFamily="2" charset="-122"/>
              </a:rPr>
              <a:t>    孙膑此计策甚是高明，以最差的马对最强的马削弱对方实力，再用上等马对中等马，用中等马对下等马，连胜两场，以弱胜强，真是令人佩服得五体投地！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539750" y="954088"/>
            <a:ext cx="8064500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latin typeface="宋体" pitchFamily="2" charset="-122"/>
              </a:rPr>
              <a:t>    战国时期，齐国的贵族很喜欢赛马。有一名齐国大将叫田忌，他特别喜欢赛马。有一次他和齐国君主齐威王约定，进行一场比赛</a:t>
            </a:r>
            <a:r>
              <a:rPr lang="en-US" altLang="zh-CN" sz="3600" b="1" dirty="0">
                <a:latin typeface="宋体" pitchFamily="2" charset="-122"/>
              </a:rPr>
              <a:t>……</a:t>
            </a:r>
            <a:r>
              <a:rPr lang="zh-CN" altLang="en-US" sz="3600" b="1" dirty="0">
                <a:latin typeface="宋体" pitchFamily="2" charset="-122"/>
              </a:rPr>
              <a:t>同学们，今天我们就一起来学习这个历史故事。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3578225" y="65088"/>
            <a:ext cx="1987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6"/>
          <p:cNvSpPr txBox="1">
            <a:spLocks noChangeArrowheads="1"/>
          </p:cNvSpPr>
          <p:nvPr/>
        </p:nvSpPr>
        <p:spPr bwMode="auto">
          <a:xfrm>
            <a:off x="2916238" y="82550"/>
            <a:ext cx="3443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了解思维过程</a:t>
            </a:r>
          </a:p>
        </p:txBody>
      </p:sp>
      <p:sp>
        <p:nvSpPr>
          <p:cNvPr id="37891" name="矩形 2"/>
          <p:cNvSpPr>
            <a:spLocks noChangeArrowheads="1"/>
          </p:cNvSpPr>
          <p:nvPr/>
        </p:nvSpPr>
        <p:spPr bwMode="auto">
          <a:xfrm>
            <a:off x="300038" y="782638"/>
            <a:ext cx="841692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其他的人只知道上对上、中对中、下对下，而孙膑却敢于打破这种常规，用超乎常人思维的方法，调换了一下马的出场顺序，从而转败为胜。为什么孙膑能想出这个好主意呢？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35025" y="3201988"/>
            <a:ext cx="7345363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因为他善于观察、善于思考。</a:t>
            </a:r>
            <a:endParaRPr lang="en-US" altLang="zh-CN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300038" y="3822700"/>
            <a:ext cx="841692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你从文中的哪些地方看出孙膑善于观察、善于思考的？</a:t>
            </a:r>
            <a:endParaRPr lang="en-US" altLang="zh-CN" sz="3200" b="1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468313" y="771525"/>
            <a:ext cx="77692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如果你是齐威王，你会怎么想？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3" y="1473200"/>
            <a:ext cx="8329612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是不是田忌把马的出场顺序调换了。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8313" y="2239963"/>
            <a:ext cx="79914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如果你是齐威王，你会怎样应对？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8313" y="2974975"/>
            <a:ext cx="8329612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用下等马对田忌的上等马，用中等马对中等马，胜两场输一场，胜过田忌。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395288" y="1028700"/>
            <a:ext cx="8497887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itchFamily="2" charset="-122"/>
              </a:rPr>
              <a:t>    孙膑早已胸有成竹，因为他不但经过了仔细的观察，认真的思考，还把所有看到的情况进行了综合分析，才想出了调换马的出场顺序这个好办法，使得田忌反败为胜。通过以上分析，从中可以看出孙膑是怎样的人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3850" y="706438"/>
            <a:ext cx="82804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他是一个善于观察、善于思考，敢于打破常规，而且足智多谋的人。</a:t>
            </a:r>
          </a:p>
        </p:txBody>
      </p:sp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916" y="1635646"/>
            <a:ext cx="2308359" cy="28675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3850" y="1833563"/>
            <a:ext cx="6048375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孙膑是我国古代著名的军事理论家，战国时期齐国的军师。孙膑是孙武的后人，齐国人。因受过膑刑（剔去膝盖骨），故名孙膑。著作有</a:t>
            </a:r>
            <a:r>
              <a:rPr lang="en-US" altLang="zh-CN" sz="30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0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孙膑兵法</a:t>
            </a:r>
            <a:r>
              <a:rPr lang="en-US" altLang="zh-CN" sz="30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0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503238" y="908050"/>
            <a:ext cx="8137525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孙膑这种善于观察、善于思考，敢于打破常规的科学的思维方法，是很可贵的。希望同学们学习孙膑遇事能从不同的角度出发去思考问题，解决问题的思维方法。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6"/>
          <p:cNvSpPr txBox="1">
            <a:spLocks noChangeArrowheads="1"/>
          </p:cNvSpPr>
          <p:nvPr/>
        </p:nvSpPr>
        <p:spPr bwMode="auto">
          <a:xfrm>
            <a:off x="3432175" y="68263"/>
            <a:ext cx="2279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总结全文</a:t>
            </a:r>
          </a:p>
        </p:txBody>
      </p:sp>
      <p:sp>
        <p:nvSpPr>
          <p:cNvPr id="44035" name="矩形 2"/>
          <p:cNvSpPr>
            <a:spLocks noChangeArrowheads="1"/>
          </p:cNvSpPr>
          <p:nvPr/>
        </p:nvSpPr>
        <p:spPr bwMode="auto">
          <a:xfrm>
            <a:off x="576263" y="1106488"/>
            <a:ext cx="799147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宋体" pitchFamily="2" charset="-122"/>
              </a:rPr>
              <a:t>    今天这节课我们学习了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田忌赛马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，这篇课文讲述了战国时期，齐国大将田忌与齐威王赛马，初赛失败后转败为胜的故事。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田忌赛马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这件事使你受到了什么启发呢？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1871663" y="3890963"/>
            <a:ext cx="5400675" cy="668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j-ea"/>
                <a:ea typeface="+mj-ea"/>
              </a:rPr>
              <a:t>要善于观察、善于思考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431800" y="968375"/>
            <a:ext cx="828040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历史上有许多运用谋略取得胜利的故事，找一找相关资料，和同学交流。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03350" y="2622550"/>
            <a:ext cx="252095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长勺之战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292725" y="2622550"/>
            <a:ext cx="26638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赤壁之战</a:t>
            </a:r>
            <a:endParaRPr lang="en-US" altLang="zh-CN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03350" y="3487738"/>
            <a:ext cx="26638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官渡之战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92725" y="3487738"/>
            <a:ext cx="26638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淝水之战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>
            <a:spLocks noChangeArrowheads="1"/>
          </p:cNvSpPr>
          <p:nvPr/>
        </p:nvSpPr>
        <p:spPr bwMode="auto">
          <a:xfrm>
            <a:off x="539750" y="841375"/>
            <a:ext cx="8064500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>
                <a:latin typeface="宋体" pitchFamily="2" charset="-122"/>
              </a:rPr>
              <a:t>    田忌和齐威王赛马，但真正的赢家却是孙膑。而他取胜的法宝在于“思”和“变”。所以，我们无论做什么事情都要细致观察，认真思考，采用恰当的方法，这样才能获得成功。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6" name="图片 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963" y="-2003425"/>
            <a:ext cx="530226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矩形 24"/>
          <p:cNvSpPr>
            <a:spLocks noChangeArrowheads="1"/>
          </p:cNvSpPr>
          <p:nvPr/>
        </p:nvSpPr>
        <p:spPr bwMode="auto">
          <a:xfrm>
            <a:off x="3419475" y="50800"/>
            <a:ext cx="2447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结构梳理</a:t>
            </a:r>
          </a:p>
        </p:txBody>
      </p:sp>
      <p:sp>
        <p:nvSpPr>
          <p:cNvPr id="33" name="AutoShape 2"/>
          <p:cNvSpPr>
            <a:spLocks/>
          </p:cNvSpPr>
          <p:nvPr/>
        </p:nvSpPr>
        <p:spPr bwMode="auto">
          <a:xfrm>
            <a:off x="617538" y="1112838"/>
            <a:ext cx="207962" cy="3600450"/>
          </a:xfrm>
          <a:prstGeom prst="leftBrace">
            <a:avLst>
              <a:gd name="adj1" fmla="val 142512"/>
              <a:gd name="adj2" fmla="val 50000"/>
            </a:avLst>
          </a:prstGeom>
          <a:noFill/>
          <a:ln w="28575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sz="3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文本框 1"/>
          <p:cNvSpPr txBox="1">
            <a:spLocks noChangeArrowheads="1"/>
          </p:cNvSpPr>
          <p:nvPr/>
        </p:nvSpPr>
        <p:spPr bwMode="auto">
          <a:xfrm>
            <a:off x="98425" y="1925638"/>
            <a:ext cx="67627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田忌赛马</a:t>
            </a:r>
            <a:endParaRPr lang="en-US" altLang="zh-CN" sz="32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AutoShape 2"/>
          <p:cNvSpPr>
            <a:spLocks/>
          </p:cNvSpPr>
          <p:nvPr/>
        </p:nvSpPr>
        <p:spPr bwMode="auto">
          <a:xfrm rot="10800000">
            <a:off x="7323138" y="1112838"/>
            <a:ext cx="207962" cy="3600450"/>
          </a:xfrm>
          <a:prstGeom prst="leftBrace">
            <a:avLst>
              <a:gd name="adj1" fmla="val 142512"/>
              <a:gd name="adj2" fmla="val 50000"/>
            </a:avLst>
          </a:prstGeom>
          <a:noFill/>
          <a:ln w="28575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sz="3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文本框 1"/>
          <p:cNvSpPr txBox="1">
            <a:spLocks noChangeArrowheads="1"/>
          </p:cNvSpPr>
          <p:nvPr/>
        </p:nvSpPr>
        <p:spPr bwMode="auto">
          <a:xfrm>
            <a:off x="7416800" y="1925638"/>
            <a:ext cx="1662113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足智多谋善于思考</a:t>
            </a:r>
            <a:endParaRPr lang="en-US" altLang="zh-CN" sz="32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仔细观察</a:t>
            </a:r>
            <a:endParaRPr lang="en-US" altLang="zh-CN" sz="32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36"/>
          <p:cNvGrpSpPr>
            <a:grpSpLocks/>
          </p:cNvGrpSpPr>
          <p:nvPr/>
        </p:nvGrpSpPr>
        <p:grpSpPr bwMode="auto">
          <a:xfrm>
            <a:off x="746125" y="874713"/>
            <a:ext cx="6881813" cy="3878262"/>
            <a:chOff x="738894" y="893231"/>
            <a:chExt cx="6882420" cy="3878159"/>
          </a:xfrm>
        </p:grpSpPr>
        <p:sp>
          <p:nvSpPr>
            <p:cNvPr id="48149" name="Text Box 15"/>
            <p:cNvSpPr txBox="1">
              <a:spLocks noChangeArrowheads="1"/>
            </p:cNvSpPr>
            <p:nvPr/>
          </p:nvSpPr>
          <p:spPr bwMode="auto">
            <a:xfrm>
              <a:off x="1159024" y="893231"/>
              <a:ext cx="646229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第一场  第二场  第三场  结果</a:t>
              </a:r>
            </a:p>
          </p:txBody>
        </p:sp>
        <p:grpSp>
          <p:nvGrpSpPr>
            <p:cNvPr id="48150" name="组合 32"/>
            <p:cNvGrpSpPr>
              <a:grpSpLocks/>
            </p:cNvGrpSpPr>
            <p:nvPr/>
          </p:nvGrpSpPr>
          <p:grpSpPr bwMode="auto">
            <a:xfrm>
              <a:off x="1352134" y="1750544"/>
              <a:ext cx="4804033" cy="2748474"/>
              <a:chOff x="180332" y="2061973"/>
              <a:chExt cx="4803429" cy="2748716"/>
            </a:xfrm>
          </p:grpSpPr>
          <p:sp>
            <p:nvSpPr>
              <p:cNvPr id="48153" name="Text Box 15"/>
              <p:cNvSpPr txBox="1">
                <a:spLocks noChangeArrowheads="1"/>
              </p:cNvSpPr>
              <p:nvPr/>
            </p:nvSpPr>
            <p:spPr bwMode="auto">
              <a:xfrm>
                <a:off x="180332" y="2061973"/>
                <a:ext cx="4803429" cy="623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25000"/>
                  </a:lnSpc>
                </a:pPr>
                <a:r>
                  <a:rPr lang="zh-CN" altLang="en-US" sz="3200" b="1">
                    <a:latin typeface="楷体" pitchFamily="49" charset="-122"/>
                    <a:ea typeface="楷体" pitchFamily="49" charset="-122"/>
                  </a:rPr>
                  <a:t>上      中      下</a:t>
                </a:r>
              </a:p>
            </p:txBody>
          </p:sp>
          <p:sp>
            <p:nvSpPr>
              <p:cNvPr id="48154" name="Text Box 15"/>
              <p:cNvSpPr txBox="1">
                <a:spLocks noChangeArrowheads="1"/>
              </p:cNvSpPr>
              <p:nvPr/>
            </p:nvSpPr>
            <p:spPr bwMode="auto">
              <a:xfrm>
                <a:off x="180332" y="4187441"/>
                <a:ext cx="4803429" cy="623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25000"/>
                  </a:lnSpc>
                </a:pPr>
                <a:r>
                  <a:rPr lang="zh-CN" altLang="en-US" sz="3200" b="1">
                    <a:latin typeface="楷体" pitchFamily="49" charset="-122"/>
                    <a:ea typeface="楷体" pitchFamily="49" charset="-122"/>
                  </a:rPr>
                  <a:t>上      中      下</a:t>
                </a:r>
              </a:p>
            </p:txBody>
          </p:sp>
        </p:grpSp>
        <p:sp>
          <p:nvSpPr>
            <p:cNvPr id="48151" name="Text Box 15"/>
            <p:cNvSpPr txBox="1">
              <a:spLocks noChangeArrowheads="1"/>
            </p:cNvSpPr>
            <p:nvPr/>
          </p:nvSpPr>
          <p:spPr bwMode="auto">
            <a:xfrm>
              <a:off x="738894" y="1423305"/>
              <a:ext cx="677108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齐威王</a:t>
              </a:r>
            </a:p>
          </p:txBody>
        </p:sp>
        <p:sp>
          <p:nvSpPr>
            <p:cNvPr id="48152" name="Text Box 15"/>
            <p:cNvSpPr txBox="1">
              <a:spLocks noChangeArrowheads="1"/>
            </p:cNvSpPr>
            <p:nvPr/>
          </p:nvSpPr>
          <p:spPr bwMode="auto">
            <a:xfrm>
              <a:off x="738895" y="3694172"/>
              <a:ext cx="677108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田忌</a:t>
              </a:r>
            </a:p>
          </p:txBody>
        </p:sp>
      </p:grpSp>
      <p:cxnSp>
        <p:nvCxnSpPr>
          <p:cNvPr id="44" name="直接箭头连接符 4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2082800" y="2341563"/>
            <a:ext cx="3360738" cy="1651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直接箭头连接符 44">
            <a:extLst>
              <a:ext uri="{FF2B5EF4-FFF2-40B4-BE49-F238E27FC236}"/>
            </a:extLst>
          </p:cNvPr>
          <p:cNvCxnSpPr>
            <a:cxnSpLocks/>
            <a:stCxn id="48153" idx="2"/>
          </p:cNvCxnSpPr>
          <p:nvPr/>
        </p:nvCxnSpPr>
        <p:spPr>
          <a:xfrm flipH="1">
            <a:off x="2119313" y="2354263"/>
            <a:ext cx="1641475" cy="1589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/>
            </a:extLst>
          </p:cNvPr>
          <p:cNvCxnSpPr>
            <a:cxnSpLocks/>
            <a:endCxn id="48154" idx="0"/>
          </p:cNvCxnSpPr>
          <p:nvPr/>
        </p:nvCxnSpPr>
        <p:spPr>
          <a:xfrm flipH="1">
            <a:off x="3760788" y="2341563"/>
            <a:ext cx="1620837" cy="15144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6473825" y="1768475"/>
            <a:ext cx="67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6473825" y="2806700"/>
            <a:ext cx="67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∶</a:t>
            </a:r>
          </a:p>
        </p:txBody>
      </p:sp>
      <p:sp>
        <p:nvSpPr>
          <p:cNvPr id="49" name="Text Box 15"/>
          <p:cNvSpPr txBox="1">
            <a:spLocks noChangeArrowheads="1"/>
          </p:cNvSpPr>
          <p:nvPr/>
        </p:nvSpPr>
        <p:spPr bwMode="auto">
          <a:xfrm>
            <a:off x="6473825" y="3892550"/>
            <a:ext cx="67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animBg="1"/>
      <p:bldP spid="36" grpId="0"/>
      <p:bldP spid="47" grpId="0"/>
      <p:bldP spid="48" grpId="0"/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76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468313" y="987425"/>
            <a:ext cx="8207375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3600" b="1" dirty="0">
                <a:latin typeface="宋体" pitchFamily="2" charset="-122"/>
              </a:rPr>
              <a:t>读了课题，你想知道什么？</a:t>
            </a:r>
            <a:endParaRPr lang="en-US" altLang="zh-CN" sz="3600" b="1" dirty="0">
              <a:latin typeface="宋体" pitchFamily="2" charset="-122"/>
            </a:endParaRPr>
          </a:p>
          <a:p>
            <a:pPr marL="571500" indent="-571500" eaLnBrk="1" hangingPunct="1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3600" b="1" dirty="0">
                <a:latin typeface="宋体" pitchFamily="2" charset="-122"/>
              </a:rPr>
              <a:t>谁与谁赛马？怎么赛？结果如何？</a:t>
            </a:r>
            <a:endParaRPr lang="en-US" altLang="zh-CN" sz="3600" b="1" dirty="0">
              <a:latin typeface="宋体" pitchFamily="2" charset="-122"/>
            </a:endParaRPr>
          </a:p>
          <a:p>
            <a:pPr marL="571500" indent="-571500" eaLnBrk="1" hangingPunct="1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3600" b="1" dirty="0">
                <a:latin typeface="宋体" pitchFamily="2" charset="-122"/>
              </a:rPr>
              <a:t>带着这些问题，我们一起到课文中寻找答案。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214313" y="700088"/>
            <a:ext cx="8713787" cy="389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司马迁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是西汉史学家、文学家和思想家。字子长，夏阳（今陕西韩城南）人。汉武帝元封三年继父职，任太史令，博览皇家珍藏的大量图书、档案和文献。在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史记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草创未就之时，因替投降匈奴的李陵辩解，被捕入狱，受腐刑。出狱后任中书令（掌管皇家机要文件），发愤继续完成所著史藉。人称其书为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太史公书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，后称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史记</a:t>
            </a:r>
            <a:r>
              <a:rPr lang="en-US" altLang="zh-CN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0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508000" y="3711575"/>
            <a:ext cx="26638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史记</a:t>
            </a:r>
            <a:r>
              <a:rPr lang="en-US" altLang="zh-CN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3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219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775" y="911225"/>
            <a:ext cx="2144713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矩形 4"/>
          <p:cNvSpPr>
            <a:spLocks noChangeArrowheads="1"/>
          </p:cNvSpPr>
          <p:nvPr/>
        </p:nvSpPr>
        <p:spPr bwMode="auto">
          <a:xfrm>
            <a:off x="3549650" y="1555750"/>
            <a:ext cx="49307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《</a:t>
            </a: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史记</a:t>
            </a:r>
            <a:r>
              <a:rPr lang="en-US" altLang="zh-CN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被鲁迅誉为“史家之绝唱，无韵之</a:t>
            </a:r>
            <a:r>
              <a:rPr lang="en-US" altLang="zh-CN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离骚</a:t>
            </a:r>
            <a:r>
              <a:rPr lang="en-US" altLang="zh-CN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》”</a:t>
            </a:r>
            <a:r>
              <a:rPr lang="zh-CN" altLang="en-US" sz="3600" b="1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317500" y="555625"/>
            <a:ext cx="84963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宋体" pitchFamily="2" charset="-122"/>
              </a:rPr>
              <a:t>    《</a:t>
            </a:r>
            <a:r>
              <a:rPr lang="zh-CN" altLang="en-US" sz="3200" b="1" dirty="0">
                <a:latin typeface="宋体" pitchFamily="2" charset="-122"/>
              </a:rPr>
              <a:t>田忌赛马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是一个发生在距我们几千年前的战国时期的故事。齐国的大将田忌很喜欢赛马。有一回他和齐威王约定，进行一次比赛。那么他们到底是怎么比赛？结果又是怎样的呢？让我们赶快走进课文看一看吧！</a:t>
            </a:r>
          </a:p>
        </p:txBody>
      </p:sp>
      <p:sp>
        <p:nvSpPr>
          <p:cNvPr id="10243" name="矩形 1"/>
          <p:cNvSpPr>
            <a:spLocks noChangeArrowheads="1"/>
          </p:cNvSpPr>
          <p:nvPr/>
        </p:nvSpPr>
        <p:spPr bwMode="auto">
          <a:xfrm>
            <a:off x="317500" y="3600450"/>
            <a:ext cx="84963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en-US" sz="3200" b="1">
                <a:latin typeface="宋体" pitchFamily="2" charset="-122"/>
              </a:rPr>
              <a:t>齐读课题：课题中关键字在“赛”，围绕“赛”你知道些什么？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6"/>
          <p:cNvSpPr txBox="1">
            <a:spLocks noChangeArrowheads="1"/>
          </p:cNvSpPr>
          <p:nvPr/>
        </p:nvSpPr>
        <p:spPr bwMode="auto">
          <a:xfrm>
            <a:off x="3492500" y="50800"/>
            <a:ext cx="2352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初读课文</a:t>
            </a:r>
          </a:p>
        </p:txBody>
      </p:sp>
      <p:sp>
        <p:nvSpPr>
          <p:cNvPr id="11267" name="矩形 2"/>
          <p:cNvSpPr>
            <a:spLocks noChangeArrowheads="1"/>
          </p:cNvSpPr>
          <p:nvPr/>
        </p:nvSpPr>
        <p:spPr bwMode="auto">
          <a:xfrm>
            <a:off x="503238" y="1203325"/>
            <a:ext cx="81375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latin typeface="宋体" pitchFamily="2" charset="-122"/>
              </a:rPr>
              <a:t>    自由朗读课文，读完后用笔画一画课文中主要有哪些人物？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24075" y="3148013"/>
            <a:ext cx="4895850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孙膑、田忌、齐威王</a:t>
            </a:r>
            <a:endParaRPr lang="zh-CN" altLang="en-US" sz="3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539750" y="836613"/>
            <a:ext cx="5472113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latin typeface="宋体" pitchFamily="2" charset="-122"/>
              </a:rPr>
              <a:t>课文讲了一件什么事？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9750" y="1636713"/>
            <a:ext cx="80645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    课文讲了齐国大将田忌与齐威王进行赛马比赛，在孙膑的安排下，第一次比赛田忌输了，第二、三次比赛田忌反败为胜的故事。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5318</TotalTime>
  <Words>1863</Words>
  <Application>Microsoft Office PowerPoint</Application>
  <PresentationFormat>全屏显示(16:9)</PresentationFormat>
  <Paragraphs>125</Paragraphs>
  <Slides>39</Slides>
  <Notes>4</Notes>
  <HiddenSlides>0</HiddenSlides>
  <MMClips>3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Meiryo</vt:lpstr>
      <vt:lpstr>黑体</vt:lpstr>
      <vt:lpstr>楷体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2016-10-29T08:56:49Z</dcterms:created>
  <dcterms:modified xsi:type="dcterms:W3CDTF">2021-10-24T08:02:18Z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</Properties>
</file>