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3"/>
  </p:notesMasterIdLst>
  <p:sldIdLst>
    <p:sldId id="898" r:id="rId3"/>
    <p:sldId id="899" r:id="rId4"/>
    <p:sldId id="495" r:id="rId5"/>
    <p:sldId id="497" r:id="rId6"/>
    <p:sldId id="498" r:id="rId7"/>
    <p:sldId id="499" r:id="rId8"/>
    <p:sldId id="500" r:id="rId9"/>
    <p:sldId id="504" r:id="rId10"/>
    <p:sldId id="505" r:id="rId11"/>
    <p:sldId id="507" r:id="rId12"/>
    <p:sldId id="508" r:id="rId13"/>
    <p:sldId id="514" r:id="rId14"/>
    <p:sldId id="515" r:id="rId15"/>
    <p:sldId id="522" r:id="rId16"/>
    <p:sldId id="523" r:id="rId17"/>
    <p:sldId id="524" r:id="rId18"/>
    <p:sldId id="525" r:id="rId19"/>
    <p:sldId id="526" r:id="rId20"/>
    <p:sldId id="527" r:id="rId21"/>
    <p:sldId id="528" r:id="rId22"/>
    <p:sldId id="529" r:id="rId23"/>
    <p:sldId id="457" r:id="rId24"/>
    <p:sldId id="531" r:id="rId25"/>
    <p:sldId id="532" r:id="rId26"/>
    <p:sldId id="534" r:id="rId27"/>
    <p:sldId id="535" r:id="rId28"/>
    <p:sldId id="536" r:id="rId29"/>
    <p:sldId id="537" r:id="rId30"/>
    <p:sldId id="900" r:id="rId31"/>
    <p:sldId id="901" r:id="rId32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l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00C0E"/>
    <a:srgbClr val="AC592F"/>
    <a:srgbClr val="D4AB94"/>
    <a:srgbClr val="006699"/>
    <a:srgbClr val="660066"/>
    <a:srgbClr val="E9C5AB"/>
    <a:srgbClr val="1D2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35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259D1CA-E78F-4994-ABFE-01E2B28B230B}" type="datetimeFigureOut">
              <a:rPr lang="zh-CN" altLang="en-US" smtClean="0"/>
              <a:t>2021/10/24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BFFFFCB-D24B-4BF6-904B-0F93C65682FA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781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9408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819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1748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6205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4774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5377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9703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937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3912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9062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061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35580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4513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6861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4160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6802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9773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27492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1626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29028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28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60431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29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0885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5391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0548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983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404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5680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5243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1571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andolFang R" panose="00000500000000000000" pitchFamily="50" charset="-122"/>
                <a:ea typeface="FandolFang R" panose="00000500000000000000" pitchFamily="50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87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导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课前导读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44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387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27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89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175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64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213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91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字词揭秘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精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课文精讲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课堂小结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课堂练习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40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7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1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8194876" y="4770116"/>
            <a:ext cx="949124" cy="202582"/>
            <a:chOff x="10926501" y="6235700"/>
            <a:chExt cx="1265499" cy="270109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0926501" y="6235700"/>
              <a:ext cx="1265499" cy="0"/>
            </a:xfrm>
            <a:prstGeom prst="line">
              <a:avLst/>
            </a:prstGeom>
            <a:ln w="34925">
              <a:solidFill>
                <a:srgbClr val="D4AB9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1366339" y="6370755"/>
              <a:ext cx="825661" cy="0"/>
            </a:xfrm>
            <a:prstGeom prst="line">
              <a:avLst/>
            </a:prstGeom>
            <a:ln w="34925">
              <a:solidFill>
                <a:srgbClr val="AC59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771453" y="6505809"/>
              <a:ext cx="420547" cy="0"/>
            </a:xfrm>
            <a:prstGeom prst="line">
              <a:avLst/>
            </a:prstGeom>
            <a:ln w="349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 userDrawn="1"/>
        </p:nvGrpSpPr>
        <p:grpSpPr>
          <a:xfrm>
            <a:off x="54878" y="397530"/>
            <a:ext cx="606633" cy="283031"/>
            <a:chOff x="304799" y="615950"/>
            <a:chExt cx="583876" cy="272414"/>
          </a:xfrm>
        </p:grpSpPr>
        <p:sp>
          <p:nvSpPr>
            <p:cNvPr id="7" name="平行四边形 6"/>
            <p:cNvSpPr/>
            <p:nvPr userDrawn="1"/>
          </p:nvSpPr>
          <p:spPr>
            <a:xfrm>
              <a:off x="429778" y="615950"/>
              <a:ext cx="458897" cy="272414"/>
            </a:xfrm>
            <a:prstGeom prst="parallelogram">
              <a:avLst/>
            </a:prstGeom>
            <a:solidFill>
              <a:srgbClr val="AC59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dirty="0">
                <a:latin typeface="OPPOSans R" panose="00020600040101010101" pitchFamily="18" charset="-122"/>
                <a:ea typeface="OPPOSans R" panose="00020600040101010101" pitchFamily="18" charset="-122"/>
              </a:endParaRPr>
            </a:p>
          </p:txBody>
        </p:sp>
        <p:sp>
          <p:nvSpPr>
            <p:cNvPr id="14" name="平行四边形 13"/>
            <p:cNvSpPr/>
            <p:nvPr userDrawn="1"/>
          </p:nvSpPr>
          <p:spPr>
            <a:xfrm>
              <a:off x="367289" y="615950"/>
              <a:ext cx="101600" cy="272414"/>
            </a:xfrm>
            <a:prstGeom prst="parallelogram">
              <a:avLst>
                <a:gd name="adj" fmla="val 68312"/>
              </a:avLst>
            </a:prstGeom>
            <a:solidFill>
              <a:srgbClr val="FFC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dirty="0">
                <a:latin typeface="OPPOSans R" panose="00020600040101010101" pitchFamily="18" charset="-122"/>
                <a:ea typeface="OPPOSans R" panose="00020600040101010101" pitchFamily="18" charset="-122"/>
              </a:endParaRPr>
            </a:p>
          </p:txBody>
        </p:sp>
        <p:sp>
          <p:nvSpPr>
            <p:cNvPr id="16" name="平行四边形 15"/>
            <p:cNvSpPr/>
            <p:nvPr userDrawn="1"/>
          </p:nvSpPr>
          <p:spPr>
            <a:xfrm>
              <a:off x="304799" y="615950"/>
              <a:ext cx="101600" cy="272414"/>
            </a:xfrm>
            <a:prstGeom prst="parallelogram">
              <a:avLst>
                <a:gd name="adj" fmla="val 77786"/>
              </a:avLst>
            </a:prstGeom>
            <a:solidFill>
              <a:srgbClr val="D4AB9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dirty="0">
                <a:latin typeface="OPPOSans R" panose="00020600040101010101" pitchFamily="18" charset="-122"/>
                <a:ea typeface="OPPOSans R" panose="00020600040101010101" pitchFamily="18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OPPOSans L" panose="00020600040101010101" pitchFamily="18" charset="-122"/>
          <a:ea typeface="OPPOSans L" panose="00020600040101010101" pitchFamily="18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25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625"/>
          <a:stretch>
            <a:fillRect/>
          </a:stretch>
        </p:blipFill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平行四边形 13"/>
          <p:cNvSpPr/>
          <p:nvPr/>
        </p:nvSpPr>
        <p:spPr>
          <a:xfrm>
            <a:off x="6707433" y="3224409"/>
            <a:ext cx="3503224" cy="372875"/>
          </a:xfrm>
          <a:prstGeom prst="parallelogram">
            <a:avLst/>
          </a:prstGeom>
          <a:gradFill>
            <a:gsLst>
              <a:gs pos="0">
                <a:srgbClr val="AC592F">
                  <a:alpha val="77000"/>
                </a:srgbClr>
              </a:gs>
              <a:gs pos="100000">
                <a:srgbClr val="D4AB9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723" y="0"/>
            <a:ext cx="9144000" cy="51435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3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1619" y="1673572"/>
            <a:ext cx="4537277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800C0E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田</a:t>
            </a:r>
            <a:r>
              <a:rPr lang="zh-CN" altLang="en-US" sz="6000" dirty="0">
                <a:solidFill>
                  <a:srgbClr val="800C0E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忌赛马</a:t>
            </a:r>
            <a:endParaRPr lang="zh-CN" altLang="en-US" sz="5000" dirty="0">
              <a:solidFill>
                <a:srgbClr val="800C0E"/>
              </a:solidFill>
              <a:effectLst>
                <a:outerShdw blurRad="63500" dist="63500" dir="2700000" algn="tl">
                  <a:srgbClr val="000000">
                    <a:alpha val="2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87218" y="3046200"/>
            <a:ext cx="2926081" cy="300083"/>
          </a:xfrm>
          <a:prstGeom prst="homePlat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10800000" scaled="0"/>
          </a:gradFill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spc="225" dirty="0">
                <a:solidFill>
                  <a:srgbClr val="800C0E"/>
                </a:solidFill>
                <a:cs typeface="+mn-ea"/>
                <a:sym typeface="+mn-lt"/>
              </a:rPr>
              <a:t>五年级下</a:t>
            </a:r>
            <a:r>
              <a:rPr lang="zh-CN" altLang="en-US" sz="1500" b="1" spc="225" dirty="0" smtClean="0">
                <a:solidFill>
                  <a:srgbClr val="800C0E"/>
                </a:solidFill>
                <a:cs typeface="+mn-ea"/>
                <a:sym typeface="+mn-lt"/>
              </a:rPr>
              <a:t>册</a:t>
            </a:r>
            <a:endParaRPr lang="zh-CN" altLang="en-US" sz="1500" b="1" spc="225" dirty="0">
              <a:solidFill>
                <a:srgbClr val="800C0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0196" y="1316121"/>
            <a:ext cx="254012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b="1" spc="225" dirty="0" smtClean="0">
                <a:solidFill>
                  <a:srgbClr val="800C0E"/>
                </a:solidFill>
                <a:cs typeface="+mn-ea"/>
                <a:sym typeface="+mn-lt"/>
              </a:rPr>
              <a:t>部编版语文</a:t>
            </a:r>
            <a:endParaRPr lang="zh-CN" altLang="en-US" sz="2100" b="1" spc="225" dirty="0">
              <a:solidFill>
                <a:srgbClr val="800C0E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817762"/>
            <a:ext cx="4373639" cy="0"/>
          </a:xfrm>
          <a:prstGeom prst="line">
            <a:avLst/>
          </a:prstGeom>
          <a:ln w="25400"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75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平行四边形 15"/>
          <p:cNvSpPr/>
          <p:nvPr/>
        </p:nvSpPr>
        <p:spPr>
          <a:xfrm>
            <a:off x="0" y="3848285"/>
            <a:ext cx="8961122" cy="372875"/>
          </a:xfrm>
          <a:prstGeom prst="parallelogram">
            <a:avLst/>
          </a:prstGeom>
          <a:gradFill>
            <a:gsLst>
              <a:gs pos="0">
                <a:srgbClr val="AC592F"/>
              </a:gs>
              <a:gs pos="100000">
                <a:srgbClr val="D4AB9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437615" y="788535"/>
            <a:ext cx="8961122" cy="154988"/>
          </a:xfrm>
          <a:prstGeom prst="parallelogram">
            <a:avLst/>
          </a:prstGeom>
          <a:gradFill>
            <a:gsLst>
              <a:gs pos="0">
                <a:srgbClr val="AC592F"/>
              </a:gs>
              <a:gs pos="100000">
                <a:srgbClr val="D4AB9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495300" y="901413"/>
            <a:ext cx="8961122" cy="253261"/>
          </a:xfrm>
          <a:prstGeom prst="parallelogram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4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398560"/>
            <a:ext cx="9142277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31"/>
          <p:cNvSpPr>
            <a:spLocks noChangeArrowheads="1"/>
          </p:cNvSpPr>
          <p:nvPr/>
        </p:nvSpPr>
        <p:spPr bwMode="auto">
          <a:xfrm>
            <a:off x="3029689" y="2473153"/>
            <a:ext cx="577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15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50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矩形 2"/>
          <p:cNvSpPr>
            <a:spLocks noChangeArrowheads="1"/>
          </p:cNvSpPr>
          <p:nvPr/>
        </p:nvSpPr>
        <p:spPr bwMode="auto">
          <a:xfrm>
            <a:off x="4588329" y="3300586"/>
            <a:ext cx="3531897" cy="7205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上部两横较近，撇捺向下展开，盖住“手”。</a:t>
            </a:r>
          </a:p>
        </p:txBody>
      </p:sp>
      <p:sp>
        <p:nvSpPr>
          <p:cNvPr id="84" name="TextBox 33"/>
          <p:cNvSpPr txBox="1">
            <a:spLocks noChangeArrowheads="1"/>
          </p:cNvSpPr>
          <p:nvPr/>
        </p:nvSpPr>
        <p:spPr bwMode="auto">
          <a:xfrm>
            <a:off x="4572001" y="1482072"/>
            <a:ext cx="1754981" cy="300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5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</a:t>
            </a:r>
          </a:p>
        </p:txBody>
      </p:sp>
      <p:sp>
        <p:nvSpPr>
          <p:cNvPr id="85" name="TextBox 34"/>
          <p:cNvSpPr txBox="1">
            <a:spLocks noChangeArrowheads="1"/>
          </p:cNvSpPr>
          <p:nvPr/>
        </p:nvSpPr>
        <p:spPr bwMode="auto">
          <a:xfrm>
            <a:off x="4572000" y="2391328"/>
            <a:ext cx="2622947" cy="30008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5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拳头      打拳</a:t>
            </a:r>
            <a:endParaRPr lang="zh-CN" altLang="en-US" sz="15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TextBox 35"/>
          <p:cNvSpPr txBox="1">
            <a:spLocks noChangeArrowheads="1"/>
          </p:cNvSpPr>
          <p:nvPr/>
        </p:nvSpPr>
        <p:spPr bwMode="auto">
          <a:xfrm>
            <a:off x="4572001" y="2845957"/>
            <a:ext cx="4246271" cy="30008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5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我们不能和小朋友抡拳头。</a:t>
            </a:r>
            <a:endParaRPr lang="zh-CN" altLang="en-US" sz="15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TextBox 36"/>
          <p:cNvSpPr txBox="1">
            <a:spLocks noChangeArrowheads="1"/>
          </p:cNvSpPr>
          <p:nvPr/>
        </p:nvSpPr>
        <p:spPr bwMode="auto">
          <a:xfrm>
            <a:off x="4572000" y="1936700"/>
            <a:ext cx="2178844" cy="30008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5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手</a:t>
            </a:r>
          </a:p>
        </p:txBody>
      </p:sp>
      <p:graphicFrame>
        <p:nvGraphicFramePr>
          <p:cNvPr id="88" name="Group 47"/>
          <p:cNvGraphicFramePr>
            <a:graphicFrameLocks noGrp="1"/>
          </p:cNvGraphicFramePr>
          <p:nvPr/>
        </p:nvGraphicFramePr>
        <p:xfrm>
          <a:off x="2173893" y="2053947"/>
          <a:ext cx="1769299" cy="1709738"/>
        </p:xfrm>
        <a:graphic>
          <a:graphicData uri="http://schemas.openxmlformats.org/drawingml/2006/table">
            <a:tbl>
              <a:tblPr/>
              <a:tblGrid>
                <a:gridCol w="877129"/>
                <a:gridCol w="892170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2388167" y="2228201"/>
            <a:ext cx="1340752" cy="151195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9400" dirty="0">
                <a:solidFill>
                  <a:srgbClr val="C00000"/>
                </a:solidFill>
                <a:cs typeface="+mn-ea"/>
                <a:sym typeface="+mn-lt"/>
              </a:rPr>
              <a:t>拳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564897" y="1482073"/>
            <a:ext cx="976870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700" dirty="0" err="1">
                <a:solidFill>
                  <a:prstClr val="black"/>
                </a:solidFill>
                <a:cs typeface="+mn-ea"/>
                <a:sym typeface="+mn-lt"/>
              </a:rPr>
              <a:t>quán</a:t>
            </a:r>
            <a:endParaRPr lang="zh-CN" altLang="en-US" sz="27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31"/>
          <p:cNvSpPr>
            <a:spLocks noChangeArrowheads="1"/>
          </p:cNvSpPr>
          <p:nvPr/>
        </p:nvSpPr>
        <p:spPr bwMode="auto">
          <a:xfrm>
            <a:off x="851240" y="2662083"/>
            <a:ext cx="577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15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50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矩形 2"/>
          <p:cNvSpPr>
            <a:spLocks noChangeArrowheads="1"/>
          </p:cNvSpPr>
          <p:nvPr/>
        </p:nvSpPr>
        <p:spPr bwMode="auto">
          <a:xfrm>
            <a:off x="4707511" y="3509654"/>
            <a:ext cx="3931664" cy="374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上窄下宽，三部分结构要紧凑。</a:t>
            </a:r>
          </a:p>
        </p:txBody>
      </p:sp>
      <p:sp>
        <p:nvSpPr>
          <p:cNvPr id="84" name="TextBox 33"/>
          <p:cNvSpPr txBox="1">
            <a:spLocks noChangeArrowheads="1"/>
          </p:cNvSpPr>
          <p:nvPr/>
        </p:nvSpPr>
        <p:spPr bwMode="auto">
          <a:xfrm>
            <a:off x="4707511" y="1604213"/>
            <a:ext cx="1754981" cy="374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上中下</a:t>
            </a:r>
          </a:p>
        </p:txBody>
      </p:sp>
      <p:sp>
        <p:nvSpPr>
          <p:cNvPr id="85" name="TextBox 34"/>
          <p:cNvSpPr txBox="1">
            <a:spLocks noChangeArrowheads="1"/>
          </p:cNvSpPr>
          <p:nvPr/>
        </p:nvSpPr>
        <p:spPr bwMode="auto">
          <a:xfrm>
            <a:off x="4707511" y="2556934"/>
            <a:ext cx="2622947" cy="37433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输赢      赢利</a:t>
            </a:r>
            <a:endParaRPr lang="zh-CN" altLang="en-US" sz="15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TextBox 35"/>
          <p:cNvSpPr txBox="1">
            <a:spLocks noChangeArrowheads="1"/>
          </p:cNvSpPr>
          <p:nvPr/>
        </p:nvSpPr>
        <p:spPr bwMode="auto">
          <a:xfrm>
            <a:off x="4707511" y="3033294"/>
            <a:ext cx="4975419" cy="37433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生命没有输赢，只有值不值。</a:t>
            </a:r>
            <a:endParaRPr lang="zh-CN" altLang="en-US" sz="15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TextBox 36"/>
          <p:cNvSpPr txBox="1">
            <a:spLocks noChangeArrowheads="1"/>
          </p:cNvSpPr>
          <p:nvPr/>
        </p:nvSpPr>
        <p:spPr bwMode="auto">
          <a:xfrm>
            <a:off x="4707511" y="2080573"/>
            <a:ext cx="2178844" cy="37433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贝</a:t>
            </a:r>
          </a:p>
        </p:txBody>
      </p:sp>
      <p:graphicFrame>
        <p:nvGraphicFramePr>
          <p:cNvPr id="88" name="Group 47"/>
          <p:cNvGraphicFramePr>
            <a:graphicFrameLocks noGrp="1"/>
          </p:cNvGraphicFramePr>
          <p:nvPr/>
        </p:nvGraphicFramePr>
        <p:xfrm>
          <a:off x="1923279" y="2086834"/>
          <a:ext cx="1769299" cy="1709738"/>
        </p:xfrm>
        <a:graphic>
          <a:graphicData uri="http://schemas.openxmlformats.org/drawingml/2006/table">
            <a:tbl>
              <a:tblPr/>
              <a:tblGrid>
                <a:gridCol w="877129"/>
                <a:gridCol w="892170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2137553" y="2185727"/>
            <a:ext cx="1741502" cy="199285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500" b="0" i="0" u="none" strike="noStrike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赢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29099" y="1435213"/>
            <a:ext cx="770083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prstClr val="black"/>
                </a:solidFill>
                <a:cs typeface="+mn-ea"/>
                <a:sym typeface="+mn-lt"/>
              </a:rPr>
              <a:t>yíng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360830" y="1853392"/>
            <a:ext cx="6460672" cy="37433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prstClr val="black"/>
                </a:solidFill>
                <a:cs typeface="+mn-ea"/>
                <a:sym typeface="+mn-lt"/>
              </a:rPr>
              <a:t>       默读课文，边读边思考：田忌与齐威王赛了几场马，结果怎样？</a:t>
            </a:r>
            <a:endParaRPr lang="zh-CN" altLang="en-US" sz="15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52760" y="2830510"/>
            <a:ext cx="4218616" cy="435376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zh-CN" sz="1800" dirty="0">
                <a:solidFill>
                  <a:schemeClr val="bg1"/>
                </a:solidFill>
                <a:cs typeface="+mn-ea"/>
                <a:sym typeface="+mn-lt"/>
              </a:rPr>
              <a:t>三场，田忌赢了齐威王。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110" y="1267334"/>
            <a:ext cx="2492061" cy="23545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1378185" y="1465860"/>
            <a:ext cx="6387632" cy="374333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    阅读田忌和齐威王赛马的相关段落，想一想田忌取得胜的原因是什么？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173" y="2305969"/>
            <a:ext cx="3694226" cy="1973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1"/>
          <p:cNvSpPr txBox="1"/>
          <p:nvPr/>
        </p:nvSpPr>
        <p:spPr>
          <a:xfrm>
            <a:off x="787148" y="1366352"/>
            <a:ext cx="7738288" cy="720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   第一场，田忌先用下等马对齐威王的上等马，齐威王的马遥遥领先。田忌输了，但他不动声色，一点儿都不着急。</a:t>
            </a:r>
          </a:p>
        </p:txBody>
      </p:sp>
      <p:sp>
        <p:nvSpPr>
          <p:cNvPr id="64" name="矩形 63"/>
          <p:cNvSpPr/>
          <p:nvPr/>
        </p:nvSpPr>
        <p:spPr>
          <a:xfrm>
            <a:off x="5794786" y="2964155"/>
            <a:ext cx="1619251" cy="323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zh-CN" altLang="en-US" sz="1500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AC592F"/>
                </a:solidFill>
                <a:cs typeface="+mn-ea"/>
                <a:sym typeface="+mn-lt"/>
              </a:rPr>
              <a:t>输了</a:t>
            </a:r>
          </a:p>
        </p:txBody>
      </p:sp>
      <p:sp>
        <p:nvSpPr>
          <p:cNvPr id="65" name="文本框 3"/>
          <p:cNvSpPr txBox="1"/>
          <p:nvPr/>
        </p:nvSpPr>
        <p:spPr>
          <a:xfrm>
            <a:off x="3625240" y="4300492"/>
            <a:ext cx="2110193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田忌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一点儿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都不着急。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3790413" y="2363128"/>
            <a:ext cx="1643628" cy="1643564"/>
            <a:chOff x="5866238" y="2515363"/>
            <a:chExt cx="3801466" cy="3419458"/>
          </a:xfrm>
        </p:grpSpPr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66238" y="2515363"/>
              <a:ext cx="3509846" cy="2500887"/>
            </a:xfrm>
            <a:prstGeom prst="rect">
              <a:avLst/>
            </a:prstGeom>
          </p:spPr>
        </p:pic>
        <p:sp>
          <p:nvSpPr>
            <p:cNvPr id="71" name="文本框 7"/>
            <p:cNvSpPr txBox="1"/>
            <p:nvPr/>
          </p:nvSpPr>
          <p:spPr>
            <a:xfrm>
              <a:off x="6126295" y="5262472"/>
              <a:ext cx="3541409" cy="6723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齐威王的上等马</a:t>
              </a:r>
            </a:p>
          </p:txBody>
        </p:sp>
      </p:grpSp>
      <p:sp>
        <p:nvSpPr>
          <p:cNvPr id="72" name="左右箭头 71"/>
          <p:cNvSpPr/>
          <p:nvPr/>
        </p:nvSpPr>
        <p:spPr>
          <a:xfrm>
            <a:off x="2423040" y="2872876"/>
            <a:ext cx="983911" cy="346510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15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02853" y="771526"/>
            <a:ext cx="1292662" cy="435376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第一场赛马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11"/>
          <p:cNvSpPr txBox="1"/>
          <p:nvPr/>
        </p:nvSpPr>
        <p:spPr>
          <a:xfrm>
            <a:off x="2864788" y="1394989"/>
            <a:ext cx="3414425" cy="557332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描写人神态的词语</a:t>
            </a:r>
          </a:p>
        </p:txBody>
      </p:sp>
      <p:sp>
        <p:nvSpPr>
          <p:cNvPr id="60" name="文本框 6"/>
          <p:cNvSpPr txBox="1"/>
          <p:nvPr/>
        </p:nvSpPr>
        <p:spPr>
          <a:xfrm>
            <a:off x="1928795" y="2161880"/>
            <a:ext cx="5286412" cy="112453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250000"/>
              </a:lnSpc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不动声色  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 含情脉脉</a:t>
            </a:r>
          </a:p>
          <a:p>
            <a:pPr algn="ctr">
              <a:lnSpc>
                <a:spcPct val="250000"/>
              </a:lnSpc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喜上眉梢    镇定自若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21848" y="920984"/>
            <a:ext cx="1100301" cy="850874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第二场赛马</a:t>
            </a:r>
          </a:p>
        </p:txBody>
      </p:sp>
      <p:sp>
        <p:nvSpPr>
          <p:cNvPr id="59" name="文本框 2"/>
          <p:cNvSpPr txBox="1"/>
          <p:nvPr/>
        </p:nvSpPr>
        <p:spPr>
          <a:xfrm>
            <a:off x="990897" y="1525268"/>
            <a:ext cx="7151516" cy="720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   接着，第二场比赛开始了。田忌用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上等马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对齐威王的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中等马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，胜了第二场。田忌微微一笑。</a:t>
            </a:r>
          </a:p>
        </p:txBody>
      </p:sp>
      <p:sp>
        <p:nvSpPr>
          <p:cNvPr id="61" name="文本框 3"/>
          <p:cNvSpPr txBox="1"/>
          <p:nvPr/>
        </p:nvSpPr>
        <p:spPr>
          <a:xfrm>
            <a:off x="1914384" y="3058449"/>
            <a:ext cx="2480591" cy="3000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田忌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微微一笑</a:t>
            </a: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948" y="2256286"/>
            <a:ext cx="2358739" cy="16956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25670" y="1200195"/>
            <a:ext cx="1292662" cy="435376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第三场赛马</a:t>
            </a:r>
          </a:p>
        </p:txBody>
      </p:sp>
      <p:sp>
        <p:nvSpPr>
          <p:cNvPr id="58" name="文本框 2"/>
          <p:cNvSpPr txBox="1"/>
          <p:nvPr/>
        </p:nvSpPr>
        <p:spPr>
          <a:xfrm>
            <a:off x="869799" y="1925101"/>
            <a:ext cx="7404403" cy="32239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35806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第三场，田忌用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中等马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对齐威王的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下等马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，又胜了第三场。田忌满意地笑了。</a:t>
            </a:r>
          </a:p>
        </p:txBody>
      </p:sp>
      <p:sp>
        <p:nvSpPr>
          <p:cNvPr id="60" name="矩形 59"/>
          <p:cNvSpPr/>
          <p:nvPr/>
        </p:nvSpPr>
        <p:spPr>
          <a:xfrm>
            <a:off x="2584871" y="3386488"/>
            <a:ext cx="1518685" cy="3000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田忌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满意地笑了</a:t>
            </a: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109" y="2534976"/>
            <a:ext cx="2666859" cy="20031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2"/>
          <p:cNvSpPr txBox="1"/>
          <p:nvPr/>
        </p:nvSpPr>
        <p:spPr>
          <a:xfrm>
            <a:off x="4343744" y="2075460"/>
            <a:ext cx="2633512" cy="117724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1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齐威王       田忌 </a:t>
            </a:r>
          </a:p>
          <a:p>
            <a:pPr>
              <a:defRPr/>
            </a:pPr>
            <a:r>
              <a:rPr lang="zh-CN" altLang="en-US" sz="1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上等马  </a:t>
            </a:r>
            <a:r>
              <a:rPr lang="zh-CN" altLang="en-US" sz="18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&gt;</a:t>
            </a:r>
            <a:r>
              <a:rPr lang="zh-CN" altLang="en-US" sz="1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 下等马 </a:t>
            </a:r>
          </a:p>
          <a:p>
            <a:pPr>
              <a:defRPr/>
            </a:pPr>
            <a:r>
              <a:rPr lang="zh-CN" altLang="en-US" sz="1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中等马  </a:t>
            </a:r>
            <a:r>
              <a:rPr lang="zh-CN" altLang="en-US" sz="18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&lt;</a:t>
            </a:r>
            <a:r>
              <a:rPr lang="zh-CN" altLang="en-US" sz="1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 上等马</a:t>
            </a:r>
          </a:p>
          <a:p>
            <a:pPr>
              <a:defRPr/>
            </a:pPr>
            <a:r>
              <a:rPr lang="zh-CN" altLang="en-US" sz="1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下等马  </a:t>
            </a:r>
            <a:r>
              <a:rPr lang="zh-CN" altLang="en-US" sz="18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&lt;</a:t>
            </a:r>
            <a:r>
              <a:rPr lang="zh-CN" altLang="en-US" sz="1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 中等</a:t>
            </a:r>
            <a:endParaRPr lang="en-US" altLang="zh-CN" sz="1800" b="1" dirty="0">
              <a:solidFill>
                <a:prstClr val="black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9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0" y="1612692"/>
            <a:ext cx="2632639" cy="2509234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63" name="矩形 62"/>
          <p:cNvSpPr/>
          <p:nvPr/>
        </p:nvSpPr>
        <p:spPr>
          <a:xfrm>
            <a:off x="5151284" y="1263705"/>
            <a:ext cx="184714" cy="5078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2700" b="1" dirty="0">
              <a:solidFill>
                <a:srgbClr val="70AD47">
                  <a:lumMod val="75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4558300" y="3385293"/>
            <a:ext cx="1370681" cy="1215282"/>
            <a:chOff x="1116366" y="3344705"/>
            <a:chExt cx="1761522" cy="1776814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1151" y="3344705"/>
              <a:ext cx="1756737" cy="1776814"/>
            </a:xfrm>
            <a:prstGeom prst="rect">
              <a:avLst/>
            </a:prstGeom>
          </p:spPr>
        </p:pic>
        <p:sp>
          <p:nvSpPr>
            <p:cNvPr id="76" name="矩形 75"/>
            <p:cNvSpPr/>
            <p:nvPr/>
          </p:nvSpPr>
          <p:spPr>
            <a:xfrm>
              <a:off x="1116366" y="3868238"/>
              <a:ext cx="1735689" cy="5399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800" b="1" dirty="0">
                  <a:solidFill>
                    <a:prstClr val="white"/>
                  </a:solidFill>
                  <a:cs typeface="+mn-ea"/>
                  <a:sym typeface="+mn-lt"/>
                </a:rPr>
                <a:t>田忌获胜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4481893" y="1164829"/>
            <a:ext cx="1523495" cy="435376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赛马比赛结果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3316" y="1418389"/>
            <a:ext cx="7529861" cy="4608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500" b="1" dirty="0">
                <a:solidFill>
                  <a:prstClr val="black"/>
                </a:solidFill>
                <a:cs typeface="+mn-ea"/>
                <a:sym typeface="+mn-lt"/>
              </a:rPr>
              <a:t>孙膑是齐国大将田忌的门客，田忌对他非常赏识。田忌很信任孙膑，决定全听他的。</a:t>
            </a:r>
          </a:p>
        </p:txBody>
      </p:sp>
      <p:pic>
        <p:nvPicPr>
          <p:cNvPr id="57" name="Picture 2" descr="https://timgsa.baidu.com/timg?image&amp;quality=80&amp;size=b9999_10000&amp;sec=1572185158386&amp;di=43afa7a8e8a9bd2eb19612a4397da04b&amp;imgtype=0&amp;src=http%3A%2F%2Fp6.qhmsg.com%2Fdr%2F270_500_%2Ft017f75bc49709ffe9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236" y="2199678"/>
            <a:ext cx="1411455" cy="19446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480251" y="2724150"/>
            <a:ext cx="2215991" cy="435376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1800" dirty="0">
                <a:solidFill>
                  <a:schemeClr val="bg1"/>
                </a:solidFill>
                <a:cs typeface="+mn-ea"/>
                <a:sym typeface="+mn-lt"/>
              </a:rPr>
              <a:t>善于交友、相信朋友</a:t>
            </a:r>
            <a:endParaRPr lang="zh-CN" altLang="en-US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908033" cy="51810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78959" y="0"/>
            <a:ext cx="7965042" cy="5181025"/>
          </a:xfrm>
          <a:prstGeom prst="rect">
            <a:avLst/>
          </a:prstGeom>
          <a:gradFill>
            <a:gsLst>
              <a:gs pos="41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rot="10800000" flipH="1" flipV="1">
            <a:off x="-27203" y="541580"/>
            <a:ext cx="5143502" cy="205604"/>
          </a:xfrm>
          <a:prstGeom prst="rect">
            <a:avLst/>
          </a:prstGeom>
          <a:gradFill>
            <a:gsLst>
              <a:gs pos="0">
                <a:srgbClr val="AC592F"/>
              </a:gs>
              <a:gs pos="100000">
                <a:srgbClr val="800C0E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4000498" y="4670873"/>
            <a:ext cx="5143502" cy="121113"/>
          </a:xfrm>
          <a:prstGeom prst="rect">
            <a:avLst/>
          </a:prstGeom>
          <a:gradFill>
            <a:gsLst>
              <a:gs pos="6000">
                <a:srgbClr val="AC592F"/>
              </a:gs>
              <a:gs pos="100000">
                <a:srgbClr val="800C0E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09379" y="1940817"/>
            <a:ext cx="1590594" cy="21005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7200">
                <a:solidFill>
                  <a:srgbClr val="00B050"/>
                </a:solidFill>
                <a:latin typeface="包图小白体" panose="02010601030101010101" pitchFamily="2" charset="-122"/>
                <a:ea typeface="包图小白体" panose="02010601030101010101" pitchFamily="2" charset="-122"/>
              </a:defRPr>
            </a:lvl1pPr>
          </a:lstStyle>
          <a:p>
            <a:r>
              <a:rPr lang="zh-CN" altLang="en-US" sz="66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5135941" y="2433054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rgbClr val="AC592F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r>
              <a:rPr lang="en-US" altLang="zh-CN" sz="2700" spc="225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latin typeface="+mn-lt"/>
                <a:ea typeface="+mn-ea"/>
                <a:cs typeface="+mn-ea"/>
                <a:sym typeface="+mn-lt"/>
              </a:rPr>
              <a:t>课文精讲</a:t>
            </a:r>
          </a:p>
        </p:txBody>
      </p:sp>
      <p:sp>
        <p:nvSpPr>
          <p:cNvPr id="9" name="文本框 66"/>
          <p:cNvSpPr txBox="1">
            <a:spLocks noChangeArrowheads="1"/>
          </p:cNvSpPr>
          <p:nvPr/>
        </p:nvSpPr>
        <p:spPr bwMode="auto">
          <a:xfrm>
            <a:off x="5135941" y="1663817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rgbClr val="AC592F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r>
              <a:rPr lang="en-US" altLang="zh-CN" sz="3600" b="1" spc="225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latin typeface="+mn-lt"/>
                <a:ea typeface="+mn-ea"/>
                <a:cs typeface="+mn-ea"/>
                <a:sym typeface="+mn-lt"/>
              </a:rPr>
              <a:t>字词揭秘</a:t>
            </a:r>
          </a:p>
        </p:txBody>
      </p:sp>
      <p:sp>
        <p:nvSpPr>
          <p:cNvPr id="10" name="文本框 66"/>
          <p:cNvSpPr txBox="1">
            <a:spLocks noChangeArrowheads="1"/>
          </p:cNvSpPr>
          <p:nvPr/>
        </p:nvSpPr>
        <p:spPr bwMode="auto">
          <a:xfrm>
            <a:off x="5135941" y="894581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rgbClr val="AC592F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r>
              <a:rPr lang="en-US" altLang="zh-CN" sz="2700" spc="225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2700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课前导读</a:t>
            </a: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5135941" y="3202291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rgbClr val="AC592F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r>
              <a:rPr lang="en-US" altLang="zh-CN" sz="2700" spc="225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latin typeface="+mn-lt"/>
                <a:ea typeface="+mn-ea"/>
                <a:cs typeface="+mn-ea"/>
                <a:sym typeface="+mn-lt"/>
              </a:rPr>
              <a:t>课堂小结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5135941" y="3971527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rgbClr val="AC592F"/>
                </a:solidFill>
                <a:latin typeface="+mn-lt"/>
                <a:ea typeface="+mn-ea"/>
                <a:cs typeface="+mn-ea"/>
                <a:sym typeface="+mn-lt"/>
              </a:rPr>
              <a:t>05</a:t>
            </a:r>
            <a:r>
              <a:rPr lang="en-US" altLang="zh-CN" sz="2700" spc="225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latin typeface="+mn-lt"/>
                <a:ea typeface="+mn-ea"/>
                <a:cs typeface="+mn-ea"/>
                <a:sym typeface="+mn-lt"/>
              </a:rPr>
              <a:t>课堂练习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68560" y="3179207"/>
            <a:ext cx="2088890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7104" y="1643587"/>
            <a:ext cx="7989794" cy="1384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500" b="1" dirty="0">
                <a:solidFill>
                  <a:prstClr val="black"/>
                </a:solidFill>
                <a:cs typeface="+mn-ea"/>
                <a:sym typeface="+mn-lt"/>
              </a:rPr>
              <a:t>孙膑看了几场比赛后发现，大家的马脚力相差不多，而且都能分成上、中、下三等。</a:t>
            </a:r>
          </a:p>
          <a:p>
            <a:pPr>
              <a:lnSpc>
                <a:spcPct val="200000"/>
              </a:lnSpc>
              <a:defRPr/>
            </a:pP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500" b="1" dirty="0">
                <a:solidFill>
                  <a:prstClr val="black"/>
                </a:solidFill>
                <a:cs typeface="+mn-ea"/>
                <a:sym typeface="+mn-lt"/>
              </a:rPr>
              <a:t>一天， 孙膑对田忌说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:</a:t>
            </a:r>
            <a:r>
              <a:rPr lang="zh-CN" altLang="zh-CN" sz="1500" b="1" dirty="0">
                <a:solidFill>
                  <a:prstClr val="black"/>
                </a:solidFill>
                <a:cs typeface="+mn-ea"/>
                <a:sym typeface="+mn-lt"/>
              </a:rPr>
              <a:t>“将军，我有个办法，保证能让您在赛马时获胜。”</a:t>
            </a:r>
            <a:endParaRPr lang="en-US" altLang="zh-CN" sz="15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500" b="1" dirty="0">
                <a:solidFill>
                  <a:prstClr val="black"/>
                </a:solidFill>
                <a:cs typeface="+mn-ea"/>
                <a:sym typeface="+mn-lt"/>
              </a:rPr>
              <a:t>孙膑胸有成竹地说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:</a:t>
            </a:r>
            <a:r>
              <a:rPr lang="zh-CN" altLang="zh-CN" sz="1500" b="1" dirty="0">
                <a:solidFill>
                  <a:prstClr val="black"/>
                </a:solidFill>
                <a:cs typeface="+mn-ea"/>
                <a:sym typeface="+mn-lt"/>
              </a:rPr>
              <a:t>“将军请放心，按照我的主意办。一定能让您赢。”</a:t>
            </a:r>
            <a:endParaRPr lang="zh-CN" altLang="zh-CN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/>
        </p:nvSpPr>
        <p:spPr>
          <a:xfrm>
            <a:off x="3291847" y="1302507"/>
            <a:ext cx="927177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white"/>
                </a:solidFill>
                <a:cs typeface="+mn-ea"/>
                <a:sym typeface="+mn-lt"/>
              </a:rPr>
              <a:t>拳打脚踢</a:t>
            </a:r>
            <a:endParaRPr lang="en-US" altLang="zh-CN" sz="15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3308" y="1511323"/>
            <a:ext cx="7062025" cy="9225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500" b="1" dirty="0">
                <a:solidFill>
                  <a:prstClr val="black"/>
                </a:solidFill>
                <a:cs typeface="+mn-ea"/>
                <a:sym typeface="+mn-lt"/>
              </a:rPr>
              <a:t>田忌和齐威王的对阵就要开始了。比赛双方摩拳擦掌，跃跃欲试。观众们也兴致勃勃地猜测着比赛结果。就在这时，孙膑把田忌请到一边，悄悄地把办法告诉了他。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1748669" y="2804757"/>
            <a:ext cx="1342126" cy="1707371"/>
            <a:chOff x="8938950" y="1174577"/>
            <a:chExt cx="2668849" cy="3741787"/>
          </a:xfrm>
        </p:grpSpPr>
        <p:pic>
          <p:nvPicPr>
            <p:cNvPr id="59" name="Picture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938950" y="1174577"/>
              <a:ext cx="2668849" cy="312151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0" name="矩形 59"/>
            <p:cNvSpPr/>
            <p:nvPr/>
          </p:nvSpPr>
          <p:spPr>
            <a:xfrm>
              <a:off x="9570986" y="4208132"/>
              <a:ext cx="1132239" cy="708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孙膑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324320" y="3366887"/>
            <a:ext cx="1061829" cy="34624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足智多谋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3822" y="1445944"/>
            <a:ext cx="7056358" cy="720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   齐威王好奇地向田忌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:“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你这样安排马的出场顺序，是不是有人给你出谋划策了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?”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   于是，田忌向齐威王引荐了孙膑。后来，齐威王任命孙膑为军师。</a:t>
            </a:r>
          </a:p>
        </p:txBody>
      </p:sp>
      <p:pic>
        <p:nvPicPr>
          <p:cNvPr id="59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91196" y="2571750"/>
            <a:ext cx="1390311" cy="16273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4704260" y="3140868"/>
            <a:ext cx="1061829" cy="34624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知人善任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6"/>
          <p:cNvSpPr txBox="1"/>
          <p:nvPr/>
        </p:nvSpPr>
        <p:spPr>
          <a:xfrm>
            <a:off x="495300" y="3581678"/>
            <a:ext cx="8143875" cy="9225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马的脚力相差不多，而且都能分成上、中、下三等</a:t>
            </a:r>
            <a:r>
              <a:rPr sz="1500" dirty="0">
                <a:solidFill>
                  <a:prstClr val="black"/>
                </a:solidFill>
                <a:cs typeface="+mn-ea"/>
                <a:sym typeface="+mn-lt"/>
              </a:rPr>
              <a:t>，只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需要</a:t>
            </a:r>
            <a:r>
              <a:rPr sz="1500" dirty="0">
                <a:solidFill>
                  <a:prstClr val="black"/>
                </a:solidFill>
                <a:cs typeface="+mn-ea"/>
                <a:sym typeface="+mn-lt"/>
              </a:rPr>
              <a:t>调换一下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马的</a:t>
            </a:r>
            <a:r>
              <a:rPr sz="1500" dirty="0">
                <a:solidFill>
                  <a:prstClr val="black"/>
                </a:solidFill>
                <a:cs typeface="+mn-ea"/>
                <a:sym typeface="+mn-lt"/>
              </a:rPr>
              <a:t>出场顺序，就可以转败为胜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，这就叫做想办法灵活应变</a:t>
            </a:r>
            <a:r>
              <a:rPr sz="1500" dirty="0">
                <a:solidFill>
                  <a:prstClr val="black"/>
                </a:solidFill>
                <a:cs typeface="+mn-ea"/>
                <a:sym typeface="+mn-lt"/>
              </a:rPr>
              <a:t>。 </a:t>
            </a:r>
          </a:p>
        </p:txBody>
      </p:sp>
      <p:sp>
        <p:nvSpPr>
          <p:cNvPr id="61" name="AutoShape 31"/>
          <p:cNvSpPr/>
          <p:nvPr/>
        </p:nvSpPr>
        <p:spPr>
          <a:xfrm>
            <a:off x="2637746" y="1815440"/>
            <a:ext cx="283536" cy="1387622"/>
          </a:xfrm>
          <a:prstGeom prst="leftBrace">
            <a:avLst>
              <a:gd name="adj1" fmla="val 69405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2" name="文本框 1"/>
          <p:cNvSpPr txBox="1"/>
          <p:nvPr/>
        </p:nvSpPr>
        <p:spPr>
          <a:xfrm>
            <a:off x="3041401" y="1565395"/>
            <a:ext cx="927177" cy="30008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defRPr/>
            </a:pPr>
            <a:r>
              <a:rPr sz="15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善于观察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5" name="文本框 4"/>
          <p:cNvSpPr txBox="1"/>
          <p:nvPr/>
        </p:nvSpPr>
        <p:spPr>
          <a:xfrm>
            <a:off x="3042036" y="2022863"/>
            <a:ext cx="927177" cy="30008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defRPr/>
            </a:pPr>
            <a:r>
              <a:rPr sz="15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认真思考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6" name="文本框 5"/>
          <p:cNvSpPr txBox="1"/>
          <p:nvPr/>
        </p:nvSpPr>
        <p:spPr>
          <a:xfrm>
            <a:off x="3041401" y="2479540"/>
            <a:ext cx="927177" cy="30008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defRPr/>
            </a:pPr>
            <a:r>
              <a:rPr sz="15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仔细分析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7" name="文本框 7"/>
          <p:cNvSpPr txBox="1"/>
          <p:nvPr/>
        </p:nvSpPr>
        <p:spPr>
          <a:xfrm>
            <a:off x="3041400" y="2953016"/>
            <a:ext cx="1321516" cy="30008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defRPr/>
            </a:pPr>
            <a:r>
              <a:rPr sz="15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勇于打破常规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8" name="文本框 8"/>
          <p:cNvSpPr txBox="1"/>
          <p:nvPr/>
        </p:nvSpPr>
        <p:spPr>
          <a:xfrm>
            <a:off x="1483268" y="2272908"/>
            <a:ext cx="585737" cy="30008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defRPr/>
            </a:pPr>
            <a:r>
              <a:rPr sz="15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孙 膑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771507" y="988962"/>
            <a:ext cx="3600986" cy="435376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孙膑为什么能想出这样的好办法？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7589" y="1700603"/>
            <a:ext cx="2673752" cy="157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5534" y="1355545"/>
            <a:ext cx="4852933" cy="435376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从故事中，你能受到什么启发？</a:t>
            </a:r>
          </a:p>
        </p:txBody>
      </p:sp>
      <p:grpSp>
        <p:nvGrpSpPr>
          <p:cNvPr id="4" name="组合 58"/>
          <p:cNvGrpSpPr/>
          <p:nvPr/>
        </p:nvGrpSpPr>
        <p:grpSpPr>
          <a:xfrm>
            <a:off x="1944206" y="2352367"/>
            <a:ext cx="5255588" cy="1975454"/>
            <a:chOff x="3722" y="5140"/>
            <a:chExt cx="10368" cy="5284"/>
          </a:xfrm>
          <a:solidFill>
            <a:srgbClr val="800C0E"/>
          </a:solidFill>
        </p:grpSpPr>
        <p:sp>
          <p:nvSpPr>
            <p:cNvPr id="63" name="五边形 62"/>
            <p:cNvSpPr/>
            <p:nvPr/>
          </p:nvSpPr>
          <p:spPr>
            <a:xfrm rot="5400000" flipH="1">
              <a:off x="6264" y="2598"/>
              <a:ext cx="5284" cy="10368"/>
            </a:xfrm>
            <a:prstGeom prst="homePlate">
              <a:avLst>
                <a:gd name="adj" fmla="val 24757"/>
              </a:avLst>
            </a:prstGeom>
            <a:grpFill/>
            <a:ln>
              <a:noFill/>
            </a:ln>
            <a:effectLst>
              <a:glow rad="101600">
                <a:schemeClr val="accent4">
                  <a:lumMod val="50000"/>
                  <a:alpha val="10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defRPr/>
              </a:pPr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3836" y="6805"/>
              <a:ext cx="10141" cy="19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       通过这个故事使我们明白一个道理：调查研究、分析事物</a:t>
              </a:r>
              <a:r>
                <a:rPr lang="en-US" altLang="zh-CN" sz="1500" b="1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积极开动脑筋</a:t>
              </a:r>
              <a:r>
                <a:rPr lang="en-US" altLang="zh-CN" sz="1500" b="1" dirty="0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运用智谋是事情成功的关键。</a:t>
              </a:r>
              <a:endParaRPr lang="zh-CN" altLang="zh-CN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58371" y="1565154"/>
            <a:ext cx="4076700" cy="23775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      田忌和齐威王赛马，是智力的比赛，不是力量的比赛，田忌的胜利是孙膑智慧的胜利，齐威王的失败是不善于动脑思考的失败。因此，无论做什么事都要细致观察、认真思考采用恰当的方法，才能取胜。</a:t>
            </a:r>
            <a:endParaRPr lang="zh-CN" altLang="zh-CN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9618" y="1636267"/>
            <a:ext cx="2334611" cy="217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35523" y="1843031"/>
            <a:ext cx="330860" cy="99257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板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书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设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计</a:t>
            </a:r>
          </a:p>
        </p:txBody>
      </p:sp>
      <p:sp>
        <p:nvSpPr>
          <p:cNvPr id="69" name="文本框 3"/>
          <p:cNvSpPr txBox="1">
            <a:spLocks noChangeArrowheads="1"/>
          </p:cNvSpPr>
          <p:nvPr/>
        </p:nvSpPr>
        <p:spPr bwMode="auto">
          <a:xfrm>
            <a:off x="1492820" y="1838425"/>
            <a:ext cx="554423" cy="2285241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r>
              <a:rPr lang="zh-CN" altLang="en-US" noProof="1">
                <a:latin typeface="+mn-lt"/>
                <a:ea typeface="+mn-ea"/>
                <a:cs typeface="+mn-ea"/>
                <a:sym typeface="+mn-lt"/>
              </a:rPr>
              <a:t>田</a:t>
            </a:r>
            <a:endParaRPr lang="en-US" altLang="zh-CN" noProof="1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noProof="1">
                <a:latin typeface="+mn-lt"/>
                <a:ea typeface="+mn-ea"/>
                <a:cs typeface="+mn-ea"/>
                <a:sym typeface="+mn-lt"/>
              </a:rPr>
              <a:t>忌</a:t>
            </a:r>
            <a:endParaRPr lang="en-US" altLang="zh-CN" noProof="1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noProof="1">
                <a:latin typeface="+mn-lt"/>
                <a:ea typeface="+mn-ea"/>
                <a:cs typeface="+mn-ea"/>
                <a:sym typeface="+mn-lt"/>
              </a:rPr>
              <a:t>赛</a:t>
            </a:r>
            <a:endParaRPr lang="en-US" altLang="zh-CN" noProof="1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noProof="1">
                <a:latin typeface="+mn-lt"/>
                <a:ea typeface="+mn-ea"/>
                <a:cs typeface="+mn-ea"/>
                <a:sym typeface="+mn-lt"/>
              </a:rPr>
              <a:t>马</a:t>
            </a:r>
          </a:p>
        </p:txBody>
      </p:sp>
      <p:sp>
        <p:nvSpPr>
          <p:cNvPr id="70" name="左大括号 69"/>
          <p:cNvSpPr/>
          <p:nvPr/>
        </p:nvSpPr>
        <p:spPr>
          <a:xfrm>
            <a:off x="2452027" y="1843031"/>
            <a:ext cx="408940" cy="1558938"/>
          </a:xfrm>
          <a:prstGeom prst="leftBrace">
            <a:avLst>
              <a:gd name="adj1" fmla="val 15888"/>
              <a:gd name="adj2" fmla="val 50000"/>
            </a:avLst>
          </a:prstGeom>
          <a:ln w="19050">
            <a:solidFill>
              <a:srgbClr val="800C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21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2" name="文本框 25"/>
          <p:cNvSpPr txBox="1"/>
          <p:nvPr/>
        </p:nvSpPr>
        <p:spPr>
          <a:xfrm>
            <a:off x="2937286" y="1688384"/>
            <a:ext cx="175432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下等马对上等马</a:t>
            </a:r>
          </a:p>
        </p:txBody>
      </p:sp>
      <p:sp>
        <p:nvSpPr>
          <p:cNvPr id="73" name="文本框 26"/>
          <p:cNvSpPr txBox="1"/>
          <p:nvPr/>
        </p:nvSpPr>
        <p:spPr>
          <a:xfrm>
            <a:off x="2938303" y="2475004"/>
            <a:ext cx="175432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中等马对下等马</a:t>
            </a:r>
          </a:p>
        </p:txBody>
      </p:sp>
      <p:sp>
        <p:nvSpPr>
          <p:cNvPr id="74" name="文本框 27"/>
          <p:cNvSpPr txBox="1"/>
          <p:nvPr/>
        </p:nvSpPr>
        <p:spPr>
          <a:xfrm>
            <a:off x="2937285" y="3182988"/>
            <a:ext cx="175432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上等马对中等马</a:t>
            </a:r>
          </a:p>
        </p:txBody>
      </p:sp>
      <p:sp>
        <p:nvSpPr>
          <p:cNvPr id="75" name="右大括号 74"/>
          <p:cNvSpPr/>
          <p:nvPr/>
        </p:nvSpPr>
        <p:spPr>
          <a:xfrm>
            <a:off x="6523278" y="1843031"/>
            <a:ext cx="317860" cy="1558938"/>
          </a:xfrm>
          <a:prstGeom prst="rightBrace">
            <a:avLst/>
          </a:prstGeom>
          <a:ln>
            <a:solidFill>
              <a:srgbClr val="800C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21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6" name="文本框 6"/>
          <p:cNvSpPr txBox="1"/>
          <p:nvPr/>
        </p:nvSpPr>
        <p:spPr>
          <a:xfrm>
            <a:off x="7263765" y="2075461"/>
            <a:ext cx="415498" cy="992579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善于观察</a:t>
            </a:r>
          </a:p>
        </p:txBody>
      </p:sp>
      <p:sp>
        <p:nvSpPr>
          <p:cNvPr id="77" name="文本框 31"/>
          <p:cNvSpPr txBox="1"/>
          <p:nvPr/>
        </p:nvSpPr>
        <p:spPr>
          <a:xfrm>
            <a:off x="7803505" y="2075461"/>
            <a:ext cx="415498" cy="992579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善于思考</a:t>
            </a:r>
          </a:p>
        </p:txBody>
      </p:sp>
      <p:cxnSp>
        <p:nvCxnSpPr>
          <p:cNvPr id="78" name="直接连接符 77"/>
          <p:cNvCxnSpPr>
            <a:stCxn id="72" idx="3"/>
            <a:endCxn id="80" idx="1"/>
          </p:cNvCxnSpPr>
          <p:nvPr/>
        </p:nvCxnSpPr>
        <p:spPr>
          <a:xfrm>
            <a:off x="4691612" y="1861508"/>
            <a:ext cx="1154252" cy="585069"/>
          </a:xfrm>
          <a:prstGeom prst="line">
            <a:avLst/>
          </a:prstGeom>
          <a:ln>
            <a:solidFill>
              <a:srgbClr val="800C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stCxn id="74" idx="3"/>
            <a:endCxn id="80" idx="1"/>
          </p:cNvCxnSpPr>
          <p:nvPr/>
        </p:nvCxnSpPr>
        <p:spPr>
          <a:xfrm flipV="1">
            <a:off x="4691612" y="2446578"/>
            <a:ext cx="1154252" cy="909535"/>
          </a:xfrm>
          <a:prstGeom prst="line">
            <a:avLst/>
          </a:prstGeom>
          <a:ln>
            <a:solidFill>
              <a:srgbClr val="800C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845864" y="2296536"/>
            <a:ext cx="65722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赢了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42"/>
          <p:cNvSpPr>
            <a:spLocks noEditPoints="1"/>
          </p:cNvSpPr>
          <p:nvPr/>
        </p:nvSpPr>
        <p:spPr bwMode="auto">
          <a:xfrm>
            <a:off x="488755" y="3744041"/>
            <a:ext cx="721880" cy="591986"/>
          </a:xfrm>
          <a:custGeom>
            <a:avLst/>
            <a:gdLst>
              <a:gd name="T0" fmla="*/ 328 w 328"/>
              <a:gd name="T1" fmla="*/ 39 h 272"/>
              <a:gd name="T2" fmla="*/ 163 w 328"/>
              <a:gd name="T3" fmla="*/ 0 h 272"/>
              <a:gd name="T4" fmla="*/ 0 w 328"/>
              <a:gd name="T5" fmla="*/ 46 h 272"/>
              <a:gd name="T6" fmla="*/ 2 w 328"/>
              <a:gd name="T7" fmla="*/ 56 h 272"/>
              <a:gd name="T8" fmla="*/ 67 w 328"/>
              <a:gd name="T9" fmla="*/ 72 h 272"/>
              <a:gd name="T10" fmla="*/ 69 w 328"/>
              <a:gd name="T11" fmla="*/ 152 h 272"/>
              <a:gd name="T12" fmla="*/ 164 w 328"/>
              <a:gd name="T13" fmla="*/ 197 h 272"/>
              <a:gd name="T14" fmla="*/ 264 w 328"/>
              <a:gd name="T15" fmla="*/ 148 h 272"/>
              <a:gd name="T16" fmla="*/ 263 w 328"/>
              <a:gd name="T17" fmla="*/ 69 h 272"/>
              <a:gd name="T18" fmla="*/ 267 w 328"/>
              <a:gd name="T19" fmla="*/ 67 h 272"/>
              <a:gd name="T20" fmla="*/ 274 w 328"/>
              <a:gd name="T21" fmla="*/ 131 h 272"/>
              <a:gd name="T22" fmla="*/ 273 w 328"/>
              <a:gd name="T23" fmla="*/ 201 h 272"/>
              <a:gd name="T24" fmla="*/ 262 w 328"/>
              <a:gd name="T25" fmla="*/ 214 h 272"/>
              <a:gd name="T26" fmla="*/ 272 w 328"/>
              <a:gd name="T27" fmla="*/ 226 h 272"/>
              <a:gd name="T28" fmla="*/ 257 w 328"/>
              <a:gd name="T29" fmla="*/ 270 h 272"/>
              <a:gd name="T30" fmla="*/ 262 w 328"/>
              <a:gd name="T31" fmla="*/ 271 h 272"/>
              <a:gd name="T32" fmla="*/ 268 w 328"/>
              <a:gd name="T33" fmla="*/ 254 h 272"/>
              <a:gd name="T34" fmla="*/ 265 w 328"/>
              <a:gd name="T35" fmla="*/ 271 h 272"/>
              <a:gd name="T36" fmla="*/ 269 w 328"/>
              <a:gd name="T37" fmla="*/ 272 h 272"/>
              <a:gd name="T38" fmla="*/ 272 w 328"/>
              <a:gd name="T39" fmla="*/ 259 h 272"/>
              <a:gd name="T40" fmla="*/ 273 w 328"/>
              <a:gd name="T41" fmla="*/ 271 h 272"/>
              <a:gd name="T42" fmla="*/ 277 w 328"/>
              <a:gd name="T43" fmla="*/ 272 h 272"/>
              <a:gd name="T44" fmla="*/ 277 w 328"/>
              <a:gd name="T45" fmla="*/ 259 h 272"/>
              <a:gd name="T46" fmla="*/ 279 w 328"/>
              <a:gd name="T47" fmla="*/ 272 h 272"/>
              <a:gd name="T48" fmla="*/ 283 w 328"/>
              <a:gd name="T49" fmla="*/ 272 h 272"/>
              <a:gd name="T50" fmla="*/ 281 w 328"/>
              <a:gd name="T51" fmla="*/ 256 h 272"/>
              <a:gd name="T52" fmla="*/ 286 w 328"/>
              <a:gd name="T53" fmla="*/ 270 h 272"/>
              <a:gd name="T54" fmla="*/ 290 w 328"/>
              <a:gd name="T55" fmla="*/ 270 h 272"/>
              <a:gd name="T56" fmla="*/ 279 w 328"/>
              <a:gd name="T57" fmla="*/ 225 h 272"/>
              <a:gd name="T58" fmla="*/ 287 w 328"/>
              <a:gd name="T59" fmla="*/ 213 h 272"/>
              <a:gd name="T60" fmla="*/ 278 w 328"/>
              <a:gd name="T61" fmla="*/ 201 h 272"/>
              <a:gd name="T62" fmla="*/ 280 w 328"/>
              <a:gd name="T63" fmla="*/ 132 h 272"/>
              <a:gd name="T64" fmla="*/ 272 w 328"/>
              <a:gd name="T65" fmla="*/ 66 h 272"/>
              <a:gd name="T66" fmla="*/ 328 w 328"/>
              <a:gd name="T67" fmla="*/ 51 h 272"/>
              <a:gd name="T68" fmla="*/ 328 w 328"/>
              <a:gd name="T69" fmla="*/ 39 h 272"/>
              <a:gd name="T70" fmla="*/ 163 w 328"/>
              <a:gd name="T71" fmla="*/ 57 h 272"/>
              <a:gd name="T72" fmla="*/ 66 w 328"/>
              <a:gd name="T73" fmla="*/ 42 h 272"/>
              <a:gd name="T74" fmla="*/ 162 w 328"/>
              <a:gd name="T75" fmla="*/ 23 h 272"/>
              <a:gd name="T76" fmla="*/ 258 w 328"/>
              <a:gd name="T77" fmla="*/ 38 h 272"/>
              <a:gd name="T78" fmla="*/ 163 w 328"/>
              <a:gd name="T79" fmla="*/ 5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8" h="272">
                <a:moveTo>
                  <a:pt x="328" y="39"/>
                </a:moveTo>
                <a:cubicBezTo>
                  <a:pt x="163" y="0"/>
                  <a:pt x="163" y="0"/>
                  <a:pt x="163" y="0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56"/>
                  <a:pt x="2" y="56"/>
                  <a:pt x="2" y="56"/>
                </a:cubicBezTo>
                <a:cubicBezTo>
                  <a:pt x="67" y="72"/>
                  <a:pt x="67" y="72"/>
                  <a:pt x="67" y="72"/>
                </a:cubicBezTo>
                <a:cubicBezTo>
                  <a:pt x="69" y="152"/>
                  <a:pt x="69" y="152"/>
                  <a:pt x="69" y="152"/>
                </a:cubicBezTo>
                <a:cubicBezTo>
                  <a:pt x="84" y="197"/>
                  <a:pt x="164" y="197"/>
                  <a:pt x="164" y="197"/>
                </a:cubicBezTo>
                <a:cubicBezTo>
                  <a:pt x="257" y="194"/>
                  <a:pt x="264" y="148"/>
                  <a:pt x="264" y="148"/>
                </a:cubicBezTo>
                <a:cubicBezTo>
                  <a:pt x="263" y="69"/>
                  <a:pt x="263" y="69"/>
                  <a:pt x="263" y="69"/>
                </a:cubicBezTo>
                <a:cubicBezTo>
                  <a:pt x="267" y="67"/>
                  <a:pt x="267" y="67"/>
                  <a:pt x="267" y="67"/>
                </a:cubicBezTo>
                <a:cubicBezTo>
                  <a:pt x="271" y="78"/>
                  <a:pt x="276" y="97"/>
                  <a:pt x="274" y="131"/>
                </a:cubicBezTo>
                <a:cubicBezTo>
                  <a:pt x="272" y="179"/>
                  <a:pt x="272" y="194"/>
                  <a:pt x="273" y="201"/>
                </a:cubicBezTo>
                <a:cubicBezTo>
                  <a:pt x="267" y="202"/>
                  <a:pt x="262" y="208"/>
                  <a:pt x="262" y="214"/>
                </a:cubicBezTo>
                <a:cubicBezTo>
                  <a:pt x="263" y="220"/>
                  <a:pt x="267" y="224"/>
                  <a:pt x="272" y="226"/>
                </a:cubicBezTo>
                <a:cubicBezTo>
                  <a:pt x="271" y="231"/>
                  <a:pt x="266" y="249"/>
                  <a:pt x="257" y="270"/>
                </a:cubicBezTo>
                <a:cubicBezTo>
                  <a:pt x="262" y="271"/>
                  <a:pt x="262" y="271"/>
                  <a:pt x="262" y="271"/>
                </a:cubicBezTo>
                <a:cubicBezTo>
                  <a:pt x="262" y="271"/>
                  <a:pt x="267" y="258"/>
                  <a:pt x="268" y="254"/>
                </a:cubicBezTo>
                <a:cubicBezTo>
                  <a:pt x="268" y="257"/>
                  <a:pt x="265" y="270"/>
                  <a:pt x="265" y="271"/>
                </a:cubicBezTo>
                <a:cubicBezTo>
                  <a:pt x="269" y="272"/>
                  <a:pt x="269" y="272"/>
                  <a:pt x="269" y="272"/>
                </a:cubicBezTo>
                <a:cubicBezTo>
                  <a:pt x="269" y="272"/>
                  <a:pt x="272" y="261"/>
                  <a:pt x="272" y="259"/>
                </a:cubicBezTo>
                <a:cubicBezTo>
                  <a:pt x="272" y="259"/>
                  <a:pt x="272" y="271"/>
                  <a:pt x="273" y="271"/>
                </a:cubicBezTo>
                <a:cubicBezTo>
                  <a:pt x="277" y="272"/>
                  <a:pt x="277" y="272"/>
                  <a:pt x="277" y="272"/>
                </a:cubicBezTo>
                <a:cubicBezTo>
                  <a:pt x="277" y="272"/>
                  <a:pt x="276" y="261"/>
                  <a:pt x="277" y="259"/>
                </a:cubicBezTo>
                <a:cubicBezTo>
                  <a:pt x="277" y="259"/>
                  <a:pt x="279" y="266"/>
                  <a:pt x="279" y="272"/>
                </a:cubicBezTo>
                <a:cubicBezTo>
                  <a:pt x="283" y="272"/>
                  <a:pt x="283" y="272"/>
                  <a:pt x="283" y="272"/>
                </a:cubicBezTo>
                <a:cubicBezTo>
                  <a:pt x="283" y="272"/>
                  <a:pt x="282" y="259"/>
                  <a:pt x="281" y="256"/>
                </a:cubicBezTo>
                <a:cubicBezTo>
                  <a:pt x="281" y="256"/>
                  <a:pt x="285" y="264"/>
                  <a:pt x="286" y="270"/>
                </a:cubicBezTo>
                <a:cubicBezTo>
                  <a:pt x="290" y="270"/>
                  <a:pt x="290" y="270"/>
                  <a:pt x="290" y="270"/>
                </a:cubicBezTo>
                <a:cubicBezTo>
                  <a:pt x="290" y="270"/>
                  <a:pt x="282" y="234"/>
                  <a:pt x="279" y="225"/>
                </a:cubicBezTo>
                <a:cubicBezTo>
                  <a:pt x="284" y="224"/>
                  <a:pt x="288" y="219"/>
                  <a:pt x="287" y="213"/>
                </a:cubicBezTo>
                <a:cubicBezTo>
                  <a:pt x="287" y="208"/>
                  <a:pt x="283" y="203"/>
                  <a:pt x="278" y="201"/>
                </a:cubicBezTo>
                <a:cubicBezTo>
                  <a:pt x="277" y="194"/>
                  <a:pt x="278" y="181"/>
                  <a:pt x="280" y="132"/>
                </a:cubicBezTo>
                <a:cubicBezTo>
                  <a:pt x="281" y="103"/>
                  <a:pt x="278" y="81"/>
                  <a:pt x="272" y="66"/>
                </a:cubicBezTo>
                <a:cubicBezTo>
                  <a:pt x="328" y="51"/>
                  <a:pt x="328" y="51"/>
                  <a:pt x="328" y="51"/>
                </a:cubicBezTo>
                <a:lnTo>
                  <a:pt x="328" y="39"/>
                </a:lnTo>
                <a:close/>
                <a:moveTo>
                  <a:pt x="163" y="57"/>
                </a:moveTo>
                <a:cubicBezTo>
                  <a:pt x="110" y="59"/>
                  <a:pt x="66" y="52"/>
                  <a:pt x="66" y="42"/>
                </a:cubicBezTo>
                <a:cubicBezTo>
                  <a:pt x="66" y="33"/>
                  <a:pt x="109" y="24"/>
                  <a:pt x="162" y="23"/>
                </a:cubicBezTo>
                <a:cubicBezTo>
                  <a:pt x="215" y="22"/>
                  <a:pt x="258" y="29"/>
                  <a:pt x="258" y="38"/>
                </a:cubicBezTo>
                <a:cubicBezTo>
                  <a:pt x="258" y="48"/>
                  <a:pt x="216" y="56"/>
                  <a:pt x="163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72323" tIns="36162" rIns="72323" bIns="36162" numCol="1" anchor="t" anchorCtr="0" compatLnSpc="1"/>
          <a:lstStyle/>
          <a:p>
            <a:pPr algn="just">
              <a:lnSpc>
                <a:spcPct val="120000"/>
              </a:lnSpc>
              <a:defRPr/>
            </a:pPr>
            <a:endParaRPr lang="en-GB" sz="7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13863" y="2208398"/>
            <a:ext cx="5913734" cy="17016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孙膑是一个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_____________________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的人。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 lvl="0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田忌是一个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_____________________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的人。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 lvl="0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齐威王是一个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___________________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的人。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4255" y="1278630"/>
            <a:ext cx="7514663" cy="435376"/>
          </a:xfrm>
          <a:prstGeom prst="rect">
            <a:avLst/>
          </a:prstGeom>
          <a:solidFill>
            <a:srgbClr val="800C0E"/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    一、</a:t>
            </a:r>
            <a:r>
              <a:rPr lang="zh-CN" altLang="zh-CN" sz="1800" dirty="0">
                <a:solidFill>
                  <a:schemeClr val="bg1"/>
                </a:solidFill>
                <a:cs typeface="+mn-ea"/>
                <a:sym typeface="+mn-lt"/>
              </a:rPr>
              <a:t>请你分别用一个四字词来形容一下孙膑、田忌和齐威王。</a:t>
            </a:r>
          </a:p>
        </p:txBody>
      </p:sp>
      <p:sp>
        <p:nvSpPr>
          <p:cNvPr id="4" name="矩形 3"/>
          <p:cNvSpPr/>
          <p:nvPr/>
        </p:nvSpPr>
        <p:spPr>
          <a:xfrm>
            <a:off x="3209524" y="2418793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zh-CN" sz="1500" dirty="0">
                <a:solidFill>
                  <a:srgbClr val="FF0000"/>
                </a:solidFill>
                <a:cs typeface="+mn-ea"/>
                <a:sym typeface="+mn-lt"/>
              </a:rPr>
              <a:t>足智多谋</a:t>
            </a:r>
          </a:p>
        </p:txBody>
      </p:sp>
      <p:sp>
        <p:nvSpPr>
          <p:cNvPr id="6" name="矩形 5"/>
          <p:cNvSpPr/>
          <p:nvPr/>
        </p:nvSpPr>
        <p:spPr>
          <a:xfrm>
            <a:off x="3209524" y="2974428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zh-CN" sz="1500" dirty="0">
                <a:solidFill>
                  <a:srgbClr val="FF0000"/>
                </a:solidFill>
                <a:cs typeface="+mn-ea"/>
                <a:sym typeface="+mn-lt"/>
              </a:rPr>
              <a:t>相信朋友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9524" y="3530063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zh-CN" sz="1500" dirty="0">
                <a:solidFill>
                  <a:srgbClr val="FF0000"/>
                </a:solidFill>
                <a:cs typeface="+mn-ea"/>
                <a:sym typeface="+mn-lt"/>
              </a:rPr>
              <a:t>知人善任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17"/>
          <p:cNvSpPr/>
          <p:nvPr/>
        </p:nvSpPr>
        <p:spPr>
          <a:xfrm>
            <a:off x="579614" y="1507867"/>
            <a:ext cx="5667084" cy="37273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3650" y="1222213"/>
            <a:ext cx="7476632" cy="945641"/>
          </a:xfrm>
          <a:prstGeom prst="rect">
            <a:avLst/>
          </a:prstGeom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      二、请发挥想象，写一写。请同学们大胆想象赛马后，田忌和孙膑又见面了，他们见面时的情景怎样？又会发生怎样的故事呢？ </a:t>
            </a:r>
          </a:p>
        </p:txBody>
      </p:sp>
      <p:sp>
        <p:nvSpPr>
          <p:cNvPr id="2" name="矩形 1"/>
          <p:cNvSpPr/>
          <p:nvPr/>
        </p:nvSpPr>
        <p:spPr>
          <a:xfrm>
            <a:off x="389898" y="2571750"/>
            <a:ext cx="9466796" cy="4608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       赛马结束后，田忌满面春风地冲进了拥挤的人群，去找孙膑。遗憾的是，他已悄悄地离开了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……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625"/>
          <a:stretch>
            <a:fillRect/>
          </a:stretch>
        </p:blipFill>
        <p:spPr>
          <a:xfrm>
            <a:off x="2133314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平行四边形 13"/>
          <p:cNvSpPr/>
          <p:nvPr/>
        </p:nvSpPr>
        <p:spPr>
          <a:xfrm>
            <a:off x="6707433" y="3224409"/>
            <a:ext cx="3503224" cy="372875"/>
          </a:xfrm>
          <a:prstGeom prst="parallelogram">
            <a:avLst/>
          </a:prstGeom>
          <a:gradFill>
            <a:gsLst>
              <a:gs pos="0">
                <a:srgbClr val="AC592F">
                  <a:alpha val="77000"/>
                </a:srgbClr>
              </a:gs>
              <a:gs pos="100000">
                <a:srgbClr val="D4AB9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-76200"/>
            <a:ext cx="9144000" cy="51435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3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1619" y="1673572"/>
            <a:ext cx="4537277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800C0E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谢谢观看</a:t>
            </a:r>
            <a:endParaRPr lang="zh-CN" altLang="en-US" sz="5400" dirty="0">
              <a:solidFill>
                <a:srgbClr val="800C0E"/>
              </a:solidFill>
              <a:effectLst>
                <a:outerShdw blurRad="63500" dist="63500" dir="2700000" algn="tl">
                  <a:srgbClr val="000000">
                    <a:alpha val="20000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817762"/>
            <a:ext cx="4373639" cy="0"/>
          </a:xfrm>
          <a:prstGeom prst="line">
            <a:avLst/>
          </a:prstGeom>
          <a:ln w="25400"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75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平行四边形 15"/>
          <p:cNvSpPr/>
          <p:nvPr/>
        </p:nvSpPr>
        <p:spPr>
          <a:xfrm>
            <a:off x="0" y="3848285"/>
            <a:ext cx="8961122" cy="372875"/>
          </a:xfrm>
          <a:prstGeom prst="parallelogram">
            <a:avLst/>
          </a:prstGeom>
          <a:gradFill>
            <a:gsLst>
              <a:gs pos="0">
                <a:srgbClr val="AC592F"/>
              </a:gs>
              <a:gs pos="100000">
                <a:srgbClr val="D4AB9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437615" y="788535"/>
            <a:ext cx="8961122" cy="154988"/>
          </a:xfrm>
          <a:prstGeom prst="parallelogram">
            <a:avLst/>
          </a:prstGeom>
          <a:gradFill>
            <a:gsLst>
              <a:gs pos="0">
                <a:srgbClr val="AC592F"/>
              </a:gs>
              <a:gs pos="100000">
                <a:srgbClr val="D4AB9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495300" y="901413"/>
            <a:ext cx="8961122" cy="253261"/>
          </a:xfrm>
          <a:prstGeom prst="parallelogram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4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578" y="1503722"/>
            <a:ext cx="3465601" cy="2280738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740" y="1503722"/>
            <a:ext cx="3465601" cy="228073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924578" y="260304"/>
            <a:ext cx="16819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3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14"/>
          <p:cNvGrpSpPr/>
          <p:nvPr/>
        </p:nvGrpSpPr>
        <p:grpSpPr bwMode="auto">
          <a:xfrm>
            <a:off x="5870539" y="1130916"/>
            <a:ext cx="2744219" cy="1360717"/>
            <a:chOff x="5983836" y="772100"/>
            <a:chExt cx="2398350" cy="1844432"/>
          </a:xfrm>
        </p:grpSpPr>
        <p:sp>
          <p:nvSpPr>
            <p:cNvPr id="55" name="云形标注 39"/>
            <p:cNvSpPr/>
            <p:nvPr/>
          </p:nvSpPr>
          <p:spPr>
            <a:xfrm>
              <a:off x="5983836" y="772100"/>
              <a:ext cx="2398350" cy="1844432"/>
            </a:xfrm>
            <a:prstGeom prst="cloudCallout">
              <a:avLst>
                <a:gd name="adj1" fmla="val -34118"/>
                <a:gd name="adj2" fmla="val 80504"/>
              </a:avLst>
            </a:prstGeom>
            <a:solidFill>
              <a:srgbClr val="800C0E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13"/>
            <p:cNvSpPr txBox="1">
              <a:spLocks noChangeArrowheads="1"/>
            </p:cNvSpPr>
            <p:nvPr/>
          </p:nvSpPr>
          <p:spPr bwMode="auto">
            <a:xfrm>
              <a:off x="6101190" y="1408204"/>
              <a:ext cx="2002074" cy="468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    如何才能以弱胜强呢？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7734" y="1396935"/>
            <a:ext cx="4416324" cy="29442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5300" y="1133006"/>
            <a:ext cx="1470545" cy="346249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spcBef>
                <a:spcPts val="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走近人物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97181" y="1429076"/>
            <a:ext cx="5744237" cy="3340986"/>
            <a:chOff x="-1321728" y="976168"/>
            <a:chExt cx="13542240" cy="5430363"/>
          </a:xfrm>
        </p:grpSpPr>
        <p:pic>
          <p:nvPicPr>
            <p:cNvPr id="9" name="矩形 1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21728" y="976168"/>
              <a:ext cx="13542240" cy="5430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825845" y="2315710"/>
              <a:ext cx="9247096" cy="2287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500" b="1" u="sng" dirty="0">
                  <a:solidFill>
                    <a:srgbClr val="FF0000"/>
                  </a:solidFill>
                  <a:cs typeface="+mn-ea"/>
                  <a:sym typeface="+mn-lt"/>
                </a:rPr>
                <a:t>田忌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生卒年不详，姓</a:t>
              </a: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田氏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，名</a:t>
              </a: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忌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，字</a:t>
              </a: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期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，又曰</a:t>
              </a: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期思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，封于徐州（今山东滕州南），故又称徐州子期。战国时期齐国名将。</a:t>
              </a:r>
            </a:p>
          </p:txBody>
        </p:sp>
      </p:grpSp>
      <p:pic>
        <p:nvPicPr>
          <p:cNvPr id="52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625" y="1479255"/>
            <a:ext cx="1738338" cy="24642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3573" y="1086626"/>
            <a:ext cx="5744237" cy="3340986"/>
            <a:chOff x="-1350238" y="845850"/>
            <a:chExt cx="13542240" cy="5430363"/>
          </a:xfrm>
        </p:grpSpPr>
        <p:pic>
          <p:nvPicPr>
            <p:cNvPr id="9" name="矩形 1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50238" y="845850"/>
              <a:ext cx="13542240" cy="5430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1367790" y="1908598"/>
              <a:ext cx="8041778" cy="2287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500" b="1" u="sng" dirty="0">
                  <a:solidFill>
                    <a:srgbClr val="FF0000"/>
                  </a:solidFill>
                  <a:cs typeface="+mn-ea"/>
                  <a:sym typeface="+mn-lt"/>
                </a:rPr>
                <a:t>孙膑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中国战国初期军事家，兵家代表人物。孙膑原名不详，因受过膑刑故名孙膑。代表作</a:t>
              </a: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《孙膑兵法》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。</a:t>
              </a:r>
            </a:p>
          </p:txBody>
        </p:sp>
      </p:grpSp>
      <p:pic>
        <p:nvPicPr>
          <p:cNvPr id="5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099" y="1344428"/>
            <a:ext cx="1901367" cy="245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1077194"/>
            <a:ext cx="6223478" cy="3340986"/>
            <a:chOff x="-1737632" y="1162818"/>
            <a:chExt cx="13929634" cy="5430363"/>
          </a:xfrm>
        </p:grpSpPr>
        <p:pic>
          <p:nvPicPr>
            <p:cNvPr id="9" name="矩形 1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37632" y="1162818"/>
              <a:ext cx="13929634" cy="5430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321835" y="2321346"/>
              <a:ext cx="10077371" cy="31515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500" b="1" u="sng" dirty="0">
                  <a:solidFill>
                    <a:srgbClr val="FF0000"/>
                  </a:solidFill>
                  <a:cs typeface="+mn-ea"/>
                  <a:sym typeface="+mn-lt"/>
                </a:rPr>
                <a:t>齐威王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（公元前378年―公元前320年），</a:t>
              </a: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妫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姓，</a:t>
              </a: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田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氏，名</a:t>
              </a:r>
              <a:r>
                <a:rPr lang="zh-CN" altLang="en-US" sz="1500" b="1" dirty="0">
                  <a:solidFill>
                    <a:srgbClr val="FF0000"/>
                  </a:solidFill>
                  <a:cs typeface="+mn-ea"/>
                  <a:sym typeface="+mn-lt"/>
                </a:rPr>
                <a:t>因齐</a:t>
              </a: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，齐桓公（与春秋五霸之首的齐桓公非同一人）田午之子，战国时期齐国国君，公元前356年―公元前320年在位。</a:t>
              </a:r>
            </a:p>
          </p:txBody>
        </p:sp>
      </p:grpSp>
      <p:pic>
        <p:nvPicPr>
          <p:cNvPr id="5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110" y="1318175"/>
            <a:ext cx="1761550" cy="23276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8"/>
          <p:cNvSpPr txBox="1">
            <a:spLocks noChangeArrowheads="1"/>
          </p:cNvSpPr>
          <p:nvPr/>
        </p:nvSpPr>
        <p:spPr bwMode="auto">
          <a:xfrm>
            <a:off x="3123877" y="2958015"/>
            <a:ext cx="979388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计策</a:t>
            </a:r>
          </a:p>
        </p:txBody>
      </p:sp>
      <p:sp>
        <p:nvSpPr>
          <p:cNvPr id="35" name="TextBox 40"/>
          <p:cNvSpPr txBox="1">
            <a:spLocks noChangeArrowheads="1"/>
          </p:cNvSpPr>
          <p:nvPr/>
        </p:nvSpPr>
        <p:spPr bwMode="auto">
          <a:xfrm>
            <a:off x="3123876" y="3489535"/>
            <a:ext cx="1785090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政策</a:t>
            </a: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2225527" y="2213738"/>
            <a:ext cx="93583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500" b="1" dirty="0" err="1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cè</a:t>
            </a:r>
            <a:endParaRPr lang="en-US" altLang="zh-CN" sz="1500" b="1" dirty="0">
              <a:solidFill>
                <a:srgbClr val="99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" name="Group 3"/>
          <p:cNvGrpSpPr/>
          <p:nvPr/>
        </p:nvGrpSpPr>
        <p:grpSpPr bwMode="auto">
          <a:xfrm>
            <a:off x="2074258" y="2905213"/>
            <a:ext cx="863204" cy="871538"/>
            <a:chOff x="2426" y="1253"/>
            <a:chExt cx="1815" cy="1814"/>
          </a:xfrm>
        </p:grpSpPr>
        <p:sp>
          <p:nvSpPr>
            <p:cNvPr id="38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en-US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0" name="Line 6"/>
            <p:cNvSpPr>
              <a:spLocks noChangeShapeType="1"/>
            </p:cNvSpPr>
            <p:nvPr/>
          </p:nvSpPr>
          <p:spPr bwMode="auto">
            <a:xfrm>
              <a:off x="3335" y="1298"/>
              <a:ext cx="0" cy="17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2187197" y="2958015"/>
            <a:ext cx="864394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500" b="1" dirty="0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策</a:t>
            </a:r>
          </a:p>
        </p:txBody>
      </p:sp>
      <p:sp>
        <p:nvSpPr>
          <p:cNvPr id="42" name="TextBox 44"/>
          <p:cNvSpPr txBox="1">
            <a:spLocks noChangeArrowheads="1"/>
          </p:cNvSpPr>
          <p:nvPr/>
        </p:nvSpPr>
        <p:spPr bwMode="auto">
          <a:xfrm>
            <a:off x="2188177" y="1513304"/>
            <a:ext cx="201154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b="1" dirty="0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出谋划策</a:t>
            </a: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6668110" y="2883486"/>
            <a:ext cx="1635059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推荐</a:t>
            </a: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6668111" y="3425637"/>
            <a:ext cx="1668517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毛遂自荐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5828880" y="2213738"/>
            <a:ext cx="530010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500" b="1" dirty="0" err="1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jian</a:t>
            </a:r>
            <a:endParaRPr lang="en-US" altLang="zh-CN" sz="1500" b="1" dirty="0">
              <a:solidFill>
                <a:srgbClr val="99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6" name="Group 3"/>
          <p:cNvGrpSpPr/>
          <p:nvPr/>
        </p:nvGrpSpPr>
        <p:grpSpPr bwMode="auto">
          <a:xfrm>
            <a:off x="5542028" y="2899918"/>
            <a:ext cx="863203" cy="871538"/>
            <a:chOff x="2426" y="1253"/>
            <a:chExt cx="1815" cy="1814"/>
          </a:xfrm>
        </p:grpSpPr>
        <p:sp>
          <p:nvSpPr>
            <p:cNvPr id="47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en-US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9" name="Line 6"/>
            <p:cNvSpPr>
              <a:spLocks noChangeShapeType="1"/>
            </p:cNvSpPr>
            <p:nvPr/>
          </p:nvSpPr>
          <p:spPr bwMode="auto">
            <a:xfrm>
              <a:off x="3335" y="1298"/>
              <a:ext cx="0" cy="17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5640678" y="2932481"/>
            <a:ext cx="864394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500" b="1" dirty="0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荐</a:t>
            </a:r>
          </a:p>
        </p:txBody>
      </p:sp>
      <p:sp>
        <p:nvSpPr>
          <p:cNvPr id="51" name="TextBox 44"/>
          <p:cNvSpPr txBox="1">
            <a:spLocks noChangeArrowheads="1"/>
          </p:cNvSpPr>
          <p:nvPr/>
        </p:nvSpPr>
        <p:spPr bwMode="auto">
          <a:xfrm>
            <a:off x="5686958" y="1512753"/>
            <a:ext cx="86320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b="1" dirty="0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引荐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69277" y="2271079"/>
            <a:ext cx="625323" cy="681817"/>
            <a:chOff x="839470" y="3299633"/>
            <a:chExt cx="833764" cy="909089"/>
          </a:xfrm>
          <a:solidFill>
            <a:srgbClr val="AC592F"/>
          </a:solidFill>
        </p:grpSpPr>
        <p:sp>
          <p:nvSpPr>
            <p:cNvPr id="53" name="椭圆 52"/>
            <p:cNvSpPr/>
            <p:nvPr/>
          </p:nvSpPr>
          <p:spPr>
            <a:xfrm>
              <a:off x="839470" y="3299633"/>
              <a:ext cx="833764" cy="909089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400" b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10130" y="3523344"/>
              <a:ext cx="553997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差</a:t>
              </a:r>
            </a:p>
          </p:txBody>
        </p:sp>
      </p:grpSp>
      <p:sp>
        <p:nvSpPr>
          <p:cNvPr id="28" name="左大括号 27"/>
          <p:cNvSpPr/>
          <p:nvPr/>
        </p:nvSpPr>
        <p:spPr>
          <a:xfrm>
            <a:off x="2610812" y="2000018"/>
            <a:ext cx="260903" cy="1257195"/>
          </a:xfrm>
          <a:prstGeom prst="leftBrac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24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037309" y="1784965"/>
            <a:ext cx="531636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1500" b="1" kern="100" dirty="0" err="1">
                <a:solidFill>
                  <a:prstClr val="black"/>
                </a:solidFill>
                <a:cs typeface="+mn-ea"/>
                <a:sym typeface="+mn-lt"/>
              </a:rPr>
              <a:t>ch</a:t>
            </a:r>
            <a:r>
              <a:rPr lang="zh-CN" altLang="zh-CN" sz="1500" b="1" kern="100" dirty="0">
                <a:solidFill>
                  <a:prstClr val="black"/>
                </a:solidFill>
                <a:cs typeface="+mn-ea"/>
                <a:sym typeface="+mn-lt"/>
              </a:rPr>
              <a:t>ā </a:t>
            </a: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002212" y="2419314"/>
            <a:ext cx="47513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ch</a:t>
            </a:r>
            <a:r>
              <a:rPr lang="zh-CN" altLang="zh-CN" sz="1500" b="1" dirty="0">
                <a:solidFill>
                  <a:prstClr val="black"/>
                </a:solidFill>
                <a:cs typeface="+mn-ea"/>
                <a:sym typeface="+mn-lt"/>
              </a:rPr>
              <a:t>à</a:t>
            </a: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48734" y="2420839"/>
            <a:ext cx="782907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差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不多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761600" y="1784965"/>
            <a:ext cx="90518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差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别</a:t>
            </a:r>
            <a:endParaRPr lang="zh-CN" altLang="zh-CN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875526" y="2409324"/>
            <a:ext cx="2307362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这俩孩子的模样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差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不多。</a:t>
            </a:r>
          </a:p>
        </p:txBody>
      </p:sp>
      <p:sp>
        <p:nvSpPr>
          <p:cNvPr id="52" name="文本框 34"/>
          <p:cNvSpPr txBox="1"/>
          <p:nvPr/>
        </p:nvSpPr>
        <p:spPr>
          <a:xfrm>
            <a:off x="4819174" y="1766612"/>
            <a:ext cx="2307362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我和同桌的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差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距太大了。</a:t>
            </a:r>
          </a:p>
        </p:txBody>
      </p:sp>
      <p:sp>
        <p:nvSpPr>
          <p:cNvPr id="55" name="文本框 29"/>
          <p:cNvSpPr txBox="1"/>
          <p:nvPr/>
        </p:nvSpPr>
        <p:spPr>
          <a:xfrm>
            <a:off x="3007065" y="3037647"/>
            <a:ext cx="535243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chāi</a:t>
            </a: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6" name="文本框 5"/>
          <p:cNvSpPr txBox="1"/>
          <p:nvPr/>
        </p:nvSpPr>
        <p:spPr>
          <a:xfrm>
            <a:off x="3761601" y="2973115"/>
            <a:ext cx="90518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出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差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zh-CN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7" name="文本框 34"/>
          <p:cNvSpPr txBox="1"/>
          <p:nvPr/>
        </p:nvSpPr>
        <p:spPr>
          <a:xfrm>
            <a:off x="4912263" y="2952895"/>
            <a:ext cx="1913024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爸爸去深圳出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差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j2obkv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1108</Words>
  <Application>Microsoft Office PowerPoint</Application>
  <PresentationFormat>全屏显示(16:9)</PresentationFormat>
  <Paragraphs>162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FandolFang R</vt:lpstr>
      <vt:lpstr>Meiryo</vt:lpstr>
      <vt:lpstr>OPPOSans B</vt:lpstr>
      <vt:lpstr>OPPOSans L</vt:lpstr>
      <vt:lpstr>OPPOSans 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created xsi:type="dcterms:W3CDTF">2020-08-10T06:32:00Z</dcterms:created>
  <dcterms:modified xsi:type="dcterms:W3CDTF">2021-10-24T07:30:15Z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