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6"/>
  </p:notesMasterIdLst>
  <p:handoutMasterIdLst>
    <p:handoutMasterId r:id="rId27"/>
  </p:handoutMasterIdLst>
  <p:sldIdLst>
    <p:sldId id="259" r:id="rId3"/>
    <p:sldId id="257" r:id="rId4"/>
    <p:sldId id="303" r:id="rId5"/>
    <p:sldId id="282" r:id="rId6"/>
    <p:sldId id="304" r:id="rId7"/>
    <p:sldId id="258" r:id="rId8"/>
    <p:sldId id="283" r:id="rId9"/>
    <p:sldId id="263" r:id="rId10"/>
    <p:sldId id="264" r:id="rId11"/>
    <p:sldId id="265" r:id="rId12"/>
    <p:sldId id="305" r:id="rId13"/>
    <p:sldId id="310" r:id="rId14"/>
    <p:sldId id="306" r:id="rId15"/>
    <p:sldId id="266" r:id="rId16"/>
    <p:sldId id="311" r:id="rId17"/>
    <p:sldId id="267" r:id="rId18"/>
    <p:sldId id="312" r:id="rId19"/>
    <p:sldId id="313" r:id="rId20"/>
    <p:sldId id="315" r:id="rId21"/>
    <p:sldId id="314" r:id="rId22"/>
    <p:sldId id="317" r:id="rId23"/>
    <p:sldId id="318" r:id="rId24"/>
    <p:sldId id="319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>
          <p15:clr>
            <a:srgbClr val="A4A3A4"/>
          </p15:clr>
        </p15:guide>
        <p15:guide id="2" pos="28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8F5"/>
    <a:srgbClr val="7105C2"/>
    <a:srgbClr val="FFFFFF"/>
    <a:srgbClr val="C1B2A7"/>
    <a:srgbClr val="6D6C70"/>
    <a:srgbClr val="9295A6"/>
    <a:srgbClr val="E0D4CA"/>
    <a:srgbClr val="DCDCDC"/>
    <a:srgbClr val="F0F0F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02"/>
      </p:cViewPr>
      <p:guideLst>
        <p:guide orient="horz" pos="1680"/>
        <p:guide pos="285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2021/10/24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7538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2021/10/24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90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998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838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4699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图片 9" descr="图片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" y="4763"/>
            <a:ext cx="9153525" cy="11513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4" name="图片 10" descr="图片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" y="4132660"/>
            <a:ext cx="9153525" cy="105608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994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60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143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768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709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20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云形 17"/>
          <p:cNvSpPr/>
          <p:nvPr userDrawn="1"/>
        </p:nvSpPr>
        <p:spPr>
          <a:xfrm>
            <a:off x="4739164" y="1024890"/>
            <a:ext cx="4663440" cy="203406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图片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39755"/>
            <a:ext cx="9153525" cy="3440430"/>
          </a:xfrm>
          <a:prstGeom prst="rect">
            <a:avLst/>
          </a:prstGeom>
        </p:spPr>
      </p:pic>
      <p:pic>
        <p:nvPicPr>
          <p:cNvPr id="5" name="图片 4" descr="阿萨德刚 - 副本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FCF3D2">
                  <a:alpha val="100000"/>
                </a:srgbClr>
              </a:clrFrom>
              <a:clrTo>
                <a:srgbClr val="FCF3D2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4019" y="2967990"/>
            <a:ext cx="5602605" cy="2312194"/>
          </a:xfrm>
          <a:prstGeom prst="rect">
            <a:avLst/>
          </a:prstGeom>
        </p:spPr>
      </p:pic>
      <p:pic>
        <p:nvPicPr>
          <p:cNvPr id="14" name="图片 13" descr="ert ser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9164" y="1158240"/>
            <a:ext cx="4606766" cy="1994059"/>
          </a:xfrm>
          <a:prstGeom prst="rect">
            <a:avLst/>
          </a:prstGeom>
        </p:spPr>
      </p:pic>
      <p:sp>
        <p:nvSpPr>
          <p:cNvPr id="19" name="椭圆 18"/>
          <p:cNvSpPr/>
          <p:nvPr userDrawn="1"/>
        </p:nvSpPr>
        <p:spPr>
          <a:xfrm>
            <a:off x="5046345" y="3081814"/>
            <a:ext cx="480060" cy="1828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图片 9" descr="图片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" y="4763"/>
            <a:ext cx="9153525" cy="11513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图片 10" descr="图片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" y="4132660"/>
            <a:ext cx="9153525" cy="10560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3" name="图片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85" y="239078"/>
            <a:ext cx="2349103" cy="67984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635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970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55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376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7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9" name="矩形 8"/>
          <p:cNvSpPr/>
          <p:nvPr/>
        </p:nvSpPr>
        <p:spPr>
          <a:xfrm>
            <a:off x="-4762" y="1192"/>
            <a:ext cx="9141619" cy="5194697"/>
          </a:xfrm>
          <a:prstGeom prst="rect">
            <a:avLst/>
          </a:prstGeom>
          <a:solidFill>
            <a:srgbClr val="FBF8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848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91" y="1290239"/>
            <a:ext cx="4251960" cy="994410"/>
          </a:xfrm>
          <a:prstGeom prst="rect">
            <a:avLst/>
          </a:prstGeom>
        </p:spPr>
      </p:pic>
      <p:sp>
        <p:nvSpPr>
          <p:cNvPr id="40963" name="文本框 1"/>
          <p:cNvSpPr txBox="1"/>
          <p:nvPr/>
        </p:nvSpPr>
        <p:spPr>
          <a:xfrm>
            <a:off x="463154" y="459581"/>
            <a:ext cx="4855369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auto"/>
            <a:r>
              <a:rPr lang="zh-CN" altLang="en-US" sz="2100" b="1" noProof="1">
                <a:solidFill>
                  <a:schemeClr val="accent4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根据部编版教材整理  五年级语文下</a:t>
            </a:r>
          </a:p>
        </p:txBody>
      </p:sp>
      <p:sp>
        <p:nvSpPr>
          <p:cNvPr id="4" name="矩形 3"/>
          <p:cNvSpPr/>
          <p:nvPr/>
        </p:nvSpPr>
        <p:spPr>
          <a:xfrm>
            <a:off x="2131393" y="3180646"/>
            <a:ext cx="915956" cy="3400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8700" y="1455420"/>
            <a:ext cx="7087553" cy="10282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又誉其矛曰：</a:t>
            </a:r>
            <a:r>
              <a:rPr 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吾矛之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利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，于物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无不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陷也。</a:t>
            </a:r>
            <a:r>
              <a:rPr 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曰：</a:t>
            </a:r>
            <a:r>
              <a:rPr 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"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子之矛陷子之盾，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何如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r>
              <a:rPr 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endParaRPr lang="zh-CN" altLang="en-US" sz="2400" b="1" dirty="0">
              <a:solidFill>
                <a:srgbClr val="36363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字词解释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18737" y="2557463"/>
            <a:ext cx="6787991" cy="15082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利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锋利。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     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无不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没有不。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</a:p>
          <a:p>
            <a:pPr indent="20002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或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有的人。 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以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用。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       </a:t>
            </a:r>
          </a:p>
          <a:p>
            <a:pPr indent="200025"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何如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怎么样。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0604" y="1034415"/>
            <a:ext cx="7087553" cy="10282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又誉其矛曰：</a:t>
            </a:r>
            <a:r>
              <a:rPr 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吾矛之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利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，于物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无不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陷也。</a:t>
            </a:r>
            <a:r>
              <a:rPr 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曰：</a:t>
            </a:r>
            <a:r>
              <a:rPr 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"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子之矛陷子之盾，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何如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？</a:t>
            </a:r>
            <a:r>
              <a:rPr 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endParaRPr lang="zh-CN" altLang="en-US" sz="2400" b="1" dirty="0">
              <a:solidFill>
                <a:srgbClr val="36363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句子翻译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30568" y="2254568"/>
            <a:ext cx="3810000" cy="239410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indent="200025" algn="just">
              <a:lnSpc>
                <a:spcPct val="120000"/>
              </a:lnSpc>
            </a:pPr>
            <a:r>
              <a:rPr lang="en-US" altLang="zh-CN" sz="2100" b="1" spc="150">
                <a:solidFill>
                  <a:srgbClr val="7105C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zh-CN" altLang="en-US" sz="2100" b="1" spc="150">
                <a:solidFill>
                  <a:srgbClr val="7105C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然后，他又夸耀自己的矛，说：“我的矛很锐利，无论什么东西它都能穿破！” 有的人质问他：“如果用你的矛去刺你的盾，会怎么样？”</a:t>
            </a:r>
          </a:p>
        </p:txBody>
      </p:sp>
      <p:pic>
        <p:nvPicPr>
          <p:cNvPr id="5" name="图片 4" descr="趣味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8220" y="2199799"/>
            <a:ext cx="3559969" cy="241506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讨论交流</a:t>
            </a:r>
          </a:p>
        </p:txBody>
      </p:sp>
      <p:sp>
        <p:nvSpPr>
          <p:cNvPr id="10242" name="文本占位符 10241"/>
          <p:cNvSpPr>
            <a:spLocks noGrp="1"/>
          </p:cNvSpPr>
          <p:nvPr/>
        </p:nvSpPr>
        <p:spPr>
          <a:xfrm>
            <a:off x="1283018" y="1614488"/>
            <a:ext cx="6172200" cy="510064"/>
          </a:xfr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None/>
            </a:pPr>
            <a:r>
              <a:rPr lang="zh-CN" altLang="en-US" sz="2700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卖东西的人到底说了什么大话呢?  </a:t>
            </a:r>
            <a:r>
              <a:rPr lang="zh-CN" altLang="en-US" sz="2700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</a:t>
            </a:r>
            <a:r>
              <a:rPr lang="zh-CN" altLang="en-US" sz="2700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</a:t>
            </a:r>
            <a:r>
              <a:rPr lang="zh-CN" altLang="en-US" sz="2700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</a:t>
            </a:r>
            <a:endParaRPr lang="zh-CN" altLang="en-US" sz="2700" dirty="0"/>
          </a:p>
        </p:txBody>
      </p:sp>
      <p:sp>
        <p:nvSpPr>
          <p:cNvPr id="3" name="文本框 2"/>
          <p:cNvSpPr txBox="1"/>
          <p:nvPr/>
        </p:nvSpPr>
        <p:spPr>
          <a:xfrm>
            <a:off x="1280637" y="2213610"/>
            <a:ext cx="6415564" cy="16887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7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7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他说：“我的矛最锋利，无论什么盾都抵挡不住它，一刺就穿。我的盾十分坚固，不管多么锋利的矛，也刺不穿它！” </a:t>
            </a:r>
            <a:r>
              <a:rPr lang="zh-CN" altLang="en-US" sz="27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endParaRPr lang="zh-CN" altLang="en-US" sz="27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字词解释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83506" y="2557463"/>
            <a:ext cx="5159693" cy="16192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40000"/>
              </a:lnSpc>
            </a:pP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弗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不。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     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应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回答。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</a:p>
          <a:p>
            <a:pPr indent="200025">
              <a:lnSpc>
                <a:spcPct val="140000"/>
              </a:lnSpc>
            </a:pP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夫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放在句首，表示将发议论。</a:t>
            </a:r>
          </a:p>
          <a:p>
            <a:pPr indent="200025">
              <a:lnSpc>
                <a:spcPct val="140000"/>
              </a:lnSpc>
            </a:pP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同世而立</a:t>
            </a:r>
            <a:r>
              <a:rPr lang="en-US" altLang="zh-CN" sz="240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同时并存。</a:t>
            </a:r>
            <a:r>
              <a:rPr lang="zh-CN" altLang="en-US" sz="2400">
                <a:solidFill>
                  <a:srgbClr val="000000"/>
                </a:solidFill>
                <a:ea typeface="宋体" panose="02010600030101010101" pitchFamily="2" charset="-122"/>
              </a:rPr>
              <a:t>      </a:t>
            </a:r>
            <a:r>
              <a:rPr lang="zh-CN" altLang="en-US" sz="240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33939" y="1448753"/>
            <a:ext cx="6888956" cy="9544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    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其人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弗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能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应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也。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夫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不可陷之盾与无不陷之矛，不可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同世而立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句子翻译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33939" y="1189673"/>
            <a:ext cx="6888956" cy="9544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    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其人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弗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能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应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也。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夫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不可陷之盾与无不陷之矛，不可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同世而立</a:t>
            </a:r>
            <a:r>
              <a:rPr lang="zh-CN" altLang="en-US" sz="2400" b="1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华文仿宋" panose="02010600040101010101" charset="-122"/>
              </a:rPr>
              <a:t>。</a:t>
            </a:r>
          </a:p>
        </p:txBody>
      </p:sp>
      <p:pic>
        <p:nvPicPr>
          <p:cNvPr id="6" name="图片 5" descr="趣味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5354" y="2199799"/>
            <a:ext cx="3559969" cy="241506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0558" y="2258377"/>
            <a:ext cx="3818096" cy="22831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 algn="just">
              <a:lnSpc>
                <a:spcPct val="120000"/>
              </a:lnSpc>
            </a:pPr>
            <a:r>
              <a:rPr lang="en-US" altLang="zh-CN" sz="2400" b="1" spc="150">
                <a:solidFill>
                  <a:srgbClr val="7105C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zh-CN" altLang="en-US" sz="2400" b="1" spc="150">
                <a:solidFill>
                  <a:srgbClr val="7105C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那人张口结舌，一句话也回答不上来。什么都不能刺穿的盾与什么都能刺穿的矛，不可能同时存在于这个世界上。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合作探究</a:t>
            </a:r>
          </a:p>
        </p:txBody>
      </p:sp>
      <p:sp>
        <p:nvSpPr>
          <p:cNvPr id="13314" name="文本占位符 13313"/>
          <p:cNvSpPr>
            <a:spLocks noGrp="1"/>
          </p:cNvSpPr>
          <p:nvPr/>
        </p:nvSpPr>
        <p:spPr>
          <a:xfrm>
            <a:off x="1295876" y="1201103"/>
            <a:ext cx="6172200" cy="523399"/>
          </a:xfr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zh-CN" altLang="en-US" sz="2400" spc="225" dirty="0">
                <a:latin typeface="黑体" panose="02010609060101010101" charset="-122"/>
                <a:ea typeface="黑体" panose="02010609060101010101" charset="-122"/>
                <a:cs typeface="新宋体" panose="02010609030101010101" charset="-122"/>
              </a:rPr>
              <a:t>最终卖矛卖盾人为什么会哑口无言呢？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20165" y="1659255"/>
            <a:ext cx="6390799" cy="10282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30000"/>
              </a:lnSpc>
              <a:buNone/>
            </a:pPr>
            <a:r>
              <a:rPr lang="en-US" altLang="zh-CN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面对周围人的反问。</a:t>
            </a:r>
            <a:endParaRPr lang="zh-CN" altLang="en-US" sz="24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ct val="130000"/>
              </a:lnSpc>
              <a:buNone/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（用你的矛刺你的盾，结果会怎么样呢？）</a:t>
            </a:r>
            <a:endParaRPr lang="zh-CN" altLang="en-US" sz="24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7779" y="2751297"/>
            <a:ext cx="7428548" cy="1988344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如果“矛”刺穿了“盾”，就说明：“矛”很</a:t>
            </a:r>
          </a:p>
          <a:p>
            <a:pPr fontAlgn="auto">
              <a:lnSpc>
                <a:spcPct val="130000"/>
              </a:lnSpc>
            </a:pPr>
            <a:r>
              <a:rPr lang="zh-CN" altLang="en-US" sz="2400" u="sng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lang="zh-CN" altLang="en-US" sz="2400" u="sng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</a:t>
            </a:r>
            <a:r>
              <a:rPr lang="zh-CN" altLang="en-US" sz="2400" u="sng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，“盾”不</a:t>
            </a:r>
            <a:r>
              <a:rPr lang="zh-CN" altLang="en-US" sz="2400" u="sng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。如果“矛”</a:t>
            </a:r>
          </a:p>
          <a:p>
            <a:pPr fontAlgn="auto">
              <a:lnSpc>
                <a:spcPct val="130000"/>
              </a:lnSpc>
            </a:pP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不能刺穿“盾”，就说明：“矛不</a:t>
            </a:r>
            <a:r>
              <a:rPr lang="zh-CN" altLang="en-US" sz="2400" u="sng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</a:p>
          <a:p>
            <a:pPr fontAlgn="auto">
              <a:lnSpc>
                <a:spcPct val="130000"/>
              </a:lnSpc>
            </a:pP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“盾”</a:t>
            </a:r>
            <a:r>
              <a:rPr lang="zh-CN" altLang="en-US" sz="2400" u="sng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     </a:t>
            </a: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  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92203" y="3696176"/>
            <a:ext cx="963930" cy="4838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锋利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34852" y="3218974"/>
            <a:ext cx="898208" cy="4838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坚固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50796" y="4155758"/>
            <a:ext cx="1583531" cy="4838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坚固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93533" y="3238976"/>
            <a:ext cx="1004411" cy="4838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锋利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28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uiExpand="1" build="p"/>
      <p:bldP spid="2" grpId="0"/>
      <p:bldP spid="5" grpId="0" bldLvl="0"/>
      <p:bldP spid="5" grpId="1" bldLvl="0"/>
      <p:bldP spid="5" grpId="2" bldLvl="0"/>
      <p:bldP spid="5" grpId="3" bldLvl="0"/>
      <p:bldP spid="5" grpId="4" bldLvl="0"/>
      <p:bldP spid="5" grpId="5" bldLvl="0"/>
      <p:bldP spid="5" grpId="6" bldLvl="0"/>
      <p:bldP spid="5" grpId="7" bldLvl="0"/>
      <p:bldP spid="5" grpId="8" bldLvl="0"/>
      <p:bldP spid="5" grpId="9" bldLvl="0"/>
      <p:bldP spid="5" grpId="10" bldLvl="0"/>
      <p:bldP spid="5" grpId="11" bldLvl="0"/>
      <p:bldP spid="5" grpId="12" bldLvl="0"/>
      <p:bldP spid="5" grpId="13" bldLvl="0"/>
      <p:bldP spid="5" grpId="14" bldLvl="0"/>
      <p:bldP spid="5" grpId="15" bldLvl="0"/>
      <p:bldP spid="5" grpId="16" bldLvl="0"/>
      <p:bldP spid="5" grpId="17" bldLvl="0"/>
      <p:bldP spid="5" grpId="18" bldLvl="0"/>
      <p:bldP spid="5" grpId="19" bldLvl="0"/>
      <p:bldP spid="5" grpId="20" bldLvl="0"/>
      <p:bldP spid="5" grpId="21" bldLvl="0"/>
      <p:bldP spid="5" grpId="22" bldLvl="0"/>
      <p:bldP spid="5" grpId="23" bldLvl="0"/>
      <p:bldP spid="5" grpId="24" bldLvl="0"/>
      <p:bldP spid="5" grpId="25" bldLvl="0"/>
      <p:bldP spid="5" grpId="26" bldLvl="0"/>
      <p:bldP spid="5" grpId="28" bldLvl="0"/>
      <p:bldP spid="6" grpId="0" bldLvl="0"/>
      <p:bldP spid="7" grpId="0" bldLvl="0"/>
      <p:bldP spid="8" grpId="0" bldLvl="0"/>
      <p:bldP spid="9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主题探究</a:t>
            </a:r>
          </a:p>
        </p:txBody>
      </p:sp>
      <p:pic>
        <p:nvPicPr>
          <p:cNvPr id="3" name="图片 2" descr="u=698733713,18365718&amp;fm=26&amp;gp=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AF3BF">
                  <a:alpha val="100000"/>
                </a:srgbClr>
              </a:clrFrom>
              <a:clrTo>
                <a:srgbClr val="FAF3B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12056" y="1876901"/>
            <a:ext cx="3675221" cy="2721293"/>
          </a:xfrm>
          <a:prstGeom prst="rect">
            <a:avLst/>
          </a:prstGeom>
        </p:spPr>
      </p:pic>
      <p:sp>
        <p:nvSpPr>
          <p:cNvPr id="14338" name="标题 14337"/>
          <p:cNvSpPr>
            <a:spLocks noGrp="1"/>
          </p:cNvSpPr>
          <p:nvPr/>
        </p:nvSpPr>
        <p:spPr>
          <a:xfrm>
            <a:off x="547211" y="1199674"/>
            <a:ext cx="7798118" cy="658654"/>
          </a:xfrm>
        </p:spPr>
        <p:txBody>
          <a:bodyPr lIns="68580" tIns="34290" rIns="68580" bIns="3429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这个小故事告诉我们什么道理？</a:t>
            </a:r>
          </a:p>
        </p:txBody>
      </p:sp>
      <p:sp>
        <p:nvSpPr>
          <p:cNvPr id="14339" name="文本占位符 14338"/>
          <p:cNvSpPr>
            <a:spLocks noGrp="1"/>
          </p:cNvSpPr>
          <p:nvPr/>
        </p:nvSpPr>
        <p:spPr>
          <a:xfrm>
            <a:off x="385287" y="1934051"/>
            <a:ext cx="4317206" cy="2721293"/>
          </a:xfr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这个故事告诉我们行事和言语一定要前后统一，讲究实事求是。（或者告诫人们说话、办事要实事求是，不要言过其实。）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/>
      <p:bldP spid="1433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课内拓展</a:t>
            </a:r>
          </a:p>
        </p:txBody>
      </p:sp>
      <p:sp>
        <p:nvSpPr>
          <p:cNvPr id="36868" name="WordArt 4"/>
          <p:cNvSpPr>
            <a:spLocks noChangeArrowheads="1" noChangeShapeType="1"/>
          </p:cNvSpPr>
          <p:nvPr/>
        </p:nvSpPr>
        <p:spPr bwMode="auto">
          <a:xfrm>
            <a:off x="1368743" y="1451610"/>
            <a:ext cx="4808220" cy="520065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100" kern="10" spc="300" dirty="0">
                <a:ln w="19050" cmpd="sng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现实中有没有自相矛盾的事？</a:t>
            </a:r>
          </a:p>
        </p:txBody>
      </p:sp>
      <p:sp>
        <p:nvSpPr>
          <p:cNvPr id="29699" name="WordArt 3"/>
          <p:cNvSpPr>
            <a:spLocks noChangeArrowheads="1" noChangeShapeType="1"/>
          </p:cNvSpPr>
          <p:nvPr/>
        </p:nvSpPr>
        <p:spPr bwMode="auto">
          <a:xfrm>
            <a:off x="822245" y="2971562"/>
            <a:ext cx="3161110" cy="67508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21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隶书" panose="02010509060101010101" charset="-122"/>
                <a:ea typeface="隶书" panose="02010509060101010101" charset="-122"/>
              </a:rPr>
              <a:t>自相矛盾</a:t>
            </a: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375785" y="2308384"/>
            <a:ext cx="3925729" cy="185308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/>
          <a:lstStyle/>
          <a:p>
            <a:pPr marL="257175" indent="-257175">
              <a:lnSpc>
                <a:spcPct val="140000"/>
              </a:lnSpc>
            </a:pP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在一个</a:t>
            </a:r>
            <a:r>
              <a:rPr lang="zh-CN" altLang="en-US" sz="2400" b="1" spc="225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黄昏</a:t>
            </a: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</a:t>
            </a:r>
            <a:r>
              <a:rPr lang="zh-CN" altLang="en-US" sz="2400" b="1" spc="225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早晨</a:t>
            </a: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</a:p>
          <a:p>
            <a:pPr marL="257175" indent="-257175">
              <a:lnSpc>
                <a:spcPct val="140000"/>
              </a:lnSpc>
            </a:pP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有一位</a:t>
            </a:r>
            <a:r>
              <a:rPr lang="zh-CN" altLang="en-US" sz="2400" b="1" spc="225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年轻</a:t>
            </a: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</a:t>
            </a:r>
            <a:r>
              <a:rPr lang="zh-CN" altLang="en-US" sz="2400" b="1" spc="225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老人</a:t>
            </a: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             </a:t>
            </a:r>
          </a:p>
          <a:p>
            <a:pPr marL="257175" indent="-257175">
              <a:lnSpc>
                <a:spcPct val="140000"/>
              </a:lnSpc>
            </a:pP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骑着一匹</a:t>
            </a:r>
            <a:r>
              <a:rPr lang="zh-CN" altLang="en-US" sz="2400" b="1" spc="225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乌黑</a:t>
            </a: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</a:t>
            </a:r>
            <a:r>
              <a:rPr lang="zh-CN" altLang="en-US" sz="2400" b="1" spc="225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白马</a:t>
            </a: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</a:p>
          <a:p>
            <a:pPr marL="257175" indent="-257175">
              <a:lnSpc>
                <a:spcPct val="140000"/>
              </a:lnSpc>
            </a:pPr>
            <a:r>
              <a:rPr lang="zh-CN" altLang="en-US" sz="2400" b="1" spc="225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慢慢飞奔</a:t>
            </a: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上</a:t>
            </a:r>
            <a:r>
              <a:rPr lang="zh-CN" altLang="en-US" sz="2400" b="1" spc="225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矮小</a:t>
            </a: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</a:t>
            </a:r>
            <a:r>
              <a:rPr lang="zh-CN" altLang="en-US" sz="2400" b="1" spc="225" dirty="0">
                <a:solidFill>
                  <a:schemeClr val="accent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高峰</a:t>
            </a:r>
            <a:r>
              <a:rPr lang="zh-CN" altLang="en-US" sz="2400" b="1" spc="225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endParaRPr lang="zh-CN" altLang="en-US" sz="2700" b="1" spc="225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  <p:bldP spid="29699" grpId="0"/>
      <p:bldP spid="2969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课内作业</a:t>
            </a:r>
          </a:p>
        </p:txBody>
      </p:sp>
      <p:sp>
        <p:nvSpPr>
          <p:cNvPr id="15363" name="文本占位符 15362"/>
          <p:cNvSpPr>
            <a:spLocks noGrp="1"/>
          </p:cNvSpPr>
          <p:nvPr/>
        </p:nvSpPr>
        <p:spPr>
          <a:xfrm>
            <a:off x="4037647" y="1454944"/>
            <a:ext cx="4344353" cy="1562576"/>
          </a:xfr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40000"/>
              </a:lnSpc>
              <a:buNone/>
            </a:pPr>
            <a:r>
              <a:rPr lang="zh-CN" altLang="en-US" sz="2400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那卖矛又卖盾人回到家后，想到今天发生的事，觉得很丢脸，决定写一篇反思日记。他会怎样写呢？同学们来帮他写一写。</a:t>
            </a:r>
          </a:p>
        </p:txBody>
      </p:sp>
      <p:pic>
        <p:nvPicPr>
          <p:cNvPr id="12291" name="图片 6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96" y="1499712"/>
            <a:ext cx="2660333" cy="3068479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随堂练习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278731" y="1050608"/>
            <a:ext cx="7439978" cy="32327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sz="21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en-US" altLang="zh-CN" sz="21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</a:t>
            </a:r>
            <a:r>
              <a:rPr lang="zh-CN" altLang="en-US" sz="21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下面红色字的解释不正确的一项是（      ）。</a:t>
            </a:r>
            <a:endParaRPr lang="en-US" sz="2100" dirty="0">
              <a:solidFill>
                <a:srgbClr val="363636"/>
              </a:solidFill>
              <a:latin typeface="Verdana" panose="020B0604030504040204" charset="0"/>
              <a:ea typeface="宋体" panose="02010600030101010101" pitchFamily="2" charset="-122"/>
            </a:endParaRPr>
          </a:p>
          <a:p>
            <a:pPr fontAlgn="auto">
              <a:lnSpc>
                <a:spcPct val="140000"/>
              </a:lnSpc>
            </a:pPr>
            <a:r>
              <a:rPr lang="en-US" sz="2100" dirty="0">
                <a:solidFill>
                  <a:srgbClr val="363636"/>
                </a:solidFill>
                <a:latin typeface="Verdana" panose="020B0604030504040204" charset="0"/>
                <a:ea typeface="宋体" panose="02010600030101010101" pitchFamily="2" charset="-122"/>
              </a:rPr>
              <a:t>    A.</a:t>
            </a:r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誉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</a:rPr>
              <a:t>之曰（夸耀）　　　　</a:t>
            </a:r>
            <a:r>
              <a:rPr lang="en-US" sz="2100" dirty="0">
                <a:solidFill>
                  <a:srgbClr val="363636"/>
                </a:solidFill>
                <a:latin typeface="Verdana" panose="020B0604030504040204" charset="0"/>
                <a:ea typeface="宋体" panose="02010600030101010101" pitchFamily="2" charset="-122"/>
              </a:rPr>
              <a:t>B.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</a:rPr>
              <a:t>于物无不</a:t>
            </a:r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陷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</a:rPr>
              <a:t>也（刺破）</a:t>
            </a:r>
            <a:endParaRPr lang="en-US" sz="2100" dirty="0">
              <a:solidFill>
                <a:srgbClr val="363636"/>
              </a:solidFill>
              <a:latin typeface="Verdana" panose="020B0604030504040204" charset="0"/>
              <a:ea typeface="宋体" panose="02010600030101010101" pitchFamily="2" charset="-122"/>
            </a:endParaRPr>
          </a:p>
          <a:p>
            <a:pPr fontAlgn="auto">
              <a:lnSpc>
                <a:spcPct val="140000"/>
              </a:lnSpc>
            </a:pPr>
            <a:r>
              <a:rPr lang="en-US" sz="2100" dirty="0">
                <a:solidFill>
                  <a:srgbClr val="363636"/>
                </a:solidFill>
                <a:latin typeface="Verdana" panose="020B0604030504040204" charset="0"/>
                <a:ea typeface="宋体" panose="02010600030101010101" pitchFamily="2" charset="-122"/>
              </a:rPr>
              <a:t>    C.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</a:rPr>
              <a:t>吾矛之</a:t>
            </a:r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利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</a:rPr>
              <a:t>（好处）　　 </a:t>
            </a:r>
          </a:p>
          <a:p>
            <a:pPr fontAlgn="auto">
              <a:lnSpc>
                <a:spcPct val="140000"/>
              </a:lnSpc>
            </a:pP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</a:rPr>
              <a:t>     </a:t>
            </a:r>
            <a:r>
              <a:rPr lang="en-US" sz="2100" dirty="0">
                <a:solidFill>
                  <a:srgbClr val="363636"/>
                </a:solidFill>
                <a:latin typeface="Verdana" panose="020B0604030504040204" charset="0"/>
                <a:ea typeface="宋体" panose="02010600030101010101" pitchFamily="2" charset="-122"/>
              </a:rPr>
              <a:t>D.</a:t>
            </a:r>
            <a:r>
              <a:rPr lang="zh-CN" altLang="en-US" sz="2100" b="1" dirty="0">
                <a:solidFill>
                  <a:srgbClr val="FF0000"/>
                </a:solidFill>
                <a:ea typeface="宋体" panose="02010600030101010101" pitchFamily="2" charset="-122"/>
              </a:rPr>
              <a:t>夫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</a:rPr>
              <a:t>不可陷之盾与无不陷之矛（放在句首，表示将发议论）</a:t>
            </a:r>
            <a:endParaRPr lang="en-US" sz="2100" dirty="0">
              <a:solidFill>
                <a:srgbClr val="363636"/>
              </a:solidFill>
              <a:latin typeface="Verdana" panose="020B0604030504040204" charset="0"/>
              <a:ea typeface="宋体" panose="02010600030101010101" pitchFamily="2" charset="-122"/>
            </a:endParaRPr>
          </a:p>
          <a:p>
            <a:pPr fontAlgn="auto">
              <a:lnSpc>
                <a:spcPct val="140000"/>
              </a:lnSpc>
            </a:pPr>
            <a:r>
              <a:rPr lang="en-US" sz="21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en-US" altLang="zh-CN" sz="21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.</a:t>
            </a:r>
            <a:r>
              <a:rPr lang="zh-CN" altLang="en-US" sz="21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对本文的作者判断正确的一项是（      ）。</a:t>
            </a:r>
            <a:endParaRPr lang="en-US" sz="2100" dirty="0">
              <a:solidFill>
                <a:srgbClr val="363636"/>
              </a:solidFill>
              <a:latin typeface="Verdana" panose="020B0604030504040204" charset="0"/>
              <a:ea typeface="宋体" panose="02010600030101010101" pitchFamily="2" charset="-122"/>
            </a:endParaRPr>
          </a:p>
          <a:p>
            <a:pPr fontAlgn="auto">
              <a:lnSpc>
                <a:spcPct val="140000"/>
              </a:lnSpc>
            </a:pPr>
            <a:r>
              <a:rPr lang="en-US" sz="2100" dirty="0">
                <a:solidFill>
                  <a:srgbClr val="363636"/>
                </a:solidFill>
                <a:latin typeface="Verdana" panose="020B0604030504040204" charset="0"/>
                <a:ea typeface="宋体" panose="02010600030101010101" pitchFamily="2" charset="-122"/>
                <a:sym typeface="+mn-ea"/>
              </a:rPr>
              <a:t>    A.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  <a:sym typeface="+mn-ea"/>
              </a:rPr>
              <a:t>刘基    明朝　　　　    </a:t>
            </a:r>
            <a:r>
              <a:rPr lang="en-US" sz="2100" dirty="0">
                <a:solidFill>
                  <a:srgbClr val="363636"/>
                </a:solidFill>
                <a:latin typeface="Verdana" panose="020B0604030504040204" charset="0"/>
                <a:ea typeface="宋体" panose="02010600030101010101" pitchFamily="2" charset="-122"/>
                <a:sym typeface="+mn-ea"/>
              </a:rPr>
              <a:t>B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  <a:sym typeface="+mn-ea"/>
              </a:rPr>
              <a:t>．列子    战国</a:t>
            </a:r>
            <a:r>
              <a:rPr lang="en-US" sz="2100" dirty="0">
                <a:solidFill>
                  <a:srgbClr val="363636"/>
                </a:solidFill>
                <a:latin typeface="Verdana" panose="020B0604030504040204" charset="0"/>
                <a:ea typeface="宋体" panose="02010600030101010101" pitchFamily="2" charset="-122"/>
                <a:sym typeface="+mn-ea"/>
              </a:rPr>
              <a:t> </a:t>
            </a:r>
            <a:endParaRPr lang="zh-CN" altLang="en-US" sz="2100" dirty="0">
              <a:solidFill>
                <a:srgbClr val="363636"/>
              </a:solidFill>
              <a:ea typeface="宋体" panose="02010600030101010101" pitchFamily="2" charset="-122"/>
            </a:endParaRPr>
          </a:p>
          <a:p>
            <a:pPr fontAlgn="auto">
              <a:lnSpc>
                <a:spcPct val="140000"/>
              </a:lnSpc>
            </a:pP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  <a:sym typeface="+mn-ea"/>
              </a:rPr>
              <a:t>     </a:t>
            </a:r>
            <a:r>
              <a:rPr lang="en-US" altLang="zh-CN" sz="2100" dirty="0">
                <a:solidFill>
                  <a:srgbClr val="363636"/>
                </a:solidFill>
                <a:ea typeface="宋体" panose="02010600030101010101" pitchFamily="2" charset="-122"/>
                <a:sym typeface="+mn-ea"/>
              </a:rPr>
              <a:t>C.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  <a:sym typeface="+mn-ea"/>
              </a:rPr>
              <a:t>韩愈    唐朝　　　　</a:t>
            </a:r>
            <a:r>
              <a:rPr lang="en-US" sz="2100" dirty="0">
                <a:solidFill>
                  <a:srgbClr val="363636"/>
                </a:solidFill>
                <a:latin typeface="Verdana" panose="020B0604030504040204" charset="0"/>
                <a:ea typeface="宋体" panose="02010600030101010101" pitchFamily="2" charset="-122"/>
                <a:sym typeface="+mn-ea"/>
              </a:rPr>
              <a:t>   D</a:t>
            </a:r>
            <a:r>
              <a:rPr lang="zh-CN" altLang="en-US" sz="2100" dirty="0">
                <a:solidFill>
                  <a:srgbClr val="363636"/>
                </a:solidFill>
                <a:ea typeface="宋体" panose="02010600030101010101" pitchFamily="2" charset="-122"/>
                <a:sym typeface="+mn-ea"/>
              </a:rPr>
              <a:t>．韩非    战国</a:t>
            </a:r>
            <a:endParaRPr lang="zh-CN" altLang="en-US" sz="2100" dirty="0">
              <a:solidFill>
                <a:srgbClr val="363636"/>
              </a:solidFill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25051" y="1102043"/>
            <a:ext cx="46767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867876" y="2894648"/>
            <a:ext cx="46767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718" y="1658302"/>
            <a:ext cx="3011805" cy="286321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1151" y="1843564"/>
            <a:ext cx="2777490" cy="268033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31019" y="42767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新课导入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15829" y="1161097"/>
            <a:ext cx="5725001" cy="51149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2400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谁能给大家讲讲下面的语言故事呢？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093974" y="1474839"/>
            <a:ext cx="1637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BF8F5"/>
                </a:solidFill>
              </a:rPr>
              <a:t>https://www.ypppt.com/</a:t>
            </a:r>
            <a:endParaRPr lang="zh-CN" altLang="en-US" sz="1100" dirty="0">
              <a:solidFill>
                <a:srgbClr val="FBF8F5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课后练习</a:t>
            </a:r>
          </a:p>
        </p:txBody>
      </p:sp>
      <p:sp>
        <p:nvSpPr>
          <p:cNvPr id="15363" name="文本占位符 15362"/>
          <p:cNvSpPr>
            <a:spLocks noGrp="1"/>
          </p:cNvSpPr>
          <p:nvPr/>
        </p:nvSpPr>
        <p:spPr>
          <a:xfrm>
            <a:off x="1361599" y="1480661"/>
            <a:ext cx="6161246" cy="2406015"/>
          </a:xfr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buNone/>
            </a:pPr>
            <a:r>
              <a:rPr lang="zh-CN" altLang="en-US" sz="2400" b="1" spc="3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一、生活中怎样避免“自相矛盾”的事</a:t>
            </a:r>
          </a:p>
          <a:p>
            <a:pPr fontAlgn="auto">
              <a:lnSpc>
                <a:spcPct val="130000"/>
              </a:lnSpc>
              <a:buNone/>
            </a:pPr>
            <a:r>
              <a:rPr lang="zh-CN" altLang="en-US" sz="2400" b="1" spc="3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情发生，你能否举些例子?</a:t>
            </a:r>
            <a:endParaRPr lang="zh-CN" altLang="en-US" sz="2400" b="1" spc="3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30000"/>
              </a:lnSpc>
              <a:buNone/>
            </a:pPr>
            <a:r>
              <a:rPr lang="zh-CN" altLang="en-US" sz="2400" b="1" spc="3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二、</a:t>
            </a:r>
            <a:r>
              <a:rPr lang="zh-CN" altLang="en-US" sz="2400" b="1" spc="3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课外阅读二至三个寓言故事，写一</a:t>
            </a:r>
          </a:p>
          <a:p>
            <a:pPr fontAlgn="auto">
              <a:lnSpc>
                <a:spcPct val="130000"/>
              </a:lnSpc>
              <a:buNone/>
            </a:pPr>
            <a:r>
              <a:rPr lang="zh-CN" altLang="en-US" sz="2400" b="1" spc="3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写你读后的感受。</a:t>
            </a:r>
            <a:endParaRPr lang="zh-CN" altLang="en-US" sz="2400" b="1" spc="3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3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3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3">
                                            <p:txEl>
                                              <p:charRg st="0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536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536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536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536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536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5363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课外拓展</a:t>
            </a:r>
          </a:p>
        </p:txBody>
      </p:sp>
      <p:sp>
        <p:nvSpPr>
          <p:cNvPr id="2" name="文本框 11"/>
          <p:cNvSpPr txBox="1"/>
          <p:nvPr/>
        </p:nvSpPr>
        <p:spPr>
          <a:xfrm>
            <a:off x="738664" y="1513047"/>
            <a:ext cx="7874794" cy="3169444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Dot"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战国时期，有一个叫将闾的学者，鲁国的国君听说他很有见识，便召见他，请他讲一讲如何治理国家的事，将闾推辞不掉，便对鲁国的国君说：“要实行恭敬和节俭，擢用公正忠诚的人，行政大公无私，人民谁敢不和睦相处呢？”</a:t>
            </a:r>
          </a:p>
          <a:p>
            <a:pPr fontAlgn="auto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将闾离开鲁国国君，总觉得自己说的不一定对，于是他找到当时很有名望的一个学者，名叫季彻，将闾向季彻说了给鲁国国君说的话，问季彻自己说的是否对。季彻听了没有说对也没有说不对，就给将闾讲了一个小故事。　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589973" y="1049655"/>
            <a:ext cx="1646926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100" b="1" spc="45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</a:t>
            </a:r>
            <a:r>
              <a:rPr lang="zh-CN" altLang="en-US" sz="2100" b="1" spc="4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螳臂挡车</a:t>
            </a:r>
            <a:endParaRPr lang="zh-CN" altLang="en-US" sz="2100" b="1" spc="45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1"/>
          <p:cNvSpPr txBox="1"/>
          <p:nvPr/>
        </p:nvSpPr>
        <p:spPr>
          <a:xfrm>
            <a:off x="214313" y="840582"/>
            <a:ext cx="8714899" cy="3946684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Dot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 季彻说：“一天他驾车出游，路上见一个螳螂在车辙里。它看到我的车子过来了，便奋力举起了它的双臂，企图阻止我的车子前进，我看着他的样子又佩服又可怜，佩服它的勇敢，可怜它的不自量力。”说完他哈哈地笑了。</a:t>
            </a:r>
          </a:p>
          <a:p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将闾吃惊地说：“先生是说鲁国国君照我说的去做，要实现圣明之治，如同螳螂挡车是不能胜任的吧！”季彻没有回答，他说：“最伟大的圣人治理天下的做法是，顺应民心的自然活动，来完成教化，改易俗习。这样人民都能去掉有害心思，增进专一于道的志向。就好像随本性自然形成，而不知为什么会这样。要使天下皆同一于自然之德，必须使内心安定才是。”</a:t>
            </a:r>
          </a:p>
          <a:p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鲁国的国君照将闾的见解治理国家，麻烦事一天比一天多，连自己也处于危险境地，他就不再实行了。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819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962016" y="1198485"/>
            <a:ext cx="1584325" cy="121205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7500">
                <a:latin typeface="Comic Sans MS" panose="030F0702030302020204" pitchFamily="66" charset="0"/>
                <a:ea typeface="楷体_GB2312" panose="02010609030101010101" charset="-122"/>
              </a:rPr>
              <a:t>矛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645" y="1219200"/>
            <a:ext cx="1102995" cy="1106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扫描00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1858" y="1306830"/>
            <a:ext cx="1262063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扫描00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41358" y="1306830"/>
            <a:ext cx="1322388" cy="113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 descr="扫描00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93883" y="1306830"/>
            <a:ext cx="969963" cy="113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1226" y="1708072"/>
            <a:ext cx="533400" cy="48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42502" y="3018474"/>
            <a:ext cx="1439863" cy="121205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7500">
                <a:latin typeface="Comic Sans MS" panose="030F0702030302020204" pitchFamily="66" charset="0"/>
                <a:ea typeface="楷体_GB2312" panose="02010609030101010101" charset="-122"/>
              </a:rPr>
              <a:t>盾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021" y="2933224"/>
            <a:ext cx="1062990" cy="129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53603" y="3133249"/>
            <a:ext cx="3202305" cy="940594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890861" y="1788319"/>
            <a:ext cx="167830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/>
              <a:t>（锐利）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890861" y="3590449"/>
            <a:ext cx="167830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/>
              <a:t>（坚固）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13314" grpId="1" animBg="1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1019" y="42767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参考资料</a:t>
            </a:r>
          </a:p>
        </p:txBody>
      </p:sp>
      <p:pic>
        <p:nvPicPr>
          <p:cNvPr id="3" name="图片 2" descr="u=698733713,18365718&amp;fm=26&amp;gp=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AF3BF">
                  <a:alpha val="100000"/>
                </a:srgbClr>
              </a:clrFrom>
              <a:clrTo>
                <a:srgbClr val="FAF3B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194" y="1546860"/>
            <a:ext cx="3675221" cy="2721293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4402455" y="1739265"/>
            <a:ext cx="4190048" cy="246792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《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自相矛盾</a:t>
            </a:r>
            <a:r>
              <a:rPr lang="en-US" altLang="zh-CN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》</a:t>
            </a:r>
            <a:r>
              <a:rPr lang="zh-CN" altLang="en-US" sz="24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出自于</a:t>
            </a:r>
            <a:r>
              <a:rPr lang="en-US" altLang="zh-CN" sz="24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《</a:t>
            </a:r>
            <a:r>
              <a:rPr lang="zh-CN" altLang="en-US" sz="24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韩非子</a:t>
            </a:r>
            <a:r>
              <a:rPr lang="en-US" altLang="zh-CN" sz="24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》</a:t>
            </a:r>
            <a:r>
              <a:rPr lang="zh-CN" altLang="en-US" sz="2400" dirty="0">
                <a:solidFill>
                  <a:srgbClr val="363636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一则成语故事。指不连贯的性格或心情，后来讽刺那些言行不一致，前后不协调的人。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韩非子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047" y="1149192"/>
            <a:ext cx="1579721" cy="2133124"/>
          </a:xfrm>
          <a:prstGeom prst="rect">
            <a:avLst/>
          </a:prstGeom>
        </p:spPr>
      </p:pic>
      <p:pic>
        <p:nvPicPr>
          <p:cNvPr id="3" name="图片 2" descr="u=2965914170,552469760&amp;fm=26&amp;gp=0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0799" y="2565083"/>
            <a:ext cx="2431256" cy="2149316"/>
          </a:xfrm>
          <a:prstGeom prst="rect">
            <a:avLst/>
          </a:prstGeom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78180" y="1223962"/>
            <a:ext cx="7383304" cy="300704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zh-CN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    《</a:t>
            </a:r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韩非子</a:t>
            </a:r>
            <a:r>
              <a:rPr lang="zh-CN" altLang="zh-CN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》</a:t>
            </a:r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是收录战国时期哲学家韩非及</a:t>
            </a:r>
          </a:p>
          <a:p>
            <a:pPr fontAlgn="auto">
              <a:lnSpc>
                <a:spcPct val="130000"/>
              </a:lnSpc>
            </a:pPr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其弟子的作品集。其中记载了大量的脍炙人口</a:t>
            </a:r>
          </a:p>
          <a:p>
            <a:pPr fontAlgn="auto">
              <a:lnSpc>
                <a:spcPct val="130000"/>
              </a:lnSpc>
            </a:pPr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的寓言故事，最著名的有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“自相矛盾”“守株</a:t>
            </a:r>
          </a:p>
          <a:p>
            <a:pPr fontAlgn="auto">
              <a:lnSpc>
                <a:spcPct val="13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待兔”“滥竽充数”“老马识途”</a:t>
            </a:r>
            <a:endParaRPr lang="zh-CN" altLang="en-US" sz="21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         等等。这些生动的寓言故事，蕴</a:t>
            </a:r>
          </a:p>
          <a:p>
            <a:pPr fontAlgn="auto">
              <a:lnSpc>
                <a:spcPct val="130000"/>
              </a:lnSpc>
            </a:pPr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含着深刻的哲理，启迪了人们的智慧，具有较高</a:t>
            </a:r>
          </a:p>
          <a:p>
            <a:pPr fontAlgn="auto">
              <a:lnSpc>
                <a:spcPct val="130000"/>
              </a:lnSpc>
            </a:pPr>
            <a:r>
              <a:rPr lang="zh-CN" altLang="en-US" sz="21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的文学价值。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2444" y="42767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学习目标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250633" y="1287780"/>
            <a:ext cx="6953250" cy="1089660"/>
            <a:chOff x="2626" y="2704"/>
            <a:chExt cx="14600" cy="2288"/>
          </a:xfrm>
        </p:grpSpPr>
        <p:sp>
          <p:nvSpPr>
            <p:cNvPr id="3" name="椭圆 2"/>
            <p:cNvSpPr/>
            <p:nvPr/>
          </p:nvSpPr>
          <p:spPr>
            <a:xfrm>
              <a:off x="2626" y="2719"/>
              <a:ext cx="1146" cy="1146"/>
            </a:xfrm>
            <a:prstGeom prst="ellipse">
              <a:avLst/>
            </a:prstGeom>
            <a:noFill/>
            <a:ln w="28575">
              <a:solidFill>
                <a:srgbClr val="6D6C7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826" y="2758"/>
              <a:ext cx="781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>
                  <a:solidFill>
                    <a:srgbClr val="6D6C70"/>
                  </a:solidFill>
                  <a:latin typeface="+mj-ea"/>
                  <a:ea typeface="+mj-ea"/>
                </a:rPr>
                <a:t>1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26" y="2704"/>
              <a:ext cx="13200" cy="2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认识</a:t>
              </a:r>
              <a:r>
                <a:rPr lang="en-US" altLang="zh-CN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“</a:t>
              </a: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吾、弗</a:t>
              </a:r>
              <a:r>
                <a:rPr lang="en-US" altLang="zh-CN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”</a:t>
              </a: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等</a:t>
              </a:r>
              <a:r>
                <a:rPr lang="en-US" altLang="zh-CN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3</a:t>
              </a: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个生字，会写</a:t>
              </a:r>
              <a:r>
                <a:rPr lang="en-US" altLang="zh-CN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“</a:t>
              </a: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矛、盾</a:t>
              </a:r>
              <a:r>
                <a:rPr lang="en-US" altLang="zh-CN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”</a:t>
              </a: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等</a:t>
              </a:r>
              <a:r>
                <a:rPr lang="en-US" altLang="zh-CN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4</a:t>
              </a: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个生字。理解文言文字词。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50633" y="2439352"/>
            <a:ext cx="6953250" cy="1089660"/>
            <a:chOff x="2626" y="2704"/>
            <a:chExt cx="14600" cy="2288"/>
          </a:xfrm>
        </p:grpSpPr>
        <p:sp>
          <p:nvSpPr>
            <p:cNvPr id="8" name="椭圆 7"/>
            <p:cNvSpPr/>
            <p:nvPr/>
          </p:nvSpPr>
          <p:spPr>
            <a:xfrm>
              <a:off x="2626" y="2719"/>
              <a:ext cx="1146" cy="1146"/>
            </a:xfrm>
            <a:prstGeom prst="ellipse">
              <a:avLst/>
            </a:prstGeom>
            <a:noFill/>
            <a:ln w="28575">
              <a:solidFill>
                <a:srgbClr val="6D6C7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790" y="2758"/>
              <a:ext cx="781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>
                  <a:solidFill>
                    <a:srgbClr val="6D6C70"/>
                  </a:solidFill>
                  <a:latin typeface="+mj-ea"/>
                  <a:ea typeface="+mj-ea"/>
                </a:rPr>
                <a:t>2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026" y="2704"/>
              <a:ext cx="13200" cy="2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有感情地朗读课文，能用自己的话讲讲这个故事。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250633" y="3564732"/>
            <a:ext cx="6953250" cy="591027"/>
            <a:chOff x="2626" y="2704"/>
            <a:chExt cx="14600" cy="1241"/>
          </a:xfrm>
        </p:grpSpPr>
        <p:sp>
          <p:nvSpPr>
            <p:cNvPr id="12" name="椭圆 11"/>
            <p:cNvSpPr/>
            <p:nvPr/>
          </p:nvSpPr>
          <p:spPr>
            <a:xfrm>
              <a:off x="2626" y="2719"/>
              <a:ext cx="1146" cy="1146"/>
            </a:xfrm>
            <a:prstGeom prst="ellipse">
              <a:avLst/>
            </a:prstGeom>
            <a:noFill/>
            <a:ln w="28575">
              <a:solidFill>
                <a:srgbClr val="6D6C7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790" y="2758"/>
              <a:ext cx="781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>
                  <a:solidFill>
                    <a:srgbClr val="6D6C70"/>
                  </a:solidFill>
                  <a:latin typeface="+mj-ea"/>
                  <a:ea typeface="+mj-ea"/>
                </a:rPr>
                <a:t>3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026" y="2704"/>
              <a:ext cx="13200" cy="1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zh-CN" altLang="en-US" sz="2700" b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体会寓言故事所告诉我们的道理</a:t>
              </a: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初读课文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36772" y="903923"/>
            <a:ext cx="7337584" cy="493347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dirty="0"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自相矛盾</a:t>
            </a:r>
            <a:r>
              <a:rPr lang="zh-CN" altLang="en-US" sz="3300" b="1" dirty="0">
                <a:latin typeface="楷体_GB2312" panose="02010609030101010101" charset="-122"/>
                <a:ea typeface="楷体_GB2312" panose="02010609030101010101" charset="-122"/>
              </a:rPr>
              <a:t> </a:t>
            </a:r>
          </a:p>
          <a:p>
            <a:pPr fontAlgn="auto">
              <a:lnSpc>
                <a:spcPct val="130000"/>
              </a:lnSpc>
              <a:spcBef>
                <a:spcPct val="50000"/>
              </a:spcBef>
            </a:pPr>
            <a:r>
              <a:rPr lang="zh-CN" altLang="en-US" sz="1800" b="1" dirty="0">
                <a:latin typeface="楷体_GB2312" panose="02010609030101010101" charset="-122"/>
                <a:ea typeface="楷体_GB2312" panose="02010609030101010101" charset="-122"/>
              </a:rPr>
              <a:t>                                  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 </a:t>
            </a:r>
            <a:r>
              <a:rPr lang="zh-CN" altLang="zh-CN" sz="24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——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  <a:cs typeface="仿宋" panose="02010609060101010101" pitchFamily="49" charset="-122"/>
              </a:rPr>
              <a:t>韩非子</a:t>
            </a:r>
            <a:endParaRPr lang="en-US" altLang="zh-CN" sz="2400" b="1" dirty="0">
              <a:latin typeface="仿宋" panose="02010609060101010101" pitchFamily="49" charset="-122"/>
              <a:ea typeface="仿宋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华文仿宋" panose="02010600040101010101" charset="-122"/>
                <a:ea typeface="华文仿宋" panose="02010600040101010101" charset="-122"/>
                <a:cs typeface="华文仿宋" panose="02010600040101010101" charset="-122"/>
              </a:rPr>
              <a:t>      </a:t>
            </a:r>
            <a:r>
              <a:rPr lang="en-US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楚人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鬻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盾与矛者，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誉之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曰：</a:t>
            </a:r>
            <a:r>
              <a:rPr lang="en-US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吾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盾之坚，物莫能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也。</a:t>
            </a:r>
            <a:r>
              <a:rPr lang="en-US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又誉其矛曰：</a:t>
            </a:r>
            <a:r>
              <a:rPr lang="en-US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吾矛之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利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，于物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无不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陷也。</a:t>
            </a:r>
            <a:r>
              <a:rPr lang="en-US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或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曰：</a:t>
            </a:r>
            <a:r>
              <a:rPr lang="en-US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"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以子之矛陷子之盾，何如？</a:t>
            </a:r>
            <a:r>
              <a:rPr lang="en-US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其人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弗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应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也。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夫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不可陷之盾与无不陷之矛，不可</a:t>
            </a:r>
            <a:r>
              <a:rPr lang="zh-CN" altLang="zh-CN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同世而立</a:t>
            </a:r>
            <a:r>
              <a:rPr lang="zh-CN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zh-CN" altLang="en-US" sz="2400" b="1" dirty="0">
              <a:solidFill>
                <a:srgbClr val="363636"/>
              </a:solidFill>
              <a:latin typeface="华文仿宋" panose="02010600040101010101" charset="-122"/>
              <a:ea typeface="华文仿宋" panose="02010600040101010101" charset="-122"/>
              <a:cs typeface="华文仿宋" panose="02010600040101010101" charset="-122"/>
            </a:endParaRPr>
          </a:p>
          <a:p>
            <a:pPr>
              <a:spcBef>
                <a:spcPct val="50000"/>
              </a:spcBef>
            </a:pPr>
            <a:endParaRPr lang="en-US" altLang="zh-CN" sz="1800" b="1" dirty="0">
              <a:latin typeface="楷体_GB2312" panose="02010609030101010101" charset="-122"/>
              <a:ea typeface="楷体_GB2312" panose="02010609030101010101" charset="-122"/>
            </a:endParaRPr>
          </a:p>
          <a:p>
            <a:pPr>
              <a:spcBef>
                <a:spcPct val="50000"/>
              </a:spcBef>
            </a:pPr>
            <a:endParaRPr lang="en-US" altLang="zh-CN" sz="1800" b="1" dirty="0">
              <a:latin typeface="楷体_GB2312" panose="02010609030101010101" charset="-122"/>
              <a:ea typeface="楷体_GB2312" panose="02010609030101010101" charset="-122"/>
            </a:endParaRPr>
          </a:p>
          <a:p>
            <a:pPr>
              <a:spcBef>
                <a:spcPct val="50000"/>
              </a:spcBef>
            </a:pPr>
            <a:endParaRPr lang="zh-CN" altLang="en-US" sz="1800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字词解释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52976" y="1196816"/>
            <a:ext cx="6930390" cy="9544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楚人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鬻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盾与矛者，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誉之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曰：</a:t>
            </a:r>
            <a:r>
              <a:rPr 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吾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盾之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坚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，物莫能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也。</a:t>
            </a:r>
            <a:r>
              <a:rPr 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endParaRPr lang="zh-CN" altLang="en-US" sz="2400" b="1" spc="150" dirty="0">
              <a:solidFill>
                <a:srgbClr val="36363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02544" y="2201227"/>
            <a:ext cx="6787991" cy="22831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>
              <a:lnSpc>
                <a:spcPct val="120000"/>
              </a:lnSpc>
            </a:pP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楚人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楚国人。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     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鬻（</a:t>
            </a:r>
            <a:r>
              <a:rPr lang="en-US" altLang="zh-CN" sz="2400" dirty="0" err="1">
                <a:solidFill>
                  <a:srgbClr val="000000"/>
                </a:solidFill>
                <a:ea typeface="宋体" panose="02010600030101010101" pitchFamily="2" charset="-122"/>
              </a:rPr>
              <a:t>yù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卖。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</a:p>
          <a:p>
            <a:pPr indent="200025">
              <a:lnSpc>
                <a:spcPct val="120000"/>
              </a:lnSpc>
            </a:pP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誉之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夸耀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盾。誉，称赞，这里有</a:t>
            </a:r>
          </a:p>
          <a:p>
            <a:pPr indent="200025">
              <a:lnSpc>
                <a:spcPct val="12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夸耀，吹嘘的意思。 </a:t>
            </a:r>
          </a:p>
          <a:p>
            <a:pPr indent="200025">
              <a:lnSpc>
                <a:spcPct val="120000"/>
              </a:lnSpc>
            </a:pP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吾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我。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                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坚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坚硬。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</a:p>
          <a:p>
            <a:pPr indent="200025">
              <a:lnSpc>
                <a:spcPct val="120000"/>
              </a:lnSpc>
            </a:pP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陷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】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刺破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9589" y="426720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句子翻译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52976" y="1196816"/>
            <a:ext cx="6930390" cy="9544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楚人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鬻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盾与矛者，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誉之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曰：</a:t>
            </a:r>
            <a:r>
              <a:rPr 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吾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盾之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坚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，物莫能</a:t>
            </a:r>
            <a:r>
              <a:rPr lang="zh-CN" altLang="en-US" sz="2400" b="1" spc="15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</a:t>
            </a:r>
            <a:r>
              <a:rPr lang="zh-CN" alt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也。</a:t>
            </a:r>
            <a:r>
              <a:rPr lang="en-US" sz="2400" b="1" spc="150" dirty="0">
                <a:solidFill>
                  <a:srgbClr val="363636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endParaRPr lang="zh-CN" altLang="en-US" sz="2400" b="1" spc="150" dirty="0">
              <a:solidFill>
                <a:srgbClr val="363636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1055" y="2491740"/>
            <a:ext cx="4365308" cy="19883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 algn="just">
              <a:lnSpc>
                <a:spcPct val="130000"/>
              </a:lnSpc>
            </a:pPr>
            <a:r>
              <a:rPr lang="en-US" altLang="zh-CN" sz="2400" b="1">
                <a:solidFill>
                  <a:srgbClr val="7105C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</a:t>
            </a:r>
            <a:r>
              <a:rPr lang="zh-CN" altLang="en-US" sz="2400" b="1">
                <a:solidFill>
                  <a:srgbClr val="7105C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楚国有个卖矛又卖盾的人，他夸耀自己的盾，说：</a:t>
            </a:r>
            <a:r>
              <a:rPr lang="en-US" altLang="zh-CN" sz="2400" b="1">
                <a:solidFill>
                  <a:srgbClr val="7105C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“</a:t>
            </a:r>
            <a:r>
              <a:rPr lang="zh-CN" altLang="en-US" sz="2400" b="1">
                <a:solidFill>
                  <a:srgbClr val="7105C2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我的盾很坚硬，无论用什么东西都无法刺破它！”</a:t>
            </a:r>
          </a:p>
        </p:txBody>
      </p:sp>
      <p:pic>
        <p:nvPicPr>
          <p:cNvPr id="4" name="图片 3" descr="趣味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1632" y="2193608"/>
            <a:ext cx="3559969" cy="241506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1106</Words>
  <Application>Microsoft Office PowerPoint</Application>
  <PresentationFormat>全屏显示(16:9)</PresentationFormat>
  <Paragraphs>117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Meiryo</vt:lpstr>
      <vt:lpstr>仿宋</vt:lpstr>
      <vt:lpstr>黑体</vt:lpstr>
      <vt:lpstr>华文仿宋</vt:lpstr>
      <vt:lpstr>楷体</vt:lpstr>
      <vt:lpstr>楷体_GB2312</vt:lpstr>
      <vt:lpstr>隶书</vt:lpstr>
      <vt:lpstr>宋体</vt:lpstr>
      <vt:lpstr>微软雅黑</vt:lpstr>
      <vt:lpstr>新宋体</vt:lpstr>
      <vt:lpstr>Arial</vt:lpstr>
      <vt:lpstr>Calibri</vt:lpstr>
      <vt:lpstr>Calibri Light</vt:lpstr>
      <vt:lpstr>Comic Sans MS</vt:lpstr>
      <vt:lpstr>Verdana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21</cp:revision>
  <dcterms:created xsi:type="dcterms:W3CDTF">2019-06-12T11:34:00Z</dcterms:created>
  <dcterms:modified xsi:type="dcterms:W3CDTF">2021-10-24T06:45:34Z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