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.xml" ContentType="application/vnd.openxmlformats-officedocument.presentationml.tag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2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2"/>
  </p:sldMasterIdLst>
  <p:notesMasterIdLst>
    <p:notesMasterId r:id="rId27"/>
  </p:notesMasterIdLst>
  <p:handoutMasterIdLst>
    <p:handoutMasterId r:id="rId28"/>
  </p:handoutMasterIdLst>
  <p:sldIdLst>
    <p:sldId id="256" r:id="rId3"/>
    <p:sldId id="257" r:id="rId4"/>
    <p:sldId id="258" r:id="rId5"/>
    <p:sldId id="259" r:id="rId6"/>
    <p:sldId id="278" r:id="rId7"/>
    <p:sldId id="279" r:id="rId8"/>
    <p:sldId id="269" r:id="rId9"/>
    <p:sldId id="281" r:id="rId10"/>
    <p:sldId id="282" r:id="rId11"/>
    <p:sldId id="283" r:id="rId12"/>
    <p:sldId id="285" r:id="rId13"/>
    <p:sldId id="280" r:id="rId14"/>
    <p:sldId id="286" r:id="rId15"/>
    <p:sldId id="287" r:id="rId16"/>
    <p:sldId id="288" r:id="rId17"/>
    <p:sldId id="289" r:id="rId18"/>
    <p:sldId id="292" r:id="rId19"/>
    <p:sldId id="262" r:id="rId20"/>
    <p:sldId id="293" r:id="rId21"/>
    <p:sldId id="295" r:id="rId22"/>
    <p:sldId id="294" r:id="rId23"/>
    <p:sldId id="274" r:id="rId24"/>
    <p:sldId id="277" r:id="rId25"/>
    <p:sldId id="296" r:id="rId26"/>
  </p:sldIdLst>
  <p:sldSz cx="9144000" cy="5143500" type="screen16x9"/>
  <p:notesSz cx="7104063" cy="10234613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7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505F2C04-C923-438B-8C0F-E0CD2BADF298}">
      <wppc:fontMiss xmlns:wppc="http://www.wps.cn/officeDocument/PresentationCustomData" xmlns="" type="true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9D9D9"/>
    <a:srgbClr val="8FDDF3"/>
    <a:srgbClr val="E6F5FB"/>
    <a:srgbClr val="D9EFF8"/>
    <a:srgbClr val="B2B2B2"/>
    <a:srgbClr val="202020"/>
    <a:srgbClr val="323232"/>
    <a:srgbClr val="CC33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77" autoAdjust="0"/>
    <p:restoredTop sz="96314" autoAdjust="0"/>
  </p:normalViewPr>
  <p:slideViewPr>
    <p:cSldViewPr snapToGrid="0" showGuides="1">
      <p:cViewPr varScale="1">
        <p:scale>
          <a:sx n="143" d="100"/>
          <a:sy n="143" d="100"/>
        </p:scale>
        <p:origin x="744" y="120"/>
      </p:cViewPr>
      <p:guideLst>
        <p:guide orient="horz" pos="1574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  <a:pPr/>
              <a:t>2021/10/24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14488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zh-CN" altLang="en-US" smtClean="0"/>
              <a:pPr/>
              <a:t>2021/10/24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6719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12664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32661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89611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/>
          <a:p>
            <a:fld id="{760FBDFE-C587-4B4C-A407-44438C67B59E}" type="datetimeFigureOut">
              <a:rPr lang="zh-CN" altLang="en-US" smtClean="0"/>
              <a:pPr/>
              <a:t>2021/10/24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lIns="68580" tIns="34290" rIns="68580" bIns="34290"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0" y="413658"/>
            <a:ext cx="7886700" cy="4169228"/>
          </a:xfrm>
        </p:spPr>
        <p:txBody>
          <a:bodyPr lIns="68580" tIns="34290" rIns="68580" bIns="3429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438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8520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9258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1753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0153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2212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4242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8870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439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1596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428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/>
          <a:p>
            <a:fld id="{760FBDFE-C587-4B4C-A407-44438C67B59E}" type="datetimeFigureOut">
              <a:rPr lang="zh-CN" altLang="en-US" smtClean="0"/>
              <a:pPr/>
              <a:t>2021/10/24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lIns="68580" tIns="34290" rIns="68580" bIns="34290"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485060" y="95250"/>
            <a:ext cx="3123900" cy="1200150"/>
          </a:xfrm>
        </p:spPr>
        <p:txBody>
          <a:bodyPr lIns="68580" tIns="34290" rIns="68580" bIns="34290" anchor="ctr" anchorCtr="0">
            <a:normAutofit/>
          </a:bodyPr>
          <a:lstStyle>
            <a:lvl1pPr>
              <a:defRPr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3888001" y="574765"/>
            <a:ext cx="4363031" cy="3820835"/>
          </a:xfrm>
        </p:spPr>
        <p:txBody>
          <a:bodyPr lIns="68580" tIns="34290" rIns="68580" bIns="34290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88870" y="1543050"/>
            <a:ext cx="3123900" cy="2858691"/>
          </a:xfrm>
        </p:spPr>
        <p:txBody>
          <a:bodyPr lIns="68580" tIns="34290" rIns="68580" bIns="34290">
            <a:normAutofit/>
          </a:bodyPr>
          <a:lstStyle>
            <a:lvl1pPr marL="0" indent="0">
              <a:lnSpc>
                <a:spcPct val="150000"/>
              </a:lnSpc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/>
          <a:p>
            <a:fld id="{9EFD9D74-47D9-4702-A33C-335B63B48DBF}" type="datetimeFigureOut">
              <a:rPr lang="zh-CN" altLang="en-US" smtClean="0"/>
              <a:pPr/>
              <a:t>2021/10/24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lIns="68580" tIns="34290" rIns="68580" bIns="34290"/>
          <a:lstStyle/>
          <a:p>
            <a:fld id="{FABC47A4-756D-490B-A52F-7D9E2C9FC05F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8" name="直接连接符 7" hidden="1"/>
          <p:cNvCxnSpPr/>
          <p:nvPr userDrawn="1"/>
        </p:nvCxnSpPr>
        <p:spPr>
          <a:xfrm>
            <a:off x="557213" y="325755"/>
            <a:ext cx="0" cy="10434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368363" y="273844"/>
            <a:ext cx="1146987" cy="4358879"/>
          </a:xfrm>
        </p:spPr>
        <p:txBody>
          <a:bodyPr vert="eaVert" lIns="68580" tIns="34290" rIns="68580" bIns="34290">
            <a:normAutofit/>
          </a:bodyPr>
          <a:lstStyle>
            <a:lvl1pPr>
              <a:defRPr sz="27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6659969" cy="4358879"/>
          </a:xfrm>
        </p:spPr>
        <p:txBody>
          <a:bodyPr vert="eaVert" lIns="68580" tIns="34290" rIns="68580" bIns="3429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/>
          <a:p>
            <a:fld id="{760FBDFE-C587-4B4C-A407-44438C67B59E}" type="datetimeFigureOut">
              <a:rPr lang="zh-CN" altLang="en-US" smtClean="0"/>
              <a:pPr/>
              <a:t>2021/10/24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lIns="68580" tIns="34290" rIns="68580" bIns="34290"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KSO_TEMPLATE" hidden="1"/>
          <p:cNvSpPr/>
          <p:nvPr userDrawn="1">
            <p:custDataLst>
              <p:tags r:id="rId12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368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3" Type="http://schemas.openxmlformats.org/officeDocument/2006/relationships/tags" Target="../tags/tag25.xml"/><Relationship Id="rId7" Type="http://schemas.openxmlformats.org/officeDocument/2006/relationships/tags" Target="../tags/tag29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4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149691" y="1434465"/>
            <a:ext cx="859155" cy="20431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244942" y="3334"/>
            <a:ext cx="940594" cy="223027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5316379" y="666274"/>
            <a:ext cx="526256" cy="2463165"/>
          </a:xfrm>
          <a:prstGeom prst="rect">
            <a:avLst/>
          </a:prstGeom>
          <a:noFill/>
        </p:spPr>
        <p:txBody>
          <a:bodyPr vert="horz" wrap="square" lIns="68580" tIns="34290" rIns="68580" bIns="34290" rtlCol="0">
            <a:spAutoFit/>
          </a:bodyPr>
          <a:lstStyle/>
          <a:p>
            <a:pPr algn="dist">
              <a:lnSpc>
                <a:spcPts val="6225"/>
              </a:lnSpc>
            </a:pPr>
            <a:r>
              <a:rPr lang="zh-CN" altLang="en-US" sz="4500" b="1" dirty="0">
                <a:latin typeface="方正细珊瑚简体" panose="03000509000000000000" charset="-122"/>
                <a:ea typeface="方正细珊瑚简体" panose="03000509000000000000" charset="-122"/>
              </a:rPr>
              <a:t>十五课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069431" y="1192530"/>
            <a:ext cx="1660684" cy="1731243"/>
          </a:xfrm>
          <a:prstGeom prst="rect">
            <a:avLst/>
          </a:prstGeom>
          <a:noFill/>
        </p:spPr>
        <p:txBody>
          <a:bodyPr vert="horz" wrap="square" lIns="68580" tIns="34290" rIns="68580" bIns="34290" rtlCol="0">
            <a:spAutoFit/>
          </a:bodyPr>
          <a:lstStyle/>
          <a:p>
            <a:pPr algn="dist">
              <a:lnSpc>
                <a:spcPct val="100000"/>
              </a:lnSpc>
            </a:pPr>
            <a:r>
              <a:rPr lang="zh-CN" altLang="en-US" sz="5400" b="1" dirty="0">
                <a:latin typeface="华文仿宋" pitchFamily="2" charset="-122"/>
                <a:ea typeface="华文仿宋" pitchFamily="2" charset="-122"/>
              </a:rPr>
              <a:t>自相矛盾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2955131" y="522923"/>
            <a:ext cx="1952625" cy="3151346"/>
            <a:chOff x="9736" y="3665"/>
            <a:chExt cx="1907" cy="2876"/>
          </a:xfrm>
        </p:grpSpPr>
        <p:cxnSp>
          <p:nvCxnSpPr>
            <p:cNvPr id="9" name="直接连接符 8"/>
            <p:cNvCxnSpPr/>
            <p:nvPr/>
          </p:nvCxnSpPr>
          <p:spPr>
            <a:xfrm flipV="1">
              <a:off x="9737" y="3665"/>
              <a:ext cx="1907" cy="511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9736" y="6031"/>
              <a:ext cx="1907" cy="511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矩形 16"/>
          <p:cNvSpPr/>
          <p:nvPr/>
        </p:nvSpPr>
        <p:spPr>
          <a:xfrm>
            <a:off x="2818447" y="4451033"/>
            <a:ext cx="501968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6796564" y="4019550"/>
            <a:ext cx="501968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>
            <a:off x="0" y="3477578"/>
            <a:ext cx="9143048" cy="1541621"/>
          </a:xfrm>
          <a:custGeom>
            <a:avLst/>
            <a:gdLst>
              <a:gd name="connisteX0" fmla="*/ 8890 w 12190730"/>
              <a:gd name="connsiteY0" fmla="*/ 1859280 h 1859280"/>
              <a:gd name="connisteX1" fmla="*/ 12181205 w 12190730"/>
              <a:gd name="connsiteY1" fmla="*/ 363855 h 1859280"/>
              <a:gd name="connisteX2" fmla="*/ 12190730 w 12190730"/>
              <a:gd name="connsiteY2" fmla="*/ 0 h 1859280"/>
              <a:gd name="connisteX3" fmla="*/ 0 w 12190730"/>
              <a:gd name="connsiteY3" fmla="*/ 1564640 h 1859280"/>
              <a:gd name="connisteX4" fmla="*/ 8890 w 12190730"/>
              <a:gd name="connsiteY4" fmla="*/ 1859280 h 185928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12190730" h="1859280">
                <a:moveTo>
                  <a:pt x="8890" y="1859280"/>
                </a:moveTo>
                <a:lnTo>
                  <a:pt x="12181205" y="363855"/>
                </a:lnTo>
                <a:lnTo>
                  <a:pt x="12190730" y="0"/>
                </a:lnTo>
                <a:lnTo>
                  <a:pt x="0" y="1564640"/>
                </a:lnTo>
                <a:lnTo>
                  <a:pt x="8890" y="185928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连接符 19"/>
          <p:cNvCxnSpPr/>
          <p:nvPr/>
        </p:nvCxnSpPr>
        <p:spPr>
          <a:xfrm flipV="1">
            <a:off x="2390776" y="4090511"/>
            <a:ext cx="6376511" cy="878205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9"/>
          <p:cNvSpPr txBox="1">
            <a:spLocks noChangeArrowheads="1"/>
          </p:cNvSpPr>
          <p:nvPr/>
        </p:nvSpPr>
        <p:spPr bwMode="auto">
          <a:xfrm>
            <a:off x="444329" y="464271"/>
            <a:ext cx="2703195" cy="34432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51434" tIns="25717" rIns="51434" bIns="25717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900" b="1" dirty="0">
                <a:ln>
                  <a:solidFill>
                    <a:schemeClr val="bg1"/>
                  </a:solidFill>
                </a:ln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语文</a:t>
            </a:r>
            <a:r>
              <a:rPr lang="en-US" altLang="zh-CN" sz="1900" b="1" dirty="0">
                <a:ln>
                  <a:solidFill>
                    <a:schemeClr val="bg1"/>
                  </a:solidFill>
                </a:ln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·</a:t>
            </a:r>
            <a:r>
              <a:rPr lang="zh-CN" altLang="en-US" sz="1900" b="1" dirty="0">
                <a:ln>
                  <a:solidFill>
                    <a:schemeClr val="bg1"/>
                  </a:solidFill>
                </a:ln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人教版</a:t>
            </a:r>
            <a:r>
              <a:rPr lang="en-US" altLang="zh-CN" sz="1900" b="1" dirty="0">
                <a:ln>
                  <a:solidFill>
                    <a:schemeClr val="bg1"/>
                  </a:solidFill>
                </a:ln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·</a:t>
            </a:r>
            <a:r>
              <a:rPr lang="zh-CN" altLang="zh-CN" sz="1900" b="1" dirty="0">
                <a:ln>
                  <a:solidFill>
                    <a:schemeClr val="bg1"/>
                  </a:solidFill>
                </a:ln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五</a:t>
            </a:r>
            <a:r>
              <a:rPr lang="zh-CN" altLang="en-US" sz="1900" b="1" dirty="0">
                <a:ln>
                  <a:solidFill>
                    <a:schemeClr val="bg1"/>
                  </a:solidFill>
                </a:ln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年级下</a:t>
            </a:r>
          </a:p>
        </p:txBody>
      </p:sp>
      <p:sp>
        <p:nvSpPr>
          <p:cNvPr id="11" name="文本框 29"/>
          <p:cNvSpPr txBox="1">
            <a:spLocks noChangeArrowheads="1"/>
          </p:cNvSpPr>
          <p:nvPr/>
        </p:nvSpPr>
        <p:spPr bwMode="auto">
          <a:xfrm>
            <a:off x="6473666" y="3223241"/>
            <a:ext cx="1147763" cy="34432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51434" tIns="25717" rIns="51434" bIns="25717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900" b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sz="1900" b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1900" b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课时</a:t>
            </a: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382429" y="221933"/>
            <a:ext cx="4285298" cy="530066"/>
          </a:xfrm>
          <a:prstGeom prst="rect">
            <a:avLst/>
          </a:prstGeom>
          <a:noFill/>
        </p:spPr>
        <p:txBody>
          <a:bodyPr vert="horz" wrap="square" lIns="68580" tIns="34290" rIns="68580" bIns="34290" rtlCol="0">
            <a:spAutoFit/>
            <a:scene3d>
              <a:camera prst="orthographicFront"/>
              <a:lightRig rig="threePt" dir="t"/>
            </a:scene3d>
          </a:bodyPr>
          <a:lstStyle/>
          <a:p>
            <a:pPr algn="dist">
              <a:lnSpc>
                <a:spcPct val="100000"/>
              </a:lnSpc>
            </a:pPr>
            <a:r>
              <a:rPr lang="zh-CN" altLang="en-US" sz="3000" b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提出问题，引发思考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-4286" y="918686"/>
            <a:ext cx="5845969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文本框 99"/>
          <p:cNvSpPr txBox="1"/>
          <p:nvPr/>
        </p:nvSpPr>
        <p:spPr>
          <a:xfrm>
            <a:off x="651986" y="1126332"/>
            <a:ext cx="7840028" cy="330565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70000"/>
              </a:lnSpc>
            </a:pPr>
            <a:r>
              <a:rPr lang="en-US" altLang="zh-CN" sz="41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方正书宋_GBK" charset="0"/>
              </a:rPr>
              <a:t>    </a:t>
            </a:r>
            <a:r>
              <a:rPr lang="zh-CN" altLang="en-US" sz="41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方正书宋_GBK" charset="0"/>
              </a:rPr>
              <a:t>这是一个显而易见的道理，不需要写出来。</a:t>
            </a:r>
          </a:p>
          <a:p>
            <a:pPr algn="ctr">
              <a:lnSpc>
                <a:spcPct val="170000"/>
              </a:lnSpc>
            </a:pPr>
            <a:r>
              <a:rPr lang="zh-CN" altLang="en-US" sz="41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方正书宋_GBK" charset="0"/>
              </a:rPr>
              <a:t>  不写出来可以引起读者的思考。</a:t>
            </a:r>
            <a:endParaRPr lang="en-US" altLang="zh-CN" sz="4100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方正书宋_GBK" charset="0"/>
            </a:endParaRPr>
          </a:p>
        </p:txBody>
      </p:sp>
      <p:cxnSp>
        <p:nvCxnSpPr>
          <p:cNvPr id="2" name="直接连接符 1"/>
          <p:cNvCxnSpPr/>
          <p:nvPr/>
        </p:nvCxnSpPr>
        <p:spPr>
          <a:xfrm>
            <a:off x="275749" y="812483"/>
            <a:ext cx="5845969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651986" y="1455420"/>
            <a:ext cx="7840028" cy="28384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45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方正书宋_GBK" charset="0"/>
              </a:rPr>
              <a:t>从行文的角度看</a:t>
            </a:r>
          </a:p>
          <a:p>
            <a:pPr algn="ctr">
              <a:lnSpc>
                <a:spcPct val="200000"/>
              </a:lnSpc>
            </a:pPr>
            <a:r>
              <a:rPr lang="zh-CN" altLang="en-US" sz="45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方正书宋_GBK" charset="0"/>
              </a:rPr>
              <a:t>不写出来语势更加紧凑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382429" y="221933"/>
            <a:ext cx="4285298" cy="530066"/>
          </a:xfrm>
          <a:prstGeom prst="rect">
            <a:avLst/>
          </a:prstGeom>
          <a:noFill/>
        </p:spPr>
        <p:txBody>
          <a:bodyPr vert="horz" wrap="square" lIns="68580" tIns="34290" rIns="68580" bIns="34290" rtlCol="0">
            <a:spAutoFit/>
            <a:scene3d>
              <a:camera prst="orthographicFront"/>
              <a:lightRig rig="threePt" dir="t"/>
            </a:scene3d>
          </a:bodyPr>
          <a:lstStyle/>
          <a:p>
            <a:pPr algn="dist">
              <a:lnSpc>
                <a:spcPct val="100000"/>
              </a:lnSpc>
            </a:pPr>
            <a:r>
              <a:rPr lang="zh-CN" altLang="en-US" sz="3000" b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提出问题，引发思考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-4286" y="918686"/>
            <a:ext cx="5845969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接连接符 1"/>
          <p:cNvCxnSpPr/>
          <p:nvPr/>
        </p:nvCxnSpPr>
        <p:spPr>
          <a:xfrm>
            <a:off x="275749" y="812483"/>
            <a:ext cx="5845969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4569143" y="4446270"/>
            <a:ext cx="413908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1544479" y="1677353"/>
            <a:ext cx="413908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3827622" y="4598670"/>
            <a:ext cx="413908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849154" y="1550194"/>
            <a:ext cx="413908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9049" y="2870836"/>
            <a:ext cx="9125903" cy="193786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/>
              <a:t> </a:t>
            </a:r>
          </a:p>
        </p:txBody>
      </p:sp>
      <p:cxnSp>
        <p:nvCxnSpPr>
          <p:cNvPr id="2" name="直接连接符 1"/>
          <p:cNvCxnSpPr/>
          <p:nvPr/>
        </p:nvCxnSpPr>
        <p:spPr>
          <a:xfrm>
            <a:off x="829151" y="0"/>
            <a:ext cx="0" cy="51349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359569" y="579121"/>
            <a:ext cx="938689" cy="3827621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499021" y="678657"/>
            <a:ext cx="600164" cy="3638074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</a:bodyPr>
          <a:lstStyle/>
          <a:p>
            <a:pPr algn="dist">
              <a:lnSpc>
                <a:spcPct val="100000"/>
              </a:lnSpc>
            </a:pPr>
            <a:r>
              <a:rPr lang="zh-CN" altLang="en-US" sz="3000" b="1">
                <a:solidFill>
                  <a:schemeClr val="bg1"/>
                </a:solidFill>
                <a:latin typeface="汉仪凌波体简" panose="02010600000101010101" charset="-122"/>
                <a:ea typeface="汉仪凌波体简" panose="02010600000101010101" charset="-122"/>
              </a:rPr>
              <a:t>朗读练习，加深理解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508284" y="579121"/>
            <a:ext cx="7077075" cy="222368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5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“吾盾之坚，</a:t>
            </a:r>
          </a:p>
          <a:p>
            <a:pPr>
              <a:lnSpc>
                <a:spcPct val="140000"/>
              </a:lnSpc>
            </a:pPr>
            <a:r>
              <a:rPr lang="zh-CN" altLang="en-US" sz="5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物莫能陷也。”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798320" y="2997994"/>
            <a:ext cx="6497003" cy="170662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38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方正书宋_GBK" charset="0"/>
              </a:rPr>
              <a:t>    </a:t>
            </a:r>
            <a:r>
              <a:rPr lang="zh-CN" altLang="en-US" sz="38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方正书宋_GBK" charset="0"/>
              </a:rPr>
              <a:t>我的盾坚固得很，随你用什么矛都戳不穿它。</a:t>
            </a:r>
          </a:p>
        </p:txBody>
      </p:sp>
    </p:spTree>
    <p:custDataLst>
      <p:tags r:id="rId1"/>
    </p:custDataLst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9049" y="2870836"/>
            <a:ext cx="9125903" cy="193786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/>
              <a:t> </a:t>
            </a:r>
          </a:p>
        </p:txBody>
      </p:sp>
      <p:cxnSp>
        <p:nvCxnSpPr>
          <p:cNvPr id="2" name="直接连接符 1"/>
          <p:cNvCxnSpPr/>
          <p:nvPr/>
        </p:nvCxnSpPr>
        <p:spPr>
          <a:xfrm>
            <a:off x="829151" y="0"/>
            <a:ext cx="0" cy="51349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359569" y="579121"/>
            <a:ext cx="938689" cy="3827621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499021" y="678657"/>
            <a:ext cx="600164" cy="3638074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</a:bodyPr>
          <a:lstStyle/>
          <a:p>
            <a:pPr algn="dist">
              <a:lnSpc>
                <a:spcPct val="100000"/>
              </a:lnSpc>
            </a:pPr>
            <a:r>
              <a:rPr lang="zh-CN" altLang="en-US" sz="3000" b="1">
                <a:solidFill>
                  <a:schemeClr val="bg1"/>
                </a:solidFill>
                <a:latin typeface="汉仪凌波体简" panose="02010600000101010101" charset="-122"/>
                <a:ea typeface="汉仪凌波体简" panose="02010600000101010101" charset="-122"/>
              </a:rPr>
              <a:t>朗读练习，加深理解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508284" y="579121"/>
            <a:ext cx="7077075" cy="222368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5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“吾矛之利，</a:t>
            </a:r>
          </a:p>
          <a:p>
            <a:pPr>
              <a:lnSpc>
                <a:spcPct val="140000"/>
              </a:lnSpc>
            </a:pPr>
            <a:r>
              <a:rPr lang="zh-CN" altLang="en-US" sz="5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于物无不陷也。”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798320" y="2997994"/>
            <a:ext cx="6497003" cy="170662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38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方正书宋_GBK" charset="0"/>
              </a:rPr>
              <a:t>    </a:t>
            </a:r>
            <a:r>
              <a:rPr lang="zh-CN" altLang="en-US" sz="38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方正书宋_GBK" charset="0"/>
              </a:rPr>
              <a:t>我的矛锐利得很，随你什么盾它都能戳穿。</a:t>
            </a:r>
          </a:p>
        </p:txBody>
      </p:sp>
    </p:spTree>
    <p:custDataLst>
      <p:tags r:id="rId1"/>
    </p:custDataLst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4125278" y="1781652"/>
            <a:ext cx="892969" cy="13654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3653314" y="1486853"/>
            <a:ext cx="1380173" cy="1457325"/>
            <a:chOff x="6477" y="2300"/>
            <a:chExt cx="2898" cy="3060"/>
          </a:xfrm>
        </p:grpSpPr>
        <p:cxnSp>
          <p:nvCxnSpPr>
            <p:cNvPr id="2" name="直接连接符 1"/>
            <p:cNvCxnSpPr/>
            <p:nvPr/>
          </p:nvCxnSpPr>
          <p:spPr>
            <a:xfrm>
              <a:off x="6508" y="2300"/>
              <a:ext cx="0" cy="306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直接连接符 2"/>
            <p:cNvCxnSpPr/>
            <p:nvPr/>
          </p:nvCxnSpPr>
          <p:spPr>
            <a:xfrm>
              <a:off x="6477" y="2315"/>
              <a:ext cx="289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4"/>
          <p:cNvGrpSpPr/>
          <p:nvPr/>
        </p:nvGrpSpPr>
        <p:grpSpPr>
          <a:xfrm flipH="1" flipV="1">
            <a:off x="3992880" y="2011204"/>
            <a:ext cx="1380173" cy="1457325"/>
            <a:chOff x="6477" y="2300"/>
            <a:chExt cx="2898" cy="3060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6508" y="2300"/>
              <a:ext cx="0" cy="306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6477" y="2315"/>
              <a:ext cx="289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" name="直接连接符 7"/>
          <p:cNvCxnSpPr/>
          <p:nvPr/>
        </p:nvCxnSpPr>
        <p:spPr>
          <a:xfrm flipH="1">
            <a:off x="3453765" y="2984659"/>
            <a:ext cx="538639" cy="5386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5143500" y="1224439"/>
            <a:ext cx="538639" cy="5386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5217319" y="1356836"/>
            <a:ext cx="538639" cy="5386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4001929" y="1174433"/>
            <a:ext cx="649605" cy="7001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100" b="1">
                <a:latin typeface="锐字逼格锐线体简4.0(原名张海山锐线体简）" panose="02010604000000000000" charset="-122"/>
                <a:ea typeface="锐字逼格锐线体简4.0(原名张海山锐线体简）" panose="02010604000000000000" charset="-122"/>
              </a:rPr>
              <a:t>第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287679" y="1690211"/>
            <a:ext cx="649605" cy="10839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300">
                <a:latin typeface="锐字逼格锐线体简4.0(原名张海山锐线体简）" panose="02010604000000000000" charset="-122"/>
                <a:ea typeface="锐字逼格锐线体简4.0(原名张海山锐线体简）" panose="02010604000000000000" charset="-122"/>
              </a:rPr>
              <a:t>三章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285172" y="3583782"/>
            <a:ext cx="5541645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zh-CN" altLang="en-US" sz="3000">
                <a:latin typeface="方正细珊瑚简体" panose="03000509000000000000" charset="-122"/>
                <a:ea typeface="方正细珊瑚简体" panose="03000509000000000000" charset="-122"/>
              </a:rPr>
              <a:t>通过表演，深化对寓意的理解</a:t>
            </a:r>
          </a:p>
        </p:txBody>
      </p:sp>
      <p:sp>
        <p:nvSpPr>
          <p:cNvPr id="15" name="椭圆 14"/>
          <p:cNvSpPr/>
          <p:nvPr/>
        </p:nvSpPr>
        <p:spPr>
          <a:xfrm>
            <a:off x="4516755" y="2834164"/>
            <a:ext cx="81001" cy="81001"/>
          </a:xfrm>
          <a:prstGeom prst="ellipse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2696528" y="481013"/>
            <a:ext cx="3647599" cy="654025"/>
          </a:xfrm>
          <a:prstGeom prst="rect">
            <a:avLst/>
          </a:prstGeom>
          <a:noFill/>
        </p:spPr>
        <p:txBody>
          <a:bodyPr vert="horz" wrap="square" lIns="68580" tIns="34290" rIns="68580" bIns="34290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l">
              <a:lnSpc>
                <a:spcPct val="100000"/>
              </a:lnSpc>
            </a:pPr>
            <a:r>
              <a:rPr lang="zh-CN" altLang="en-US" sz="3800" b="1">
                <a:solidFill>
                  <a:schemeClr val="accent3"/>
                </a:solidFill>
                <a:latin typeface="楷体" panose="02010609060101010101" charset="-122"/>
                <a:ea typeface="楷体" panose="02010609060101010101" charset="-122"/>
              </a:rPr>
              <a:t>表演</a:t>
            </a:r>
            <a:r>
              <a:rPr lang="en-US" altLang="zh-CN" sz="3800" b="1">
                <a:solidFill>
                  <a:schemeClr val="accent3"/>
                </a:solidFill>
                <a:latin typeface="楷体" panose="02010609060101010101" charset="-122"/>
                <a:ea typeface="楷体" panose="02010609060101010101" charset="-122"/>
              </a:rPr>
              <a:t>—</a:t>
            </a:r>
            <a:r>
              <a:rPr lang="zh-CN" altLang="en-US" sz="3800" b="1">
                <a:solidFill>
                  <a:schemeClr val="accent3"/>
                </a:solidFill>
                <a:latin typeface="楷体" panose="02010609060101010101" charset="-122"/>
                <a:ea typeface="楷体" panose="02010609060101010101" charset="-122"/>
              </a:rPr>
              <a:t>深化理解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2450783" y="1358741"/>
            <a:ext cx="413908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225266" y="1774032"/>
            <a:ext cx="8693468" cy="2226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70000"/>
              </a:lnSpc>
            </a:pPr>
            <a:r>
              <a:rPr lang="zh-CN" altLang="en-US" sz="4100" b="1" kern="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创设情景</a:t>
            </a:r>
          </a:p>
          <a:p>
            <a:pPr algn="ctr">
              <a:lnSpc>
                <a:spcPct val="170000"/>
              </a:lnSpc>
            </a:pPr>
            <a:r>
              <a:rPr lang="zh-CN" altLang="en-US" sz="4100" b="1" kern="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指导学生分角色全员参与表演。</a:t>
            </a:r>
          </a:p>
        </p:txBody>
      </p:sp>
    </p:spTree>
    <p:custDataLst>
      <p:tags r:id="rId1"/>
    </p:custDataLst>
  </p:cSld>
  <p:clrMapOvr>
    <a:masterClrMapping/>
  </p:clrMapOvr>
  <p:transition>
    <p:dissolv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2696528" y="481013"/>
            <a:ext cx="3647599" cy="654025"/>
          </a:xfrm>
          <a:prstGeom prst="rect">
            <a:avLst/>
          </a:prstGeom>
          <a:noFill/>
        </p:spPr>
        <p:txBody>
          <a:bodyPr vert="horz" wrap="square" lIns="68580" tIns="34290" rIns="68580" bIns="34290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l">
              <a:lnSpc>
                <a:spcPct val="100000"/>
              </a:lnSpc>
            </a:pPr>
            <a:r>
              <a:rPr lang="zh-CN" altLang="en-US" sz="3800" b="1">
                <a:solidFill>
                  <a:schemeClr val="accent3"/>
                </a:solidFill>
                <a:latin typeface="楷体" panose="02010609060101010101" charset="-122"/>
                <a:ea typeface="楷体" panose="02010609060101010101" charset="-122"/>
              </a:rPr>
              <a:t>表演</a:t>
            </a:r>
            <a:r>
              <a:rPr lang="en-US" altLang="zh-CN" sz="3800" b="1">
                <a:solidFill>
                  <a:schemeClr val="accent3"/>
                </a:solidFill>
                <a:latin typeface="楷体" panose="02010609060101010101" charset="-122"/>
                <a:ea typeface="楷体" panose="02010609060101010101" charset="-122"/>
              </a:rPr>
              <a:t>—</a:t>
            </a:r>
            <a:r>
              <a:rPr lang="zh-CN" altLang="en-US" sz="3800" b="1">
                <a:solidFill>
                  <a:schemeClr val="accent3"/>
                </a:solidFill>
                <a:latin typeface="楷体" panose="02010609060101010101" charset="-122"/>
                <a:ea typeface="楷体" panose="02010609060101010101" charset="-122"/>
              </a:rPr>
              <a:t>深化理解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2450783" y="1358741"/>
            <a:ext cx="413908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422434" y="1481138"/>
            <a:ext cx="8299609" cy="3305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l">
              <a:lnSpc>
                <a:spcPct val="170000"/>
              </a:lnSpc>
            </a:pPr>
            <a:r>
              <a:rPr lang="en-US" altLang="zh-CN" sz="4100" b="1" kern="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4100" b="1" kern="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有层次的帮助学生深入的理解寓意，让学生在帮助别人的时候，自己受到教育。</a:t>
            </a:r>
          </a:p>
        </p:txBody>
      </p:sp>
    </p:spTree>
    <p:custDataLst>
      <p:tags r:id="rId1"/>
    </p:custDataLst>
  </p:cSld>
  <p:clrMapOvr>
    <a:masterClrMapping/>
  </p:clrMapOvr>
  <p:transition>
    <p:wheel spokes="8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4125278" y="1781652"/>
            <a:ext cx="892969" cy="13654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3653314" y="1486853"/>
            <a:ext cx="1380173" cy="1457325"/>
            <a:chOff x="6477" y="2300"/>
            <a:chExt cx="2898" cy="3060"/>
          </a:xfrm>
        </p:grpSpPr>
        <p:cxnSp>
          <p:nvCxnSpPr>
            <p:cNvPr id="2" name="直接连接符 1"/>
            <p:cNvCxnSpPr/>
            <p:nvPr/>
          </p:nvCxnSpPr>
          <p:spPr>
            <a:xfrm>
              <a:off x="6508" y="2300"/>
              <a:ext cx="0" cy="306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直接连接符 2"/>
            <p:cNvCxnSpPr/>
            <p:nvPr/>
          </p:nvCxnSpPr>
          <p:spPr>
            <a:xfrm>
              <a:off x="6477" y="2315"/>
              <a:ext cx="289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4"/>
          <p:cNvGrpSpPr/>
          <p:nvPr/>
        </p:nvGrpSpPr>
        <p:grpSpPr>
          <a:xfrm flipH="1" flipV="1">
            <a:off x="3992880" y="2011204"/>
            <a:ext cx="1380173" cy="1457325"/>
            <a:chOff x="6477" y="2300"/>
            <a:chExt cx="2898" cy="3060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6508" y="2300"/>
              <a:ext cx="0" cy="306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6477" y="2315"/>
              <a:ext cx="289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" name="直接连接符 7"/>
          <p:cNvCxnSpPr/>
          <p:nvPr/>
        </p:nvCxnSpPr>
        <p:spPr>
          <a:xfrm flipH="1">
            <a:off x="3453765" y="2984659"/>
            <a:ext cx="538639" cy="5386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5143500" y="1224439"/>
            <a:ext cx="538639" cy="5386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5217319" y="1356836"/>
            <a:ext cx="538639" cy="5386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4001929" y="1174433"/>
            <a:ext cx="649605" cy="7001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100" b="1">
                <a:latin typeface="锐字逼格锐线体简4.0(原名张海山锐线体简）" panose="02010604000000000000" charset="-122"/>
                <a:ea typeface="锐字逼格锐线体简4.0(原名张海山锐线体简）" panose="02010604000000000000" charset="-122"/>
              </a:rPr>
              <a:t>第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287679" y="1690211"/>
            <a:ext cx="649605" cy="10839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300">
                <a:latin typeface="锐字逼格锐线体简4.0(原名张海山锐线体简）" panose="02010604000000000000" charset="-122"/>
                <a:ea typeface="锐字逼格锐线体简4.0(原名张海山锐线体简）" panose="02010604000000000000" charset="-122"/>
              </a:rPr>
              <a:t>四章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991927" y="3523298"/>
            <a:ext cx="3784283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zh-CN" altLang="en-US" sz="3000">
                <a:latin typeface="方正细珊瑚简体" panose="03000509000000000000" charset="-122"/>
                <a:ea typeface="方正细珊瑚简体" panose="03000509000000000000" charset="-122"/>
              </a:rPr>
              <a:t>拓展延伸，巩固提高</a:t>
            </a:r>
          </a:p>
        </p:txBody>
      </p:sp>
      <p:sp>
        <p:nvSpPr>
          <p:cNvPr id="15" name="椭圆 14"/>
          <p:cNvSpPr/>
          <p:nvPr/>
        </p:nvSpPr>
        <p:spPr>
          <a:xfrm>
            <a:off x="4516755" y="2834164"/>
            <a:ext cx="81001" cy="81001"/>
          </a:xfrm>
          <a:prstGeom prst="ellipse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77291" y="637223"/>
            <a:ext cx="909161" cy="2571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1179374" y="637223"/>
            <a:ext cx="769441" cy="2257425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</a:bodyPr>
          <a:lstStyle/>
          <a:p>
            <a:pPr algn="dist">
              <a:lnSpc>
                <a:spcPct val="100000"/>
              </a:lnSpc>
            </a:pPr>
            <a:r>
              <a:rPr lang="zh-CN" altLang="en-US" sz="4100">
                <a:latin typeface="方正隶书简体" panose="02010601030101010101" charset="-122"/>
                <a:ea typeface="方正隶书简体" panose="02010601030101010101" charset="-122"/>
              </a:rPr>
              <a:t>成语理解</a:t>
            </a: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2343151" y="1268254"/>
            <a:ext cx="6458426" cy="2607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4100" b="1" kern="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自相矛盾：</a:t>
            </a:r>
            <a:endParaRPr lang="zh-CN" altLang="en-US" sz="4100" b="1" kern="0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4100" b="1" kern="0" dirty="0">
                <a:latin typeface="楷体" panose="02010609060101010101" charset="-122"/>
                <a:ea typeface="楷体" panose="02010609060101010101" charset="-122"/>
              </a:rPr>
              <a:t>比喻自己说话做事前后抵触。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2343150" y="1126331"/>
            <a:ext cx="413908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4485799" y="4168616"/>
            <a:ext cx="4139089" cy="0"/>
          </a:xfrm>
          <a:prstGeom prst="line">
            <a:avLst/>
          </a:prstGeom>
          <a:ln w="571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1948815" y="-3810"/>
            <a:ext cx="0" cy="515112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697707" y="3361373"/>
            <a:ext cx="11053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914400" y="2230755"/>
            <a:ext cx="0" cy="18078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77291" y="637223"/>
            <a:ext cx="909161" cy="2571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1179374" y="637223"/>
            <a:ext cx="769441" cy="2257425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</a:bodyPr>
          <a:lstStyle/>
          <a:p>
            <a:pPr algn="dist">
              <a:lnSpc>
                <a:spcPct val="100000"/>
              </a:lnSpc>
            </a:pPr>
            <a:r>
              <a:rPr lang="zh-CN" altLang="en-US" sz="4100">
                <a:latin typeface="方正隶书简体" panose="02010601030101010101" charset="-122"/>
                <a:ea typeface="方正隶书简体" panose="02010601030101010101" charset="-122"/>
              </a:rPr>
              <a:t>成语理解</a:t>
            </a: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2343151" y="1126331"/>
            <a:ext cx="6458426" cy="3115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4100" b="1" kern="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张口结舌：</a:t>
            </a:r>
            <a:endParaRPr lang="zh-CN" altLang="en-US" sz="4100" b="1" kern="0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4100" b="1" kern="0" dirty="0">
                <a:latin typeface="楷体" panose="02010609060101010101" charset="-122"/>
                <a:ea typeface="楷体" panose="02010609060101010101" charset="-122"/>
              </a:rPr>
              <a:t>    形容理屈词穷，或因紧张害怕而发愣。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2343150" y="1126331"/>
            <a:ext cx="413908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4662488" y="4573905"/>
            <a:ext cx="4139089" cy="0"/>
          </a:xfrm>
          <a:prstGeom prst="line">
            <a:avLst/>
          </a:prstGeom>
          <a:ln w="571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1948815" y="-3810"/>
            <a:ext cx="0" cy="515112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697707" y="3361373"/>
            <a:ext cx="11053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914400" y="2230755"/>
            <a:ext cx="0" cy="18078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661762" y="1431608"/>
            <a:ext cx="664369" cy="8043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6523672" y="1345407"/>
            <a:ext cx="1506855" cy="149113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739891" y="578644"/>
            <a:ext cx="526256" cy="1664970"/>
          </a:xfrm>
          <a:prstGeom prst="rect">
            <a:avLst/>
          </a:prstGeom>
          <a:noFill/>
        </p:spPr>
        <p:txBody>
          <a:bodyPr vert="horz" wrap="square" lIns="68580" tIns="34290" rIns="68580" bIns="34290" rtlCol="0">
            <a:spAutoFit/>
          </a:bodyPr>
          <a:lstStyle/>
          <a:p>
            <a:pPr algn="dist">
              <a:lnSpc>
                <a:spcPts val="6225"/>
              </a:lnSpc>
            </a:pPr>
            <a:r>
              <a:rPr lang="zh-CN" altLang="en-US" sz="4500" b="1">
                <a:latin typeface="锐字逼格锐线体简4.0(原名张海山锐线体简）" panose="02010604000000000000" charset="-122"/>
                <a:ea typeface="锐字逼格锐线体简4.0(原名张海山锐线体简）" panose="02010604000000000000" charset="-122"/>
              </a:rPr>
              <a:t>目录</a:t>
            </a:r>
          </a:p>
        </p:txBody>
      </p:sp>
      <p:sp>
        <p:nvSpPr>
          <p:cNvPr id="3" name="椭圆 2"/>
          <p:cNvSpPr/>
          <p:nvPr/>
        </p:nvSpPr>
        <p:spPr>
          <a:xfrm>
            <a:off x="7653338" y="2424113"/>
            <a:ext cx="701516" cy="701516"/>
          </a:xfrm>
          <a:prstGeom prst="ellipse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6516529" y="2402681"/>
            <a:ext cx="464820" cy="46482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2527905" y="2424113"/>
            <a:ext cx="938719" cy="1903571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</a:bodyPr>
          <a:lstStyle/>
          <a:p>
            <a:pPr algn="dist">
              <a:lnSpc>
                <a:spcPct val="100000"/>
              </a:lnSpc>
            </a:pPr>
            <a:r>
              <a:rPr lang="zh-CN" altLang="en-US" sz="2600" dirty="0">
                <a:latin typeface="锐字逼格锐线体简4.0(原名张海山锐线体简）" panose="02010604000000000000" charset="-122"/>
                <a:ea typeface="锐字逼格锐线体简4.0(原名张海山锐线体简）" panose="02010604000000000000" charset="-122"/>
              </a:rPr>
              <a:t>深入学习</a:t>
            </a:r>
          </a:p>
          <a:p>
            <a:pPr algn="dist">
              <a:lnSpc>
                <a:spcPct val="100000"/>
              </a:lnSpc>
            </a:pPr>
            <a:r>
              <a:rPr lang="zh-CN" altLang="en-US" sz="2600" dirty="0">
                <a:latin typeface="锐字逼格锐线体简4.0(原名张海山锐线体简）" panose="02010604000000000000" charset="-122"/>
                <a:ea typeface="锐字逼格锐线体简4.0(原名张海山锐线体简）" panose="02010604000000000000" charset="-122"/>
              </a:rPr>
              <a:t>明白寓意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670334" y="1403033"/>
            <a:ext cx="640080" cy="866775"/>
          </a:xfrm>
          <a:prstGeom prst="rect">
            <a:avLst/>
          </a:prstGeom>
          <a:noFill/>
        </p:spPr>
        <p:txBody>
          <a:bodyPr vert="horz" wrap="square" lIns="68580" tIns="34290" rIns="68580" bIns="34290" rtlCol="0">
            <a:spAutoFit/>
          </a:bodyPr>
          <a:lstStyle/>
          <a:p>
            <a:pPr algn="dist">
              <a:lnSpc>
                <a:spcPts val="6225"/>
              </a:lnSpc>
            </a:pPr>
            <a:r>
              <a:rPr lang="en-US" altLang="zh-CN" sz="3300" b="1">
                <a:latin typeface="锐字逼格锐线体简4.0(原名张海山锐线体简）" panose="02010604000000000000" charset="-122"/>
                <a:ea typeface="锐字逼格锐线体简4.0(原名张海山锐线体简）" panose="02010604000000000000" charset="-122"/>
              </a:rPr>
              <a:t>02</a:t>
            </a:r>
          </a:p>
        </p:txBody>
      </p:sp>
      <p:sp>
        <p:nvSpPr>
          <p:cNvPr id="9" name="矩形 8"/>
          <p:cNvSpPr/>
          <p:nvPr/>
        </p:nvSpPr>
        <p:spPr>
          <a:xfrm>
            <a:off x="4362450" y="1458278"/>
            <a:ext cx="664369" cy="8043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4375309" y="1383506"/>
            <a:ext cx="640080" cy="866775"/>
          </a:xfrm>
          <a:prstGeom prst="rect">
            <a:avLst/>
          </a:prstGeom>
          <a:noFill/>
        </p:spPr>
        <p:txBody>
          <a:bodyPr vert="horz" wrap="square" lIns="68580" tIns="34290" rIns="68580" bIns="34290" rtlCol="0">
            <a:spAutoFit/>
          </a:bodyPr>
          <a:lstStyle/>
          <a:p>
            <a:pPr algn="dist">
              <a:lnSpc>
                <a:spcPts val="6225"/>
              </a:lnSpc>
            </a:pPr>
            <a:r>
              <a:rPr lang="en-US" altLang="zh-CN" sz="3300" b="1">
                <a:latin typeface="锐字逼格锐线体简4.0(原名张海山锐线体简）" panose="02010604000000000000" charset="-122"/>
                <a:ea typeface="锐字逼格锐线体简4.0(原名张海山锐线体简）" panose="02010604000000000000" charset="-122"/>
              </a:rPr>
              <a:t>01</a:t>
            </a:r>
          </a:p>
        </p:txBody>
      </p:sp>
      <p:sp>
        <p:nvSpPr>
          <p:cNvPr id="12" name="矩形 11"/>
          <p:cNvSpPr/>
          <p:nvPr/>
        </p:nvSpPr>
        <p:spPr>
          <a:xfrm>
            <a:off x="936784" y="1445896"/>
            <a:ext cx="664369" cy="8043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946785" y="1400175"/>
            <a:ext cx="640080" cy="866775"/>
          </a:xfrm>
          <a:prstGeom prst="rect">
            <a:avLst/>
          </a:prstGeom>
          <a:noFill/>
        </p:spPr>
        <p:txBody>
          <a:bodyPr vert="horz" wrap="square" lIns="68580" tIns="34290" rIns="68580" bIns="34290" rtlCol="0">
            <a:spAutoFit/>
          </a:bodyPr>
          <a:lstStyle/>
          <a:p>
            <a:pPr algn="dist">
              <a:lnSpc>
                <a:spcPts val="6225"/>
              </a:lnSpc>
            </a:pPr>
            <a:r>
              <a:rPr lang="en-US" altLang="zh-CN" sz="3300" b="1">
                <a:latin typeface="锐字逼格锐线体简4.0(原名张海山锐线体简）" panose="02010604000000000000" charset="-122"/>
                <a:ea typeface="锐字逼格锐线体简4.0(原名张海山锐线体简）" panose="02010604000000000000" charset="-122"/>
              </a:rPr>
              <a:t>03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4238595" y="2424113"/>
            <a:ext cx="938719" cy="1903571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</a:bodyPr>
          <a:lstStyle/>
          <a:p>
            <a:pPr algn="dist">
              <a:lnSpc>
                <a:spcPct val="100000"/>
              </a:lnSpc>
            </a:pPr>
            <a:r>
              <a:rPr lang="zh-CN" altLang="en-US" sz="2600" dirty="0">
                <a:latin typeface="锐字逼格锐线体简4.0(原名张海山锐线体简）" panose="02010604000000000000" charset="-122"/>
                <a:ea typeface="锐字逼格锐线体简4.0(原名张海山锐线体简）" panose="02010604000000000000" charset="-122"/>
              </a:rPr>
              <a:t>复习导入</a:t>
            </a:r>
          </a:p>
          <a:p>
            <a:pPr algn="dist">
              <a:lnSpc>
                <a:spcPct val="100000"/>
              </a:lnSpc>
            </a:pPr>
            <a:r>
              <a:rPr lang="zh-CN" altLang="en-US" sz="2600" dirty="0">
                <a:latin typeface="锐字逼格锐线体简4.0(原名张海山锐线体简）" panose="02010604000000000000" charset="-122"/>
                <a:ea typeface="锐字逼格锐线体简4.0(原名张海山锐线体简）" panose="02010604000000000000" charset="-122"/>
              </a:rPr>
              <a:t>引入新课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821025" y="2424113"/>
            <a:ext cx="938719" cy="1903571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</a:bodyPr>
          <a:lstStyle/>
          <a:p>
            <a:pPr algn="dist">
              <a:lnSpc>
                <a:spcPct val="100000"/>
              </a:lnSpc>
            </a:pPr>
            <a:r>
              <a:rPr lang="zh-CN" altLang="en-US" sz="2600" dirty="0">
                <a:latin typeface="锐字逼格锐线体简4.0(原名张海山锐线体简）" panose="02010604000000000000" charset="-122"/>
                <a:ea typeface="锐字逼格锐线体简4.0(原名张海山锐线体简）" panose="02010604000000000000" charset="-122"/>
              </a:rPr>
              <a:t>拓展延伸</a:t>
            </a:r>
          </a:p>
          <a:p>
            <a:pPr algn="dist">
              <a:lnSpc>
                <a:spcPct val="100000"/>
              </a:lnSpc>
            </a:pPr>
            <a:r>
              <a:rPr lang="zh-CN" altLang="en-US" sz="2600" dirty="0">
                <a:latin typeface="锐字逼格锐线体简4.0(原名张海山锐线体简）" panose="02010604000000000000" charset="-122"/>
                <a:ea typeface="锐字逼格锐线体简4.0(原名张海山锐线体简）" panose="02010604000000000000" charset="-122"/>
              </a:rPr>
              <a:t>巩固提高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656272" y="1445895"/>
            <a:ext cx="465677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926306" y="2224564"/>
            <a:ext cx="679133" cy="5667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2645569" y="2220278"/>
            <a:ext cx="679133" cy="5667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4355782" y="2214563"/>
            <a:ext cx="679133" cy="5667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601153" y="480561"/>
            <a:ext cx="18654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FFFFF"/>
                </a:solidFill>
              </a:rPr>
              <a:t>https://www.ypppt.com/</a:t>
            </a:r>
            <a:endParaRPr lang="zh-CN" altLang="en-US" sz="1100" dirty="0">
              <a:solidFill>
                <a:srgbClr val="FFFFFF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>
    <p:randomBar dir="vert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4125278" y="1781652"/>
            <a:ext cx="892969" cy="13654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3653314" y="1486853"/>
            <a:ext cx="1380173" cy="1457325"/>
            <a:chOff x="6477" y="2300"/>
            <a:chExt cx="2898" cy="3060"/>
          </a:xfrm>
        </p:grpSpPr>
        <p:cxnSp>
          <p:nvCxnSpPr>
            <p:cNvPr id="2" name="直接连接符 1"/>
            <p:cNvCxnSpPr/>
            <p:nvPr/>
          </p:nvCxnSpPr>
          <p:spPr>
            <a:xfrm>
              <a:off x="6508" y="2300"/>
              <a:ext cx="0" cy="306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直接连接符 2"/>
            <p:cNvCxnSpPr/>
            <p:nvPr/>
          </p:nvCxnSpPr>
          <p:spPr>
            <a:xfrm>
              <a:off x="6477" y="2315"/>
              <a:ext cx="289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4"/>
          <p:cNvGrpSpPr/>
          <p:nvPr/>
        </p:nvGrpSpPr>
        <p:grpSpPr>
          <a:xfrm flipH="1" flipV="1">
            <a:off x="3992880" y="2011204"/>
            <a:ext cx="1380173" cy="1457325"/>
            <a:chOff x="6477" y="2300"/>
            <a:chExt cx="2898" cy="3060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6508" y="2300"/>
              <a:ext cx="0" cy="306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6477" y="2315"/>
              <a:ext cx="289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" name="直接连接符 7"/>
          <p:cNvCxnSpPr/>
          <p:nvPr/>
        </p:nvCxnSpPr>
        <p:spPr>
          <a:xfrm flipH="1">
            <a:off x="3453765" y="2984659"/>
            <a:ext cx="538639" cy="5386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5143500" y="1224439"/>
            <a:ext cx="538639" cy="5386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5217319" y="1356836"/>
            <a:ext cx="538639" cy="5386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4001929" y="1174433"/>
            <a:ext cx="649605" cy="7001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100" b="1">
                <a:latin typeface="锐字逼格锐线体简4.0(原名张海山锐线体简）" panose="02010604000000000000" charset="-122"/>
                <a:ea typeface="锐字逼格锐线体简4.0(原名张海山锐线体简）" panose="02010604000000000000" charset="-122"/>
              </a:rPr>
              <a:t>第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287679" y="1690211"/>
            <a:ext cx="649605" cy="10839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300">
                <a:latin typeface="锐字逼格锐线体简4.0(原名张海山锐线体简）" panose="02010604000000000000" charset="-122"/>
                <a:ea typeface="锐字逼格锐线体简4.0(原名张海山锐线体简）" panose="02010604000000000000" charset="-122"/>
              </a:rPr>
              <a:t>五章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991927" y="3523298"/>
            <a:ext cx="3784283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zh-CN" altLang="en-US" sz="3000">
                <a:latin typeface="方正细珊瑚简体" panose="03000509000000000000" charset="-122"/>
                <a:ea typeface="方正细珊瑚简体" panose="03000509000000000000" charset="-122"/>
              </a:rPr>
              <a:t>课后作业</a:t>
            </a:r>
          </a:p>
        </p:txBody>
      </p:sp>
      <p:sp>
        <p:nvSpPr>
          <p:cNvPr id="15" name="椭圆 14"/>
          <p:cNvSpPr/>
          <p:nvPr/>
        </p:nvSpPr>
        <p:spPr>
          <a:xfrm>
            <a:off x="4516755" y="2834164"/>
            <a:ext cx="81001" cy="81001"/>
          </a:xfrm>
          <a:prstGeom prst="ellipse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 flipH="1">
            <a:off x="9049" y="2571750"/>
            <a:ext cx="9126068" cy="0"/>
          </a:xfrm>
          <a:prstGeom prst="line">
            <a:avLst/>
          </a:prstGeom>
          <a:ln w="1905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椭圆 1"/>
          <p:cNvSpPr/>
          <p:nvPr/>
        </p:nvSpPr>
        <p:spPr>
          <a:xfrm>
            <a:off x="3068003" y="662940"/>
            <a:ext cx="4129564" cy="4129564"/>
          </a:xfrm>
          <a:prstGeom prst="ellipse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4674186" y="669131"/>
            <a:ext cx="907941" cy="4123373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</a:bodyPr>
          <a:lstStyle/>
          <a:p>
            <a:pPr algn="dist">
              <a:lnSpc>
                <a:spcPct val="100000"/>
              </a:lnSpc>
            </a:pPr>
            <a:r>
              <a:rPr lang="zh-CN" altLang="en-US" sz="5000" b="1">
                <a:latin typeface="汉仪凌波体简" panose="02010600000101010101" charset="-122"/>
                <a:ea typeface="汉仪凌波体简" panose="02010600000101010101" charset="-122"/>
              </a:rPr>
              <a:t>书写本课生字</a:t>
            </a:r>
          </a:p>
        </p:txBody>
      </p:sp>
      <p:pic>
        <p:nvPicPr>
          <p:cNvPr id="13" name="图片 12" descr="图片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35129" y="477679"/>
            <a:ext cx="1990725" cy="1796891"/>
          </a:xfrm>
          <a:prstGeom prst="rect">
            <a:avLst/>
          </a:prstGeom>
        </p:spPr>
      </p:pic>
      <p:sp>
        <p:nvSpPr>
          <p:cNvPr id="15" name="椭圆 14"/>
          <p:cNvSpPr/>
          <p:nvPr/>
        </p:nvSpPr>
        <p:spPr>
          <a:xfrm>
            <a:off x="8786813" y="2687479"/>
            <a:ext cx="81001" cy="81001"/>
          </a:xfrm>
          <a:prstGeom prst="ellipse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6120765" y="966788"/>
            <a:ext cx="818674" cy="818674"/>
          </a:xfrm>
          <a:prstGeom prst="ellipse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4723448" y="1949768"/>
            <a:ext cx="818674" cy="818674"/>
          </a:xfrm>
          <a:prstGeom prst="ellipse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7346157" y="3197067"/>
            <a:ext cx="81001" cy="81001"/>
          </a:xfrm>
          <a:prstGeom prst="ellipse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7116604" y="3388995"/>
            <a:ext cx="81001" cy="81001"/>
          </a:xfrm>
          <a:prstGeom prst="ellipse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ransition>
    <p:blinds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56861" y="1752601"/>
            <a:ext cx="7085648" cy="255127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3854291" y="1313022"/>
            <a:ext cx="2490788" cy="3569494"/>
            <a:chOff x="7820" y="2989"/>
            <a:chExt cx="3364" cy="4821"/>
          </a:xfrm>
        </p:grpSpPr>
        <p:cxnSp>
          <p:nvCxnSpPr>
            <p:cNvPr id="6" name="直接连接符 5"/>
            <p:cNvCxnSpPr/>
            <p:nvPr>
              <p:custDataLst>
                <p:tags r:id="rId2"/>
              </p:custDataLst>
            </p:nvPr>
          </p:nvCxnSpPr>
          <p:spPr>
            <a:xfrm>
              <a:off x="7820" y="3009"/>
              <a:ext cx="3364" cy="0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>
              <p:custDataLst>
                <p:tags r:id="rId3"/>
              </p:custDataLst>
            </p:nvPr>
          </p:nvCxnSpPr>
          <p:spPr>
            <a:xfrm flipV="1">
              <a:off x="7828" y="2990"/>
              <a:ext cx="0" cy="595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>
              <p:custDataLst>
                <p:tags r:id="rId4"/>
              </p:custDataLst>
            </p:nvPr>
          </p:nvCxnSpPr>
          <p:spPr>
            <a:xfrm flipV="1">
              <a:off x="11184" y="2989"/>
              <a:ext cx="0" cy="595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>
              <p:custDataLst>
                <p:tags r:id="rId5"/>
              </p:custDataLst>
            </p:nvPr>
          </p:nvCxnSpPr>
          <p:spPr>
            <a:xfrm flipV="1">
              <a:off x="11184" y="7176"/>
              <a:ext cx="0" cy="635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>
              <p:custDataLst>
                <p:tags r:id="rId6"/>
              </p:custDataLst>
            </p:nvPr>
          </p:nvCxnSpPr>
          <p:spPr>
            <a:xfrm>
              <a:off x="7820" y="7783"/>
              <a:ext cx="3364" cy="0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>
              <p:custDataLst>
                <p:tags r:id="rId7"/>
              </p:custDataLst>
            </p:nvPr>
          </p:nvCxnSpPr>
          <p:spPr>
            <a:xfrm flipV="1">
              <a:off x="7820" y="7176"/>
              <a:ext cx="0" cy="635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文本框 16"/>
          <p:cNvSpPr txBox="1"/>
          <p:nvPr/>
        </p:nvSpPr>
        <p:spPr>
          <a:xfrm>
            <a:off x="3102293" y="365284"/>
            <a:ext cx="3587591" cy="761048"/>
          </a:xfrm>
          <a:prstGeom prst="rect">
            <a:avLst/>
          </a:prstGeom>
          <a:noFill/>
        </p:spPr>
        <p:txBody>
          <a:bodyPr vert="horz" wrap="square" lIns="68580" tIns="34290" rIns="68580" bIns="34290" rtlCol="0">
            <a:spAutoFit/>
          </a:bodyPr>
          <a:lstStyle/>
          <a:p>
            <a:pPr algn="dist">
              <a:lnSpc>
                <a:spcPct val="100000"/>
              </a:lnSpc>
            </a:pPr>
            <a:r>
              <a:rPr lang="zh-CN" altLang="en-US" sz="4500" b="1">
                <a:latin typeface="方正隶书简体" panose="02010601030101010101" charset="-122"/>
                <a:ea typeface="方正隶书简体" panose="02010601030101010101" charset="-122"/>
              </a:rPr>
              <a:t>思考问题</a:t>
            </a: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1656874" y="1955006"/>
            <a:ext cx="6885623" cy="1892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80000"/>
              </a:lnSpc>
            </a:pPr>
            <a:r>
              <a:rPr lang="zh-CN" altLang="en-US" sz="3600" b="1" kern="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“其人弗能应也”的原因是什么？</a:t>
            </a:r>
          </a:p>
          <a:p>
            <a:pPr algn="ctr">
              <a:lnSpc>
                <a:spcPct val="180000"/>
              </a:lnSpc>
            </a:pPr>
            <a:r>
              <a:rPr lang="zh-CN" altLang="en-US" sz="3600" b="1" kern="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生活中有类似的事情吗？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1344454" y="-3810"/>
            <a:ext cx="0" cy="515112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126207" y="228124"/>
            <a:ext cx="1118711" cy="47434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ransition>
    <p:comb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平行四边形 3"/>
          <p:cNvSpPr/>
          <p:nvPr>
            <p:custDataLst>
              <p:tags r:id="rId2"/>
            </p:custDataLst>
          </p:nvPr>
        </p:nvSpPr>
        <p:spPr>
          <a:xfrm>
            <a:off x="2160431" y="0"/>
            <a:ext cx="1306531" cy="1648862"/>
          </a:xfrm>
          <a:prstGeom prst="parallelogram">
            <a:avLst>
              <a:gd name="adj" fmla="val 49322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" name="平行四边形 4"/>
          <p:cNvSpPr/>
          <p:nvPr>
            <p:custDataLst>
              <p:tags r:id="rId3"/>
            </p:custDataLst>
          </p:nvPr>
        </p:nvSpPr>
        <p:spPr>
          <a:xfrm>
            <a:off x="376215" y="0"/>
            <a:ext cx="2154421" cy="3656175"/>
          </a:xfrm>
          <a:prstGeom prst="parallelogram">
            <a:avLst>
              <a:gd name="adj" fmla="val 6472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2160270" y="2050256"/>
            <a:ext cx="3979545" cy="866775"/>
          </a:xfrm>
          <a:prstGeom prst="rect">
            <a:avLst/>
          </a:prstGeom>
          <a:noFill/>
        </p:spPr>
        <p:txBody>
          <a:bodyPr vert="horz" wrap="square" lIns="68580" tIns="34290" rIns="68580" bIns="34290" rtlCol="0">
            <a:spAutoFit/>
          </a:bodyPr>
          <a:lstStyle/>
          <a:p>
            <a:pPr algn="dist">
              <a:lnSpc>
                <a:spcPts val="6225"/>
              </a:lnSpc>
            </a:pPr>
            <a:r>
              <a:rPr lang="zh-CN" altLang="en-US" sz="6600" b="1">
                <a:latin typeface="汉仪凌波体简" panose="02010600000101010101" charset="-122"/>
                <a:ea typeface="汉仪凌波体简" panose="02010600000101010101" charset="-122"/>
              </a:rPr>
              <a:t>谢谢观看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1914049" y="3142774"/>
            <a:ext cx="602551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6869906" y="1705928"/>
            <a:ext cx="0" cy="27674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6755606" y="3030379"/>
            <a:ext cx="228600" cy="22431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0709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4125278" y="1781652"/>
            <a:ext cx="892969" cy="13654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3653314" y="1486853"/>
            <a:ext cx="1380173" cy="1457325"/>
            <a:chOff x="6477" y="2300"/>
            <a:chExt cx="2898" cy="3060"/>
          </a:xfrm>
        </p:grpSpPr>
        <p:cxnSp>
          <p:nvCxnSpPr>
            <p:cNvPr id="2" name="直接连接符 1"/>
            <p:cNvCxnSpPr/>
            <p:nvPr/>
          </p:nvCxnSpPr>
          <p:spPr>
            <a:xfrm>
              <a:off x="6508" y="2300"/>
              <a:ext cx="0" cy="306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直接连接符 2"/>
            <p:cNvCxnSpPr/>
            <p:nvPr/>
          </p:nvCxnSpPr>
          <p:spPr>
            <a:xfrm>
              <a:off x="6477" y="2315"/>
              <a:ext cx="289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4"/>
          <p:cNvGrpSpPr/>
          <p:nvPr/>
        </p:nvGrpSpPr>
        <p:grpSpPr>
          <a:xfrm flipH="1" flipV="1">
            <a:off x="3992880" y="2011204"/>
            <a:ext cx="1380173" cy="1457325"/>
            <a:chOff x="6477" y="2300"/>
            <a:chExt cx="2898" cy="3060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6508" y="2300"/>
              <a:ext cx="0" cy="306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6477" y="2315"/>
              <a:ext cx="289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" name="直接连接符 7"/>
          <p:cNvCxnSpPr/>
          <p:nvPr/>
        </p:nvCxnSpPr>
        <p:spPr>
          <a:xfrm flipH="1">
            <a:off x="3453765" y="2984659"/>
            <a:ext cx="538639" cy="5386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5143500" y="1224439"/>
            <a:ext cx="538639" cy="5386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5217319" y="1356836"/>
            <a:ext cx="538639" cy="5386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4001929" y="1174433"/>
            <a:ext cx="649605" cy="7001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100" b="1">
                <a:latin typeface="锐字逼格锐线体简4.0(原名张海山锐线体简）" panose="02010604000000000000" charset="-122"/>
                <a:ea typeface="锐字逼格锐线体简4.0(原名张海山锐线体简）" panose="02010604000000000000" charset="-122"/>
              </a:rPr>
              <a:t>第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287679" y="1690211"/>
            <a:ext cx="649605" cy="10839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300">
                <a:latin typeface="锐字逼格锐线体简4.0(原名张海山锐线体简）" panose="02010604000000000000" charset="-122"/>
                <a:ea typeface="锐字逼格锐线体简4.0(原名张海山锐线体简）" panose="02010604000000000000" charset="-122"/>
              </a:rPr>
              <a:t>一章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991927" y="3523298"/>
            <a:ext cx="3784283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zh-CN" altLang="en-US" sz="3000" dirty="0">
                <a:latin typeface="方正细珊瑚简体" panose="03000509000000000000" charset="-122"/>
                <a:ea typeface="方正细珊瑚简体" panose="03000509000000000000" charset="-122"/>
              </a:rPr>
              <a:t>复习导入，引入新课</a:t>
            </a:r>
          </a:p>
        </p:txBody>
      </p:sp>
      <p:sp>
        <p:nvSpPr>
          <p:cNvPr id="15" name="椭圆 14"/>
          <p:cNvSpPr/>
          <p:nvPr/>
        </p:nvSpPr>
        <p:spPr>
          <a:xfrm>
            <a:off x="4516755" y="2834164"/>
            <a:ext cx="81001" cy="81001"/>
          </a:xfrm>
          <a:prstGeom prst="ellipse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883444"/>
            <a:ext cx="915306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-2858" y="3329940"/>
            <a:ext cx="9155430" cy="1113473"/>
            <a:chOff x="-10" y="8011"/>
            <a:chExt cx="19224" cy="1766"/>
          </a:xfrm>
        </p:grpSpPr>
        <p:sp>
          <p:nvSpPr>
            <p:cNvPr id="6" name="矩形 5"/>
            <p:cNvSpPr/>
            <p:nvPr/>
          </p:nvSpPr>
          <p:spPr>
            <a:xfrm>
              <a:off x="0" y="8011"/>
              <a:ext cx="19215" cy="176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-10" y="8266"/>
              <a:ext cx="19219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426720" y="3613309"/>
            <a:ext cx="8201978" cy="830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4100" kern="0" dirty="0">
                <a:latin typeface="楷体" panose="02010609060101010101" charset="-122"/>
                <a:ea typeface="楷体" panose="02010609060101010101" charset="-122"/>
              </a:rPr>
              <a:t>楚国人同时卖矛与盾而产生的尴尬。</a:t>
            </a:r>
          </a:p>
        </p:txBody>
      </p:sp>
      <p:sp>
        <p:nvSpPr>
          <p:cNvPr id="11" name="直角三角形 10"/>
          <p:cNvSpPr/>
          <p:nvPr/>
        </p:nvSpPr>
        <p:spPr>
          <a:xfrm rot="18960000">
            <a:off x="4249579" y="-285750"/>
            <a:ext cx="555308" cy="555308"/>
          </a:xfrm>
          <a:prstGeom prst="rt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365284" y="1233011"/>
            <a:ext cx="8324850" cy="170662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38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方正书宋_GBK" charset="0"/>
              </a:rPr>
              <a:t>    </a:t>
            </a:r>
            <a:r>
              <a:rPr lang="zh-CN" altLang="en-US" sz="38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方正书宋_GBK" charset="0"/>
              </a:rPr>
              <a:t>上节课我们对课文有了大致的了解，谁能说说课文主要讲了哪些内容？</a:t>
            </a:r>
          </a:p>
        </p:txBody>
      </p:sp>
    </p:spTree>
    <p:custDataLst>
      <p:tags r:id="rId1"/>
    </p:custData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883444"/>
            <a:ext cx="915306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直角三角形 10"/>
          <p:cNvSpPr/>
          <p:nvPr/>
        </p:nvSpPr>
        <p:spPr>
          <a:xfrm rot="18960000">
            <a:off x="4249579" y="-285750"/>
            <a:ext cx="555308" cy="555308"/>
          </a:xfrm>
          <a:prstGeom prst="rt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72904" y="1391603"/>
            <a:ext cx="8308658" cy="357711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90000"/>
              </a:lnSpc>
            </a:pPr>
            <a:r>
              <a:rPr lang="zh-CN" altLang="en-US" sz="6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名</a:t>
            </a:r>
            <a:r>
              <a:rPr lang="zh-CN" altLang="en-US" sz="6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誉</a:t>
            </a:r>
            <a:r>
              <a:rPr lang="zh-CN" altLang="en-US" sz="6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攻</a:t>
            </a:r>
            <a:r>
              <a:rPr lang="zh-CN" altLang="en-US" sz="6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陷</a:t>
            </a:r>
            <a:r>
              <a:rPr sz="6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6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吾</a:t>
            </a:r>
            <a:r>
              <a:rPr lang="zh-CN" altLang="en-US" sz="6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疆</a:t>
            </a:r>
            <a:r>
              <a:rPr sz="6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6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弗</a:t>
            </a:r>
            <a:r>
              <a:rPr lang="zh-CN" altLang="en-US" sz="6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及</a:t>
            </a:r>
            <a:r>
              <a:rPr sz="6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自相 </a:t>
            </a:r>
            <a:r>
              <a:rPr sz="6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矛 盾</a:t>
            </a:r>
          </a:p>
        </p:txBody>
      </p:sp>
      <p:sp>
        <p:nvSpPr>
          <p:cNvPr id="122893" name="文本框 122892"/>
          <p:cNvSpPr txBox="1"/>
          <p:nvPr/>
        </p:nvSpPr>
        <p:spPr>
          <a:xfrm>
            <a:off x="1449705" y="1391603"/>
            <a:ext cx="1296829" cy="65402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800" b="1">
                <a:latin typeface="楷体" panose="02010609060101010101" charset="-122"/>
                <a:ea typeface="楷体" panose="02010609060101010101" charset="-122"/>
                <a:cs typeface="+mn-lt"/>
                <a:sym typeface="+mn-ea"/>
              </a:rPr>
              <a:t>yù 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305776" y="1391603"/>
            <a:ext cx="1561148" cy="65402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800" b="1">
                <a:latin typeface="楷体" panose="02010609060101010101" charset="-122"/>
                <a:ea typeface="楷体" panose="02010609060101010101" charset="-122"/>
                <a:cs typeface="+mn-lt"/>
                <a:sym typeface="+mn-ea"/>
              </a:rPr>
              <a:t>xiàn  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792754" y="1391603"/>
            <a:ext cx="1185386" cy="65402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800" b="1">
                <a:latin typeface="楷体" panose="02010609060101010101" charset="-122"/>
                <a:ea typeface="楷体" panose="02010609060101010101" charset="-122"/>
                <a:cs typeface="+mn-lt"/>
                <a:sym typeface="+mn-ea"/>
              </a:rPr>
              <a:t>wú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132047" y="3246597"/>
            <a:ext cx="1296829" cy="65402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3800" b="1">
                <a:latin typeface="楷体" panose="02010609060101010101" charset="-122"/>
                <a:ea typeface="楷体" panose="02010609060101010101" charset="-122"/>
                <a:cs typeface="+mn-lt"/>
                <a:sym typeface="+mn-ea"/>
              </a:rPr>
              <a:t>f</a:t>
            </a:r>
            <a:r>
              <a:rPr lang="zh-CN" altLang="en-US" sz="3800" b="1">
                <a:latin typeface="楷体" panose="02010609060101010101" charset="-122"/>
                <a:ea typeface="楷体" panose="02010609060101010101" charset="-122"/>
                <a:cs typeface="+mn-lt"/>
                <a:sym typeface="+mn-ea"/>
              </a:rPr>
              <a:t>ú 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866924" y="3246597"/>
            <a:ext cx="2729771" cy="65402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800" b="1" dirty="0">
                <a:latin typeface="楷体" panose="02010609060101010101" charset="-122"/>
                <a:ea typeface="楷体" panose="02010609060101010101" charset="-122"/>
                <a:cs typeface="+mn-lt"/>
                <a:sym typeface="+mn-ea"/>
              </a:rPr>
              <a:t>máo  dùn </a:t>
            </a:r>
          </a:p>
        </p:txBody>
      </p:sp>
    </p:spTree>
    <p:custDataLst>
      <p:tags r:id="rId1"/>
    </p:custData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4125278" y="1781652"/>
            <a:ext cx="892969" cy="13654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3653314" y="1486853"/>
            <a:ext cx="1380173" cy="1457325"/>
            <a:chOff x="6477" y="2300"/>
            <a:chExt cx="2898" cy="3060"/>
          </a:xfrm>
        </p:grpSpPr>
        <p:cxnSp>
          <p:nvCxnSpPr>
            <p:cNvPr id="2" name="直接连接符 1"/>
            <p:cNvCxnSpPr/>
            <p:nvPr/>
          </p:nvCxnSpPr>
          <p:spPr>
            <a:xfrm>
              <a:off x="6508" y="2300"/>
              <a:ext cx="0" cy="306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直接连接符 2"/>
            <p:cNvCxnSpPr/>
            <p:nvPr/>
          </p:nvCxnSpPr>
          <p:spPr>
            <a:xfrm>
              <a:off x="6477" y="2315"/>
              <a:ext cx="289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4"/>
          <p:cNvGrpSpPr/>
          <p:nvPr/>
        </p:nvGrpSpPr>
        <p:grpSpPr>
          <a:xfrm flipH="1" flipV="1">
            <a:off x="3992880" y="2011204"/>
            <a:ext cx="1380173" cy="1457325"/>
            <a:chOff x="6477" y="2300"/>
            <a:chExt cx="2898" cy="3060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6508" y="2300"/>
              <a:ext cx="0" cy="306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6477" y="2315"/>
              <a:ext cx="289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" name="直接连接符 7"/>
          <p:cNvCxnSpPr/>
          <p:nvPr/>
        </p:nvCxnSpPr>
        <p:spPr>
          <a:xfrm flipH="1">
            <a:off x="3453765" y="2984659"/>
            <a:ext cx="538639" cy="5386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5143500" y="1224439"/>
            <a:ext cx="538639" cy="5386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5217319" y="1356836"/>
            <a:ext cx="538639" cy="5386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4001929" y="1174433"/>
            <a:ext cx="649605" cy="7001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100" b="1">
                <a:latin typeface="锐字逼格锐线体简4.0(原名张海山锐线体简）" panose="02010604000000000000" charset="-122"/>
                <a:ea typeface="锐字逼格锐线体简4.0(原名张海山锐线体简）" panose="02010604000000000000" charset="-122"/>
              </a:rPr>
              <a:t>第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287679" y="1690211"/>
            <a:ext cx="649605" cy="10839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300">
                <a:latin typeface="锐字逼格锐线体简4.0(原名张海山锐线体简）" panose="02010604000000000000" charset="-122"/>
                <a:ea typeface="锐字逼格锐线体简4.0(原名张海山锐线体简）" panose="02010604000000000000" charset="-122"/>
              </a:rPr>
              <a:t>二章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991927" y="3523298"/>
            <a:ext cx="3784283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zh-CN" altLang="en-US" sz="3000" dirty="0">
                <a:latin typeface="方正细珊瑚简体" panose="03000509000000000000" charset="-122"/>
                <a:ea typeface="方正细珊瑚简体" panose="03000509000000000000" charset="-122"/>
              </a:rPr>
              <a:t>深入学习，明白寓意</a:t>
            </a:r>
          </a:p>
        </p:txBody>
      </p:sp>
      <p:sp>
        <p:nvSpPr>
          <p:cNvPr id="15" name="椭圆 14"/>
          <p:cNvSpPr/>
          <p:nvPr/>
        </p:nvSpPr>
        <p:spPr>
          <a:xfrm>
            <a:off x="4516755" y="2834164"/>
            <a:ext cx="81001" cy="81001"/>
          </a:xfrm>
          <a:prstGeom prst="ellipse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382429" y="221933"/>
            <a:ext cx="4285298" cy="530066"/>
          </a:xfrm>
          <a:prstGeom prst="rect">
            <a:avLst/>
          </a:prstGeom>
          <a:noFill/>
        </p:spPr>
        <p:txBody>
          <a:bodyPr vert="horz" wrap="square" lIns="68580" tIns="34290" rIns="68580" bIns="34290" rtlCol="0">
            <a:spAutoFit/>
            <a:scene3d>
              <a:camera prst="orthographicFront"/>
              <a:lightRig rig="threePt" dir="t"/>
            </a:scene3d>
          </a:bodyPr>
          <a:lstStyle/>
          <a:p>
            <a:pPr algn="dist">
              <a:lnSpc>
                <a:spcPct val="100000"/>
              </a:lnSpc>
            </a:pPr>
            <a:r>
              <a:rPr lang="zh-CN" altLang="en-US" sz="3000" b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提出问题，引发思考</a:t>
            </a:r>
          </a:p>
        </p:txBody>
      </p:sp>
      <p:pic>
        <p:nvPicPr>
          <p:cNvPr id="5" name="图片 4" descr="element-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429" y="2058353"/>
            <a:ext cx="513398" cy="521970"/>
          </a:xfrm>
          <a:prstGeom prst="rect">
            <a:avLst/>
          </a:prstGeom>
        </p:spPr>
      </p:pic>
      <p:pic>
        <p:nvPicPr>
          <p:cNvPr id="6" name="图片 5" descr="element-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429" y="1126331"/>
            <a:ext cx="513398" cy="521970"/>
          </a:xfrm>
          <a:prstGeom prst="rect">
            <a:avLst/>
          </a:prstGeom>
        </p:spPr>
      </p:pic>
      <p:cxnSp>
        <p:nvCxnSpPr>
          <p:cNvPr id="7" name="直接连接符 6"/>
          <p:cNvCxnSpPr/>
          <p:nvPr/>
        </p:nvCxnSpPr>
        <p:spPr>
          <a:xfrm>
            <a:off x="-4286" y="918686"/>
            <a:ext cx="5845969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文本框 99"/>
          <p:cNvSpPr txBox="1"/>
          <p:nvPr/>
        </p:nvSpPr>
        <p:spPr>
          <a:xfrm>
            <a:off x="1013936" y="1064895"/>
            <a:ext cx="3810000" cy="65402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38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方正书宋_GBK" charset="0"/>
              </a:rPr>
              <a:t>说大话好不好？</a:t>
            </a:r>
          </a:p>
        </p:txBody>
      </p:sp>
      <p:cxnSp>
        <p:nvCxnSpPr>
          <p:cNvPr id="2" name="直接连接符 1"/>
          <p:cNvCxnSpPr/>
          <p:nvPr/>
        </p:nvCxnSpPr>
        <p:spPr>
          <a:xfrm>
            <a:off x="275749" y="812483"/>
            <a:ext cx="5845969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1013936" y="1996440"/>
            <a:ext cx="5578793" cy="65402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8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方正书宋_GBK" charset="0"/>
              </a:rPr>
              <a:t>“夸”的下面是什么字？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013937" y="2724150"/>
            <a:ext cx="2072164" cy="83869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5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方正书宋_GBK" charset="0"/>
              </a:rPr>
              <a:t>“亏” </a:t>
            </a:r>
            <a:endParaRPr lang="zh-CN" altLang="en-US" sz="3800" b="1" dirty="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方正书宋_GBK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207068" y="2724150"/>
            <a:ext cx="4578191" cy="83869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5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方正书宋_GBK" charset="0"/>
              </a:rPr>
              <a:t> </a:t>
            </a:r>
            <a:r>
              <a:rPr lang="zh-CN" altLang="en-US" sz="38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方正书宋_GBK" charset="0"/>
              </a:rPr>
              <a:t>吃亏  亏损  亏待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66274" y="3554254"/>
            <a:ext cx="7811453" cy="141874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4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方正书宋_GBK" charset="0"/>
              </a:rPr>
              <a:t>    </a:t>
            </a:r>
            <a:r>
              <a:rPr lang="zh-CN" altLang="en-US" sz="34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方正书宋_GBK" charset="0"/>
              </a:rPr>
              <a:t>说大话要吃亏，现在楚国人说了两句大话，就要吃大亏了。</a:t>
            </a:r>
          </a:p>
        </p:txBody>
      </p:sp>
      <p:pic>
        <p:nvPicPr>
          <p:cNvPr id="14" name="图片 13" descr="element-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429" y="3645218"/>
            <a:ext cx="513398" cy="52197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8" grpId="0"/>
      <p:bldP spid="9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382429" y="221933"/>
            <a:ext cx="4285298" cy="530066"/>
          </a:xfrm>
          <a:prstGeom prst="rect">
            <a:avLst/>
          </a:prstGeom>
          <a:noFill/>
        </p:spPr>
        <p:txBody>
          <a:bodyPr vert="horz" wrap="square" lIns="68580" tIns="34290" rIns="68580" bIns="34290" rtlCol="0">
            <a:spAutoFit/>
            <a:scene3d>
              <a:camera prst="orthographicFront"/>
              <a:lightRig rig="threePt" dir="t"/>
            </a:scene3d>
          </a:bodyPr>
          <a:lstStyle/>
          <a:p>
            <a:pPr algn="dist">
              <a:lnSpc>
                <a:spcPct val="100000"/>
              </a:lnSpc>
            </a:pPr>
            <a:r>
              <a:rPr lang="zh-CN" altLang="en-US" sz="3000" b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提出问题，引发思考</a:t>
            </a:r>
          </a:p>
        </p:txBody>
      </p:sp>
      <p:pic>
        <p:nvPicPr>
          <p:cNvPr id="5" name="图片 4" descr="element-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429" y="3826192"/>
            <a:ext cx="513398" cy="521970"/>
          </a:xfrm>
          <a:prstGeom prst="rect">
            <a:avLst/>
          </a:prstGeom>
        </p:spPr>
      </p:pic>
      <p:pic>
        <p:nvPicPr>
          <p:cNvPr id="6" name="图片 5" descr="element-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429" y="1126331"/>
            <a:ext cx="513398" cy="521970"/>
          </a:xfrm>
          <a:prstGeom prst="rect">
            <a:avLst/>
          </a:prstGeom>
        </p:spPr>
      </p:pic>
      <p:cxnSp>
        <p:nvCxnSpPr>
          <p:cNvPr id="7" name="直接连接符 6"/>
          <p:cNvCxnSpPr/>
          <p:nvPr/>
        </p:nvCxnSpPr>
        <p:spPr>
          <a:xfrm>
            <a:off x="-4286" y="918686"/>
            <a:ext cx="5845969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文本框 99"/>
          <p:cNvSpPr txBox="1"/>
          <p:nvPr/>
        </p:nvSpPr>
        <p:spPr>
          <a:xfrm>
            <a:off x="895827" y="1126332"/>
            <a:ext cx="7537609" cy="234987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8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方正书宋_GBK" charset="0"/>
              </a:rPr>
              <a:t>    </a:t>
            </a:r>
            <a:r>
              <a:rPr lang="zh-CN" altLang="en-US" sz="38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方正书宋_GBK" charset="0"/>
              </a:rPr>
              <a:t>当人们问他“用你的矛来戳你的盾，会怎么样”时，他张口结舌，回答不出来了。</a:t>
            </a:r>
          </a:p>
        </p:txBody>
      </p:sp>
      <p:cxnSp>
        <p:nvCxnSpPr>
          <p:cNvPr id="2" name="直接连接符 1"/>
          <p:cNvCxnSpPr/>
          <p:nvPr/>
        </p:nvCxnSpPr>
        <p:spPr>
          <a:xfrm>
            <a:off x="275749" y="812483"/>
            <a:ext cx="5845969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1127761" y="3826193"/>
            <a:ext cx="7447121" cy="65402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sz="38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方正书宋_GBK" charset="0"/>
              </a:rPr>
              <a:t>“</a:t>
            </a:r>
            <a:r>
              <a:rPr lang="zh-CN" altLang="en-US" sz="38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方正书宋_GBK" charset="0"/>
              </a:rPr>
              <a:t>张口结舌</a:t>
            </a:r>
            <a:r>
              <a:rPr lang="en-US" altLang="zh-CN" sz="38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方正书宋_GBK" charset="0"/>
              </a:rPr>
              <a:t>”</a:t>
            </a:r>
            <a:r>
              <a:rPr lang="zh-CN" altLang="en-US" sz="38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方正书宋_GBK" charset="0"/>
              </a:rPr>
              <a:t>是什么意思？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382429" y="221933"/>
            <a:ext cx="4285298" cy="530066"/>
          </a:xfrm>
          <a:prstGeom prst="rect">
            <a:avLst/>
          </a:prstGeom>
          <a:noFill/>
        </p:spPr>
        <p:txBody>
          <a:bodyPr vert="horz" wrap="square" lIns="68580" tIns="34290" rIns="68580" bIns="34290" rtlCol="0">
            <a:spAutoFit/>
            <a:scene3d>
              <a:camera prst="orthographicFront"/>
              <a:lightRig rig="threePt" dir="t"/>
            </a:scene3d>
          </a:bodyPr>
          <a:lstStyle/>
          <a:p>
            <a:pPr algn="dist">
              <a:lnSpc>
                <a:spcPct val="100000"/>
              </a:lnSpc>
            </a:pPr>
            <a:r>
              <a:rPr lang="zh-CN" altLang="en-US" sz="3000" b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提出问题，引发思考</a:t>
            </a:r>
          </a:p>
        </p:txBody>
      </p:sp>
      <p:pic>
        <p:nvPicPr>
          <p:cNvPr id="6" name="图片 5" descr="element-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429" y="1126331"/>
            <a:ext cx="513398" cy="521970"/>
          </a:xfrm>
          <a:prstGeom prst="rect">
            <a:avLst/>
          </a:prstGeom>
        </p:spPr>
      </p:pic>
      <p:cxnSp>
        <p:nvCxnSpPr>
          <p:cNvPr id="7" name="直接连接符 6"/>
          <p:cNvCxnSpPr/>
          <p:nvPr/>
        </p:nvCxnSpPr>
        <p:spPr>
          <a:xfrm>
            <a:off x="-4286" y="918686"/>
            <a:ext cx="5845969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文本框 99"/>
          <p:cNvSpPr txBox="1"/>
          <p:nvPr/>
        </p:nvSpPr>
        <p:spPr>
          <a:xfrm>
            <a:off x="651986" y="1126331"/>
            <a:ext cx="7840028" cy="326339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方正书宋_GBK" charset="0"/>
              </a:rPr>
              <a:t>    </a:t>
            </a:r>
            <a:r>
              <a:rPr lang="zh-CN" altLang="en-US" sz="36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方正书宋_GBK" charset="0"/>
              </a:rPr>
              <a:t>他夸口说的句话不可能同时成立，要么前一句话不对，要么后一句话不对。我们已经回答了这个问题，那课文为什么不把问题的答案写出来呢？</a:t>
            </a:r>
          </a:p>
        </p:txBody>
      </p:sp>
      <p:cxnSp>
        <p:nvCxnSpPr>
          <p:cNvPr id="2" name="直接连接符 1"/>
          <p:cNvCxnSpPr/>
          <p:nvPr/>
        </p:nvCxnSpPr>
        <p:spPr>
          <a:xfrm>
            <a:off x="275749" y="812483"/>
            <a:ext cx="5845969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20187308"/>
  <p:tag name="KSO_WM_TEMPLATE_THUMBS_INDEX" val="1、2、3、6、8、10、11、12、1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187308_1"/>
  <p:tag name="KSO_WM_SLIDE_TYPE" val="title"/>
  <p:tag name="KSO_WM_SLIDE_SUBTYPE" val="pureTxt"/>
  <p:tag name="KSO_WM_SLIDE_ITEM_CNT" val="2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TEMPLATE_THUMBS_INDEX" val="1、2、3、6、8、10、11、12、15"/>
  <p:tag name="KSO_WM_SLIDE_MODEL_TYPE" val="cover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7308"/>
  <p:tag name="KSO_WM_TAG_VERSION" val="1.0"/>
  <p:tag name="KSO_WM_SLIDE_ID" val="diagram20189376_1"/>
  <p:tag name="KSO_WM_SLIDE_INDEX" val="1"/>
  <p:tag name="KSO_WM_SLIDE_ITEM_CNT" val="2"/>
  <p:tag name="KSO_WM_SLIDE_LAYOUT" val="a_f"/>
  <p:tag name="KSO_WM_SLIDE_LAYOUT_CNT" val="1_2"/>
  <p:tag name="KSO_WM_SLIDE_TYPE" val="text"/>
  <p:tag name="KSO_WM_SLIDE_SUBTYPE" val="pureTxt"/>
  <p:tag name="KSO_WM_BEAUTIFY_FLAG" val="#wm#"/>
  <p:tag name="KSO_WM_SLIDE_POSITION" val="240*172"/>
  <p:tag name="KSO_WM_SLIDE_SIZE" val="238*11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20189376_1*i*3"/>
  <p:tag name="KSO_WM_TEMPLATE_CATEGORY" val="diagram"/>
  <p:tag name="KSO_WM_TEMPLATE_INDEX" val="20189376"/>
  <p:tag name="KSO_WM_UNIT_INDEX" val="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20189376_1*i*4"/>
  <p:tag name="KSO_WM_TEMPLATE_CATEGORY" val="diagram"/>
  <p:tag name="KSO_WM_TEMPLATE_INDEX" val="20189376"/>
  <p:tag name="KSO_WM_UNIT_INDEX" val="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20189376_1*i*5"/>
  <p:tag name="KSO_WM_TEMPLATE_CATEGORY" val="diagram"/>
  <p:tag name="KSO_WM_TEMPLATE_INDEX" val="20189376"/>
  <p:tag name="KSO_WM_UNIT_INDEX" val="5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20189376_1*i*6"/>
  <p:tag name="KSO_WM_TEMPLATE_CATEGORY" val="diagram"/>
  <p:tag name="KSO_WM_TEMPLATE_INDEX" val="20189376"/>
  <p:tag name="KSO_WM_UNIT_INDEX" val="6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20189376_1*i*7"/>
  <p:tag name="KSO_WM_TEMPLATE_CATEGORY" val="diagram"/>
  <p:tag name="KSO_WM_TEMPLATE_INDEX" val="20189376"/>
  <p:tag name="KSO_WM_UNIT_INDEX" val="7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20189376_1*i*8"/>
  <p:tag name="KSO_WM_TEMPLATE_CATEGORY" val="diagram"/>
  <p:tag name="KSO_WM_TEMPLATE_INDEX" val="20189376"/>
  <p:tag name="KSO_WM_UNIT_INDEX" val="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7308"/>
  <p:tag name="KSO_WM_TAG_VERSION" val="1.0"/>
  <p:tag name="KSO_WM_SLIDE_ID" val="diagram20189370_1"/>
  <p:tag name="KSO_WM_SLIDE_INDEX" val="1"/>
  <p:tag name="KSO_WM_SLIDE_ITEM_CNT" val="1"/>
  <p:tag name="KSO_WM_SLIDE_LAYOUT" val="a"/>
  <p:tag name="KSO_WM_SLIDE_LAYOUT_CNT" val="1"/>
  <p:tag name="KSO_WM_SLIDE_TYPE" val="text"/>
  <p:tag name="KSO_WM_SLIDE_SUBTYPE" val="pureTxt"/>
  <p:tag name="KSO_WM_BEAUTIFY_FLAG" val="#wm#"/>
  <p:tag name="KSO_WM_SLIDE_POSITION" val="39*0"/>
  <p:tag name="KSO_WM_SLIDE_SIZE" val="712*383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20189370_1*i*1"/>
  <p:tag name="KSO_WM_TEMPLATE_CATEGORY" val="diagram"/>
  <p:tag name="KSO_WM_TEMPLATE_INDEX" val="20189370"/>
  <p:tag name="KSO_WM_UNIT_INDEX" val="1"/>
  <p:tag name="KSO_WM_UNIT_HIGHLIGHT" val="0"/>
  <p:tag name="KSO_WM_UNIT_COMPATIBLE" val="0"/>
  <p:tag name="KSO_WM_UNIT_LAYERLEVEL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20189370_1*i*2"/>
  <p:tag name="KSO_WM_TEMPLATE_CATEGORY" val="diagram"/>
  <p:tag name="KSO_WM_TEMPLATE_INDEX" val="20189370"/>
  <p:tag name="KSO_WM_UNIT_INDEX" val="2"/>
  <p:tag name="KSO_WM_UNIT_HIGHLIGHT" val="0"/>
  <p:tag name="KSO_WM_UNIT_COMPATIBLE" val="0"/>
  <p:tag name="KSO_WM_UNIT_LAYERLEVEL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heme/theme1.xml><?xml version="1.0" encoding="utf-8"?>
<a:theme xmlns:a="http://schemas.openxmlformats.org/drawingml/2006/main" name="Office 主题​​">
  <a:themeElements>
    <a:clrScheme name="2019空白演示文档">
      <a:dk1>
        <a:srgbClr val="000000"/>
      </a:dk1>
      <a:lt1>
        <a:srgbClr val="FFFFFF"/>
      </a:lt1>
      <a:dk2>
        <a:srgbClr val="E6E4E4"/>
      </a:dk2>
      <a:lt2>
        <a:srgbClr val="FFFFFF"/>
      </a:lt2>
      <a:accent1>
        <a:srgbClr val="477DEA"/>
      </a:accent1>
      <a:accent2>
        <a:srgbClr val="9B9B9B"/>
      </a:accent2>
      <a:accent3>
        <a:srgbClr val="F3B745"/>
      </a:accent3>
      <a:accent4>
        <a:srgbClr val="477EE7"/>
      </a:accent4>
      <a:accent5>
        <a:srgbClr val="4BA151"/>
      </a:accent5>
      <a:accent6>
        <a:srgbClr val="E9403C"/>
      </a:accent6>
      <a:hlink>
        <a:srgbClr val="0563C1"/>
      </a:hlink>
      <a:folHlink>
        <a:srgbClr val="954D72"/>
      </a:folHlink>
    </a:clrScheme>
    <a:fontScheme name="2019空白演示文档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563</Words>
  <Application>Microsoft Office PowerPoint</Application>
  <PresentationFormat>全屏显示(16:9)</PresentationFormat>
  <Paragraphs>93</Paragraphs>
  <Slides>24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40" baseType="lpstr">
      <vt:lpstr>Meiryo</vt:lpstr>
      <vt:lpstr>等线</vt:lpstr>
      <vt:lpstr>方正隶书简体</vt:lpstr>
      <vt:lpstr>方正书宋_GBK</vt:lpstr>
      <vt:lpstr>方正细珊瑚简体</vt:lpstr>
      <vt:lpstr>汉仪凌波体简</vt:lpstr>
      <vt:lpstr>华文仿宋</vt:lpstr>
      <vt:lpstr>楷体</vt:lpstr>
      <vt:lpstr>锐字逼格锐线体简4.0(原名张海山锐线体简）</vt:lpstr>
      <vt:lpstr>宋体</vt:lpstr>
      <vt:lpstr>微软雅黑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8</cp:revision>
  <dcterms:created xsi:type="dcterms:W3CDTF">2020-01-26T12:45:06Z</dcterms:created>
  <dcterms:modified xsi:type="dcterms:W3CDTF">2021-10-24T03:37:08Z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