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  <p:sldMasterId id="2147483757" r:id="rId2"/>
  </p:sldMasterIdLst>
  <p:notesMasterIdLst>
    <p:notesMasterId r:id="rId23"/>
  </p:notesMasterIdLst>
  <p:sldIdLst>
    <p:sldId id="256" r:id="rId3"/>
    <p:sldId id="325" r:id="rId4"/>
    <p:sldId id="326" r:id="rId5"/>
    <p:sldId id="327" r:id="rId6"/>
    <p:sldId id="328" r:id="rId7"/>
    <p:sldId id="329" r:id="rId8"/>
    <p:sldId id="330" r:id="rId9"/>
    <p:sldId id="333" r:id="rId10"/>
    <p:sldId id="334" r:id="rId11"/>
    <p:sldId id="354" r:id="rId12"/>
    <p:sldId id="355" r:id="rId13"/>
    <p:sldId id="356" r:id="rId14"/>
    <p:sldId id="357" r:id="rId15"/>
    <p:sldId id="358" r:id="rId16"/>
    <p:sldId id="359" r:id="rId17"/>
    <p:sldId id="360" r:id="rId18"/>
    <p:sldId id="361" r:id="rId19"/>
    <p:sldId id="362" r:id="rId20"/>
    <p:sldId id="363" r:id="rId21"/>
    <p:sldId id="364" r:id="rId22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5821C7E-64E2-424E-AB9A-EC5D139B10EB}" type="datetimeFigureOut">
              <a:rPr lang="zh-CN" altLang="en-US"/>
              <a:pPr>
                <a:defRPr/>
              </a:pPr>
              <a:t>2021/10/23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E564464-9791-4E33-AD72-688AA172217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10160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E564464-9791-4E33-AD72-688AA172217E}" type="slidenum">
              <a:rPr lang="zh-CN" altLang="en-US" smtClean="0"/>
              <a:pPr>
                <a:defRPr/>
              </a:pPr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1876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3297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992222"/>
            <a:ext cx="6858000" cy="164025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45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0597C-EB97-414E-8062-5B786EB9612C}" type="datetimeFigureOut">
              <a:rPr lang="zh-CN" altLang="en-US"/>
              <a:pPr>
                <a:defRPr/>
              </a:pPr>
              <a:t>2021/10/23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128B3-4D62-4915-8335-40C1D9F26BE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5506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413657"/>
            <a:ext cx="7886700" cy="416922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81E3E-C69A-4E49-BE89-2F9381A694A0}" type="datetimeFigureOut">
              <a:rPr lang="zh-CN" altLang="en-US"/>
              <a:pPr>
                <a:defRPr/>
              </a:pPr>
              <a:t>2021/10/23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DFF8E-4C59-4289-8A0E-088C84F9929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5517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EFE77-4B5C-4766-B24A-E61CBFE54FF3}" type="datetimeFigureOut">
              <a:rPr lang="zh-CN" altLang="en-US"/>
              <a:pPr>
                <a:defRPr/>
              </a:pPr>
              <a:t>2021/10/23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AB594-82FC-4FE8-97A9-3E3B65C7384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93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B46AD-C435-4190-B6EB-08EB9874F2E9}" type="datetimeFigureOut">
              <a:rPr lang="zh-CN" altLang="en-US"/>
              <a:pPr>
                <a:defRPr/>
              </a:pPr>
              <a:t>2021/10/23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5159B-3789-460C-A23B-F827B98C8D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18399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CD9C3-BA30-4D5A-92C3-E81061800736}" type="datetimeFigureOut">
              <a:rPr lang="zh-CN" altLang="en-US"/>
              <a:pPr>
                <a:defRPr/>
              </a:pPr>
              <a:t>2021/10/23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E9302-9104-4050-8481-90961CE84A8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74008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AE563-3764-4F94-8B40-156C56E6D407}" type="datetimeFigureOut">
              <a:rPr lang="zh-CN" altLang="en-US"/>
              <a:pPr>
                <a:defRPr/>
              </a:pPr>
              <a:t>2021/10/23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1DF2D-BF06-46FC-9394-1899FD42DE3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59525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80715-9FB9-4587-9FD9-DD250F7BAF43}" type="datetimeFigureOut">
              <a:rPr lang="zh-CN" altLang="en-US"/>
              <a:pPr>
                <a:defRPr/>
              </a:pPr>
              <a:t>2021/10/23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D9F08-2866-492C-9F70-89F309B638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11773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AD3B4-3701-478F-934D-FE09B54C51F7}" type="datetimeFigureOut">
              <a:rPr lang="zh-CN" altLang="en-US"/>
              <a:pPr>
                <a:defRPr/>
              </a:pPr>
              <a:t>2021/10/23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08E59-B641-44BB-B06F-EDB97400F2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44489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15A0C-5F9C-403A-BCD1-1C24D03095C7}" type="datetimeFigureOut">
              <a:rPr lang="zh-CN" altLang="en-US"/>
              <a:pPr>
                <a:defRPr/>
              </a:pPr>
              <a:t>2021/10/23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2F91E-5E75-4E31-9274-40B9D0D8B29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5421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F2BCC-5EA7-4253-8AC4-69C3FB49EA7C}" type="datetimeFigureOut">
              <a:rPr lang="zh-CN" altLang="en-US"/>
              <a:pPr>
                <a:defRPr/>
              </a:pPr>
              <a:t>2021/10/23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9EA50-38FB-47EE-A2E4-DA02FD6A8C3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8164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930BD-C31B-4C46-AF0A-49B410AC8294}" type="datetimeFigureOut">
              <a:rPr lang="zh-CN" altLang="en-US"/>
              <a:pPr>
                <a:defRPr/>
              </a:pPr>
              <a:t>2021/10/23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F8573-0622-44A2-BE63-9F0517CE93A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5036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193834"/>
            <a:ext cx="7886700" cy="994172"/>
          </a:xfrm>
        </p:spPr>
        <p:txBody>
          <a:bodyPr>
            <a:normAutofit/>
          </a:bodyPr>
          <a:lstStyle>
            <a:lvl1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5775" y="1369219"/>
            <a:ext cx="7886700" cy="3263504"/>
          </a:xfrm>
        </p:spPr>
        <p:txBody>
          <a:bodyPr/>
          <a:lstStyle>
            <a:lvl1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1402B-5134-46C8-A24D-862023F6152B}" type="datetimeFigureOut">
              <a:rPr lang="zh-CN" altLang="en-US"/>
              <a:pPr>
                <a:defRPr/>
              </a:pPr>
              <a:t>2021/10/23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F7DA3-A0FC-4F1F-854A-DCB00C55FD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6946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FCC1F-281F-4382-9508-2952DB89269E}" type="datetimeFigureOut">
              <a:rPr lang="zh-CN" altLang="en-US"/>
              <a:pPr>
                <a:defRPr/>
              </a:pPr>
              <a:t>2021/10/23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058FF-7EBB-43B2-B052-E4C0E5CDF5A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55700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7E417-C256-450D-9C72-CC828F77DF08}" type="datetimeFigureOut">
              <a:rPr lang="zh-CN" altLang="en-US"/>
              <a:pPr>
                <a:defRPr/>
              </a:pPr>
              <a:t>2021/10/23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52B46-F4F5-4643-A6A8-86904FB217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66920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4F569-18C6-4C71-9F81-5246DD5F1CB9}" type="datetimeFigureOut">
              <a:rPr lang="zh-CN" altLang="en-US"/>
              <a:pPr>
                <a:defRPr/>
              </a:pPr>
              <a:t>2021/10/23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8D175-21AA-4944-950F-E0DD10B7101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77229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B09DA-3FB0-4B1D-8480-D6EEF3537F9F}" type="datetimeFigureOut">
              <a:rPr lang="zh-CN" altLang="en-US"/>
              <a:pPr>
                <a:defRPr/>
              </a:pPr>
              <a:t>2021/10/23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43919-1917-4A9E-B394-893F0C5F02A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24774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90FBF-59E6-4615-9288-35E1323B70AD}" type="datetimeFigureOut">
              <a:rPr lang="zh-CN" altLang="en-US"/>
              <a:pPr>
                <a:defRPr/>
              </a:pPr>
              <a:t>2021/10/23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7D5392-4617-426C-B0F6-3FA9663BCA9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33244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0A94A-8EED-4D58-B3F9-0D6EA35CC192}" type="datetimeFigureOut">
              <a:rPr lang="zh-CN" altLang="en-US"/>
              <a:pPr>
                <a:defRPr/>
              </a:pPr>
              <a:t>2021/10/23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78859-7C89-4E89-A76E-6AC10956ECA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20014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5BA2F-062F-443F-84C1-BDF0A1BA1D48}" type="datetimeFigureOut">
              <a:rPr lang="zh-CN" altLang="en-US"/>
              <a:pPr>
                <a:defRPr/>
              </a:pPr>
              <a:t>2021/10/23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BDFA2-29EE-4FF7-91AE-7FA5D1F5CE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72112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23C52-68AE-428D-B744-3EC972C126C9}" type="datetimeFigureOut">
              <a:rPr lang="zh-CN" altLang="en-US"/>
              <a:pPr>
                <a:defRPr/>
              </a:pPr>
              <a:t>2021/10/23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08198-A2A4-4349-AF25-0B73236F3C2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74620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D4FE5-3B9F-4F02-A1CF-705C8F16B55D}" type="datetimeFigureOut">
              <a:rPr lang="zh-CN" altLang="en-US"/>
              <a:pPr>
                <a:defRPr/>
              </a:pPr>
              <a:t>2021/10/23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154DC-CC42-4095-AFCD-7333DDEA2B1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199780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53B61-ECC5-4530-94BF-AD59B726A136}" type="datetimeFigureOut">
              <a:rPr lang="zh-CN" altLang="en-US"/>
              <a:pPr>
                <a:defRPr/>
              </a:pPr>
              <a:t>2021/10/23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024B2-3705-4392-B31C-7F3694DF07F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5683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2813338"/>
            <a:ext cx="5491163" cy="608518"/>
          </a:xfrm>
        </p:spPr>
        <p:txBody>
          <a:bodyPr anchor="b">
            <a:normAutofit/>
          </a:bodyPr>
          <a:lstStyle>
            <a:lvl1pPr>
              <a:defRPr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57521"/>
            <a:ext cx="5491163" cy="485666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1E83A-B740-4380-809C-11BC12CA6222}" type="datetimeFigureOut">
              <a:rPr lang="zh-CN" altLang="en-US"/>
              <a:pPr>
                <a:defRPr/>
              </a:pPr>
              <a:t>2021/10/23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08FC1-A709-48F2-A9FF-41BB92FDB91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054129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87C786-05B9-48E4-9293-BE5391E35F30}" type="datetimeFigureOut">
              <a:rPr lang="zh-CN" altLang="en-US"/>
              <a:pPr>
                <a:defRPr/>
              </a:pPr>
              <a:t>2021/10/23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407E5-7AED-40D4-93FF-07F8983684E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081864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27620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3330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31219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4397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65358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08994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15673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74424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499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193834"/>
            <a:ext cx="7886700" cy="994172"/>
          </a:xfrm>
        </p:spPr>
        <p:txBody>
          <a:bodyPr>
            <a:normAutofit/>
          </a:bodyPr>
          <a:lstStyle>
            <a:lvl1pPr>
              <a:defRPr sz="18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85775" y="1369219"/>
            <a:ext cx="3886200" cy="3263504"/>
          </a:xfrm>
        </p:spPr>
        <p:txBody>
          <a:bodyPr/>
          <a:lstStyle>
            <a:lvl1pPr>
              <a:lnSpc>
                <a:spcPct val="150000"/>
              </a:lnSpc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486275" y="1369219"/>
            <a:ext cx="3886200" cy="3263504"/>
          </a:xfrm>
        </p:spPr>
        <p:txBody>
          <a:bodyPr/>
          <a:lstStyle>
            <a:lvl1pPr>
              <a:lnSpc>
                <a:spcPct val="150000"/>
              </a:lnSpc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3EEB9-98DB-4392-A0F3-6CD9421FCD76}" type="datetimeFigureOut">
              <a:rPr lang="zh-CN" altLang="en-US"/>
              <a:pPr>
                <a:defRPr/>
              </a:pPr>
              <a:t>2021/10/23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01E68-86AA-40FB-B610-582E91DF143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942251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25283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021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308721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1961707"/>
            <a:ext cx="3868340" cy="2680541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308721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961707"/>
            <a:ext cx="3887391" cy="2680541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4AA24-1A8D-4A8D-B0A4-C4B30D5791D5}" type="datetimeFigureOut">
              <a:rPr lang="zh-CN" altLang="en-US"/>
              <a:pPr>
                <a:defRPr/>
              </a:pPr>
              <a:t>2021/10/23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C2793-DE0E-4866-B10C-EBA282B60DF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0751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074664"/>
            <a:ext cx="7886700" cy="994172"/>
          </a:xfrm>
        </p:spPr>
        <p:txBody>
          <a:bodyPr>
            <a:normAutofit/>
          </a:bodyPr>
          <a:lstStyle>
            <a:lvl1pPr algn="ctr">
              <a:defRPr sz="36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8A73B-4AC2-4C2E-8585-9CBDE78C9BC3}" type="datetimeFigureOut">
              <a:rPr lang="zh-CN" altLang="en-US"/>
              <a:pPr>
                <a:defRPr/>
              </a:pPr>
              <a:t>2021/10/23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06267-E31A-45A6-9E50-7D386B0C372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5291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3A914-010A-42B0-8778-B67F2500AE63}" type="datetimeFigureOut">
              <a:rPr lang="zh-CN" altLang="en-US"/>
              <a:pPr>
                <a:defRPr/>
              </a:pPr>
              <a:t>2021/10/23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72362-5244-43AF-85C0-3B20388D8AF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8160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 hidden="1"/>
          <p:cNvCxnSpPr/>
          <p:nvPr/>
        </p:nvCxnSpPr>
        <p:spPr>
          <a:xfrm>
            <a:off x="557213" y="325438"/>
            <a:ext cx="0" cy="10445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060" y="95250"/>
            <a:ext cx="3123900" cy="1200150"/>
          </a:xfrm>
        </p:spPr>
        <p:txBody>
          <a:bodyPr>
            <a:normAutofit/>
          </a:bodyPr>
          <a:lstStyle>
            <a:lvl1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3888000" y="574766"/>
            <a:ext cx="4363031" cy="382083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88870" y="1543050"/>
            <a:ext cx="3123900" cy="2858691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08275-34D1-4E87-8E85-B358B4A973F4}" type="datetimeFigureOut">
              <a:rPr lang="zh-CN" altLang="en-US"/>
              <a:pPr>
                <a:defRPr/>
              </a:pPr>
              <a:t>2021/10/23</a:t>
            </a:fld>
            <a:endParaRPr lang="zh-CN" altLang="en-US"/>
          </a:p>
        </p:txBody>
      </p:sp>
      <p:sp>
        <p:nvSpPr>
          <p:cNvPr id="7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9FC20-0989-47BC-83D7-13348B81201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5344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68363" y="273844"/>
            <a:ext cx="1146987" cy="4358879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6659969" cy="4358879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7F699-F0F8-403F-887B-DF7E855E195A}" type="datetimeFigureOut">
              <a:rPr lang="zh-CN" altLang="en-US"/>
              <a:pPr>
                <a:defRPr/>
              </a:pPr>
              <a:t>2021/10/23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FE029-A1A3-4744-A44B-AC637731D20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745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5E6DBBC-C60B-4564-A9A0-D4B9EBEB9025}" type="datetimeFigureOut">
              <a:rPr lang="zh-CN" altLang="en-US"/>
              <a:pPr>
                <a:defRPr/>
              </a:pPr>
              <a:t>2021/10/23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0DC0FE1-3EAF-4DF6-8496-F5587257C5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/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0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56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  <p:sldLayoutId id="2147483743" r:id="rId18"/>
    <p:sldLayoutId id="2147483744" r:id="rId19"/>
    <p:sldLayoutId id="2147483745" r:id="rId20"/>
    <p:sldLayoutId id="2147483746" r:id="rId21"/>
    <p:sldLayoutId id="2147483747" r:id="rId22"/>
    <p:sldLayoutId id="2147483748" r:id="rId23"/>
    <p:sldLayoutId id="2147483749" r:id="rId24"/>
    <p:sldLayoutId id="2147483750" r:id="rId25"/>
    <p:sldLayoutId id="2147483751" r:id="rId26"/>
    <p:sldLayoutId id="2147483752" r:id="rId27"/>
    <p:sldLayoutId id="2147483753" r:id="rId28"/>
    <p:sldLayoutId id="2147483754" r:id="rId29"/>
    <p:sldLayoutId id="2147483755" r:id="rId30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微软雅黑" pitchFamily="34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微软雅黑" pitchFamily="34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微软雅黑" pitchFamily="34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微软雅黑" pitchFamily="34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微软雅黑" pitchFamily="34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微软雅黑" pitchFamily="34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微软雅黑" pitchFamily="34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微软雅黑" pitchFamily="34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2021/10/23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248166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8" descr="C:\Users\Administrator\Desktop\五年级上课课件下册\课题图\第三单元 （汉字真有趣）课题图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1775" cy="314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15766"/>
            <a:ext cx="9144000" cy="14041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8" name="直接连接符 7"/>
          <p:cNvCxnSpPr/>
          <p:nvPr/>
        </p:nvCxnSpPr>
        <p:spPr>
          <a:xfrm>
            <a:off x="1793875" y="3706410"/>
            <a:ext cx="5586413" cy="0"/>
          </a:xfrm>
          <a:prstGeom prst="line">
            <a:avLst/>
          </a:prstGeom>
          <a:ln w="5715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1" name="TextBox 10"/>
          <p:cNvSpPr txBox="1">
            <a:spLocks noChangeArrowheads="1"/>
          </p:cNvSpPr>
          <p:nvPr/>
        </p:nvSpPr>
        <p:spPr bwMode="auto">
          <a:xfrm>
            <a:off x="1692275" y="2931790"/>
            <a:ext cx="57594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综合性学习：遨游汉字王国</a:t>
            </a:r>
          </a:p>
        </p:txBody>
      </p:sp>
      <p:sp>
        <p:nvSpPr>
          <p:cNvPr id="4102" name="TextBox 11"/>
          <p:cNvSpPr txBox="1">
            <a:spLocks noChangeArrowheads="1"/>
          </p:cNvSpPr>
          <p:nvPr/>
        </p:nvSpPr>
        <p:spPr bwMode="auto">
          <a:xfrm>
            <a:off x="3326606" y="3795886"/>
            <a:ext cx="2520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人教版五年级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·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下册</a:t>
            </a:r>
          </a:p>
        </p:txBody>
      </p:sp>
      <p:sp>
        <p:nvSpPr>
          <p:cNvPr id="9" name="矩形 8"/>
          <p:cNvSpPr/>
          <p:nvPr/>
        </p:nvSpPr>
        <p:spPr>
          <a:xfrm>
            <a:off x="4079824" y="4515966"/>
            <a:ext cx="962123" cy="34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6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1"/>
          <p:cNvSpPr>
            <a:spLocks noChangeArrowheads="1"/>
          </p:cNvSpPr>
          <p:nvPr/>
        </p:nvSpPr>
        <p:spPr bwMode="auto">
          <a:xfrm>
            <a:off x="323850" y="700088"/>
            <a:ext cx="8569325" cy="386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2800" b="1">
                <a:latin typeface="仿宋" pitchFamily="49" charset="-122"/>
                <a:ea typeface="仿宋" pitchFamily="49" charset="-122"/>
              </a:rPr>
              <a:t>4</a:t>
            </a:r>
            <a:r>
              <a:rPr lang="zh-CN" altLang="en-US" sz="2800" b="1">
                <a:latin typeface="仿宋" pitchFamily="49" charset="-122"/>
                <a:ea typeface="仿宋" pitchFamily="49" charset="-122"/>
              </a:rPr>
              <a:t>）有人不是我，有马飞跑过，有水能养鱼，有土庄稼活。（  ）</a:t>
            </a:r>
          </a:p>
          <a:p>
            <a:pPr>
              <a:lnSpc>
                <a:spcPct val="150000"/>
              </a:lnSpc>
            </a:pPr>
            <a:endParaRPr lang="zh-CN" altLang="en-US" sz="2800" b="1">
              <a:latin typeface="仿宋" pitchFamily="49" charset="-122"/>
              <a:ea typeface="仿宋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2800" b="1">
                <a:latin typeface="仿宋" pitchFamily="49" charset="-122"/>
                <a:ea typeface="仿宋" pitchFamily="49" charset="-122"/>
              </a:rPr>
              <a:t>5</a:t>
            </a:r>
            <a:r>
              <a:rPr lang="zh-CN" altLang="en-US" sz="2800" b="1">
                <a:latin typeface="仿宋" pitchFamily="49" charset="-122"/>
                <a:ea typeface="仿宋" pitchFamily="49" charset="-122"/>
              </a:rPr>
              <a:t>）一人站在大树旁。（  ）</a:t>
            </a:r>
          </a:p>
          <a:p>
            <a:pPr>
              <a:lnSpc>
                <a:spcPct val="150000"/>
              </a:lnSpc>
            </a:pPr>
            <a:endParaRPr lang="zh-CN" altLang="en-US" sz="2800" b="1">
              <a:latin typeface="仿宋" pitchFamily="49" charset="-122"/>
              <a:ea typeface="仿宋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2800" b="1">
                <a:latin typeface="仿宋" pitchFamily="49" charset="-122"/>
                <a:ea typeface="仿宋" pitchFamily="49" charset="-122"/>
              </a:rPr>
              <a:t>6</a:t>
            </a:r>
            <a:r>
              <a:rPr lang="zh-CN" altLang="en-US" sz="2800" b="1">
                <a:latin typeface="仿宋" pitchFamily="49" charset="-122"/>
                <a:ea typeface="仿宋" pitchFamily="49" charset="-122"/>
              </a:rPr>
              <a:t>）时针和分针都指向</a:t>
            </a:r>
            <a:r>
              <a:rPr lang="en-US" altLang="zh-CN" sz="2800" b="1">
                <a:latin typeface="仿宋" pitchFamily="49" charset="-122"/>
                <a:ea typeface="仿宋" pitchFamily="49" charset="-122"/>
              </a:rPr>
              <a:t>12</a:t>
            </a:r>
            <a:r>
              <a:rPr lang="zh-CN" altLang="en-US" sz="2800" b="1">
                <a:latin typeface="仿宋" pitchFamily="49" charset="-122"/>
                <a:ea typeface="仿宋" pitchFamily="49" charset="-122"/>
              </a:rPr>
              <a:t>。（  ）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124075" y="1347788"/>
            <a:ext cx="5000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也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427538" y="2643188"/>
            <a:ext cx="5000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休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148263" y="3940175"/>
            <a:ext cx="5000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1"/>
          <p:cNvSpPr>
            <a:spLocks noChangeArrowheads="1"/>
          </p:cNvSpPr>
          <p:nvPr/>
        </p:nvSpPr>
        <p:spPr bwMode="auto">
          <a:xfrm>
            <a:off x="323850" y="700088"/>
            <a:ext cx="8569325" cy="388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2400" b="1">
                <a:latin typeface="仿宋" pitchFamily="49" charset="-122"/>
                <a:ea typeface="仿宋" pitchFamily="49" charset="-122"/>
              </a:rPr>
              <a:t>7</a:t>
            </a:r>
            <a:r>
              <a:rPr lang="zh-CN" altLang="en-US" sz="2400" b="1">
                <a:latin typeface="仿宋" pitchFamily="49" charset="-122"/>
                <a:ea typeface="仿宋" pitchFamily="49" charset="-122"/>
              </a:rPr>
              <a:t>）相传唐伯虎曾在街头卖画。 一天，他挂出一幅水墨画来，上画一只黑狗，十分可爱。唐伯虎对人们说：“这是一则字谜，要购买者，须付三十两银子，如果猜中谜语，则分文不收。”好半天过去了，仍无人猜中。这时，有一年轻人说：“我猜中了。”唐伯虎请他说出谜底。他却笑而不答，取下画来便走。唐伯虎望着这年轻人的背影哈哈一笑：“猜中了！他猜中了！”你能猜出这是个什么字吗？（  ）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284663" y="4013200"/>
            <a:ext cx="4286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" descr="F:\上课课件\六年级上课课件下册\框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23825"/>
            <a:ext cx="1439862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矩形 2"/>
          <p:cNvSpPr>
            <a:spLocks noChangeArrowheads="1"/>
          </p:cNvSpPr>
          <p:nvPr/>
        </p:nvSpPr>
        <p:spPr bwMode="auto">
          <a:xfrm>
            <a:off x="207963" y="304800"/>
            <a:ext cx="13477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出示歇后语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36575" y="862013"/>
            <a:ext cx="7419975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>
                <a:latin typeface="仿宋" pitchFamily="49" charset="-122"/>
                <a:ea typeface="仿宋" pitchFamily="49" charset="-122"/>
              </a:rPr>
              <a:t>①外甥打灯笼</a:t>
            </a:r>
            <a:r>
              <a:rPr lang="en-US" altLang="zh-CN" sz="2800" b="1">
                <a:latin typeface="仿宋" pitchFamily="49" charset="-122"/>
                <a:ea typeface="仿宋" pitchFamily="49" charset="-122"/>
              </a:rPr>
              <a:t>——</a:t>
            </a:r>
            <a:r>
              <a:rPr lang="zh-CN" altLang="en-US" sz="2800" b="1">
                <a:latin typeface="仿宋" pitchFamily="49" charset="-122"/>
                <a:ea typeface="仿宋" pitchFamily="49" charset="-122"/>
              </a:rPr>
              <a:t>照旧（    ）   </a:t>
            </a:r>
            <a:endParaRPr lang="en-US" altLang="zh-CN" sz="2800" b="1">
              <a:latin typeface="仿宋" pitchFamily="49" charset="-122"/>
              <a:ea typeface="仿宋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800" b="1">
                <a:latin typeface="仿宋" pitchFamily="49" charset="-122"/>
                <a:ea typeface="仿宋" pitchFamily="49" charset="-122"/>
              </a:rPr>
              <a:t>②梁山泊军师</a:t>
            </a:r>
            <a:r>
              <a:rPr lang="en-US" altLang="zh-CN" sz="2800" b="1">
                <a:latin typeface="仿宋" pitchFamily="49" charset="-122"/>
                <a:ea typeface="仿宋" pitchFamily="49" charset="-122"/>
              </a:rPr>
              <a:t>——</a:t>
            </a:r>
            <a:r>
              <a:rPr lang="zh-CN" altLang="en-US" sz="2800" b="1">
                <a:latin typeface="仿宋" pitchFamily="49" charset="-122"/>
                <a:ea typeface="仿宋" pitchFamily="49" charset="-122"/>
              </a:rPr>
              <a:t>无（    ）用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800" b="1">
                <a:latin typeface="仿宋" pitchFamily="49" charset="-122"/>
                <a:ea typeface="仿宋" pitchFamily="49" charset="-122"/>
              </a:rPr>
              <a:t>③孔夫子搬家</a:t>
            </a:r>
            <a:r>
              <a:rPr lang="en-US" altLang="zh-CN" sz="2800" b="1">
                <a:latin typeface="仿宋" pitchFamily="49" charset="-122"/>
                <a:ea typeface="仿宋" pitchFamily="49" charset="-122"/>
              </a:rPr>
              <a:t>——</a:t>
            </a:r>
            <a:r>
              <a:rPr lang="zh-CN" altLang="en-US" sz="2800" b="1">
                <a:latin typeface="仿宋" pitchFamily="49" charset="-122"/>
                <a:ea typeface="仿宋" pitchFamily="49" charset="-122"/>
              </a:rPr>
              <a:t>净是输（   ）</a:t>
            </a:r>
            <a:endParaRPr lang="en-US" altLang="zh-CN" sz="2800" b="1">
              <a:latin typeface="仿宋" pitchFamily="49" charset="-122"/>
              <a:ea typeface="仿宋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800" b="1">
                <a:latin typeface="仿宋" pitchFamily="49" charset="-122"/>
                <a:ea typeface="仿宋" pitchFamily="49" charset="-122"/>
              </a:rPr>
              <a:t>④四月的冰河</a:t>
            </a:r>
            <a:r>
              <a:rPr lang="en-US" altLang="zh-CN" sz="2800" b="1">
                <a:latin typeface="仿宋" pitchFamily="49" charset="-122"/>
                <a:ea typeface="仿宋" pitchFamily="49" charset="-122"/>
              </a:rPr>
              <a:t>——</a:t>
            </a:r>
            <a:r>
              <a:rPr lang="zh-CN" altLang="en-US" sz="2800" b="1">
                <a:latin typeface="仿宋" pitchFamily="49" charset="-122"/>
                <a:ea typeface="仿宋" pitchFamily="49" charset="-122"/>
              </a:rPr>
              <a:t>开动（   ）了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800" b="1">
                <a:latin typeface="仿宋" pitchFamily="49" charset="-122"/>
                <a:ea typeface="仿宋" pitchFamily="49" charset="-122"/>
              </a:rPr>
              <a:t>⑤咸菜烧豆腐</a:t>
            </a:r>
            <a:r>
              <a:rPr lang="en-US" altLang="zh-CN" sz="2800" b="1">
                <a:latin typeface="仿宋" pitchFamily="49" charset="-122"/>
                <a:ea typeface="仿宋" pitchFamily="49" charset="-122"/>
              </a:rPr>
              <a:t>——</a:t>
            </a:r>
            <a:r>
              <a:rPr lang="zh-CN" altLang="en-US" sz="2800" b="1">
                <a:latin typeface="仿宋" pitchFamily="49" charset="-122"/>
                <a:ea typeface="仿宋" pitchFamily="49" charset="-122"/>
              </a:rPr>
              <a:t>有言（   ）在先  </a:t>
            </a:r>
            <a:endParaRPr lang="en-US" altLang="zh-CN" sz="2800" b="1">
              <a:latin typeface="仿宋" pitchFamily="49" charset="-122"/>
              <a:ea typeface="仿宋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800" b="1">
                <a:latin typeface="仿宋" pitchFamily="49" charset="-122"/>
                <a:ea typeface="仿宋" pitchFamily="49" charset="-122"/>
              </a:rPr>
              <a:t>⑥隔着门缝吹喇叭</a:t>
            </a:r>
            <a:r>
              <a:rPr lang="en-US" altLang="zh-CN" sz="2800" b="1">
                <a:latin typeface="仿宋" pitchFamily="49" charset="-122"/>
                <a:ea typeface="仿宋" pitchFamily="49" charset="-122"/>
              </a:rPr>
              <a:t>——</a:t>
            </a:r>
            <a:r>
              <a:rPr lang="zh-CN" altLang="en-US" sz="2800" b="1">
                <a:latin typeface="仿宋" pitchFamily="49" charset="-122"/>
                <a:ea typeface="仿宋" pitchFamily="49" charset="-122"/>
              </a:rPr>
              <a:t>名（   ）声在外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643438" y="915988"/>
            <a:ext cx="7143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舅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284663" y="1563688"/>
            <a:ext cx="7143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吴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937125" y="2211388"/>
            <a:ext cx="7143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书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578350" y="2859088"/>
            <a:ext cx="7143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冻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578350" y="3508375"/>
            <a:ext cx="7143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盐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859338" y="4208463"/>
            <a:ext cx="7143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鸣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" descr="F:\上课课件\六年级上课课件下册\框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23825"/>
            <a:ext cx="1439862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矩形 2"/>
          <p:cNvSpPr>
            <a:spLocks noChangeArrowheads="1"/>
          </p:cNvSpPr>
          <p:nvPr/>
        </p:nvSpPr>
        <p:spPr bwMode="auto">
          <a:xfrm>
            <a:off x="288925" y="304800"/>
            <a:ext cx="1114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出示笑话</a:t>
            </a:r>
          </a:p>
        </p:txBody>
      </p:sp>
      <p:sp>
        <p:nvSpPr>
          <p:cNvPr id="17412" name="矩形 3"/>
          <p:cNvSpPr>
            <a:spLocks noChangeArrowheads="1"/>
          </p:cNvSpPr>
          <p:nvPr/>
        </p:nvSpPr>
        <p:spPr bwMode="auto">
          <a:xfrm>
            <a:off x="323850" y="1347788"/>
            <a:ext cx="8569325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latin typeface="仿宋" pitchFamily="49" charset="-122"/>
                <a:ea typeface="仿宋" pitchFamily="49" charset="-122"/>
              </a:rPr>
              <a:t>    古时候有人送枇杷给一个县官，可他在礼单上把“枇杷”错写成了“琵琶”。县官笑道：“枇杷”不是此“琵琶”，只恨当年识字差！”有个客人应声道：“若使琵琶能结果，满城箫管尽开花。”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" descr="F:\上课课件\六年级上课课件下册\框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23825"/>
            <a:ext cx="1439862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矩形 2"/>
          <p:cNvSpPr>
            <a:spLocks noChangeArrowheads="1"/>
          </p:cNvSpPr>
          <p:nvPr/>
        </p:nvSpPr>
        <p:spPr bwMode="auto">
          <a:xfrm>
            <a:off x="288925" y="304800"/>
            <a:ext cx="1114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出示古诗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625" y="1252538"/>
            <a:ext cx="8320088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3200" b="1">
                <a:latin typeface="仿宋" pitchFamily="49" charset="-122"/>
                <a:ea typeface="仿宋" pitchFamily="49" charset="-122"/>
              </a:rPr>
              <a:t>竹枝词 </a:t>
            </a:r>
            <a:endParaRPr lang="en-US" altLang="zh-CN" sz="3200" b="1">
              <a:latin typeface="仿宋" pitchFamily="49" charset="-122"/>
              <a:ea typeface="仿宋" pitchFamily="49" charset="-122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en-US" altLang="zh-CN" sz="3200" b="1">
                <a:latin typeface="仿宋" pitchFamily="49" charset="-122"/>
                <a:ea typeface="仿宋" pitchFamily="49" charset="-122"/>
              </a:rPr>
              <a:t>【</a:t>
            </a:r>
            <a:r>
              <a:rPr lang="zh-CN" altLang="en-US" sz="3200" b="1">
                <a:latin typeface="仿宋" pitchFamily="49" charset="-122"/>
                <a:ea typeface="仿宋" pitchFamily="49" charset="-122"/>
              </a:rPr>
              <a:t>唐</a:t>
            </a:r>
            <a:r>
              <a:rPr lang="en-US" altLang="zh-CN" sz="3200" b="1">
                <a:latin typeface="仿宋" pitchFamily="49" charset="-122"/>
                <a:ea typeface="仿宋" pitchFamily="49" charset="-122"/>
              </a:rPr>
              <a:t>】</a:t>
            </a:r>
            <a:r>
              <a:rPr lang="zh-CN" altLang="en-US" sz="3200" b="1">
                <a:latin typeface="仿宋" pitchFamily="49" charset="-122"/>
                <a:ea typeface="仿宋" pitchFamily="49" charset="-122"/>
              </a:rPr>
              <a:t>刘禹锡 </a:t>
            </a:r>
          </a:p>
          <a:p>
            <a:pPr algn="ctr" eaLnBrk="1" hangingPunct="1">
              <a:lnSpc>
                <a:spcPct val="150000"/>
              </a:lnSpc>
            </a:pPr>
            <a:r>
              <a:rPr lang="zh-CN" altLang="en-US" sz="3200" b="1">
                <a:latin typeface="仿宋" pitchFamily="49" charset="-122"/>
                <a:ea typeface="仿宋" pitchFamily="49" charset="-122"/>
              </a:rPr>
              <a:t>杨柳青青江水平，闻郎岸上踏歌声。 </a:t>
            </a:r>
          </a:p>
          <a:p>
            <a:pPr algn="ctr" eaLnBrk="1" hangingPunct="1">
              <a:lnSpc>
                <a:spcPct val="150000"/>
              </a:lnSpc>
            </a:pPr>
            <a:r>
              <a:rPr lang="zh-CN" altLang="en-US" sz="3200" b="1">
                <a:latin typeface="仿宋" pitchFamily="49" charset="-122"/>
                <a:ea typeface="仿宋" pitchFamily="49" charset="-122"/>
              </a:rPr>
              <a:t>东边日出西边雨，道是无晴却有晴。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372225" y="987425"/>
            <a:ext cx="1857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2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晴</a:t>
            </a:r>
            <a:r>
              <a:rPr lang="en-US" altLang="zh-CN" sz="32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-</a:t>
            </a:r>
            <a:r>
              <a:rPr lang="zh-CN" altLang="en-US" sz="32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732588" y="1276350"/>
            <a:ext cx="16430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2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丝</a:t>
            </a:r>
            <a:r>
              <a:rPr lang="en-US" altLang="zh-CN" sz="32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32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思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58775" y="1181100"/>
            <a:ext cx="8534400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3200" b="1">
                <a:latin typeface="仿宋" pitchFamily="49" charset="-122"/>
                <a:ea typeface="仿宋" pitchFamily="49" charset="-122"/>
              </a:rPr>
              <a:t>无</a:t>
            </a:r>
            <a:r>
              <a:rPr lang="zh-CN" altLang="zh-CN" sz="3200" b="1">
                <a:latin typeface="仿宋" pitchFamily="49" charset="-122"/>
                <a:ea typeface="仿宋" pitchFamily="49" charset="-122"/>
              </a:rPr>
              <a:t>题</a:t>
            </a:r>
          </a:p>
          <a:p>
            <a:pPr algn="ctr" eaLnBrk="1" hangingPunct="1">
              <a:lnSpc>
                <a:spcPct val="150000"/>
              </a:lnSpc>
            </a:pPr>
            <a:r>
              <a:rPr lang="en-US" altLang="zh-CN" sz="3200" b="1">
                <a:latin typeface="仿宋" pitchFamily="49" charset="-122"/>
                <a:ea typeface="仿宋" pitchFamily="49" charset="-122"/>
              </a:rPr>
              <a:t>【</a:t>
            </a:r>
            <a:r>
              <a:rPr lang="zh-CN" altLang="en-US" sz="3200" b="1">
                <a:latin typeface="仿宋" pitchFamily="49" charset="-122"/>
                <a:ea typeface="仿宋" pitchFamily="49" charset="-122"/>
              </a:rPr>
              <a:t>唐</a:t>
            </a:r>
            <a:r>
              <a:rPr lang="en-US" altLang="zh-CN" sz="3200" b="1">
                <a:latin typeface="仿宋" pitchFamily="49" charset="-122"/>
                <a:ea typeface="仿宋" pitchFamily="49" charset="-122"/>
              </a:rPr>
              <a:t>】</a:t>
            </a:r>
            <a:r>
              <a:rPr lang="zh-CN" altLang="en-US" sz="3200" b="1">
                <a:latin typeface="仿宋" pitchFamily="49" charset="-122"/>
                <a:ea typeface="仿宋" pitchFamily="49" charset="-122"/>
              </a:rPr>
              <a:t>李商隐</a:t>
            </a:r>
          </a:p>
          <a:p>
            <a:pPr algn="ctr" eaLnBrk="1" hangingPunct="1">
              <a:lnSpc>
                <a:spcPct val="150000"/>
              </a:lnSpc>
            </a:pPr>
            <a:r>
              <a:rPr lang="zh-CN" altLang="en-US" sz="3200" b="1">
                <a:latin typeface="仿宋" pitchFamily="49" charset="-122"/>
                <a:ea typeface="仿宋" pitchFamily="49" charset="-122"/>
              </a:rPr>
              <a:t>相见时难别亦难，东风无力百花残。 </a:t>
            </a:r>
          </a:p>
          <a:p>
            <a:pPr algn="ctr" eaLnBrk="1" hangingPunct="1">
              <a:lnSpc>
                <a:spcPct val="150000"/>
              </a:lnSpc>
            </a:pPr>
            <a:r>
              <a:rPr lang="zh-CN" altLang="en-US" sz="3200" b="1">
                <a:latin typeface="仿宋" pitchFamily="49" charset="-122"/>
                <a:ea typeface="仿宋" pitchFamily="49" charset="-122"/>
              </a:rPr>
              <a:t>春蚕到死丝方尽，蜡炬成灰泪始干。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" descr="F:\上课课件\六年级上课课件下册\框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23825"/>
            <a:ext cx="1439862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矩形 2"/>
          <p:cNvSpPr>
            <a:spLocks noChangeArrowheads="1"/>
          </p:cNvSpPr>
          <p:nvPr/>
        </p:nvSpPr>
        <p:spPr bwMode="auto">
          <a:xfrm>
            <a:off x="288925" y="304800"/>
            <a:ext cx="1114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出示对联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8313" y="1276350"/>
            <a:ext cx="8280400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/>
              <a:t>①上联：两舟竞渡，橹速（        ）不如帆快（        ）；</a:t>
            </a:r>
            <a:endParaRPr lang="en-US" altLang="zh-CN" sz="3600" b="1"/>
          </a:p>
          <a:p>
            <a:pPr eaLnBrk="1" hangingPunct="1"/>
            <a:endParaRPr lang="zh-CN" altLang="en-US" sz="3600" b="1"/>
          </a:p>
          <a:p>
            <a:pPr eaLnBrk="1" hangingPunct="1"/>
            <a:r>
              <a:rPr lang="zh-CN" altLang="en-US" sz="3600" b="1"/>
              <a:t>下联：百管争鸣，笛清（           ）难比萧和（           ）。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930900" y="1333500"/>
            <a:ext cx="1143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0000"/>
                </a:solidFill>
              </a:rPr>
              <a:t>鲁肃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858963" y="1833563"/>
            <a:ext cx="1143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0000"/>
                </a:solidFill>
              </a:rPr>
              <a:t>樊哙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573713" y="2905125"/>
            <a:ext cx="1143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0000"/>
                </a:solidFill>
              </a:rPr>
              <a:t>狄青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073275" y="3548063"/>
            <a:ext cx="1143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0000"/>
                </a:solidFill>
              </a:rPr>
              <a:t>萧何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79388" y="915988"/>
            <a:ext cx="8964612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 dirty="0"/>
              <a:t> </a:t>
            </a:r>
            <a:endParaRPr lang="en-US" altLang="zh-CN" sz="3600" b="1" dirty="0"/>
          </a:p>
          <a:p>
            <a:pPr eaLnBrk="1" hangingPunct="1"/>
            <a:r>
              <a:rPr lang="zh-CN" altLang="en-US" sz="3600" b="1" dirty="0"/>
              <a:t>②上联：立湖石于江心，岂非假岛（      ）； </a:t>
            </a:r>
          </a:p>
          <a:p>
            <a:pPr eaLnBrk="1" hangingPunct="1"/>
            <a:endParaRPr lang="en-US" altLang="zh-CN" sz="3600" b="1" dirty="0"/>
          </a:p>
          <a:p>
            <a:pPr eaLnBrk="1" hangingPunct="1"/>
            <a:r>
              <a:rPr lang="zh-CN" altLang="en-US" sz="3600" b="1" dirty="0"/>
              <a:t>下联：蒙虎皮于马背，谓是斑彪（           ）。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7286625" y="1428750"/>
            <a:ext cx="13573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/>
              <a:t> </a:t>
            </a:r>
            <a:r>
              <a:rPr lang="zh-CN" altLang="en-US" sz="3600" b="1">
                <a:solidFill>
                  <a:srgbClr val="FF0000"/>
                </a:solidFill>
              </a:rPr>
              <a:t>贾岛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072313" y="2571750"/>
            <a:ext cx="13573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/>
              <a:t> </a:t>
            </a:r>
            <a:r>
              <a:rPr lang="zh-CN" altLang="en-US" sz="3600" b="1">
                <a:solidFill>
                  <a:srgbClr val="FF0000"/>
                </a:solidFill>
              </a:rPr>
              <a:t>班彪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" descr="F:\上课课件\六年级上课课件下册\框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23825"/>
            <a:ext cx="1439862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矩形 2"/>
          <p:cNvSpPr>
            <a:spLocks noChangeArrowheads="1"/>
          </p:cNvSpPr>
          <p:nvPr/>
        </p:nvSpPr>
        <p:spPr bwMode="auto">
          <a:xfrm>
            <a:off x="288925" y="304800"/>
            <a:ext cx="1114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课堂总结</a:t>
            </a:r>
          </a:p>
        </p:txBody>
      </p:sp>
      <p:sp>
        <p:nvSpPr>
          <p:cNvPr id="22532" name="矩形 3"/>
          <p:cNvSpPr>
            <a:spLocks noChangeArrowheads="1"/>
          </p:cNvSpPr>
          <p:nvPr/>
        </p:nvSpPr>
        <p:spPr bwMode="auto">
          <a:xfrm>
            <a:off x="323850" y="1347788"/>
            <a:ext cx="8569325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仿宋" pitchFamily="49" charset="-122"/>
                <a:ea typeface="仿宋" pitchFamily="49" charset="-122"/>
              </a:rPr>
              <a:t>    字谜、汉字谐音、形声字是中国文化不可缺少的部分，我们应该好好的继承和发扬。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1" descr="F:\上课课件\六年级上课课件下册\框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23825"/>
            <a:ext cx="1439862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矩形 2"/>
          <p:cNvSpPr>
            <a:spLocks noChangeArrowheads="1"/>
          </p:cNvSpPr>
          <p:nvPr/>
        </p:nvSpPr>
        <p:spPr bwMode="auto">
          <a:xfrm>
            <a:off x="288925" y="304800"/>
            <a:ext cx="1114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课外拓展</a:t>
            </a:r>
          </a:p>
        </p:txBody>
      </p:sp>
      <p:sp>
        <p:nvSpPr>
          <p:cNvPr id="24580" name="矩形 3"/>
          <p:cNvSpPr>
            <a:spLocks noChangeArrowheads="1"/>
          </p:cNvSpPr>
          <p:nvPr/>
        </p:nvSpPr>
        <p:spPr bwMode="auto">
          <a:xfrm>
            <a:off x="323850" y="1241425"/>
            <a:ext cx="8569325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2400" b="1" dirty="0">
                <a:latin typeface="仿宋" pitchFamily="49" charset="-122"/>
                <a:ea typeface="仿宋" pitchFamily="49" charset="-122"/>
              </a:rPr>
              <a:t>1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）学生在小组内继续交流自己搜集的字谜、汉字谐音现象。</a:t>
            </a:r>
            <a:endParaRPr lang="en-US" altLang="zh-CN" sz="2400" b="1" dirty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2400" b="1" dirty="0">
                <a:latin typeface="仿宋" pitchFamily="49" charset="-122"/>
                <a:ea typeface="仿宋" pitchFamily="49" charset="-122"/>
              </a:rPr>
              <a:t>2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）在小组内交流自己搜集的谐音歇后语、谐音笑话。</a:t>
            </a:r>
          </a:p>
          <a:p>
            <a:pPr>
              <a:lnSpc>
                <a:spcPct val="200000"/>
              </a:lnSpc>
            </a:pP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2400" b="1" dirty="0">
                <a:latin typeface="仿宋" pitchFamily="49" charset="-122"/>
                <a:ea typeface="仿宋" pitchFamily="49" charset="-122"/>
              </a:rPr>
              <a:t>3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）把搜集到的字谜、谐音歇后语、谐音笑话、谐音古诗、谐音对联、形声字等资料编成小报，贴在教室里。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F:\上课课件\六年级上课课件下册\框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23825"/>
            <a:ext cx="1439862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矩形 5"/>
          <p:cNvSpPr>
            <a:spLocks noChangeArrowheads="1"/>
          </p:cNvSpPr>
          <p:nvPr/>
        </p:nvSpPr>
        <p:spPr bwMode="auto">
          <a:xfrm>
            <a:off x="315913" y="304800"/>
            <a:ext cx="1114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导入新课</a:t>
            </a:r>
          </a:p>
        </p:txBody>
      </p:sp>
      <p:sp>
        <p:nvSpPr>
          <p:cNvPr id="5124" name="矩形 3"/>
          <p:cNvSpPr>
            <a:spLocks noChangeArrowheads="1"/>
          </p:cNvSpPr>
          <p:nvPr/>
        </p:nvSpPr>
        <p:spPr bwMode="auto">
          <a:xfrm>
            <a:off x="323850" y="1058863"/>
            <a:ext cx="856932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2400" b="1" dirty="0">
                <a:latin typeface="仿宋" pitchFamily="49" charset="-122"/>
                <a:ea typeface="仿宋" pitchFamily="49" charset="-122"/>
              </a:rPr>
              <a:t>1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）汉字产生于几千年前，是世界上最古老的汉字之一，经历了漫长的演变过程，沿用至今。</a:t>
            </a:r>
            <a:endParaRPr lang="en-US" altLang="zh-CN" sz="2400" b="1" dirty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2400" b="1" dirty="0">
                <a:latin typeface="仿宋" pitchFamily="49" charset="-122"/>
                <a:ea typeface="仿宋" pitchFamily="49" charset="-122"/>
              </a:rPr>
              <a:t>2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）汉字是世界上使用人口最多的文字，曾对周边一些国家的文化产生过重要影响。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2400" b="1" dirty="0">
                <a:latin typeface="仿宋" pitchFamily="49" charset="-122"/>
                <a:ea typeface="仿宋" pitchFamily="49" charset="-122"/>
              </a:rPr>
              <a:t>3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）汉字书法是一门独特的艺术。古往今来，我国涌现了许多著名的书法家，他们的书法作品是艺术中的珍品。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627784" y="411510"/>
            <a:ext cx="16561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FFFFF"/>
                </a:solidFill>
              </a:rPr>
              <a:t>https://www.ypppt.com/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0953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1"/>
          <p:cNvSpPr>
            <a:spLocks noChangeArrowheads="1"/>
          </p:cNvSpPr>
          <p:nvPr/>
        </p:nvSpPr>
        <p:spPr bwMode="auto">
          <a:xfrm>
            <a:off x="323850" y="1347788"/>
            <a:ext cx="8569325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2400" b="1" dirty="0">
                <a:latin typeface="仿宋" pitchFamily="49" charset="-122"/>
                <a:ea typeface="仿宋" pitchFamily="49" charset="-122"/>
              </a:rPr>
              <a:t>1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）认真阅读课本</a:t>
            </a:r>
            <a:r>
              <a:rPr lang="en-US" altLang="zh-CN" sz="2400" b="1" dirty="0">
                <a:latin typeface="仿宋" pitchFamily="49" charset="-122"/>
                <a:ea typeface="仿宋" pitchFamily="49" charset="-122"/>
              </a:rPr>
              <a:t>44—46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页的阅读材料，思考：这五则材料分别从哪些方面说明了汉字是有趣的？为什说汉字是有趣的</a:t>
            </a:r>
            <a:r>
              <a:rPr lang="en-US" altLang="zh-CN" sz="2400" b="1" dirty="0">
                <a:latin typeface="仿宋" pitchFamily="49" charset="-122"/>
                <a:ea typeface="仿宋" pitchFamily="49" charset="-122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2400" b="1" dirty="0">
                <a:latin typeface="仿宋" pitchFamily="49" charset="-122"/>
                <a:ea typeface="仿宋" pitchFamily="49" charset="-122"/>
              </a:rPr>
              <a:t>2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）除上述五种有趣的汉字现象外，你还知道哪些有趣的汉字现象</a:t>
            </a:r>
            <a:r>
              <a:rPr lang="en-US" altLang="zh-CN" sz="2400" b="1" dirty="0">
                <a:latin typeface="仿宋" pitchFamily="49" charset="-122"/>
                <a:ea typeface="仿宋" pitchFamily="49" charset="-122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2400" b="1" dirty="0">
                <a:latin typeface="仿宋" pitchFamily="49" charset="-122"/>
                <a:ea typeface="仿宋" pitchFamily="49" charset="-122"/>
              </a:rPr>
              <a:t>3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）阅读后，把自己的想法在小组内进行交流。</a:t>
            </a:r>
          </a:p>
        </p:txBody>
      </p:sp>
      <p:pic>
        <p:nvPicPr>
          <p:cNvPr id="6147" name="Picture 1" descr="F:\上课课件\六年级上课课件下册\框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23825"/>
            <a:ext cx="1439862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矩形 5"/>
          <p:cNvSpPr>
            <a:spLocks noChangeArrowheads="1"/>
          </p:cNvSpPr>
          <p:nvPr/>
        </p:nvSpPr>
        <p:spPr bwMode="auto">
          <a:xfrm>
            <a:off x="315913" y="304800"/>
            <a:ext cx="1114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整体阅读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 descr="F:\上课课件\六年级上课课件下册\框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23825"/>
            <a:ext cx="1439862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矩形 2"/>
          <p:cNvSpPr>
            <a:spLocks noChangeArrowheads="1"/>
          </p:cNvSpPr>
          <p:nvPr/>
        </p:nvSpPr>
        <p:spPr bwMode="auto">
          <a:xfrm>
            <a:off x="315913" y="304800"/>
            <a:ext cx="1114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活动建议</a:t>
            </a:r>
          </a:p>
        </p:txBody>
      </p:sp>
      <p:sp>
        <p:nvSpPr>
          <p:cNvPr id="7172" name="矩形 3"/>
          <p:cNvSpPr>
            <a:spLocks noChangeArrowheads="1"/>
          </p:cNvSpPr>
          <p:nvPr/>
        </p:nvSpPr>
        <p:spPr bwMode="auto">
          <a:xfrm>
            <a:off x="323850" y="1347788"/>
            <a:ext cx="8569325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2400" b="1" dirty="0">
                <a:latin typeface="仿宋" pitchFamily="49" charset="-122"/>
                <a:ea typeface="仿宋" pitchFamily="49" charset="-122"/>
              </a:rPr>
              <a:t>1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）搜集或编写字谜。</a:t>
            </a:r>
            <a:endParaRPr lang="en-US" altLang="zh-CN" sz="2400" b="1" dirty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2400" b="1" dirty="0">
                <a:latin typeface="仿宋" pitchFamily="49" charset="-122"/>
                <a:ea typeface="仿宋" pitchFamily="49" charset="-122"/>
              </a:rPr>
              <a:t>2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）查找体现汉字特点的古诗、歇后语、对联、故事等材料，和同学交流，办一次趣味汉字交流会。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 descr="F:\上课课件\六年级上课课件下册\框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23825"/>
            <a:ext cx="1439862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矩形 2"/>
          <p:cNvSpPr>
            <a:spLocks noChangeArrowheads="1"/>
          </p:cNvSpPr>
          <p:nvPr/>
        </p:nvSpPr>
        <p:spPr bwMode="auto">
          <a:xfrm>
            <a:off x="315913" y="304800"/>
            <a:ext cx="1114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评议小结</a:t>
            </a:r>
          </a:p>
        </p:txBody>
      </p:sp>
      <p:sp>
        <p:nvSpPr>
          <p:cNvPr id="8196" name="矩形 3"/>
          <p:cNvSpPr>
            <a:spLocks noChangeArrowheads="1"/>
          </p:cNvSpPr>
          <p:nvPr/>
        </p:nvSpPr>
        <p:spPr bwMode="auto">
          <a:xfrm>
            <a:off x="323850" y="1347788"/>
            <a:ext cx="8569325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2400" b="1" dirty="0">
                <a:latin typeface="仿宋" pitchFamily="49" charset="-122"/>
                <a:ea typeface="仿宋" pitchFamily="49" charset="-122"/>
              </a:rPr>
              <a:t>1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）查找图书</a:t>
            </a:r>
            <a:endParaRPr lang="en-US" altLang="zh-CN" sz="2400" b="1" dirty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①在学校阅览室、图书馆或书店，可以按类别去找书。如查找汉字故事，就可以到语言类或文化类的书柜上去找。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②书名、目录、内容简介等，能帮助我们判断书中是否有自己需要的内容。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1"/>
          <p:cNvSpPr>
            <a:spLocks noChangeArrowheads="1"/>
          </p:cNvSpPr>
          <p:nvPr/>
        </p:nvSpPr>
        <p:spPr bwMode="auto">
          <a:xfrm>
            <a:off x="323850" y="1222375"/>
            <a:ext cx="8569325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2400" b="1" dirty="0">
                <a:latin typeface="仿宋" pitchFamily="49" charset="-122"/>
                <a:ea typeface="仿宋" pitchFamily="49" charset="-122"/>
              </a:rPr>
              <a:t>2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）网络搜索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①在网上查找资料</a:t>
            </a:r>
            <a:r>
              <a:rPr lang="en-US" altLang="zh-CN" sz="2400" b="1" dirty="0">
                <a:latin typeface="仿宋" pitchFamily="49" charset="-122"/>
                <a:ea typeface="仿宋" pitchFamily="49" charset="-122"/>
              </a:rPr>
              <a:t>,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关键词很重要。如搜集汉字故事</a:t>
            </a:r>
            <a:r>
              <a:rPr lang="en-US" altLang="zh-CN" sz="2400" b="1" dirty="0">
                <a:latin typeface="仿宋" pitchFamily="49" charset="-122"/>
                <a:ea typeface="仿宋" pitchFamily="49" charset="-122"/>
              </a:rPr>
              <a:t>,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检索的关键词应是“汉字故事”</a:t>
            </a:r>
            <a:r>
              <a:rPr lang="en-US" altLang="zh-CN" sz="2400" b="1" dirty="0">
                <a:latin typeface="仿宋" pitchFamily="49" charset="-122"/>
                <a:ea typeface="仿宋" pitchFamily="49" charset="-122"/>
              </a:rPr>
              <a:t>,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不能仅仅检索“故事”。</a:t>
            </a:r>
            <a:endParaRPr lang="en-US" altLang="zh-CN" sz="2400" b="1" dirty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②检索后的条目很多，可以根据题目、引用的片段等，判断哪些是需要的材料。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1"/>
          <p:cNvSpPr>
            <a:spLocks noChangeArrowheads="1"/>
          </p:cNvSpPr>
          <p:nvPr/>
        </p:nvSpPr>
        <p:spPr bwMode="auto">
          <a:xfrm>
            <a:off x="323850" y="1222375"/>
            <a:ext cx="5903913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2400" b="1" dirty="0">
                <a:latin typeface="仿宋" pitchFamily="49" charset="-122"/>
                <a:ea typeface="仿宋" pitchFamily="49" charset="-122"/>
              </a:rPr>
              <a:t>3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）请教别人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①想想谁可能会有自己需要的资料。</a:t>
            </a:r>
            <a:endParaRPr lang="en-US" altLang="zh-CN" sz="2400" b="1" dirty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②想好问题，请教合适的人。</a:t>
            </a:r>
          </a:p>
        </p:txBody>
      </p:sp>
      <p:sp>
        <p:nvSpPr>
          <p:cNvPr id="10243" name="AutoShape 2" descr="http://img2.imgtn.bdimg.com/it/u=1980483193,2112204049&amp;fm=26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024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2066925"/>
            <a:ext cx="2847975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 descr="F:\上课课件\六年级上课课件下册\框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23825"/>
            <a:ext cx="1439862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矩形 2"/>
          <p:cNvSpPr>
            <a:spLocks noChangeArrowheads="1"/>
          </p:cNvSpPr>
          <p:nvPr/>
        </p:nvSpPr>
        <p:spPr bwMode="auto">
          <a:xfrm>
            <a:off x="315913" y="304800"/>
            <a:ext cx="1114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制定计划</a:t>
            </a:r>
          </a:p>
        </p:txBody>
      </p:sp>
      <p:sp>
        <p:nvSpPr>
          <p:cNvPr id="11268" name="矩形 3"/>
          <p:cNvSpPr>
            <a:spLocks noChangeArrowheads="1"/>
          </p:cNvSpPr>
          <p:nvPr/>
        </p:nvSpPr>
        <p:spPr bwMode="auto">
          <a:xfrm>
            <a:off x="2411413" y="1970088"/>
            <a:ext cx="633730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latin typeface="仿宋" pitchFamily="49" charset="-122"/>
                <a:ea typeface="仿宋" pitchFamily="49" charset="-122"/>
              </a:rPr>
              <a:t>提示：讨论时要作好分工，如专人记录讨论结果，专人负责整理讨论意见，并形成完整的计划。</a:t>
            </a:r>
          </a:p>
        </p:txBody>
      </p:sp>
      <p:pic>
        <p:nvPicPr>
          <p:cNvPr id="11269" name="Picture 2" descr="http://www.cpnic.com/UploadFiles/img_1_3419270051_2935595808_26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1203325"/>
            <a:ext cx="1893887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 descr="F:\上课课件\六年级上课课件下册\框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23825"/>
            <a:ext cx="1439862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矩形 2"/>
          <p:cNvSpPr>
            <a:spLocks noChangeArrowheads="1"/>
          </p:cNvSpPr>
          <p:nvPr/>
        </p:nvSpPr>
        <p:spPr bwMode="auto">
          <a:xfrm>
            <a:off x="315913" y="304800"/>
            <a:ext cx="1114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出示字谜</a:t>
            </a:r>
          </a:p>
        </p:txBody>
      </p:sp>
      <p:sp>
        <p:nvSpPr>
          <p:cNvPr id="12292" name="矩形 3"/>
          <p:cNvSpPr>
            <a:spLocks noChangeArrowheads="1"/>
          </p:cNvSpPr>
          <p:nvPr/>
        </p:nvSpPr>
        <p:spPr bwMode="auto">
          <a:xfrm>
            <a:off x="323850" y="1058863"/>
            <a:ext cx="8569325" cy="322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2800" b="1">
                <a:latin typeface="仿宋" pitchFamily="49" charset="-122"/>
                <a:ea typeface="仿宋" pitchFamily="49" charset="-122"/>
              </a:rPr>
              <a:t>1</a:t>
            </a:r>
            <a:r>
              <a:rPr lang="zh-CN" altLang="en-US" sz="2800" b="1">
                <a:latin typeface="仿宋" pitchFamily="49" charset="-122"/>
                <a:ea typeface="仿宋" pitchFamily="49" charset="-122"/>
              </a:rPr>
              <a:t>）画时圆，写时方，冬时短，夏时长（  ）</a:t>
            </a:r>
          </a:p>
          <a:p>
            <a:pPr>
              <a:lnSpc>
                <a:spcPct val="150000"/>
              </a:lnSpc>
            </a:pPr>
            <a:r>
              <a:rPr lang="zh-CN" altLang="en-US" sz="2800" b="1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2800" b="1">
                <a:latin typeface="仿宋" pitchFamily="49" charset="-122"/>
                <a:ea typeface="仿宋" pitchFamily="49" charset="-122"/>
              </a:rPr>
              <a:t>2</a:t>
            </a:r>
            <a:r>
              <a:rPr lang="zh-CN" altLang="en-US" sz="2800" b="1">
                <a:latin typeface="仿宋" pitchFamily="49" charset="-122"/>
                <a:ea typeface="仿宋" pitchFamily="49" charset="-122"/>
              </a:rPr>
              <a:t>）四座山来山对山，四个川来川对川。</a:t>
            </a:r>
          </a:p>
          <a:p>
            <a:pPr>
              <a:lnSpc>
                <a:spcPct val="150000"/>
              </a:lnSpc>
            </a:pPr>
            <a:r>
              <a:rPr lang="zh-CN" altLang="en-US" sz="2800" b="1">
                <a:latin typeface="仿宋" pitchFamily="49" charset="-122"/>
                <a:ea typeface="仿宋" pitchFamily="49" charset="-122"/>
              </a:rPr>
              <a:t>四个日字连环套，四个口字紧相连。（  ）</a:t>
            </a:r>
          </a:p>
          <a:p>
            <a:pPr>
              <a:lnSpc>
                <a:spcPct val="150000"/>
              </a:lnSpc>
            </a:pPr>
            <a:r>
              <a:rPr lang="zh-CN" altLang="en-US" sz="2800" b="1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2800" b="1">
                <a:latin typeface="仿宋" pitchFamily="49" charset="-122"/>
                <a:ea typeface="仿宋" pitchFamily="49" charset="-122"/>
              </a:rPr>
              <a:t>3</a:t>
            </a:r>
            <a:r>
              <a:rPr lang="zh-CN" altLang="en-US" sz="2800" b="1">
                <a:latin typeface="仿宋" pitchFamily="49" charset="-122"/>
                <a:ea typeface="仿宋" pitchFamily="49" charset="-122"/>
              </a:rPr>
              <a:t>）一点一横长，两点一横长。你若猜不出，站着想一想。（  ）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75463" y="1058863"/>
            <a:ext cx="5016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日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372225" y="2355850"/>
            <a:ext cx="5000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田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051050" y="3652838"/>
            <a:ext cx="50006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1096</Words>
  <Application>Microsoft Office PowerPoint</Application>
  <PresentationFormat>全屏显示(16:9)</PresentationFormat>
  <Paragraphs>102</Paragraphs>
  <Slides>20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2" baseType="lpstr">
      <vt:lpstr>Meiryo</vt:lpstr>
      <vt:lpstr>仿宋</vt:lpstr>
      <vt:lpstr>黑体</vt:lpstr>
      <vt:lpstr>楷体</vt:lpstr>
      <vt:lpstr>宋体</vt:lpstr>
      <vt:lpstr>微软雅黑</vt:lpstr>
      <vt:lpstr>Arial</vt:lpstr>
      <vt:lpstr>Arial Black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</cp:revision>
  <dcterms:created xsi:type="dcterms:W3CDTF">2019-07-09T05:51:00Z</dcterms:created>
  <dcterms:modified xsi:type="dcterms:W3CDTF">2021-10-23T02:41:01Z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2052-11.3.0.8775</vt:lpwstr>
  </property>
</Properties>
</file>