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91" r:id="rId2"/>
  </p:sldMasterIdLst>
  <p:notesMasterIdLst>
    <p:notesMasterId r:id="rId21"/>
  </p:notesMasterIdLst>
  <p:sldIdLst>
    <p:sldId id="321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2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D591F5-08E3-4CD1-81A9-81EE0DC6561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327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591F5-08E3-4CD1-81A9-81EE0DC6561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76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591F5-08E3-4CD1-81A9-81EE0DC6561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973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2878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748668" y="41076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FC2F4A5-0FDD-4653-BAA8-53569E16C0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99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0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92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25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8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4037DC0-7EFB-468D-B351-BA645CE85F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283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045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6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0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47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8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59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0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CDB5B7FA-8813-47E2-A004-C6EA61EDB9BD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8395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268391"/>
            <a:ext cx="9144000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3074" name="文本框 2"/>
          <p:cNvSpPr txBox="1">
            <a:spLocks noChangeArrowheads="1"/>
          </p:cNvSpPr>
          <p:nvPr/>
        </p:nvSpPr>
        <p:spPr bwMode="auto">
          <a:xfrm>
            <a:off x="4087906" y="1489473"/>
            <a:ext cx="462578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5400" b="1" dirty="0" smtClean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遨游汉字王国</a:t>
            </a:r>
            <a:endParaRPr lang="zh-CN" altLang="en-US" sz="5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2" y="1387078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3074194" y="586886"/>
            <a:ext cx="60698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400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五年级（下册）</a:t>
            </a:r>
          </a:p>
        </p:txBody>
      </p:sp>
      <p:sp>
        <p:nvSpPr>
          <p:cNvPr id="3" name="矩形 2"/>
          <p:cNvSpPr/>
          <p:nvPr/>
        </p:nvSpPr>
        <p:spPr>
          <a:xfrm>
            <a:off x="5367548" y="2688291"/>
            <a:ext cx="1483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3</a:t>
            </a:r>
            <a:r>
              <a:rPr lang="zh-CN" altLang="en-US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</a:p>
        </p:txBody>
      </p:sp>
      <p:sp>
        <p:nvSpPr>
          <p:cNvPr id="8" name="矩形 7"/>
          <p:cNvSpPr/>
          <p:nvPr/>
        </p:nvSpPr>
        <p:spPr>
          <a:xfrm>
            <a:off x="-2382" y="4467630"/>
            <a:ext cx="9146382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569369" y="2172891"/>
            <a:ext cx="4636294" cy="99774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制定国家通用语言文字法的必要性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8"/>
          <p:cNvSpPr txBox="1">
            <a:spLocks noChangeArrowheads="1"/>
          </p:cNvSpPr>
          <p:nvPr/>
        </p:nvSpPr>
        <p:spPr bwMode="auto">
          <a:xfrm>
            <a:off x="577454" y="971550"/>
            <a:ext cx="822840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宋体" pitchFamily="2" charset="-122"/>
              </a:rPr>
              <a:t>我国是一个多民族、多语言、多文明的国家，</a:t>
            </a:r>
            <a:r>
              <a:rPr lang="en-US" altLang="zh-CN" sz="2400" dirty="0">
                <a:latin typeface="宋体" pitchFamily="2" charset="-122"/>
              </a:rPr>
              <a:t>……</a:t>
            </a:r>
            <a:r>
              <a:rPr lang="zh-CN" altLang="en-US" sz="2400" dirty="0">
                <a:latin typeface="宋体" pitchFamily="2" charset="-122"/>
              </a:rPr>
              <a:t>制定国家通用语言文字法，用法律的形式确定普通话和规范汉字作为国家通用语言文字的地位，规定国家通用语言文字的使用范围，有利于语言文字的社会应用，有利于各民族之间的交往，有利于促进民族团结，维护国家统一。</a:t>
            </a:r>
            <a:endParaRPr lang="zh-CN" altLang="zh-CN" sz="2400" dirty="0">
              <a:latin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569369" y="2172891"/>
            <a:ext cx="4636294" cy="99774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研究报告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1134666" y="454819"/>
            <a:ext cx="7652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书写研究报告步骤：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633413" y="4098131"/>
            <a:ext cx="6399610" cy="8001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研究结论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33413" y="2041922"/>
            <a:ext cx="6399610" cy="800100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研究方法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633413" y="1064419"/>
            <a:ext cx="6399610" cy="80010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lang="en-US" altLang="zh-CN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问题的提出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633413" y="3089672"/>
            <a:ext cx="6398419" cy="800100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调查研究情况和整理资料</a:t>
            </a:r>
            <a:endParaRPr sz="2100" noProof="1">
              <a:solidFill>
                <a:schemeClr val="bg1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 bldLvl="0" animBg="1"/>
      <p:bldP spid="8" grpId="0" bldLvl="0" animBg="1"/>
      <p:bldP spid="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5623322" y="4302919"/>
            <a:ext cx="3080147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写出研究报告的目的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97656" y="582216"/>
            <a:ext cx="1814513" cy="80010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lang="en-US" altLang="zh-CN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问题的提出</a:t>
            </a:r>
          </a:p>
        </p:txBody>
      </p:sp>
      <p:pic>
        <p:nvPicPr>
          <p:cNvPr id="1945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" y="1965723"/>
            <a:ext cx="4881563" cy="1950244"/>
          </a:xfrm>
          <a:prstGeom prst="rect">
            <a:avLst/>
          </a:prstGeom>
          <a:noFill/>
          <a:ln w="76200">
            <a:solidFill>
              <a:srgbClr val="A1C4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15529" y="591741"/>
            <a:ext cx="1750219" cy="800100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研究方法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91" y="1835944"/>
            <a:ext cx="4942284" cy="1971675"/>
          </a:xfrm>
          <a:prstGeom prst="rect">
            <a:avLst/>
          </a:prstGeom>
          <a:ln w="76200" cmpd="sng">
            <a:solidFill>
              <a:schemeClr val="accent4"/>
            </a:solidFill>
            <a:prstDash val="solid"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4598" y="3965973"/>
            <a:ext cx="7083028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indent="533400"/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研究方法一般包括：文献调查法、观察法、思辨法、行为研究法、历史研究法、概念分析法、比较研究法等。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3532" y="3940969"/>
            <a:ext cx="370760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可以通过表格的形式罗列出来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566738" y="591741"/>
            <a:ext cx="3565922" cy="800100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调查研究情况和整理资料</a:t>
            </a:r>
            <a:endParaRPr sz="2100" noProof="1">
              <a:solidFill>
                <a:schemeClr val="bg1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1507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910" y="1726407"/>
            <a:ext cx="4895850" cy="2812256"/>
          </a:xfrm>
          <a:prstGeom prst="rect">
            <a:avLst/>
          </a:prstGeom>
          <a:noFill/>
          <a:ln w="76200">
            <a:solidFill>
              <a:srgbClr val="EC72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3532" y="3940969"/>
            <a:ext cx="370760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把所有研究结论条理写出来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03610" y="383381"/>
            <a:ext cx="1645444" cy="8001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spcBef>
                <a:spcPct val="50000"/>
              </a:spcBef>
            </a:pPr>
            <a:r>
              <a:rPr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研究结论</a:t>
            </a:r>
          </a:p>
        </p:txBody>
      </p:sp>
      <p:pic>
        <p:nvPicPr>
          <p:cNvPr id="22531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1238" y="789385"/>
            <a:ext cx="2780110" cy="4089797"/>
          </a:xfrm>
          <a:prstGeom prst="rect">
            <a:avLst/>
          </a:prstGeom>
          <a:noFill/>
          <a:ln w="76200">
            <a:solidFill>
              <a:srgbClr val="9E9E9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807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044179" y="1847850"/>
            <a:ext cx="7592615" cy="1493044"/>
          </a:xfrm>
        </p:spPr>
        <p:txBody>
          <a:bodyPr>
            <a:noAutofit/>
          </a:bodyPr>
          <a:lstStyle/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1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sz="2100" b="1" spc="0" dirty="0">
                <a:latin typeface="+mn-ea"/>
                <a:cs typeface="+mn-ea"/>
                <a:sym typeface="+mn-ea"/>
              </a:rPr>
              <a:t>初步了解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研究报告的写法</a:t>
            </a:r>
            <a:r>
              <a:rPr sz="2100" b="1" spc="0" dirty="0">
                <a:latin typeface="+mn-ea"/>
                <a:cs typeface="+mn-ea"/>
                <a:sym typeface="+mn-ea"/>
              </a:rPr>
              <a:t>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（重点）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2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sz="2100" b="1" spc="0" dirty="0">
                <a:latin typeface="+mn-ea"/>
                <a:cs typeface="+mn-ea"/>
                <a:sym typeface="+mn-ea"/>
              </a:rPr>
              <a:t>通过多种途径搜集调查、整理学习的资料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，培养学生主动学习、探究学习的能力</a:t>
            </a:r>
            <a:r>
              <a:rPr sz="2100" b="1" spc="0" dirty="0">
                <a:latin typeface="+mn-ea"/>
                <a:cs typeface="+mn-ea"/>
                <a:sym typeface="+mn-ea"/>
              </a:rPr>
              <a:t>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（难点）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endParaRPr lang="zh-CN" altLang="en-US" sz="2100" b="1" spc="0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882628" y="685800"/>
            <a:ext cx="1766888" cy="38933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26332" y="1621631"/>
            <a:ext cx="551260" cy="180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</a:p>
        </p:txBody>
      </p:sp>
      <p:sp>
        <p:nvSpPr>
          <p:cNvPr id="8194" name="Text Box 18"/>
          <p:cNvSpPr txBox="1">
            <a:spLocks noChangeArrowheads="1"/>
          </p:cNvSpPr>
          <p:nvPr/>
        </p:nvSpPr>
        <p:spPr bwMode="auto">
          <a:xfrm>
            <a:off x="130969" y="1439466"/>
            <a:ext cx="7971235" cy="24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中华汉字，生动形象。传播文明，盖世无双。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连缀成句，顿挫抑扬。书法字体，各具特长。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篆书隶书，古色古香。行书流畅，正楷端正。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狂草奔放，凤舞龙翔。对联形式，汉字独创。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左右工整，能简能详。既便言志，又供观赏。</a:t>
            </a:r>
          </a:p>
        </p:txBody>
      </p:sp>
      <p:sp>
        <p:nvSpPr>
          <p:cNvPr id="8195" name="Text Box 19"/>
          <p:cNvSpPr txBox="1">
            <a:spLocks noChangeArrowheads="1"/>
          </p:cNvSpPr>
          <p:nvPr/>
        </p:nvSpPr>
        <p:spPr bwMode="auto">
          <a:xfrm>
            <a:off x="717947" y="608410"/>
            <a:ext cx="33718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赞汉字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汪竹柏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26332" y="1621631"/>
            <a:ext cx="551260" cy="180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</a:p>
        </p:txBody>
      </p:sp>
      <p:sp>
        <p:nvSpPr>
          <p:cNvPr id="9218" name="Text Box 18"/>
          <p:cNvSpPr txBox="1">
            <a:spLocks noChangeArrowheads="1"/>
          </p:cNvSpPr>
          <p:nvPr/>
        </p:nvSpPr>
        <p:spPr bwMode="auto">
          <a:xfrm>
            <a:off x="670322" y="1081088"/>
            <a:ext cx="8143875" cy="346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东汉名书法家：钟  繇    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东晋名家书法：王羲之、陆  机、王献之、王  洵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南北朝名书法家：陶弘景、虞世南、欧阳询   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唐朝名书法家：怀 素、褚遂良、颜真卿、欧阳询、张 旭、杨凝式、柳公权  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宋朝名书法家：米 芾、赵 佶、苏 轼、黄庭坚、马 远、钱 选、刘松年、李建中  蔡 襄  </a:t>
            </a:r>
          </a:p>
        </p:txBody>
      </p:sp>
      <p:sp>
        <p:nvSpPr>
          <p:cNvPr id="9219" name="Text Box 19"/>
          <p:cNvSpPr txBox="1">
            <a:spLocks noChangeArrowheads="1"/>
          </p:cNvSpPr>
          <p:nvPr/>
        </p:nvSpPr>
        <p:spPr bwMode="auto">
          <a:xfrm>
            <a:off x="710803" y="546497"/>
            <a:ext cx="26610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书法名家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26332" y="1621631"/>
            <a:ext cx="551260" cy="180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</a:p>
        </p:txBody>
      </p:sp>
      <p:sp>
        <p:nvSpPr>
          <p:cNvPr id="10242" name="Text Box 18"/>
          <p:cNvSpPr txBox="1">
            <a:spLocks noChangeArrowheads="1"/>
          </p:cNvSpPr>
          <p:nvPr/>
        </p:nvSpPr>
        <p:spPr bwMode="auto">
          <a:xfrm>
            <a:off x="733425" y="1096566"/>
            <a:ext cx="8228410" cy="297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元朝名书法家：倪  瓒、赵孟頫、宋  克  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明朝名书法家：董其昌、文征明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祝允明、丰  坊、黄道周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清朝名书法家：朱 耷、郑 燮、伊秉绶、阮 元、金 农、黃 慎、何绍基、王  澍、翁同龢、李  勉、杨  法     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近代名书法家：钱君匋、沙孟海、李苦禅、鲁 迅、李叔同、陈大羽、谢稚柳、关山月、方人定</a:t>
            </a:r>
          </a:p>
        </p:txBody>
      </p:sp>
      <p:sp>
        <p:nvSpPr>
          <p:cNvPr id="10243" name="Text Box 19"/>
          <p:cNvSpPr txBox="1">
            <a:spLocks noChangeArrowheads="1"/>
          </p:cNvSpPr>
          <p:nvPr/>
        </p:nvSpPr>
        <p:spPr bwMode="auto">
          <a:xfrm>
            <a:off x="695326" y="538163"/>
            <a:ext cx="26610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书法名家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10854" y="1434704"/>
            <a:ext cx="551259" cy="180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</a:p>
        </p:txBody>
      </p:sp>
      <p:sp>
        <p:nvSpPr>
          <p:cNvPr id="11266" name="Text Box 19"/>
          <p:cNvSpPr txBox="1">
            <a:spLocks noChangeArrowheads="1"/>
          </p:cNvSpPr>
          <p:nvPr/>
        </p:nvSpPr>
        <p:spPr bwMode="auto">
          <a:xfrm>
            <a:off x="523876" y="623888"/>
            <a:ext cx="26610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书法鉴赏</a:t>
            </a:r>
          </a:p>
        </p:txBody>
      </p:sp>
      <p:pic>
        <p:nvPicPr>
          <p:cNvPr id="11267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98" y="1240632"/>
            <a:ext cx="4354115" cy="298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5"/>
          <p:cNvSpPr txBox="1">
            <a:spLocks noChangeArrowheads="1"/>
          </p:cNvSpPr>
          <p:nvPr/>
        </p:nvSpPr>
        <p:spPr bwMode="auto">
          <a:xfrm>
            <a:off x="3484960" y="4269581"/>
            <a:ext cx="264080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王献之书法欣赏</a:t>
            </a:r>
          </a:p>
        </p:txBody>
      </p:sp>
      <p:pic>
        <p:nvPicPr>
          <p:cNvPr id="11269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906" y="1240632"/>
            <a:ext cx="3025379" cy="298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26332" y="1621631"/>
            <a:ext cx="551260" cy="180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</a:p>
        </p:txBody>
      </p:sp>
      <p:sp>
        <p:nvSpPr>
          <p:cNvPr id="12290" name="Text Box 19"/>
          <p:cNvSpPr txBox="1">
            <a:spLocks noChangeArrowheads="1"/>
          </p:cNvSpPr>
          <p:nvPr/>
        </p:nvSpPr>
        <p:spPr bwMode="auto">
          <a:xfrm>
            <a:off x="523876" y="623888"/>
            <a:ext cx="26610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书法鉴赏</a:t>
            </a:r>
          </a:p>
        </p:txBody>
      </p:sp>
      <p:pic>
        <p:nvPicPr>
          <p:cNvPr id="12291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4" y="1252538"/>
            <a:ext cx="3178969" cy="274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275" y="1141810"/>
            <a:ext cx="1778794" cy="304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3351610" y="4185047"/>
            <a:ext cx="2640806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颜真卿书法欣赏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26332" y="1621631"/>
            <a:ext cx="551260" cy="180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</a:rPr>
              <a:t>www.1ppt.com/kejian/lishi/        </a:t>
            </a:r>
          </a:p>
        </p:txBody>
      </p:sp>
      <p:sp>
        <p:nvSpPr>
          <p:cNvPr id="13314" name="Text Box 19"/>
          <p:cNvSpPr txBox="1">
            <a:spLocks noChangeArrowheads="1"/>
          </p:cNvSpPr>
          <p:nvPr/>
        </p:nvSpPr>
        <p:spPr bwMode="auto">
          <a:xfrm>
            <a:off x="523876" y="623888"/>
            <a:ext cx="26610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书法鉴赏</a:t>
            </a: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3351610" y="4185047"/>
            <a:ext cx="2640806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郑板桥书法欣赏</a:t>
            </a:r>
          </a:p>
        </p:txBody>
      </p:sp>
      <p:pic>
        <p:nvPicPr>
          <p:cNvPr id="1331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4525" y="1712119"/>
            <a:ext cx="5314950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345281" y="919163"/>
            <a:ext cx="7948613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2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这节课，就让我们接着遨游汉字王国，开展综合性学习，感受汉字的有趣和神奇，了解汉字文化，并为纯洁祖国文字做些力所能及有事。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1104</Words>
  <Application>Microsoft Office PowerPoint</Application>
  <PresentationFormat>全屏显示(16:9)</PresentationFormat>
  <Paragraphs>126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仿宋</vt:lpstr>
      <vt:lpstr>华文楷体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241</cp:revision>
  <dcterms:created xsi:type="dcterms:W3CDTF">2017-11-13T08:28:00Z</dcterms:created>
  <dcterms:modified xsi:type="dcterms:W3CDTF">2021-10-22T05:31:47Z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