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116" r:id="rId1"/>
    <p:sldMasterId id="2147486126" r:id="rId2"/>
  </p:sldMasterIdLst>
  <p:notesMasterIdLst>
    <p:notesMasterId r:id="rId17"/>
  </p:notesMasterIdLst>
  <p:sldIdLst>
    <p:sldId id="295" r:id="rId3"/>
    <p:sldId id="325" r:id="rId4"/>
    <p:sldId id="319" r:id="rId5"/>
    <p:sldId id="328" r:id="rId6"/>
    <p:sldId id="320" r:id="rId7"/>
    <p:sldId id="329" r:id="rId8"/>
    <p:sldId id="330" r:id="rId9"/>
    <p:sldId id="331" r:id="rId10"/>
    <p:sldId id="332" r:id="rId11"/>
    <p:sldId id="333" r:id="rId12"/>
    <p:sldId id="334" r:id="rId13"/>
    <p:sldId id="335" r:id="rId14"/>
    <p:sldId id="336" r:id="rId15"/>
    <p:sldId id="337" r:id="rId16"/>
  </p:sldIdLst>
  <p:sldSz cx="9144000" cy="5143500" type="screen16x9"/>
  <p:notesSz cx="6858000" cy="9144000"/>
  <p:defaultTextStyle>
    <a:defPPr>
      <a:defRPr lang="zh-CN"/>
    </a:defPPr>
    <a:lvl1pPr algn="l" defTabSz="457200"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defTabSz="457200"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defTabSz="457200"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defTabSz="457200"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defTabSz="457200"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49EA2"/>
    <a:srgbClr val="66FFFF"/>
    <a:srgbClr val="FF33CC"/>
    <a:srgbClr val="34421A"/>
    <a:srgbClr val="1A210D"/>
    <a:srgbClr val="67603B"/>
    <a:srgbClr val="AEBD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96314" autoAdjust="0"/>
  </p:normalViewPr>
  <p:slideViewPr>
    <p:cSldViewPr snapToGrid="0" snapToObjects="1">
      <p:cViewPr varScale="1">
        <p:scale>
          <a:sx n="143" d="100"/>
          <a:sy n="143" d="100"/>
        </p:scale>
        <p:origin x="654" y="120"/>
      </p:cViewPr>
      <p:guideLst>
        <p:guide orient="horz"/>
        <p:guide pos="5759"/>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Tx/>
              <a:buNone/>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Tx/>
              <a:buNone/>
              <a:defRPr sz="1200">
                <a:ea typeface="宋体" panose="02010600030101010101" pitchFamily="2" charset="-122"/>
              </a:defRPr>
            </a:lvl1pPr>
          </a:lstStyle>
          <a:p>
            <a:pPr>
              <a:defRPr/>
            </a:pPr>
            <a:fld id="{A473FE81-4985-4705-B902-8046F9862493}" type="datetimeFigureOut">
              <a:rPr lang="zh-CN" altLang="en-US"/>
              <a:pPr>
                <a:defRPr/>
              </a:pPr>
              <a:t>2021/10/22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Tx/>
              <a:buNone/>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E088365-19BA-4364-86AE-41C8448224E5}" type="slidenum">
              <a:rPr lang="zh-CN" altLang="en-US"/>
              <a:pPr/>
              <a:t>‹#›</a:t>
            </a:fld>
            <a:endParaRPr lang="zh-CN" altLang="en-US"/>
          </a:p>
        </p:txBody>
      </p:sp>
    </p:spTree>
    <p:extLst>
      <p:ext uri="{BB962C8B-B14F-4D97-AF65-F5344CB8AC3E}">
        <p14:creationId xmlns:p14="http://schemas.microsoft.com/office/powerpoint/2010/main" val="4230370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E088365-19BA-4364-86AE-41C8448224E5}" type="slidenum">
              <a:rPr lang="zh-CN" altLang="en-US" smtClean="0"/>
              <a:pPr/>
              <a:t>7</a:t>
            </a:fld>
            <a:endParaRPr lang="zh-CN" altLang="en-US"/>
          </a:p>
        </p:txBody>
      </p:sp>
    </p:spTree>
    <p:extLst>
      <p:ext uri="{BB962C8B-B14F-4D97-AF65-F5344CB8AC3E}">
        <p14:creationId xmlns:p14="http://schemas.microsoft.com/office/powerpoint/2010/main" val="2786372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31360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Picture 39" descr="구름"/>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95838" y="134938"/>
            <a:ext cx="68262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0" descr="구름"/>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235825" y="377825"/>
            <a:ext cx="1042988"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9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75" y="3189288"/>
            <a:ext cx="9220200" cy="2011362"/>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930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953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5901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0500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7197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9655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674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350174" y="1916832"/>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Tree>
    <p:extLst>
      <p:ext uri="{BB962C8B-B14F-4D97-AF65-F5344CB8AC3E}">
        <p14:creationId xmlns:p14="http://schemas.microsoft.com/office/powerpoint/2010/main" val="3526057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pic>
        <p:nvPicPr>
          <p:cNvPr id="2" name="图片 5"/>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8189" y="3132138"/>
            <a:ext cx="9144000"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9" descr="구름"/>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795838" y="179388"/>
            <a:ext cx="6826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0" descr="구름"/>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235825" y="503238"/>
            <a:ext cx="1042988"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3"/>
          <p:cNvSpPr>
            <a:spLocks noChangeArrowheads="1"/>
          </p:cNvSpPr>
          <p:nvPr userDrawn="1"/>
        </p:nvSpPr>
        <p:spPr bwMode="auto">
          <a:xfrm>
            <a:off x="5580063" y="5080000"/>
            <a:ext cx="311943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414141"/>
                </a:solidFill>
              </a:rPr>
              <a:t> </a:t>
            </a:r>
          </a:p>
        </p:txBody>
      </p:sp>
    </p:spTree>
    <p:extLst>
      <p:ext uri="{BB962C8B-B14F-4D97-AF65-F5344CB8AC3E}">
        <p14:creationId xmlns:p14="http://schemas.microsoft.com/office/powerpoint/2010/main" val="397065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a:defRPr>
                <a:ea typeface="宋体" panose="02010600030101010101" pitchFamily="2" charset="-122"/>
              </a:defRPr>
            </a:lvl1pPr>
          </a:lstStyle>
          <a:p>
            <a:pPr>
              <a:defRPr/>
            </a:pPr>
            <a:fld id="{4929506B-9B0A-45A3-AE65-2261AC11874A}" type="datetimeFigureOut">
              <a:rPr lang="zh-CN" altLang="en-US"/>
              <a:pPr>
                <a:defRPr/>
              </a:pPr>
              <a:t>2021/10/22</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a:defRPr>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0D55BB66-0818-4805-B2E0-269B7A400D3A}" type="slidenum">
              <a:rPr lang="zh-CN" altLang="en-US"/>
              <a:pPr/>
              <a:t>‹#›</a:t>
            </a:fld>
            <a:endParaRPr lang="zh-CN" altLang="en-US"/>
          </a:p>
        </p:txBody>
      </p:sp>
    </p:spTree>
    <p:extLst>
      <p:ext uri="{BB962C8B-B14F-4D97-AF65-F5344CB8AC3E}">
        <p14:creationId xmlns:p14="http://schemas.microsoft.com/office/powerpoint/2010/main" val="3132874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812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6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911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353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6292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122" r:id="rId1"/>
    <p:sldLayoutId id="2147486123" r:id="rId2"/>
    <p:sldLayoutId id="2147486124" r:id="rId3"/>
    <p:sldLayoutId id="2147486125" r:id="rId4"/>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685800" fontAlgn="auto">
                <a:spcBef>
                  <a:spcPts val="0"/>
                </a:spcBef>
                <a:spcAft>
                  <a:spcPts val="0"/>
                </a:spcAft>
              </a:pPr>
              <a:t>2021/10/22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6858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000808251"/>
      </p:ext>
    </p:extLst>
  </p:cSld>
  <p:clrMap bg1="lt1" tx1="dk1" bg2="lt2" tx2="dk2" accent1="accent1" accent2="accent2" accent3="accent3" accent4="accent4" accent5="accent5" accent6="accent6" hlink="hlink" folHlink="folHlink"/>
  <p:sldLayoutIdLst>
    <p:sldLayoutId id="2147486127" r:id="rId1"/>
    <p:sldLayoutId id="2147486128" r:id="rId2"/>
    <p:sldLayoutId id="2147486129" r:id="rId3"/>
    <p:sldLayoutId id="2147486130" r:id="rId4"/>
    <p:sldLayoutId id="2147486131" r:id="rId5"/>
    <p:sldLayoutId id="2147486132" r:id="rId6"/>
    <p:sldLayoutId id="2147486133" r:id="rId7"/>
    <p:sldLayoutId id="2147486134" r:id="rId8"/>
    <p:sldLayoutId id="2147486135" r:id="rId9"/>
    <p:sldLayoutId id="2147486136" r:id="rId10"/>
    <p:sldLayoutId id="214748613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39" descr="구름"/>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54100" y="1230313"/>
            <a:ext cx="68262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0" name="组合 31"/>
          <p:cNvGrpSpPr>
            <a:grpSpLocks/>
          </p:cNvGrpSpPr>
          <p:nvPr/>
        </p:nvGrpSpPr>
        <p:grpSpPr bwMode="auto">
          <a:xfrm>
            <a:off x="0" y="0"/>
            <a:ext cx="9144000" cy="4719731"/>
            <a:chOff x="0" y="0"/>
            <a:chExt cx="9143346" cy="6292852"/>
          </a:xfrm>
        </p:grpSpPr>
        <p:sp>
          <p:nvSpPr>
            <p:cNvPr id="35" name="矩形 34"/>
            <p:cNvSpPr/>
            <p:nvPr/>
          </p:nvSpPr>
          <p:spPr>
            <a:xfrm>
              <a:off x="0" y="0"/>
              <a:ext cx="9143346" cy="2186475"/>
            </a:xfrm>
            <a:prstGeom prst="rect">
              <a:avLst/>
            </a:prstGeom>
            <a:gradFill>
              <a:gsLst>
                <a:gs pos="0">
                  <a:schemeClr val="bg1"/>
                </a:gs>
                <a:gs pos="100000">
                  <a:srgbClr val="B7E0EC"/>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pic>
          <p:nvPicPr>
            <p:cNvPr id="7173" name="图片 98" descr="海报.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8126" y="2419350"/>
              <a:ext cx="2372366"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图片 8" descr="小花.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153534">
              <a:off x="7860387" y="5175252"/>
              <a:ext cx="11398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175" name="Picture 39" descr="구름"/>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8850" y="134938"/>
            <a:ext cx="68262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40" descr="구름"/>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35825" y="377825"/>
            <a:ext cx="1042988"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6"/>
          <p:cNvSpPr txBox="1">
            <a:spLocks noChangeArrowheads="1"/>
          </p:cNvSpPr>
          <p:nvPr/>
        </p:nvSpPr>
        <p:spPr bwMode="auto">
          <a:xfrm>
            <a:off x="2610678" y="2510436"/>
            <a:ext cx="5890225" cy="707886"/>
          </a:xfrm>
          <a:prstGeom prst="rect">
            <a:avLst/>
          </a:prstGeom>
          <a:noFill/>
          <a:ln w="9525">
            <a:noFill/>
            <a:miter lim="800000"/>
          </a:ln>
        </p:spPr>
        <p:txBody>
          <a:bodyPr>
            <a:spAutoFit/>
          </a:bodyPr>
          <a:lstStyle/>
          <a:p>
            <a:pPr algn="ctr" fontAlgn="auto">
              <a:spcBef>
                <a:spcPts val="0"/>
              </a:spcBef>
              <a:spcAft>
                <a:spcPts val="0"/>
              </a:spcAft>
              <a:defRPr/>
            </a:pPr>
            <a:r>
              <a:rPr lang="zh-CN" altLang="en-US" sz="4000" b="1" dirty="0">
                <a:ln w="17780" cmpd="sng">
                  <a:noFill/>
                  <a:prstDash val="solid"/>
                  <a:miter lim="800000"/>
                </a:ln>
                <a:solidFill>
                  <a:srgbClr val="FF0000"/>
                </a:solidFill>
                <a:effectLst>
                  <a:outerShdw blurRad="38100" dist="38100" dir="2700000" algn="tl">
                    <a:srgbClr val="000000">
                      <a:alpha val="43137"/>
                    </a:srgbClr>
                  </a:outerShdw>
                </a:effectLst>
                <a:latin typeface="汉仪大宋简" pitchFamily="49" charset="-122"/>
                <a:ea typeface="汉仪大宋简" pitchFamily="49" charset="-122"/>
              </a:rPr>
              <a:t>读古典名著，品百味人生</a:t>
            </a:r>
          </a:p>
        </p:txBody>
      </p:sp>
      <p:pic>
        <p:nvPicPr>
          <p:cNvPr id="7178"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385971" y="353433"/>
            <a:ext cx="6114933" cy="2355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p:nvPr/>
        </p:nvSpPr>
        <p:spPr>
          <a:xfrm>
            <a:off x="4962375" y="3982695"/>
            <a:ext cx="962123" cy="344325"/>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1600" kern="0" dirty="0" smtClean="0">
                <a:solidFill>
                  <a:srgbClr val="000000"/>
                </a:solidFill>
                <a:latin typeface="微软雅黑" panose="020B0503020204020204" pitchFamily="34" charset="-122"/>
                <a:ea typeface="微软雅黑" panose="020B0503020204020204" pitchFamily="34" charset="-122"/>
              </a:rPr>
              <a:t>优品</a:t>
            </a:r>
            <a:r>
              <a:rPr lang="en-US" altLang="zh-CN" sz="1600" kern="0" dirty="0" smtClean="0">
                <a:solidFill>
                  <a:srgbClr val="000000"/>
                </a:solidFill>
                <a:latin typeface="微软雅黑" panose="020B0503020204020204" pitchFamily="34" charset="-122"/>
                <a:ea typeface="微软雅黑" panose="020B0503020204020204" pitchFamily="34" charset="-122"/>
              </a:rPr>
              <a:t>PPT</a:t>
            </a:r>
            <a:endParaRPr lang="en-US" altLang="zh-CN" sz="16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512763" y="684213"/>
            <a:ext cx="8061325" cy="4062412"/>
          </a:xfrm>
          <a:prstGeom prst="rect">
            <a:avLst/>
          </a:prstGeom>
          <a:noFill/>
          <a:ln w="9525">
            <a:noFill/>
            <a:miter lim="800000"/>
          </a:ln>
        </p:spPr>
        <p:txBody>
          <a:bodyPr>
            <a:spAutoFit/>
          </a:bodyPr>
          <a:lstStyle/>
          <a:p>
            <a:pPr algn="ctr">
              <a:lnSpc>
                <a:spcPct val="150000"/>
              </a:lnSpc>
              <a:defRPr/>
            </a:pPr>
            <a:r>
              <a:rPr lang="en-US" altLang="zh-CN" sz="2800" b="1" dirty="0">
                <a:solidFill>
                  <a:srgbClr val="0000FF"/>
                </a:solidFill>
                <a:latin typeface="+mj-ea"/>
                <a:ea typeface="+mj-ea"/>
              </a:rPr>
              <a:t>《</a:t>
            </a:r>
            <a:r>
              <a:rPr lang="zh-CN" altLang="en-US" sz="2800" b="1" dirty="0">
                <a:solidFill>
                  <a:srgbClr val="0000FF"/>
                </a:solidFill>
                <a:latin typeface="+mj-ea"/>
                <a:ea typeface="+mj-ea"/>
              </a:rPr>
              <a:t>水浒传</a:t>
            </a:r>
            <a:r>
              <a:rPr lang="en-US" altLang="zh-CN" sz="2800" b="1" dirty="0">
                <a:solidFill>
                  <a:srgbClr val="0000FF"/>
                </a:solidFill>
                <a:latin typeface="+mj-ea"/>
                <a:ea typeface="+mj-ea"/>
              </a:rPr>
              <a:t>》</a:t>
            </a:r>
          </a:p>
          <a:p>
            <a:pPr indent="457200">
              <a:lnSpc>
                <a:spcPct val="150000"/>
              </a:lnSpc>
              <a:defRPr/>
            </a:pPr>
            <a:r>
              <a:rPr lang="zh-CN" altLang="en-US" sz="2400" b="1" dirty="0">
                <a:latin typeface="+mj-ea"/>
                <a:ea typeface="+mj-ea"/>
              </a:rPr>
              <a:t> 作者施耐庵，是中国历史上第一部用白话文写成的章回小说，全书叙述北宋末年官逼民反，梁山英雄聚众起义的故事，再现了封建时代农民起义从发生、发展</a:t>
            </a:r>
            <a:endParaRPr lang="en-US" altLang="zh-CN" sz="2400" b="1" dirty="0">
              <a:latin typeface="+mj-ea"/>
              <a:ea typeface="+mj-ea"/>
            </a:endParaRPr>
          </a:p>
          <a:p>
            <a:pPr>
              <a:lnSpc>
                <a:spcPct val="150000"/>
              </a:lnSpc>
              <a:defRPr/>
            </a:pPr>
            <a:r>
              <a:rPr lang="zh-CN" altLang="en-US" sz="2400" b="1" dirty="0">
                <a:latin typeface="+mj-ea"/>
                <a:ea typeface="+mj-ea"/>
              </a:rPr>
              <a:t>到失败的全过程。塑造了宋江、李逵、武松、林</a:t>
            </a:r>
            <a:endParaRPr lang="en-US" altLang="zh-CN" sz="2400" b="1" dirty="0">
              <a:latin typeface="+mj-ea"/>
              <a:ea typeface="+mj-ea"/>
            </a:endParaRPr>
          </a:p>
          <a:p>
            <a:pPr>
              <a:lnSpc>
                <a:spcPct val="150000"/>
              </a:lnSpc>
              <a:defRPr/>
            </a:pPr>
            <a:r>
              <a:rPr lang="zh-CN" altLang="en-US" sz="2400" b="1" dirty="0">
                <a:latin typeface="+mj-ea"/>
                <a:ea typeface="+mj-ea"/>
              </a:rPr>
              <a:t>冲、张顺、吴用等英雄形象。是中国古代优秀长</a:t>
            </a:r>
            <a:endParaRPr lang="en-US" altLang="zh-CN" sz="2400" b="1" dirty="0">
              <a:latin typeface="+mj-ea"/>
              <a:ea typeface="+mj-ea"/>
            </a:endParaRPr>
          </a:p>
          <a:p>
            <a:pPr>
              <a:lnSpc>
                <a:spcPct val="150000"/>
              </a:lnSpc>
              <a:defRPr/>
            </a:pPr>
            <a:r>
              <a:rPr lang="zh-CN" altLang="en-US" sz="2400" b="1" dirty="0">
                <a:latin typeface="+mj-ea"/>
                <a:ea typeface="+mj-ea"/>
              </a:rPr>
              <a:t>篇小说之一。</a:t>
            </a:r>
          </a:p>
        </p:txBody>
      </p:sp>
      <p:pic>
        <p:nvPicPr>
          <p:cNvPr id="3"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7204666" y="2614528"/>
            <a:ext cx="1637115" cy="2144569"/>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577850" y="787400"/>
            <a:ext cx="8061325" cy="3508375"/>
          </a:xfrm>
          <a:prstGeom prst="rect">
            <a:avLst/>
          </a:prstGeom>
          <a:noFill/>
          <a:ln w="9525">
            <a:noFill/>
            <a:miter lim="800000"/>
          </a:ln>
        </p:spPr>
        <p:txBody>
          <a:bodyPr>
            <a:spAutoFit/>
          </a:bodyPr>
          <a:lstStyle/>
          <a:p>
            <a:pPr algn="ctr">
              <a:lnSpc>
                <a:spcPct val="150000"/>
              </a:lnSpc>
              <a:defRPr/>
            </a:pPr>
            <a:r>
              <a:rPr lang="en-US" altLang="zh-CN" sz="2800" b="1" dirty="0">
                <a:solidFill>
                  <a:srgbClr val="0000FF"/>
                </a:solidFill>
                <a:latin typeface="+mj-ea"/>
                <a:ea typeface="+mj-ea"/>
              </a:rPr>
              <a:t>《</a:t>
            </a:r>
            <a:r>
              <a:rPr lang="zh-CN" altLang="en-US" sz="2800" b="1" dirty="0">
                <a:solidFill>
                  <a:srgbClr val="0000FF"/>
                </a:solidFill>
                <a:latin typeface="+mj-ea"/>
                <a:ea typeface="+mj-ea"/>
              </a:rPr>
              <a:t>红楼梦</a:t>
            </a:r>
            <a:r>
              <a:rPr lang="en-US" altLang="zh-CN" sz="2800" b="1" dirty="0">
                <a:solidFill>
                  <a:srgbClr val="0000FF"/>
                </a:solidFill>
                <a:latin typeface="+mj-ea"/>
                <a:ea typeface="+mj-ea"/>
              </a:rPr>
              <a:t>》</a:t>
            </a:r>
          </a:p>
          <a:p>
            <a:pPr indent="457200">
              <a:lnSpc>
                <a:spcPct val="150000"/>
              </a:lnSpc>
              <a:defRPr/>
            </a:pPr>
            <a:r>
              <a:rPr lang="zh-CN" altLang="en-US" sz="2400" b="1" dirty="0">
                <a:latin typeface="+mj-ea"/>
                <a:ea typeface="+mj-ea"/>
              </a:rPr>
              <a:t> 中国文学艺术的巅峰之作，属章回体长篇小说。作者曹雪芹，书中以贾、史、王、薛四大家族为背景，以贾宝玉、林黛玉爱情悲剧为主线，着重描写荣、宁两府由盛到衰的过程。全面地描写封建社会末世的人性世态及种种无法调和的矛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3576638" y="1052513"/>
            <a:ext cx="4451350" cy="2308225"/>
            <a:chOff x="3816177" y="1548778"/>
            <a:chExt cx="3750234" cy="1982542"/>
          </a:xfrm>
        </p:grpSpPr>
        <p:sp>
          <p:nvSpPr>
            <p:cNvPr id="18434" name="矩形 1"/>
            <p:cNvSpPr>
              <a:spLocks noChangeArrowheads="1"/>
            </p:cNvSpPr>
            <p:nvPr/>
          </p:nvSpPr>
          <p:spPr bwMode="auto">
            <a:xfrm>
              <a:off x="3875999" y="1548778"/>
              <a:ext cx="3650220" cy="1982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latin typeface="楷体" pitchFamily="49" charset="-122"/>
                  <a:ea typeface="楷体" pitchFamily="49" charset="-122"/>
                </a:rPr>
                <a:t>    读经典故事，我们能体会不一样的人生。喜欢读书的你，快来打开古典名著的大门吧！</a:t>
              </a:r>
            </a:p>
            <a:p>
              <a:pPr>
                <a:lnSpc>
                  <a:spcPct val="150000"/>
                </a:lnSpc>
              </a:pPr>
              <a:endParaRPr lang="zh-CN" altLang="en-US" sz="2400" b="1" dirty="0">
                <a:latin typeface="楷体" pitchFamily="49" charset="-122"/>
                <a:ea typeface="楷体" pitchFamily="49" charset="-122"/>
              </a:endParaRPr>
            </a:p>
          </p:txBody>
        </p:sp>
        <p:sp>
          <p:nvSpPr>
            <p:cNvPr id="4" name="矩形标注 3"/>
            <p:cNvSpPr/>
            <p:nvPr/>
          </p:nvSpPr>
          <p:spPr>
            <a:xfrm>
              <a:off x="3816177" y="1646951"/>
              <a:ext cx="3750234" cy="1332148"/>
            </a:xfrm>
            <a:prstGeom prst="wedgeRectCallout">
              <a:avLst>
                <a:gd name="adj1" fmla="val -55521"/>
                <a:gd name="adj2" fmla="val 82732"/>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p>
          </p:txBody>
        </p:sp>
      </p:grpSp>
      <p:pic>
        <p:nvPicPr>
          <p:cNvPr id="18436" name="Picture 6"/>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33525" y="2582863"/>
            <a:ext cx="1695450"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39775" y="1751013"/>
            <a:ext cx="79867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en-US" altLang="zh-CN" sz="3200" b="1" dirty="0">
                <a:latin typeface="Times New Roman" panose="02020603050405020304" pitchFamily="18" charset="0"/>
                <a:ea typeface="+mj-ea"/>
                <a:cs typeface="Times New Roman" panose="02020603050405020304" pitchFamily="18" charset="0"/>
              </a:rPr>
              <a:t>1.</a:t>
            </a:r>
            <a:r>
              <a:rPr lang="zh-CN" altLang="en-US" sz="3200" b="1" dirty="0">
                <a:latin typeface="+mj-ea"/>
                <a:ea typeface="+mj-ea"/>
              </a:rPr>
              <a:t>注意读名著的方法。</a:t>
            </a:r>
          </a:p>
          <a:p>
            <a:pPr marL="274955" indent="-274955">
              <a:lnSpc>
                <a:spcPct val="150000"/>
              </a:lnSpc>
              <a:defRPr/>
            </a:pPr>
            <a:r>
              <a:rPr lang="en-US" altLang="zh-CN" sz="3200" b="1" dirty="0">
                <a:latin typeface="Times New Roman" panose="02020603050405020304" pitchFamily="18" charset="0"/>
                <a:ea typeface="+mj-ea"/>
                <a:cs typeface="Times New Roman" panose="02020603050405020304" pitchFamily="18" charset="0"/>
              </a:rPr>
              <a:t>2.</a:t>
            </a:r>
            <a:r>
              <a:rPr lang="zh-CN" altLang="en-US" sz="3200" b="1" dirty="0">
                <a:latin typeface="+mj-ea"/>
                <a:ea typeface="+mj-ea"/>
              </a:rPr>
              <a:t>不动笔墨不读书，一边读书，一边勾画优美的句子，一边写上自己的读书体会。</a:t>
            </a:r>
          </a:p>
        </p:txBody>
      </p:sp>
      <p:sp>
        <p:nvSpPr>
          <p:cNvPr id="19458" name="AutoShape 7"/>
          <p:cNvSpPr>
            <a:spLocks noChangeArrowheads="1"/>
          </p:cNvSpPr>
          <p:nvPr/>
        </p:nvSpPr>
        <p:spPr bwMode="auto">
          <a:xfrm>
            <a:off x="727075" y="854075"/>
            <a:ext cx="2146300" cy="874713"/>
          </a:xfrm>
          <a:prstGeom prst="flowChartPunchedTape">
            <a:avLst/>
          </a:prstGeom>
          <a:solidFill>
            <a:srgbClr val="FCD5B5"/>
          </a:solidFill>
          <a:ln w="19050">
            <a:solidFill>
              <a:srgbClr val="FF0000"/>
            </a:solidFill>
            <a:miter lim="800000"/>
            <a:headEnd/>
            <a:tailEnd/>
          </a:ln>
        </p:spPr>
        <p:txBody>
          <a:bodyPr/>
          <a:lstStyle/>
          <a:p>
            <a:pPr algn="ctr"/>
            <a:r>
              <a:rPr lang="zh-CN" altLang="en-US" sz="2400" b="1" dirty="0">
                <a:latin typeface="黑体" pitchFamily="49" charset="-122"/>
                <a:ea typeface="黑体" pitchFamily="49" charset="-122"/>
              </a:rPr>
              <a:t>温 馨 提 示：</a:t>
            </a:r>
            <a:endParaRPr lang="zh-CN" altLang="zh-CN" sz="2400" b="1"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1335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4351338" y="973138"/>
            <a:ext cx="44402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a:lnSpc>
                <a:spcPct val="150000"/>
              </a:lnSpc>
              <a:defRPr/>
            </a:pPr>
            <a:r>
              <a:rPr lang="zh-CN" altLang="en-US" sz="2400" b="1" dirty="0">
                <a:latin typeface="+mj-ea"/>
                <a:ea typeface="+mj-ea"/>
              </a:rPr>
              <a:t>诸葛孔明足智多谋，运筹帷幄</a:t>
            </a:r>
            <a:r>
              <a:rPr lang="en-US" altLang="zh-CN" sz="2400" b="1" dirty="0">
                <a:latin typeface="+mj-ea"/>
                <a:ea typeface="+mj-ea"/>
              </a:rPr>
              <a:t>;</a:t>
            </a:r>
            <a:r>
              <a:rPr lang="zh-CN" altLang="en-US" sz="2400" b="1" dirty="0">
                <a:latin typeface="+mj-ea"/>
                <a:ea typeface="+mj-ea"/>
              </a:rPr>
              <a:t>黑旋风李逵鲁莽刚猛，是个大孝子</a:t>
            </a:r>
            <a:r>
              <a:rPr lang="en-US" altLang="zh-CN" sz="2400" b="1" dirty="0">
                <a:latin typeface="+mj-ea"/>
                <a:ea typeface="+mj-ea"/>
              </a:rPr>
              <a:t>;</a:t>
            </a:r>
            <a:r>
              <a:rPr lang="zh-CN" altLang="en-US" sz="2400" b="1" dirty="0">
                <a:latin typeface="+mj-ea"/>
                <a:ea typeface="+mj-ea"/>
              </a:rPr>
              <a:t>齐天大圣孙悟空神通广大</a:t>
            </a:r>
            <a:r>
              <a:rPr lang="en-US" altLang="zh-CN" sz="2400" b="1" dirty="0">
                <a:latin typeface="+mj-ea"/>
                <a:ea typeface="+mj-ea"/>
              </a:rPr>
              <a:t>;</a:t>
            </a:r>
            <a:r>
              <a:rPr lang="zh-CN" altLang="en-US" sz="2400" b="1" dirty="0">
                <a:latin typeface="+mj-ea"/>
                <a:ea typeface="+mj-ea"/>
              </a:rPr>
              <a:t>大观园里的林妹妹多愁善感</a:t>
            </a:r>
            <a:r>
              <a:rPr lang="en-US" altLang="zh-CN" sz="2400" b="1" dirty="0">
                <a:latin typeface="+mj-ea"/>
                <a:ea typeface="+mj-ea"/>
              </a:rPr>
              <a:t>…</a:t>
            </a:r>
            <a:r>
              <a:rPr lang="zh-CN" altLang="en-US" sz="2400" b="1" dirty="0">
                <a:latin typeface="+mj-ea"/>
                <a:ea typeface="+mj-ea"/>
              </a:rPr>
              <a:t>漫步中国古典名著长廊，走近这些人物，品读精彩故事。</a:t>
            </a:r>
          </a:p>
        </p:txBody>
      </p:sp>
      <p:pic>
        <p:nvPicPr>
          <p:cNvPr id="6553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7524" y="1021531"/>
            <a:ext cx="3623401" cy="2993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文本框 1"/>
          <p:cNvSpPr txBox="1"/>
          <p:nvPr/>
        </p:nvSpPr>
        <p:spPr>
          <a:xfrm>
            <a:off x="4471883" y="240280"/>
            <a:ext cx="1555148" cy="584775"/>
          </a:xfrm>
          <a:prstGeom prst="rect">
            <a:avLst/>
          </a:prstGeom>
          <a:noFill/>
        </p:spPr>
        <p:txBody>
          <a:bodyPr wrap="square" rtlCol="0">
            <a:spAutoFit/>
          </a:bodyPr>
          <a:lstStyle/>
          <a:p>
            <a:r>
              <a:rPr lang="en-US" altLang="zh-CN" sz="1600" dirty="0"/>
              <a:t>https://www.ypppt.com/</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005679" y="-22108"/>
            <a:ext cx="2954655" cy="646331"/>
          </a:xfrm>
          <a:prstGeom prst="rect">
            <a:avLst/>
          </a:prstGeom>
        </p:spPr>
        <p:txBody>
          <a:bodyPr wrap="none">
            <a:spAutoFit/>
          </a:bodyPr>
          <a:lstStyle/>
          <a:p>
            <a:pPr fontAlgn="auto">
              <a:spcBef>
                <a:spcPts val="0"/>
              </a:spcBef>
              <a:spcAft>
                <a:spcPts val="0"/>
              </a:spcAft>
              <a:defRPr/>
            </a:pPr>
            <a:r>
              <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琥珀" panose="02010800040101010101" pitchFamily="2" charset="-122"/>
                <a:ea typeface="华文琥珀" panose="02010800040101010101" pitchFamily="2" charset="-122"/>
              </a:rPr>
              <a:t>了解古典名著</a:t>
            </a:r>
          </a:p>
        </p:txBody>
      </p:sp>
      <p:pic>
        <p:nvPicPr>
          <p:cNvPr id="46081"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8544" y="941754"/>
            <a:ext cx="3418266" cy="3643312"/>
          </a:xfrm>
          <a:prstGeom prst="rect">
            <a:avLst/>
          </a:prstGeom>
          <a:ln>
            <a:noFill/>
          </a:ln>
          <a:effectLst>
            <a:softEdge rad="112500"/>
          </a:effectLst>
        </p:spPr>
      </p:pic>
      <p:grpSp>
        <p:nvGrpSpPr>
          <p:cNvPr id="2" name="组合 12"/>
          <p:cNvGrpSpPr>
            <a:grpSpLocks/>
          </p:cNvGrpSpPr>
          <p:nvPr/>
        </p:nvGrpSpPr>
        <p:grpSpPr bwMode="auto">
          <a:xfrm>
            <a:off x="4318000" y="1001713"/>
            <a:ext cx="4708525" cy="4157662"/>
            <a:chOff x="4828233" y="1185705"/>
            <a:chExt cx="4059534" cy="3456148"/>
          </a:xfrm>
        </p:grpSpPr>
        <p:sp>
          <p:nvSpPr>
            <p:cNvPr id="11" name="云形标注 10"/>
            <p:cNvSpPr/>
            <p:nvPr/>
          </p:nvSpPr>
          <p:spPr>
            <a:xfrm>
              <a:off x="4828233" y="1185705"/>
              <a:ext cx="4059534" cy="2360843"/>
            </a:xfrm>
            <a:prstGeom prst="cloudCallout">
              <a:avLst>
                <a:gd name="adj1" fmla="val -45586"/>
                <a:gd name="adj2" fmla="val 54415"/>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zh-CN" altLang="en-US"/>
            </a:p>
          </p:txBody>
        </p:sp>
        <p:sp>
          <p:nvSpPr>
            <p:cNvPr id="20487" name="矩形 11"/>
            <p:cNvSpPr>
              <a:spLocks noChangeArrowheads="1"/>
            </p:cNvSpPr>
            <p:nvPr/>
          </p:nvSpPr>
          <p:spPr bwMode="auto">
            <a:xfrm>
              <a:off x="5184092" y="1223974"/>
              <a:ext cx="3410775" cy="34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400" b="1" dirty="0">
                  <a:latin typeface="+mj-ea"/>
                  <a:ea typeface="+mj-ea"/>
                </a:rPr>
                <a:t>    古典名著是中国文学史上闪烁着灿烂光辉的经典性作品或优秀作品，它是世界文学宝库中令人瞩目的瑰宝。</a:t>
              </a:r>
              <a:r>
                <a:rPr lang="en-US" altLang="zh-CN" sz="2400" b="1" dirty="0">
                  <a:latin typeface="+mj-ea"/>
                  <a:ea typeface="+mj-ea"/>
                </a:rPr>
                <a:t>《</a:t>
              </a:r>
              <a:r>
                <a:rPr lang="zh-CN" altLang="en-US" sz="2400" b="1" dirty="0">
                  <a:latin typeface="+mj-ea"/>
                  <a:ea typeface="+mj-ea"/>
                </a:rPr>
                <a:t>红楼梦</a:t>
              </a:r>
              <a:r>
                <a:rPr lang="en-US" altLang="zh-CN" sz="2400" b="1" dirty="0">
                  <a:latin typeface="+mj-ea"/>
                  <a:ea typeface="+mj-ea"/>
                </a:rPr>
                <a:t>》</a:t>
              </a:r>
              <a:r>
                <a:rPr lang="zh-CN" altLang="en-US" sz="2400" b="1" dirty="0">
                  <a:latin typeface="+mj-ea"/>
                  <a:ea typeface="+mj-ea"/>
                </a:rPr>
                <a:t>、</a:t>
              </a:r>
              <a:r>
                <a:rPr lang="en-US" altLang="zh-CN" sz="2400" b="1" dirty="0">
                  <a:latin typeface="+mj-ea"/>
                  <a:ea typeface="+mj-ea"/>
                </a:rPr>
                <a:t>《</a:t>
              </a:r>
              <a:r>
                <a:rPr lang="zh-CN" altLang="en-US" sz="2400" b="1" dirty="0">
                  <a:latin typeface="+mj-ea"/>
                  <a:ea typeface="+mj-ea"/>
                </a:rPr>
                <a:t>西游记</a:t>
              </a:r>
              <a:r>
                <a:rPr lang="en-US" altLang="zh-CN" sz="2400" b="1" dirty="0">
                  <a:latin typeface="+mj-ea"/>
                  <a:ea typeface="+mj-ea"/>
                </a:rPr>
                <a:t>》</a:t>
              </a:r>
              <a:r>
                <a:rPr lang="zh-CN" altLang="en-US" sz="2400" b="1" dirty="0">
                  <a:latin typeface="+mj-ea"/>
                  <a:ea typeface="+mj-ea"/>
                </a:rPr>
                <a:t>、</a:t>
              </a:r>
              <a:r>
                <a:rPr lang="en-US" altLang="zh-CN" sz="2400" b="1" dirty="0">
                  <a:latin typeface="+mj-ea"/>
                  <a:ea typeface="+mj-ea"/>
                </a:rPr>
                <a:t>《</a:t>
              </a:r>
              <a:r>
                <a:rPr lang="zh-CN" altLang="en-US" sz="2400" b="1" dirty="0">
                  <a:latin typeface="+mj-ea"/>
                  <a:ea typeface="+mj-ea"/>
                </a:rPr>
                <a:t>三国演义</a:t>
              </a:r>
              <a:r>
                <a:rPr lang="en-US" altLang="zh-CN" sz="2400" b="1" dirty="0">
                  <a:latin typeface="+mj-ea"/>
                  <a:ea typeface="+mj-ea"/>
                </a:rPr>
                <a:t>》</a:t>
              </a:r>
              <a:r>
                <a:rPr lang="zh-CN" altLang="en-US" sz="2400" b="1" dirty="0">
                  <a:latin typeface="+mj-ea"/>
                  <a:ea typeface="+mj-ea"/>
                </a:rPr>
                <a:t>、</a:t>
              </a:r>
              <a:r>
                <a:rPr lang="en-US" altLang="zh-CN" sz="2400" b="1" dirty="0">
                  <a:latin typeface="+mj-ea"/>
                  <a:ea typeface="+mj-ea"/>
                </a:rPr>
                <a:t>《</a:t>
              </a:r>
              <a:r>
                <a:rPr lang="zh-CN" altLang="en-US" sz="2400" b="1" dirty="0">
                  <a:latin typeface="+mj-ea"/>
                  <a:ea typeface="+mj-ea"/>
                </a:rPr>
                <a:t>水浒传</a:t>
              </a:r>
              <a:r>
                <a:rPr lang="en-US" altLang="zh-CN" sz="2400" b="1" dirty="0">
                  <a:latin typeface="+mj-ea"/>
                  <a:ea typeface="+mj-ea"/>
                </a:rPr>
                <a:t>》</a:t>
              </a:r>
              <a:r>
                <a:rPr lang="zh-CN" altLang="en-US" sz="2400" b="1" dirty="0">
                  <a:latin typeface="+mj-ea"/>
                  <a:ea typeface="+mj-ea"/>
                </a:rPr>
                <a:t>是古典的四大名著。</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6081"/>
                                        </p:tgtEl>
                                        <p:attrNameLst>
                                          <p:attrName>style.visibility</p:attrName>
                                        </p:attrNameLst>
                                      </p:cBhvr>
                                      <p:to>
                                        <p:strVal val="visible"/>
                                      </p:to>
                                    </p:set>
                                    <p:animEffect transition="in" filter="fade">
                                      <p:cBhvr>
                                        <p:cTn id="7" dur="1000"/>
                                        <p:tgtEl>
                                          <p:spTgt spid="46081"/>
                                        </p:tgtEl>
                                      </p:cBhvr>
                                    </p:animEffect>
                                    <p:anim calcmode="lin" valueType="num">
                                      <p:cBhvr>
                                        <p:cTn id="8" dur="1000" fill="hold"/>
                                        <p:tgtEl>
                                          <p:spTgt spid="46081"/>
                                        </p:tgtEl>
                                        <p:attrNameLst>
                                          <p:attrName>ppt_x</p:attrName>
                                        </p:attrNameLst>
                                      </p:cBhvr>
                                      <p:tavLst>
                                        <p:tav tm="0">
                                          <p:val>
                                            <p:strVal val="#ppt_x"/>
                                          </p:val>
                                        </p:tav>
                                        <p:tav tm="100000">
                                          <p:val>
                                            <p:strVal val="#ppt_x"/>
                                          </p:val>
                                        </p:tav>
                                      </p:tavLst>
                                    </p:anim>
                                    <p:anim calcmode="lin" valueType="num">
                                      <p:cBhvr>
                                        <p:cTn id="9" dur="1000" fill="hold"/>
                                        <p:tgtEl>
                                          <p:spTgt spid="4608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 presetClass="entr" presetSubtype="1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heckerboard(across)">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319088" y="700088"/>
            <a:ext cx="8459787"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en-US" altLang="zh-CN" sz="2400" b="1" dirty="0">
                <a:latin typeface="+mj-ea"/>
                <a:ea typeface="+mj-ea"/>
              </a:rPr>
              <a:t>    《</a:t>
            </a:r>
            <a:r>
              <a:rPr lang="zh-CN" altLang="en-US" sz="2400" b="1" dirty="0">
                <a:latin typeface="+mj-ea"/>
                <a:ea typeface="+mj-ea"/>
              </a:rPr>
              <a:t>西游记</a:t>
            </a:r>
            <a:r>
              <a:rPr lang="en-US" altLang="zh-CN" sz="2400" b="1" dirty="0">
                <a:latin typeface="+mj-ea"/>
                <a:ea typeface="+mj-ea"/>
              </a:rPr>
              <a:t>》</a:t>
            </a:r>
            <a:r>
              <a:rPr lang="zh-CN" altLang="en-US" sz="2400" b="1" dirty="0">
                <a:latin typeface="+mj-ea"/>
                <a:ea typeface="+mj-ea"/>
              </a:rPr>
              <a:t>是吴承恩所著，是中国古典四大名著之一，是一部优秀的神魔小说。小说以整整七回的</a:t>
            </a:r>
            <a:r>
              <a:rPr lang="en-US" altLang="zh-CN" sz="2400" b="1" dirty="0">
                <a:latin typeface="+mj-ea"/>
                <a:ea typeface="+mj-ea"/>
              </a:rPr>
              <a:t>"</a:t>
            </a:r>
            <a:r>
              <a:rPr lang="zh-CN" altLang="en-US" sz="2400" b="1" dirty="0">
                <a:latin typeface="+mj-ea"/>
                <a:ea typeface="+mj-ea"/>
              </a:rPr>
              <a:t>大闹天宫</a:t>
            </a:r>
            <a:r>
              <a:rPr lang="en-US" altLang="zh-CN" sz="2400" b="1" dirty="0">
                <a:latin typeface="+mj-ea"/>
                <a:ea typeface="+mj-ea"/>
              </a:rPr>
              <a:t>"</a:t>
            </a:r>
            <a:r>
              <a:rPr lang="zh-CN" altLang="en-US" sz="2400" b="1" dirty="0">
                <a:latin typeface="+mj-ea"/>
                <a:ea typeface="+mj-ea"/>
              </a:rPr>
              <a:t>故事开始，把孙悟空的形象提到全书首要的地位。第八至十二回写如来说法，观音访僧，魏征斩龙，唐僧出世等故事，交待取经的缘起。从十三回到全书结束</a:t>
            </a:r>
            <a:r>
              <a:rPr lang="en-US" altLang="zh-CN" sz="2400" b="1" dirty="0">
                <a:latin typeface="+mj-ea"/>
                <a:ea typeface="+mj-ea"/>
              </a:rPr>
              <a:t>,</a:t>
            </a:r>
            <a:r>
              <a:rPr lang="zh-CN" altLang="en-US" sz="2400" b="1" dirty="0">
                <a:latin typeface="+mj-ea"/>
                <a:ea typeface="+mj-ea"/>
              </a:rPr>
              <a:t>讲述了五百年后，观音向孙悟空道出自救的方法</a:t>
            </a:r>
            <a:r>
              <a:rPr lang="en-US" altLang="zh-CN" sz="2400" b="1" dirty="0">
                <a:latin typeface="+mj-ea"/>
                <a:ea typeface="+mj-ea"/>
              </a:rPr>
              <a:t>:</a:t>
            </a:r>
            <a:r>
              <a:rPr lang="zh-CN" altLang="en-US" sz="2400" b="1" dirty="0">
                <a:latin typeface="+mj-ea"/>
                <a:ea typeface="+mj-ea"/>
              </a:rPr>
              <a:t>他须随唐三藏到西方取经，作其徒弟，修</a:t>
            </a:r>
            <a:endParaRPr lang="en-US" altLang="zh-CN" sz="2400" b="1" dirty="0">
              <a:latin typeface="+mj-ea"/>
              <a:ea typeface="+mj-ea"/>
            </a:endParaRPr>
          </a:p>
          <a:p>
            <a:pPr>
              <a:lnSpc>
                <a:spcPct val="120000"/>
              </a:lnSpc>
              <a:defRPr/>
            </a:pPr>
            <a:r>
              <a:rPr lang="zh-CN" altLang="en-US" sz="2400" b="1" dirty="0">
                <a:latin typeface="+mj-ea"/>
                <a:ea typeface="+mj-ea"/>
              </a:rPr>
              <a:t>成正果之日便得救。孙悟空遂紧随唐三藏上路，途中</a:t>
            </a:r>
            <a:endParaRPr lang="en-US" altLang="zh-CN" sz="2400" b="1" dirty="0">
              <a:latin typeface="+mj-ea"/>
              <a:ea typeface="+mj-ea"/>
            </a:endParaRPr>
          </a:p>
          <a:p>
            <a:pPr>
              <a:lnSpc>
                <a:spcPct val="120000"/>
              </a:lnSpc>
              <a:defRPr/>
            </a:pPr>
            <a:r>
              <a:rPr lang="zh-CN" altLang="en-US" sz="2400" b="1" dirty="0">
                <a:latin typeface="+mj-ea"/>
                <a:ea typeface="+mj-ea"/>
              </a:rPr>
              <a:t>屡遇妖魔鬼怪，二人与猪八戒、沙僧等合力对付，展</a:t>
            </a:r>
            <a:endParaRPr lang="en-US" altLang="zh-CN" sz="2400" b="1" dirty="0">
              <a:latin typeface="+mj-ea"/>
              <a:ea typeface="+mj-ea"/>
            </a:endParaRPr>
          </a:p>
          <a:p>
            <a:pPr>
              <a:lnSpc>
                <a:spcPct val="120000"/>
              </a:lnSpc>
              <a:defRPr/>
            </a:pPr>
            <a:r>
              <a:rPr lang="zh-CN" altLang="en-US" sz="2400" b="1" dirty="0">
                <a:latin typeface="+mj-ea"/>
                <a:ea typeface="+mj-ea"/>
              </a:rPr>
              <a:t>开一段艰辛的取西经之旅。</a:t>
            </a:r>
          </a:p>
        </p:txBody>
      </p:sp>
      <p:sp>
        <p:nvSpPr>
          <p:cNvPr id="3" name="矩形 2"/>
          <p:cNvSpPr/>
          <p:nvPr/>
        </p:nvSpPr>
        <p:spPr>
          <a:xfrm>
            <a:off x="2774575" y="-9045"/>
            <a:ext cx="3877985" cy="646331"/>
          </a:xfrm>
          <a:prstGeom prst="rect">
            <a:avLst/>
          </a:prstGeom>
        </p:spPr>
        <p:txBody>
          <a:bodyPr wrap="none">
            <a:spAutoFit/>
          </a:bodyPr>
          <a:lstStyle/>
          <a:p>
            <a:pPr fontAlgn="auto">
              <a:spcBef>
                <a:spcPts val="0"/>
              </a:spcBef>
              <a:spcAft>
                <a:spcPts val="0"/>
              </a:spcAft>
              <a:defRPr/>
            </a:pPr>
            <a:r>
              <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琥珀" panose="02010800040101010101" pitchFamily="2" charset="-122"/>
                <a:ea typeface="华文琥珀" panose="02010800040101010101" pitchFamily="2" charset="-122"/>
              </a:rPr>
              <a:t>你读过这本书吗？</a:t>
            </a:r>
          </a:p>
        </p:txBody>
      </p:sp>
      <p:pic>
        <p:nvPicPr>
          <p:cNvPr id="4" name="Picture 5" descr="C:\Users\Administrator\AppData\Roaming\Tencent\Users\541737432\QQ\WinTemp\RichOle\I1~X`OQZC%2I3LM]I2O%V3R.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26338" y="2974975"/>
            <a:ext cx="1252537" cy="16954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2100" y="860425"/>
            <a:ext cx="10620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AutoShape 8"/>
          <p:cNvSpPr>
            <a:spLocks noChangeArrowheads="1"/>
          </p:cNvSpPr>
          <p:nvPr/>
        </p:nvSpPr>
        <p:spPr bwMode="auto">
          <a:xfrm>
            <a:off x="1481138" y="750888"/>
            <a:ext cx="4867275" cy="636587"/>
          </a:xfrm>
          <a:prstGeom prst="cloudCallout">
            <a:avLst>
              <a:gd name="adj1" fmla="val -57370"/>
              <a:gd name="adj2" fmla="val 102560"/>
            </a:avLst>
          </a:prstGeom>
          <a:solidFill>
            <a:srgbClr val="DBEEF4"/>
          </a:solidFill>
          <a:ln w="9525">
            <a:solidFill>
              <a:srgbClr val="000000"/>
            </a:solidFill>
            <a:round/>
            <a:headEnd/>
            <a:tailEnd/>
          </a:ln>
        </p:spPr>
        <p:txBody>
          <a:bodyPr/>
          <a:lstStyle/>
          <a:p>
            <a:pPr algn="just"/>
            <a:endParaRPr lang="zh-CN" altLang="zh-CN" sz="4000">
              <a:latin typeface="黑体" pitchFamily="49" charset="-122"/>
              <a:ea typeface="黑体" pitchFamily="49" charset="-122"/>
            </a:endParaRPr>
          </a:p>
        </p:txBody>
      </p:sp>
      <p:sp>
        <p:nvSpPr>
          <p:cNvPr id="22533" name="AutoShape 9"/>
          <p:cNvSpPr>
            <a:spLocks noChangeArrowheads="1"/>
          </p:cNvSpPr>
          <p:nvPr/>
        </p:nvSpPr>
        <p:spPr bwMode="auto">
          <a:xfrm>
            <a:off x="1541463" y="1477963"/>
            <a:ext cx="6611937" cy="1317625"/>
          </a:xfrm>
          <a:prstGeom prst="flowChartAlternateProcess">
            <a:avLst/>
          </a:prstGeom>
          <a:solidFill>
            <a:srgbClr val="EBF1DE"/>
          </a:solidFill>
          <a:ln w="9525">
            <a:solidFill>
              <a:srgbClr val="000000"/>
            </a:solidFill>
            <a:miter lim="800000"/>
          </a:ln>
        </p:spPr>
        <p:txBody>
          <a:bodyPr/>
          <a:lstStyle/>
          <a:p>
            <a:pPr>
              <a:spcBef>
                <a:spcPts val="500"/>
              </a:spcBef>
              <a:spcAft>
                <a:spcPts val="750"/>
              </a:spcAft>
              <a:defRPr/>
            </a:pPr>
            <a:r>
              <a:rPr lang="en-US" altLang="zh-CN" sz="2400" b="1" dirty="0">
                <a:solidFill>
                  <a:srgbClr val="585858"/>
                </a:solidFill>
                <a:latin typeface="+mj-ea"/>
                <a:ea typeface="+mj-ea"/>
              </a:rPr>
              <a:t>1.</a:t>
            </a:r>
            <a:r>
              <a:rPr lang="zh-CN" altLang="en-US" sz="2400" b="1" dirty="0">
                <a:solidFill>
                  <a:srgbClr val="585858"/>
                </a:solidFill>
                <a:latin typeface="+mj-ea"/>
                <a:ea typeface="+mj-ea"/>
              </a:rPr>
              <a:t>古代长篇小说多是章回体小说。把一回或几回连起来组成 一个相对完整的故事，连起来就串成了一个长篇故事。</a:t>
            </a:r>
          </a:p>
        </p:txBody>
      </p:sp>
      <p:sp>
        <p:nvSpPr>
          <p:cNvPr id="22534" name="AutoShape 10"/>
          <p:cNvSpPr>
            <a:spLocks noChangeArrowheads="1"/>
          </p:cNvSpPr>
          <p:nvPr/>
        </p:nvSpPr>
        <p:spPr bwMode="auto">
          <a:xfrm>
            <a:off x="2257425" y="2859088"/>
            <a:ext cx="5840413" cy="927100"/>
          </a:xfrm>
          <a:prstGeom prst="flowChartAlternateProcess">
            <a:avLst/>
          </a:prstGeom>
          <a:solidFill>
            <a:srgbClr val="EBF1DE"/>
          </a:solidFill>
          <a:ln w="9525">
            <a:solidFill>
              <a:srgbClr val="000000"/>
            </a:solidFill>
            <a:miter lim="800000"/>
          </a:ln>
        </p:spPr>
        <p:txBody>
          <a:bodyPr/>
          <a:lstStyle/>
          <a:p>
            <a:pPr>
              <a:spcBef>
                <a:spcPts val="500"/>
              </a:spcBef>
              <a:spcAft>
                <a:spcPts val="750"/>
              </a:spcAft>
              <a:defRPr/>
            </a:pPr>
            <a:r>
              <a:rPr lang="en-US" altLang="zh-CN" sz="2400" b="1" dirty="0">
                <a:solidFill>
                  <a:srgbClr val="585858"/>
                </a:solidFill>
                <a:latin typeface="+mj-ea"/>
                <a:ea typeface="+mj-ea"/>
              </a:rPr>
              <a:t> 2.</a:t>
            </a:r>
            <a:r>
              <a:rPr lang="zh-CN" altLang="en-US" sz="2400" b="1" dirty="0">
                <a:solidFill>
                  <a:srgbClr val="585858"/>
                </a:solidFill>
                <a:latin typeface="+mj-ea"/>
                <a:ea typeface="+mj-ea"/>
              </a:rPr>
              <a:t>认真读每一回的“回目”，通过这些题目就能猜出这一回讲的主要内容。</a:t>
            </a:r>
          </a:p>
          <a:p>
            <a:pPr>
              <a:spcBef>
                <a:spcPts val="500"/>
              </a:spcBef>
              <a:spcAft>
                <a:spcPts val="750"/>
              </a:spcAft>
              <a:defRPr/>
            </a:pPr>
            <a:endParaRPr lang="zh-CN" altLang="en-US" sz="2400" b="1" dirty="0">
              <a:solidFill>
                <a:srgbClr val="585858"/>
              </a:solidFill>
              <a:latin typeface="+mj-ea"/>
              <a:ea typeface="+mj-ea"/>
            </a:endParaRPr>
          </a:p>
          <a:p>
            <a:pPr>
              <a:spcBef>
                <a:spcPts val="500"/>
              </a:spcBef>
              <a:spcAft>
                <a:spcPts val="750"/>
              </a:spcAft>
              <a:defRPr/>
            </a:pPr>
            <a:endParaRPr lang="zh-CN" altLang="en-US" sz="2400" b="1" dirty="0">
              <a:solidFill>
                <a:srgbClr val="585858"/>
              </a:solidFill>
              <a:latin typeface="+mj-ea"/>
              <a:ea typeface="+mj-ea"/>
            </a:endParaRPr>
          </a:p>
          <a:p>
            <a:pPr>
              <a:spcBef>
                <a:spcPts val="500"/>
              </a:spcBef>
              <a:spcAft>
                <a:spcPts val="750"/>
              </a:spcAft>
              <a:defRPr/>
            </a:pPr>
            <a:endParaRPr lang="zh-CN" altLang="en-US" sz="2400" b="1" dirty="0">
              <a:solidFill>
                <a:srgbClr val="494949"/>
              </a:solidFill>
              <a:latin typeface="+mj-ea"/>
              <a:ea typeface="+mj-ea"/>
            </a:endParaRPr>
          </a:p>
          <a:p>
            <a:pPr>
              <a:defRPr/>
            </a:pPr>
            <a:endParaRPr lang="zh-CN" altLang="zh-CN" sz="2400" dirty="0">
              <a:latin typeface="+mj-ea"/>
              <a:ea typeface="+mj-ea"/>
            </a:endParaRPr>
          </a:p>
        </p:txBody>
      </p:sp>
      <p:sp>
        <p:nvSpPr>
          <p:cNvPr id="11269" name="矩形 10"/>
          <p:cNvSpPr>
            <a:spLocks noChangeArrowheads="1"/>
          </p:cNvSpPr>
          <p:nvPr/>
        </p:nvSpPr>
        <p:spPr bwMode="auto">
          <a:xfrm>
            <a:off x="1790700" y="835025"/>
            <a:ext cx="4810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1F497D"/>
                </a:solidFill>
                <a:latin typeface="黑体" pitchFamily="49" charset="-122"/>
                <a:ea typeface="黑体" pitchFamily="49" charset="-122"/>
              </a:rPr>
              <a:t>怎样读古典名著呢？我来说说</a:t>
            </a:r>
          </a:p>
        </p:txBody>
      </p:sp>
      <p:grpSp>
        <p:nvGrpSpPr>
          <p:cNvPr id="2" name="组合 11"/>
          <p:cNvGrpSpPr>
            <a:grpSpLocks/>
          </p:cNvGrpSpPr>
          <p:nvPr/>
        </p:nvGrpSpPr>
        <p:grpSpPr bwMode="auto">
          <a:xfrm>
            <a:off x="2755900" y="3805238"/>
            <a:ext cx="5795963" cy="1376362"/>
            <a:chOff x="2756465" y="3701019"/>
            <a:chExt cx="5794682" cy="1378662"/>
          </a:xfrm>
        </p:grpSpPr>
        <p:pic>
          <p:nvPicPr>
            <p:cNvPr id="11271" name="图片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3813" y="3701019"/>
              <a:ext cx="907334" cy="1007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圆角矩形标注 14"/>
            <p:cNvSpPr/>
            <p:nvPr/>
          </p:nvSpPr>
          <p:spPr>
            <a:xfrm>
              <a:off x="2756465" y="3879116"/>
              <a:ext cx="4488458" cy="783945"/>
            </a:xfrm>
            <a:prstGeom prst="wedgeRoundRectCallout">
              <a:avLst>
                <a:gd name="adj1" fmla="val 57716"/>
                <a:gd name="adj2" fmla="val -11318"/>
                <a:gd name="adj3" fmla="val 16667"/>
              </a:avLst>
            </a:prstGeom>
            <a:solidFill>
              <a:schemeClr val="tx2">
                <a:lumMod val="10000"/>
                <a:lumOff val="9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539" name="矩形 14"/>
            <p:cNvSpPr>
              <a:spLocks noChangeArrowheads="1"/>
            </p:cNvSpPr>
            <p:nvPr/>
          </p:nvSpPr>
          <p:spPr bwMode="auto">
            <a:xfrm>
              <a:off x="2796144" y="3877525"/>
              <a:ext cx="4397990" cy="1202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400" b="1" dirty="0">
                  <a:solidFill>
                    <a:srgbClr val="0000FF"/>
                  </a:solidFill>
                  <a:latin typeface="+mj-ea"/>
                  <a:ea typeface="+mj-ea"/>
                </a:rPr>
                <a:t>掌握了这些读名著的 方法，相信你一定有很大收获的！</a:t>
              </a:r>
            </a:p>
            <a:p>
              <a:pPr>
                <a:defRPr/>
              </a:pPr>
              <a:endParaRPr lang="zh-CN" altLang="zh-CN" sz="2400" dirty="0">
                <a:latin typeface="+mj-ea"/>
                <a:ea typeface="+mj-ea"/>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checkerboard(across)">
                                      <p:cBhvr>
                                        <p:cTn id="7" dur="500"/>
                                        <p:tgtEl>
                                          <p:spTgt spid="225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534"/>
                                        </p:tgtEl>
                                        <p:attrNameLst>
                                          <p:attrName>style.visibility</p:attrName>
                                        </p:attrNameLst>
                                      </p:cBhvr>
                                      <p:to>
                                        <p:strVal val="visible"/>
                                      </p:to>
                                    </p:set>
                                    <p:animEffect transition="in" filter="checkerboard(across)">
                                      <p:cBhvr>
                                        <p:cTn id="12" dur="500"/>
                                        <p:tgtEl>
                                          <p:spTgt spid="2253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nimBg="1"/>
      <p:bldP spid="225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488950" y="571500"/>
            <a:ext cx="8015288"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pPr>
            <a:r>
              <a:rPr lang="zh-CN" altLang="en-US" sz="2400" b="1">
                <a:latin typeface="楷体" pitchFamily="49" charset="-122"/>
                <a:ea typeface="楷体" pitchFamily="49" charset="-122"/>
              </a:rPr>
              <a:t>    这大圣收了金箍棒，捻诀念咒，摇身一变，变作一个海东青，飕的一翅，钻在云眼里，倒飞下来，落在天鹅身上，抱住颈项嗛眼。那牛王也知是孙行者变化，急忙抖抖翅，变作一只黄鹰，返来嗛海东青。行者又变作一个乌凤，专一赶黄莺。牛王识得，又变作一只白鹤，长唳一声，向南飞去。行者立定，抖抖翎毛，又变作一只丹凤，</a:t>
            </a:r>
            <a:endParaRPr lang="en-US" altLang="zh-CN" sz="2400" b="1">
              <a:latin typeface="楷体" pitchFamily="49" charset="-122"/>
              <a:ea typeface="楷体" pitchFamily="49" charset="-122"/>
            </a:endParaRPr>
          </a:p>
          <a:p>
            <a:pPr>
              <a:lnSpc>
                <a:spcPct val="140000"/>
              </a:lnSpc>
            </a:pPr>
            <a:r>
              <a:rPr lang="zh-CN" altLang="en-US" sz="2400" b="1">
                <a:latin typeface="楷体" pitchFamily="49" charset="-122"/>
                <a:ea typeface="楷体" pitchFamily="49" charset="-122"/>
              </a:rPr>
              <a:t>高鸣一声。那白鹤见凤是鸟王，诸禽不敢妄动，</a:t>
            </a:r>
            <a:endParaRPr lang="en-US" altLang="zh-CN" sz="2400" b="1">
              <a:latin typeface="楷体" pitchFamily="49" charset="-122"/>
              <a:ea typeface="楷体" pitchFamily="49" charset="-122"/>
            </a:endParaRPr>
          </a:p>
          <a:p>
            <a:pPr>
              <a:lnSpc>
                <a:spcPct val="140000"/>
              </a:lnSpc>
            </a:pPr>
            <a:r>
              <a:rPr lang="zh-CN" altLang="en-US" sz="2400" b="1">
                <a:latin typeface="楷体" pitchFamily="49" charset="-122"/>
                <a:ea typeface="楷体" pitchFamily="49" charset="-122"/>
              </a:rPr>
              <a:t>刷的一翅，淬下山崖，将身一变，变作一只香獐，</a:t>
            </a:r>
          </a:p>
        </p:txBody>
      </p:sp>
      <p:sp>
        <p:nvSpPr>
          <p:cNvPr id="3" name="矩形 2"/>
          <p:cNvSpPr/>
          <p:nvPr/>
        </p:nvSpPr>
        <p:spPr>
          <a:xfrm>
            <a:off x="2905204" y="-9045"/>
            <a:ext cx="3416320" cy="646331"/>
          </a:xfrm>
          <a:prstGeom prst="rect">
            <a:avLst/>
          </a:prstGeom>
        </p:spPr>
        <p:txBody>
          <a:bodyPr wrap="none">
            <a:spAutoFit/>
          </a:bodyPr>
          <a:lstStyle/>
          <a:p>
            <a:pPr fontAlgn="auto">
              <a:spcBef>
                <a:spcPts val="0"/>
              </a:spcBef>
              <a:spcAft>
                <a:spcPts val="0"/>
              </a:spcAft>
              <a:defRPr/>
            </a:pPr>
            <a:r>
              <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琥珀" panose="02010800040101010101" pitchFamily="2" charset="-122"/>
                <a:ea typeface="华文琥珀" panose="02010800040101010101" pitchFamily="2" charset="-122"/>
              </a:rPr>
              <a:t>精彩片段我先读</a:t>
            </a:r>
          </a:p>
        </p:txBody>
      </p:sp>
      <p:pic>
        <p:nvPicPr>
          <p:cNvPr id="4"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69703" y="3209965"/>
            <a:ext cx="1656489" cy="144696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698500" y="676275"/>
            <a:ext cx="757078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a:latin typeface="楷体" pitchFamily="49" charset="-122"/>
                <a:ea typeface="楷体" pitchFamily="49" charset="-122"/>
              </a:rPr>
              <a:t>乜乜些些，在崖前吃草。行者认得，也就落下翅来，变作一只饿虎，剪尾跑蹄，要来赶獐作食。</a:t>
            </a:r>
            <a:endParaRPr lang="en-US" altLang="zh-CN" sz="2400" b="1">
              <a:latin typeface="楷体" pitchFamily="49" charset="-122"/>
              <a:ea typeface="楷体" pitchFamily="49" charset="-122"/>
            </a:endParaRPr>
          </a:p>
          <a:p>
            <a:pPr>
              <a:lnSpc>
                <a:spcPct val="150000"/>
              </a:lnSpc>
            </a:pPr>
            <a:r>
              <a:rPr lang="zh-CN" altLang="en-US" sz="2400" b="1">
                <a:latin typeface="楷体" pitchFamily="49" charset="-122"/>
                <a:ea typeface="楷体" pitchFamily="49" charset="-122"/>
              </a:rPr>
              <a:t>魔王慌了手脚，又变作一只金钱花斑的大豹，要伤饿虎。行者见了，迎着风，把头一幌，又变作一只金眼狻猊，声如霹雳，铁额铜头，复转身要食大豹。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2935288" y="744538"/>
            <a:ext cx="5451475" cy="1608137"/>
            <a:chOff x="4786937" y="1929901"/>
            <a:chExt cx="3368438" cy="2056149"/>
          </a:xfrm>
        </p:grpSpPr>
        <p:sp>
          <p:nvSpPr>
            <p:cNvPr id="3" name="云形标注 2"/>
            <p:cNvSpPr/>
            <p:nvPr/>
          </p:nvSpPr>
          <p:spPr>
            <a:xfrm>
              <a:off x="4786937" y="1929901"/>
              <a:ext cx="3368438" cy="1587274"/>
            </a:xfrm>
            <a:prstGeom prst="cloudCallout">
              <a:avLst>
                <a:gd name="adj1" fmla="val -73050"/>
                <a:gd name="adj2" fmla="val 30464"/>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solidFill>
                  <a:schemeClr val="tx1"/>
                </a:solidFill>
                <a:latin typeface="楷体" panose="02010609060101010101" pitchFamily="49" charset="-122"/>
                <a:ea typeface="楷体" panose="02010609060101010101" pitchFamily="49" charset="-122"/>
              </a:endParaRPr>
            </a:p>
          </p:txBody>
        </p:sp>
        <p:sp>
          <p:nvSpPr>
            <p:cNvPr id="4" name="矩形 2"/>
            <p:cNvSpPr>
              <a:spLocks noChangeArrowheads="1"/>
            </p:cNvSpPr>
            <p:nvPr/>
          </p:nvSpPr>
          <p:spPr bwMode="auto">
            <a:xfrm>
              <a:off x="5290142" y="1978615"/>
              <a:ext cx="2557227" cy="2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400" b="1" dirty="0">
                  <a:latin typeface="+mj-ea"/>
                  <a:ea typeface="+mj-ea"/>
                </a:rPr>
                <a:t>你知道这个片段描写的是什么情景吗？在这个故事中，你体会到了什么？</a:t>
              </a:r>
            </a:p>
            <a:p>
              <a:pPr>
                <a:defRPr/>
              </a:pPr>
              <a:endParaRPr lang="en-US" altLang="zh-CN" sz="2400" b="1" dirty="0">
                <a:latin typeface="+mj-ea"/>
                <a:ea typeface="+mj-ea"/>
                <a:cs typeface="宋体" panose="02010600030101010101" pitchFamily="2" charset="-122"/>
              </a:endParaRPr>
            </a:p>
          </p:txBody>
        </p:sp>
      </p:grpSp>
      <p:pic>
        <p:nvPicPr>
          <p:cNvPr id="5" name="Picture 6"/>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65150" y="1028700"/>
            <a:ext cx="14827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13"/>
          <p:cNvGrpSpPr>
            <a:grpSpLocks/>
          </p:cNvGrpSpPr>
          <p:nvPr/>
        </p:nvGrpSpPr>
        <p:grpSpPr bwMode="auto">
          <a:xfrm>
            <a:off x="565150" y="2228850"/>
            <a:ext cx="8239125" cy="2644775"/>
            <a:chOff x="717399" y="2763359"/>
            <a:chExt cx="7407488" cy="2644907"/>
          </a:xfrm>
        </p:grpSpPr>
        <p:grpSp>
          <p:nvGrpSpPr>
            <p:cNvPr id="14342" name="组合 3"/>
            <p:cNvGrpSpPr>
              <a:grpSpLocks/>
            </p:cNvGrpSpPr>
            <p:nvPr/>
          </p:nvGrpSpPr>
          <p:grpSpPr bwMode="auto">
            <a:xfrm>
              <a:off x="717399" y="2763359"/>
              <a:ext cx="5285236" cy="2644907"/>
              <a:chOff x="4300834" y="1929901"/>
              <a:chExt cx="3854581" cy="2264378"/>
            </a:xfrm>
          </p:grpSpPr>
          <p:sp>
            <p:nvSpPr>
              <p:cNvPr id="9" name="云形标注 8"/>
              <p:cNvSpPr/>
              <p:nvPr/>
            </p:nvSpPr>
            <p:spPr>
              <a:xfrm>
                <a:off x="4300834" y="1929901"/>
                <a:ext cx="3854519" cy="2129821"/>
              </a:xfrm>
              <a:prstGeom prst="cloudCallout">
                <a:avLst>
                  <a:gd name="adj1" fmla="val 67087"/>
                  <a:gd name="adj2" fmla="val 30060"/>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solidFill>
                    <a:schemeClr val="tx1"/>
                  </a:solidFill>
                  <a:latin typeface="楷体" panose="02010609060101010101" pitchFamily="49" charset="-122"/>
                  <a:ea typeface="楷体" panose="02010609060101010101" pitchFamily="49" charset="-122"/>
                </a:endParaRPr>
              </a:p>
            </p:txBody>
          </p:sp>
          <p:sp>
            <p:nvSpPr>
              <p:cNvPr id="10" name="矩形 2"/>
              <p:cNvSpPr>
                <a:spLocks noChangeArrowheads="1"/>
              </p:cNvSpPr>
              <p:nvPr/>
            </p:nvSpPr>
            <p:spPr bwMode="auto">
              <a:xfrm>
                <a:off x="4580841" y="1993782"/>
                <a:ext cx="3548488" cy="2200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300" b="1" dirty="0">
                    <a:latin typeface="+mj-ea"/>
                    <a:ea typeface="+mj-ea"/>
                  </a:rPr>
                  <a:t>    这一段落写的是神通广大的孙悟空和同样变幻多端的牛魔王斗法的精彩情形。在这个片段中，我感受到了他们的变幻多端，也体会到了孙悟空保唐僧取经是多么的不容易。我明白了：要想干成一件事，必须有不怕困难的决心。</a:t>
                </a:r>
              </a:p>
              <a:p>
                <a:pPr>
                  <a:defRPr/>
                </a:pPr>
                <a:endParaRPr lang="en-US" altLang="zh-CN" sz="2300" b="1" dirty="0">
                  <a:latin typeface="+mj-ea"/>
                  <a:ea typeface="+mj-ea"/>
                  <a:cs typeface="宋体" panose="02010600030101010101" pitchFamily="2" charset="-122"/>
                </a:endParaRPr>
              </a:p>
            </p:txBody>
          </p:sp>
        </p:grpSp>
        <p:pic>
          <p:nvPicPr>
            <p:cNvPr id="14345" name="图片 1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981626" y="4136199"/>
              <a:ext cx="1143261" cy="126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539750" y="747713"/>
            <a:ext cx="8072438" cy="3422650"/>
          </a:xfrm>
          <a:prstGeom prst="rect">
            <a:avLst/>
          </a:prstGeom>
          <a:noFill/>
          <a:ln w="9525">
            <a:noFill/>
            <a:miter lim="800000"/>
          </a:ln>
        </p:spPr>
        <p:txBody>
          <a:bodyPr>
            <a:spAutoFit/>
          </a:bodyPr>
          <a:lstStyle/>
          <a:p>
            <a:pPr indent="627380">
              <a:lnSpc>
                <a:spcPct val="150000"/>
              </a:lnSpc>
              <a:defRPr/>
            </a:pPr>
            <a:r>
              <a:rPr lang="en-US" altLang="zh-CN" sz="2800" b="1" dirty="0">
                <a:solidFill>
                  <a:srgbClr val="0000FF"/>
                </a:solidFill>
                <a:latin typeface="+mj-ea"/>
                <a:ea typeface="+mj-ea"/>
              </a:rPr>
              <a:t>           《</a:t>
            </a:r>
            <a:r>
              <a:rPr lang="zh-CN" altLang="en-US" sz="2800" b="1" dirty="0">
                <a:solidFill>
                  <a:srgbClr val="0000FF"/>
                </a:solidFill>
                <a:latin typeface="+mj-ea"/>
                <a:ea typeface="+mj-ea"/>
              </a:rPr>
              <a:t>三国演义</a:t>
            </a:r>
            <a:r>
              <a:rPr lang="en-US" altLang="zh-CN" sz="2800" b="1" dirty="0">
                <a:solidFill>
                  <a:srgbClr val="0000FF"/>
                </a:solidFill>
                <a:latin typeface="+mj-ea"/>
                <a:ea typeface="+mj-ea"/>
              </a:rPr>
              <a:t>》</a:t>
            </a:r>
          </a:p>
          <a:p>
            <a:pPr>
              <a:lnSpc>
                <a:spcPct val="150000"/>
              </a:lnSpc>
              <a:defRPr/>
            </a:pPr>
            <a:r>
              <a:rPr lang="zh-CN" altLang="en-US" sz="2400" b="1" dirty="0">
                <a:latin typeface="+mj-ea"/>
                <a:ea typeface="+mj-ea"/>
              </a:rPr>
              <a:t>    全名</a:t>
            </a:r>
            <a:r>
              <a:rPr lang="en-US" altLang="zh-CN" sz="2400" b="1" dirty="0">
                <a:latin typeface="+mj-ea"/>
                <a:ea typeface="+mj-ea"/>
              </a:rPr>
              <a:t>《</a:t>
            </a:r>
            <a:r>
              <a:rPr lang="zh-CN" altLang="en-US" sz="2400" b="1" dirty="0">
                <a:latin typeface="+mj-ea"/>
                <a:ea typeface="+mj-ea"/>
              </a:rPr>
              <a:t>三国志通俗演义</a:t>
            </a:r>
            <a:r>
              <a:rPr lang="en-US" altLang="zh-CN" sz="2400" b="1" dirty="0">
                <a:latin typeface="+mj-ea"/>
                <a:ea typeface="+mj-ea"/>
              </a:rPr>
              <a:t>》</a:t>
            </a:r>
            <a:r>
              <a:rPr lang="zh-CN" altLang="en-US" sz="2400" b="1" dirty="0">
                <a:latin typeface="+mj-ea"/>
                <a:ea typeface="+mj-ea"/>
              </a:rPr>
              <a:t>，作者罗贯中。为四大名著之一，是历史演义小说的经典之作。小说描写了东汉末年和整个三国时代以曹操、刘备、孙权为首的魏、蜀、吴三个政治、军事集团之间的矛盾和斗争，对后世产生了深远的影响。</a:t>
            </a:r>
          </a:p>
        </p:txBody>
      </p:sp>
      <p:sp>
        <p:nvSpPr>
          <p:cNvPr id="3" name="矩形 2"/>
          <p:cNvSpPr/>
          <p:nvPr/>
        </p:nvSpPr>
        <p:spPr>
          <a:xfrm>
            <a:off x="2734394" y="1003"/>
            <a:ext cx="3877985" cy="646331"/>
          </a:xfrm>
          <a:prstGeom prst="rect">
            <a:avLst/>
          </a:prstGeom>
        </p:spPr>
        <p:txBody>
          <a:bodyPr wrap="none">
            <a:spAutoFit/>
          </a:bodyPr>
          <a:lstStyle/>
          <a:p>
            <a:pPr fontAlgn="auto">
              <a:spcBef>
                <a:spcPts val="0"/>
              </a:spcBef>
              <a:spcAft>
                <a:spcPts val="0"/>
              </a:spcAft>
              <a:defRPr/>
            </a:pPr>
            <a:r>
              <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琥珀" panose="02010800040101010101" pitchFamily="2" charset="-122"/>
                <a:ea typeface="华文琥珀" panose="02010800040101010101" pitchFamily="2" charset="-122"/>
              </a:rPr>
              <a:t>相信你可以读更多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Pages>0</Pages>
  <Words>1068</Words>
  <Characters>0</Characters>
  <Application>Microsoft Office PowerPoint</Application>
  <DocSecurity>0</DocSecurity>
  <PresentationFormat>全屏显示(16:9)</PresentationFormat>
  <Lines>0</Lines>
  <Paragraphs>50</Paragraphs>
  <Slides>14</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14</vt:i4>
      </vt:variant>
    </vt:vector>
  </HeadingPairs>
  <TitlesOfParts>
    <vt:vector size="27" baseType="lpstr">
      <vt:lpstr>Meiryo</vt:lpstr>
      <vt:lpstr>汉仪大宋简</vt:lpstr>
      <vt:lpstr>黑体</vt:lpstr>
      <vt:lpstr>华文琥珀</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607</cp:revision>
  <dcterms:created xsi:type="dcterms:W3CDTF">2015-12-30T08:03:25Z</dcterms:created>
  <dcterms:modified xsi:type="dcterms:W3CDTF">2021-10-22T04:27:19Z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2052-11.3.0.8632</vt:lpwstr>
  </property>
</Properties>
</file>