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7042" r:id="rId1"/>
    <p:sldMasterId id="2147487063" r:id="rId2"/>
  </p:sldMasterIdLst>
  <p:notesMasterIdLst>
    <p:notesMasterId r:id="rId45"/>
  </p:notesMasterIdLst>
  <p:sldIdLst>
    <p:sldId id="492" r:id="rId3"/>
    <p:sldId id="258" r:id="rId4"/>
    <p:sldId id="660" r:id="rId5"/>
    <p:sldId id="664" r:id="rId6"/>
    <p:sldId id="661" r:id="rId7"/>
    <p:sldId id="662" r:id="rId8"/>
    <p:sldId id="666" r:id="rId9"/>
    <p:sldId id="665" r:id="rId10"/>
    <p:sldId id="668" r:id="rId11"/>
    <p:sldId id="686" r:id="rId12"/>
    <p:sldId id="669" r:id="rId13"/>
    <p:sldId id="667" r:id="rId14"/>
    <p:sldId id="670" r:id="rId15"/>
    <p:sldId id="671" r:id="rId16"/>
    <p:sldId id="672" r:id="rId17"/>
    <p:sldId id="673" r:id="rId18"/>
    <p:sldId id="674" r:id="rId19"/>
    <p:sldId id="675" r:id="rId20"/>
    <p:sldId id="687" r:id="rId21"/>
    <p:sldId id="676" r:id="rId22"/>
    <p:sldId id="677" r:id="rId23"/>
    <p:sldId id="678" r:id="rId24"/>
    <p:sldId id="679" r:id="rId25"/>
    <p:sldId id="680" r:id="rId26"/>
    <p:sldId id="688" r:id="rId27"/>
    <p:sldId id="681" r:id="rId28"/>
    <p:sldId id="685" r:id="rId29"/>
    <p:sldId id="682" r:id="rId30"/>
    <p:sldId id="633" r:id="rId31"/>
    <p:sldId id="634" r:id="rId32"/>
    <p:sldId id="635" r:id="rId33"/>
    <p:sldId id="636" r:id="rId34"/>
    <p:sldId id="557" r:id="rId35"/>
    <p:sldId id="637" r:id="rId36"/>
    <p:sldId id="657" r:id="rId37"/>
    <p:sldId id="683" r:id="rId38"/>
    <p:sldId id="684" r:id="rId39"/>
    <p:sldId id="639" r:id="rId40"/>
    <p:sldId id="689" r:id="rId41"/>
    <p:sldId id="690" r:id="rId42"/>
    <p:sldId id="691" r:id="rId43"/>
    <p:sldId id="692" r:id="rId44"/>
  </p:sldIdLst>
  <p:sldSz cx="9144000" cy="5143500" type="screen16x9"/>
  <p:notesSz cx="6858000" cy="9144000"/>
  <p:defaultTextStyle>
    <a:defPPr>
      <a:defRPr lang="zh-CN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>
          <p15:clr>
            <a:srgbClr val="A4A3A4"/>
          </p15:clr>
        </p15:guide>
        <p15:guide id="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3333FF"/>
    <a:srgbClr val="FF33CC"/>
    <a:srgbClr val="0066FF"/>
    <a:srgbClr val="FFFF66"/>
    <a:srgbClr val="00FFFF"/>
    <a:srgbClr val="FFFFFF"/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818" autoAdjust="0"/>
    <p:restoredTop sz="96314" autoAdjust="0"/>
  </p:normalViewPr>
  <p:slideViewPr>
    <p:cSldViewPr snapToGrid="0" snapToObjects="1">
      <p:cViewPr varScale="1">
        <p:scale>
          <a:sx n="143" d="100"/>
          <a:sy n="143" d="100"/>
        </p:scale>
        <p:origin x="846" y="102"/>
      </p:cViewPr>
      <p:guideLst>
        <p:guide orient="horz"/>
        <p:guide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68" d="100"/>
        <a:sy n="168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viewProps" Target="viewProp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theme" Target="theme/theme1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presProps" Target="presProps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buFontTx/>
              <a:buNone/>
              <a:defRPr sz="1200"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buFontTx/>
              <a:buNone/>
              <a:defRPr sz="1200"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65B9D638-7780-42BA-A7F3-17D79F1A0A39}" type="datetimeFigureOut">
              <a:rPr lang="zh-CN" altLang="en-US"/>
              <a:pPr>
                <a:defRPr/>
              </a:pPr>
              <a:t>2021/10/20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buFontTx/>
              <a:buNone/>
              <a:defRPr sz="1200"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D74720B-DBEB-4C9C-9AB4-3AAAF663DB5A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24835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2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  <p:sp>
        <p:nvSpPr>
          <p:cNvPr id="5123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1C6CB931-F5CD-4BA1-8873-1443A06B98FB}" type="slidenum">
              <a:rPr lang="zh-CN" altLang="en-US">
                <a:solidFill>
                  <a:srgbClr val="000000"/>
                </a:solidFill>
              </a:rPr>
              <a:pPr/>
              <a:t>1</a:t>
            </a:fld>
            <a:endParaRPr lang="zh-CN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5982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smtClean="0"/>
              <a:t>https://www.ypppt.com/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74720B-DBEB-4C9C-9AB4-3AAAF663DB5A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511187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42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177003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</p:nvPr>
        </p:nvSpPr>
        <p:spPr>
          <a:xfrm>
            <a:off x="1143000" y="992222"/>
            <a:ext cx="6858000" cy="1640251"/>
          </a:xfrm>
        </p:spPr>
        <p:txBody>
          <a:bodyPr anchor="b">
            <a:normAutofit/>
          </a:bodyPr>
          <a:lstStyle>
            <a:lvl1pPr algn="ctr">
              <a:lnSpc>
                <a:spcPct val="130000"/>
              </a:lnSpc>
              <a:defRPr sz="45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noProof="1"/>
              <a:t>单击此处添加标题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143000" y="2701529"/>
            <a:ext cx="6858000" cy="1241822"/>
          </a:xfrm>
        </p:spPr>
        <p:txBody>
          <a:bodyPr/>
          <a:lstStyle>
            <a:lvl1pPr marL="0" indent="0" algn="ctr">
              <a:buNone/>
              <a:defRPr sz="135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j-lt"/>
                <a:ea typeface="+mj-ea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noProof="1"/>
              <a:t>单击此处添加副标题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  <a:pPr/>
              <a:t>2021/10/20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6F53A2-2653-4341-A747-B655BDF05055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50806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628650" y="413657"/>
            <a:ext cx="7886700" cy="4169228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  <a:pPr/>
              <a:t>2021/10/20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fld id="{E95CA5B0-9A49-4EAF-9240-37FA95EC298C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177006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  <a:pPr/>
              <a:t>2021/10/20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3570E3-768A-4EF7-8362-419BFFE64587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40546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  <a:pPr/>
              <a:t>2021/10/20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DF5A3D-31CE-41D0-BE15-3F00024FDA25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2934081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440354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993108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410407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74519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82929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736020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58396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85775" y="193834"/>
            <a:ext cx="7886700" cy="994172"/>
          </a:xfrm>
        </p:spPr>
        <p:txBody>
          <a:bodyPr>
            <a:normAutofit/>
          </a:bodyPr>
          <a:lstStyle>
            <a:lvl1pPr>
              <a:defRPr sz="18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85775" y="1369219"/>
            <a:ext cx="7886700" cy="3263504"/>
          </a:xfrm>
        </p:spPr>
        <p:txBody>
          <a:bodyPr/>
          <a:lstStyle>
            <a:lvl1pPr>
              <a:defRPr sz="15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135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  <a:pPr/>
              <a:t>2021/10/20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1B995E-3EFA-4EA3-8DD8-5CF23AAE4C04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9791661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393952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619745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786258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57975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2813338"/>
            <a:ext cx="5491163" cy="608518"/>
          </a:xfrm>
        </p:spPr>
        <p:txBody>
          <a:bodyPr anchor="b">
            <a:normAutofit/>
          </a:bodyPr>
          <a:lstStyle>
            <a:lvl1pPr>
              <a:defRPr sz="3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57521"/>
            <a:ext cx="5491163" cy="485666"/>
          </a:xfrm>
        </p:spPr>
        <p:txBody>
          <a:bodyPr/>
          <a:lstStyle>
            <a:lvl1pPr marL="0" indent="0">
              <a:buNone/>
              <a:defRPr sz="135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  <a:pPr/>
              <a:t>2021/10/20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8CFF01-3593-4A45-B2E6-357276BCDD22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427492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/>
        </p:nvSpPr>
        <p:spPr>
          <a:xfrm>
            <a:off x="1419850" y="1442379"/>
            <a:ext cx="735006" cy="24128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素材：</a:t>
            </a:r>
            <a:r>
              <a:rPr lang="en-US" altLang="zh-CN" sz="100" dirty="0">
                <a:solidFill>
                  <a:schemeClr val="bg1"/>
                </a:solidFill>
              </a:rPr>
              <a:t>www.1ppt.com/sucai/</a:t>
            </a: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背景：</a:t>
            </a:r>
            <a:r>
              <a:rPr lang="en-US" altLang="zh-CN" sz="100" dirty="0">
                <a:solidFill>
                  <a:schemeClr val="bg1"/>
                </a:solidFill>
              </a:rPr>
              <a:t>www.1ppt.com/beijing/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图表：</a:t>
            </a:r>
            <a:r>
              <a:rPr lang="en-US" altLang="zh-CN" sz="100" dirty="0">
                <a:solidFill>
                  <a:schemeClr val="bg1"/>
                </a:solidFill>
              </a:rPr>
              <a:t>www.1ppt.com/tubiao/      </a:t>
            </a: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  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www.1ppt.com/powerpoint/     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资料下载：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www.1ppt.com/ziliao/                   </a:t>
            </a:r>
            <a:r>
              <a:rPr lang="zh-CN" altLang="en-US" sz="100" dirty="0">
                <a:solidFill>
                  <a:schemeClr val="bg1"/>
                </a:solidFill>
              </a:rPr>
              <a:t>个人简历：</a:t>
            </a:r>
            <a:r>
              <a:rPr lang="en-US" altLang="zh-CN" sz="100" dirty="0">
                <a:solidFill>
                  <a:schemeClr val="bg1"/>
                </a:solidFill>
              </a:rPr>
              <a:t>www.1ppt.com/jianli/            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试卷下载：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www.1ppt.com/shiti/                     </a:t>
            </a:r>
            <a:r>
              <a:rPr lang="zh-CN" altLang="en-US" sz="100" dirty="0">
                <a:solidFill>
                  <a:schemeClr val="bg1"/>
                </a:solidFill>
              </a:rPr>
              <a:t>教案下载：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www.1ppt.com/jiaoan/              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手抄报：</a:t>
            </a:r>
            <a:r>
              <a:rPr lang="en-US" altLang="zh-CN" sz="100" dirty="0">
                <a:solidFill>
                  <a:schemeClr val="bg1"/>
                </a:solidFill>
              </a:rPr>
              <a:t>www.1ppt.com/shouchaobao/          PPT</a:t>
            </a:r>
            <a:r>
              <a:rPr lang="zh-CN" altLang="en-US" sz="100" dirty="0">
                <a:solidFill>
                  <a:schemeClr val="bg1"/>
                </a:solidFill>
              </a:rPr>
              <a:t>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语文课件：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www.1ppt.com/kejian/yuwen/    </a:t>
            </a:r>
            <a:r>
              <a:rPr lang="zh-CN" altLang="en-US" sz="100" dirty="0">
                <a:solidFill>
                  <a:schemeClr val="bg1"/>
                </a:solidFill>
              </a:rPr>
              <a:t>数学课件：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www.1ppt.com/kejian/shuxue/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英语课件：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www.1ppt.com/kejian/yingyu/    </a:t>
            </a:r>
            <a:r>
              <a:rPr lang="zh-CN" altLang="en-US" sz="100" dirty="0">
                <a:solidFill>
                  <a:schemeClr val="bg1"/>
                </a:solidFill>
              </a:rPr>
              <a:t>美术课件：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www.1ppt.com/kejian/meishu/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科学课件：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www.1ppt.com/kejian/kexue/     </a:t>
            </a:r>
            <a:r>
              <a:rPr lang="zh-CN" altLang="en-US" sz="100" dirty="0">
                <a:solidFill>
                  <a:schemeClr val="bg1"/>
                </a:solidFill>
              </a:rPr>
              <a:t>物理课件：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www.1ppt.com/kejian/wuli/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化学课件：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www.1ppt.com/kejian/huaxue/  </a:t>
            </a:r>
            <a:r>
              <a:rPr lang="zh-CN" altLang="en-US" sz="100" dirty="0">
                <a:solidFill>
                  <a:schemeClr val="bg1"/>
                </a:solidFill>
              </a:rPr>
              <a:t>生物课件：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www.1ppt.com/kejian/shengwu/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地理课件：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www.1ppt.com/kejian/dili/          </a:t>
            </a:r>
            <a:r>
              <a:rPr lang="zh-CN" altLang="en-US" sz="100" dirty="0">
                <a:solidFill>
                  <a:schemeClr val="bg1"/>
                </a:solidFill>
              </a:rPr>
              <a:t>历史课件：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www.1ppt.com/kejian/lishi/ 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85775" y="193834"/>
            <a:ext cx="7886700" cy="994172"/>
          </a:xfrm>
        </p:spPr>
        <p:txBody>
          <a:bodyPr>
            <a:normAutofit/>
          </a:bodyPr>
          <a:lstStyle>
            <a:lvl1pPr>
              <a:defRPr sz="1800" b="1" i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85775" y="1369219"/>
            <a:ext cx="3886200" cy="3263504"/>
          </a:xfrm>
        </p:spPr>
        <p:txBody>
          <a:bodyPr/>
          <a:lstStyle>
            <a:lvl1pPr>
              <a:lnSpc>
                <a:spcPct val="150000"/>
              </a:lnSpc>
              <a:defRPr sz="15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lnSpc>
                <a:spcPct val="150000"/>
              </a:lnSpc>
              <a:defRPr sz="135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lnSpc>
                <a:spcPct val="150000"/>
              </a:lnSpc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lnSpc>
                <a:spcPct val="150000"/>
              </a:lnSpc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lnSpc>
                <a:spcPct val="150000"/>
              </a:lnSpc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486275" y="1369219"/>
            <a:ext cx="3886200" cy="3263504"/>
          </a:xfrm>
        </p:spPr>
        <p:txBody>
          <a:bodyPr/>
          <a:lstStyle>
            <a:lvl1pPr>
              <a:lnSpc>
                <a:spcPct val="150000"/>
              </a:lnSpc>
              <a:defRPr sz="15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lnSpc>
                <a:spcPct val="150000"/>
              </a:lnSpc>
              <a:defRPr sz="135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lnSpc>
                <a:spcPct val="150000"/>
              </a:lnSpc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lnSpc>
                <a:spcPct val="150000"/>
              </a:lnSpc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lnSpc>
                <a:spcPct val="150000"/>
              </a:lnSpc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  <a:pPr/>
              <a:t>2021/10/20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8D759C-A5DC-4FB1-852C-6994925EECC1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403529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1" y="1308721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1" y="1961707"/>
            <a:ext cx="3868340" cy="2680541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308721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1961707"/>
            <a:ext cx="3887391" cy="2680541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  <a:pPr/>
              <a:t>2021/10/20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98EF04-6EF6-4C79-80CE-38E4E7567933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434692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2074664"/>
            <a:ext cx="7886700" cy="994172"/>
          </a:xfrm>
        </p:spPr>
        <p:txBody>
          <a:bodyPr>
            <a:normAutofit/>
          </a:bodyPr>
          <a:lstStyle>
            <a:lvl1pPr algn="ctr">
              <a:defRPr sz="3600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  <a:pPr/>
              <a:t>2021/10/20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56D572-79AC-40BD-949E-0E48995EE935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948625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  <a:pPr/>
              <a:t>2021/10/20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5726A0-F6F2-463B-9C70-607031A4E219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881903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接连接符 4" hidden="1"/>
          <p:cNvCxnSpPr/>
          <p:nvPr/>
        </p:nvCxnSpPr>
        <p:spPr>
          <a:xfrm>
            <a:off x="557213" y="325438"/>
            <a:ext cx="0" cy="10445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485060" y="95250"/>
            <a:ext cx="3123900" cy="1200150"/>
          </a:xfrm>
        </p:spPr>
        <p:txBody>
          <a:bodyPr>
            <a:normAutofit/>
          </a:bodyPr>
          <a:lstStyle>
            <a:lvl1pPr>
              <a:defRPr sz="18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noProof="1"/>
              <a:t>单击此处编辑标题</a:t>
            </a:r>
          </a:p>
        </p:txBody>
      </p:sp>
      <p:sp>
        <p:nvSpPr>
          <p:cNvPr id="3" name="图片占位符 2"/>
          <p:cNvSpPr>
            <a:spLocks noGrp="1" noChangeAspect="1"/>
          </p:cNvSpPr>
          <p:nvPr>
            <p:ph type="pic" idx="1"/>
          </p:nvPr>
        </p:nvSpPr>
        <p:spPr>
          <a:xfrm>
            <a:off x="3888000" y="574766"/>
            <a:ext cx="4363031" cy="382083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88870" y="1543050"/>
            <a:ext cx="3123900" cy="2858691"/>
          </a:xfrm>
        </p:spPr>
        <p:txBody>
          <a:bodyPr/>
          <a:lstStyle>
            <a:lvl1pPr marL="0" indent="0">
              <a:lnSpc>
                <a:spcPct val="150000"/>
              </a:lnSpc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6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EFD9D74-47D9-4702-A33C-335B63B48DBF}" type="datetimeFigureOut">
              <a:rPr lang="zh-CN" altLang="en-US"/>
              <a:pPr/>
              <a:t>2021/10/20</a:t>
            </a:fld>
            <a:endParaRPr lang="zh-CN" altLang="en-US" dirty="0"/>
          </a:p>
        </p:txBody>
      </p:sp>
      <p:sp>
        <p:nvSpPr>
          <p:cNvPr id="7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/>
            </a:lvl1pPr>
          </a:lstStyle>
          <a:p>
            <a:endParaRPr lang="zh-CN" altLang="en-US"/>
          </a:p>
        </p:txBody>
      </p:sp>
      <p:sp>
        <p:nvSpPr>
          <p:cNvPr id="8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A12C1E-4B88-4DF5-9296-2D536F71B941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28798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368363" y="273844"/>
            <a:ext cx="1146987" cy="4358879"/>
          </a:xfrm>
        </p:spPr>
        <p:txBody>
          <a:bodyPr vert="eaVert">
            <a:normAutofit/>
          </a:bodyPr>
          <a:lstStyle>
            <a:lvl1pPr>
              <a:defRPr sz="2700"/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6659969" cy="4358879"/>
          </a:xfrm>
        </p:spPr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  <a:pPr/>
              <a:t>2021/10/20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BC3606-55AD-41FD-A618-B21D8BDEB0E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44750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628650" y="274638"/>
            <a:ext cx="7886700" cy="993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86700" cy="32623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900" noProof="1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/>
              <a:pPr/>
              <a:t>2021/10/20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900" noProof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r">
              <a:defRPr sz="900">
                <a:solidFill>
                  <a:srgbClr val="898989"/>
                </a:solidFill>
              </a:defRPr>
            </a:lvl1pPr>
          </a:lstStyle>
          <a:p>
            <a:fld id="{25FAD10A-DA7A-4859-A49F-120FB20DC821}" type="slidenum">
              <a:rPr lang="zh-CN" altLang="en-US"/>
              <a:pPr/>
              <a:t>‹#›</a:t>
            </a:fld>
            <a:endParaRPr lang="zh-CN" altLang="en-US"/>
          </a:p>
        </p:txBody>
      </p:sp>
      <p:sp>
        <p:nvSpPr>
          <p:cNvPr id="7" name="KSO_TEMPLATE" hidden="1"/>
          <p:cNvSpPr/>
          <p:nvPr/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100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7061" r:id="rId1"/>
    <p:sldLayoutId id="2147487060" r:id="rId2"/>
    <p:sldLayoutId id="2147487059" r:id="rId3"/>
    <p:sldLayoutId id="2147487058" r:id="rId4"/>
    <p:sldLayoutId id="2147487057" r:id="rId5"/>
    <p:sldLayoutId id="2147487056" r:id="rId6"/>
    <p:sldLayoutId id="2147487055" r:id="rId7"/>
    <p:sldLayoutId id="2147487062" r:id="rId8"/>
    <p:sldLayoutId id="2147487054" r:id="rId9"/>
    <p:sldLayoutId id="2147487053" r:id="rId10"/>
    <p:sldLayoutId id="2147487052" r:id="rId11"/>
    <p:sldLayoutId id="2147487051" r:id="rId12"/>
  </p:sldLayoutIdLst>
  <p:txStyles>
    <p:titleStyle>
      <a:lvl1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Arial Black" pitchFamily="34" charset="0"/>
          <a:ea typeface="微软雅黑" pitchFamily="34" charset="-122"/>
        </a:defRPr>
      </a:lvl2pPr>
      <a:lvl3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Arial Black" pitchFamily="34" charset="0"/>
          <a:ea typeface="微软雅黑" pitchFamily="34" charset="-122"/>
        </a:defRPr>
      </a:lvl3pPr>
      <a:lvl4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Arial Black" pitchFamily="34" charset="0"/>
          <a:ea typeface="微软雅黑" pitchFamily="34" charset="-122"/>
        </a:defRPr>
      </a:lvl4pPr>
      <a:lvl5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Arial Black" pitchFamily="34" charset="0"/>
          <a:ea typeface="微软雅黑" pitchFamily="34" charset="-122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Arial Black" pitchFamily="34" charset="0"/>
          <a:ea typeface="微软雅黑" pitchFamily="34" charset="-122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Arial Black" pitchFamily="34" charset="0"/>
          <a:ea typeface="微软雅黑" pitchFamily="34" charset="-122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Arial Black" pitchFamily="34" charset="0"/>
          <a:ea typeface="微软雅黑" pitchFamily="34" charset="-122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Arial Black" pitchFamily="34" charset="0"/>
          <a:ea typeface="微软雅黑" pitchFamily="34" charset="-122"/>
        </a:defRPr>
      </a:lvl9pPr>
    </p:titleStyle>
    <p:bodyStyle>
      <a:lvl1pPr marL="171450" indent="-171450" algn="l" defTabSz="685800" rtl="0" fontAlgn="base">
        <a:lnSpc>
          <a:spcPct val="90000"/>
        </a:lnSpc>
        <a:spcBef>
          <a:spcPts val="750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fontAlgn="base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fontAlgn="base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fontAlgn="base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fontAlgn="base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defTabSz="685800" fontAlgn="auto">
                <a:spcBef>
                  <a:spcPts val="0"/>
                </a:spcBef>
                <a:spcAft>
                  <a:spcPts val="0"/>
                </a:spcAft>
              </a:pPr>
              <a:t>2021/10/20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defTabSz="68580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4335751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7064" r:id="rId1"/>
    <p:sldLayoutId id="2147487065" r:id="rId2"/>
    <p:sldLayoutId id="2147487066" r:id="rId3"/>
    <p:sldLayoutId id="2147487067" r:id="rId4"/>
    <p:sldLayoutId id="2147487068" r:id="rId5"/>
    <p:sldLayoutId id="2147487069" r:id="rId6"/>
    <p:sldLayoutId id="2147487070" r:id="rId7"/>
    <p:sldLayoutId id="2147487071" r:id="rId8"/>
    <p:sldLayoutId id="2147487072" r:id="rId9"/>
    <p:sldLayoutId id="2147487073" r:id="rId10"/>
    <p:sldLayoutId id="2147487074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F:\2020&#26149;\&#23567;&#23398;&#35821;&#25991;\&#20840;&#22269;&#29256;\5&#24180;&#32423;\&#35838;&#20214;&#65288;2020&#26149;&#65292;&#19979;&#20876;&#65289;&#65306;5&#35821;&#20154;&#25945;&#37096;&#32534;%20&#31532;2&#21333;&#20803;\&#31532;6&#35838;%20&#26223;&#38451;&#20872;\1.&#25945;&#24072;&#25480;&#35838;&#35838;&#20214;\&#25512;&#33616;&#38405;&#35835;&#65306;&#33457;&#21644;&#23578;&#20498;&#25300;&#22402;&#26472;&#26611;.mp3" TargetMode="Externa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9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圆角矩形 66"/>
          <p:cNvSpPr/>
          <p:nvPr/>
        </p:nvSpPr>
        <p:spPr bwMode="auto">
          <a:xfrm>
            <a:off x="958850" y="1414463"/>
            <a:ext cx="7226300" cy="101600"/>
          </a:xfrm>
          <a:prstGeom prst="roundRect">
            <a:avLst/>
          </a:prstGeom>
          <a:gradFill>
            <a:gsLst>
              <a:gs pos="0">
                <a:srgbClr val="369434"/>
              </a:gs>
              <a:gs pos="100000">
                <a:srgbClr val="89C270"/>
              </a:gs>
            </a:gsLst>
          </a:gradFill>
          <a:ln>
            <a:solidFill>
              <a:srgbClr val="539F36"/>
            </a:solidFill>
          </a:ln>
          <a:effectLst>
            <a:outerShdw blurRad="40000" dist="23000" dir="5400000" rotWithShape="0">
              <a:srgbClr val="000000">
                <a:alpha val="2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>
              <a:solidFill>
                <a:prstClr val="white"/>
              </a:solidFill>
            </a:endParaRPr>
          </a:p>
        </p:txBody>
      </p:sp>
      <p:pic>
        <p:nvPicPr>
          <p:cNvPr id="4099" name="Picture 39" descr="구름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95838" y="134938"/>
            <a:ext cx="682625" cy="27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0" descr="구름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35825" y="377825"/>
            <a:ext cx="1042988" cy="41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101" name="组合 1"/>
          <p:cNvGrpSpPr>
            <a:grpSpLocks/>
          </p:cNvGrpSpPr>
          <p:nvPr/>
        </p:nvGrpSpPr>
        <p:grpSpPr bwMode="auto">
          <a:xfrm>
            <a:off x="371475" y="3658600"/>
            <a:ext cx="8439150" cy="623888"/>
            <a:chOff x="371493" y="4067965"/>
            <a:chExt cx="8438685" cy="623888"/>
          </a:xfrm>
        </p:grpSpPr>
        <p:sp>
          <p:nvSpPr>
            <p:cNvPr id="23" name="任意多边形 22"/>
            <p:cNvSpPr/>
            <p:nvPr/>
          </p:nvSpPr>
          <p:spPr bwMode="auto">
            <a:xfrm>
              <a:off x="1015610" y="4133605"/>
              <a:ext cx="1579673" cy="558248"/>
            </a:xfrm>
            <a:custGeom>
              <a:avLst/>
              <a:gdLst>
                <a:gd name="connsiteX0" fmla="*/ 0 w 1736380"/>
                <a:gd name="connsiteY0" fmla="*/ 104183 h 1041828"/>
                <a:gd name="connsiteX1" fmla="*/ 104183 w 1736380"/>
                <a:gd name="connsiteY1" fmla="*/ 0 h 1041828"/>
                <a:gd name="connsiteX2" fmla="*/ 1632197 w 1736380"/>
                <a:gd name="connsiteY2" fmla="*/ 0 h 1041828"/>
                <a:gd name="connsiteX3" fmla="*/ 1736380 w 1736380"/>
                <a:gd name="connsiteY3" fmla="*/ 104183 h 1041828"/>
                <a:gd name="connsiteX4" fmla="*/ 1736380 w 1736380"/>
                <a:gd name="connsiteY4" fmla="*/ 937645 h 1041828"/>
                <a:gd name="connsiteX5" fmla="*/ 1632197 w 1736380"/>
                <a:gd name="connsiteY5" fmla="*/ 1041828 h 1041828"/>
                <a:gd name="connsiteX6" fmla="*/ 104183 w 1736380"/>
                <a:gd name="connsiteY6" fmla="*/ 1041828 h 1041828"/>
                <a:gd name="connsiteX7" fmla="*/ 0 w 1736380"/>
                <a:gd name="connsiteY7" fmla="*/ 937645 h 1041828"/>
                <a:gd name="connsiteX8" fmla="*/ 0 w 1736380"/>
                <a:gd name="connsiteY8" fmla="*/ 104183 h 10418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36380" h="1041828">
                  <a:moveTo>
                    <a:pt x="0" y="104183"/>
                  </a:moveTo>
                  <a:cubicBezTo>
                    <a:pt x="0" y="46644"/>
                    <a:pt x="46644" y="0"/>
                    <a:pt x="104183" y="0"/>
                  </a:cubicBezTo>
                  <a:lnTo>
                    <a:pt x="1632197" y="0"/>
                  </a:lnTo>
                  <a:cubicBezTo>
                    <a:pt x="1689736" y="0"/>
                    <a:pt x="1736380" y="46644"/>
                    <a:pt x="1736380" y="104183"/>
                  </a:cubicBezTo>
                  <a:lnTo>
                    <a:pt x="1736380" y="937645"/>
                  </a:lnTo>
                  <a:cubicBezTo>
                    <a:pt x="1736380" y="995184"/>
                    <a:pt x="1689736" y="1041828"/>
                    <a:pt x="1632197" y="1041828"/>
                  </a:cubicBezTo>
                  <a:lnTo>
                    <a:pt x="104183" y="1041828"/>
                  </a:lnTo>
                  <a:cubicBezTo>
                    <a:pt x="46644" y="1041828"/>
                    <a:pt x="0" y="995184"/>
                    <a:pt x="0" y="937645"/>
                  </a:cubicBezTo>
                  <a:lnTo>
                    <a:pt x="0" y="104183"/>
                  </a:lnTo>
                  <a:close/>
                </a:path>
              </a:pathLst>
            </a:custGeom>
            <a:noFill/>
            <a:ln>
              <a:noFill/>
            </a:ln>
            <a:effectLst>
              <a:glow rad="101600">
                <a:schemeClr val="accent3">
                  <a:lumMod val="75000"/>
                  <a:alpha val="60000"/>
                </a:schemeClr>
              </a:glow>
            </a:effectLst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lIns="137194" tIns="137194" rIns="137194" bIns="137194" spcCol="1270" anchor="ctr"/>
            <a:lstStyle/>
            <a:p>
              <a:pPr algn="ctr" defTabSz="12446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zh-CN" altLang="en-US" sz="2400" b="1" dirty="0">
                  <a:ln w="18415" cmpd="sng">
                    <a:prstDash val="solid"/>
                  </a:ln>
                  <a:solidFill>
                    <a:schemeClr val="tx1"/>
                  </a:solidFill>
                  <a:effectLst>
                    <a:glow rad="139700">
                      <a:srgbClr val="FFFF00">
                        <a:alpha val="40000"/>
                      </a:srgbClr>
                    </a:glo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品读释疑</a:t>
              </a:r>
            </a:p>
          </p:txBody>
        </p:sp>
        <p:sp>
          <p:nvSpPr>
            <p:cNvPr id="25" name="任意多边形 24"/>
            <p:cNvSpPr/>
            <p:nvPr/>
          </p:nvSpPr>
          <p:spPr bwMode="auto">
            <a:xfrm>
              <a:off x="3119194" y="4133605"/>
              <a:ext cx="1655877" cy="558248"/>
            </a:xfrm>
            <a:custGeom>
              <a:avLst/>
              <a:gdLst>
                <a:gd name="connsiteX0" fmla="*/ 0 w 1736380"/>
                <a:gd name="connsiteY0" fmla="*/ 104183 h 1041828"/>
                <a:gd name="connsiteX1" fmla="*/ 104183 w 1736380"/>
                <a:gd name="connsiteY1" fmla="*/ 0 h 1041828"/>
                <a:gd name="connsiteX2" fmla="*/ 1632197 w 1736380"/>
                <a:gd name="connsiteY2" fmla="*/ 0 h 1041828"/>
                <a:gd name="connsiteX3" fmla="*/ 1736380 w 1736380"/>
                <a:gd name="connsiteY3" fmla="*/ 104183 h 1041828"/>
                <a:gd name="connsiteX4" fmla="*/ 1736380 w 1736380"/>
                <a:gd name="connsiteY4" fmla="*/ 937645 h 1041828"/>
                <a:gd name="connsiteX5" fmla="*/ 1632197 w 1736380"/>
                <a:gd name="connsiteY5" fmla="*/ 1041828 h 1041828"/>
                <a:gd name="connsiteX6" fmla="*/ 104183 w 1736380"/>
                <a:gd name="connsiteY6" fmla="*/ 1041828 h 1041828"/>
                <a:gd name="connsiteX7" fmla="*/ 0 w 1736380"/>
                <a:gd name="connsiteY7" fmla="*/ 937645 h 1041828"/>
                <a:gd name="connsiteX8" fmla="*/ 0 w 1736380"/>
                <a:gd name="connsiteY8" fmla="*/ 104183 h 10418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36380" h="1041828">
                  <a:moveTo>
                    <a:pt x="0" y="104183"/>
                  </a:moveTo>
                  <a:cubicBezTo>
                    <a:pt x="0" y="46644"/>
                    <a:pt x="46644" y="0"/>
                    <a:pt x="104183" y="0"/>
                  </a:cubicBezTo>
                  <a:lnTo>
                    <a:pt x="1632197" y="0"/>
                  </a:lnTo>
                  <a:cubicBezTo>
                    <a:pt x="1689736" y="0"/>
                    <a:pt x="1736380" y="46644"/>
                    <a:pt x="1736380" y="104183"/>
                  </a:cubicBezTo>
                  <a:lnTo>
                    <a:pt x="1736380" y="937645"/>
                  </a:lnTo>
                  <a:cubicBezTo>
                    <a:pt x="1736380" y="995184"/>
                    <a:pt x="1689736" y="1041828"/>
                    <a:pt x="1632197" y="1041828"/>
                  </a:cubicBezTo>
                  <a:lnTo>
                    <a:pt x="104183" y="1041828"/>
                  </a:lnTo>
                  <a:cubicBezTo>
                    <a:pt x="46644" y="1041828"/>
                    <a:pt x="0" y="995184"/>
                    <a:pt x="0" y="937645"/>
                  </a:cubicBezTo>
                  <a:lnTo>
                    <a:pt x="0" y="104183"/>
                  </a:lnTo>
                  <a:close/>
                </a:path>
              </a:pathLst>
            </a:custGeom>
            <a:noFill/>
            <a:ln>
              <a:noFill/>
            </a:ln>
            <a:effectLst>
              <a:glow rad="101600">
                <a:schemeClr val="accent3">
                  <a:lumMod val="75000"/>
                  <a:alpha val="60000"/>
                </a:schemeClr>
              </a:glow>
            </a:effectLst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0"/>
                <a:satOff val="0"/>
                <a:lumOff val="0"/>
                <a:alphaOff val="0"/>
              </a:schemeClr>
            </a:fillRef>
            <a:effectRef idx="0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lIns="137194" tIns="137194" rIns="137194" bIns="137194" spcCol="1270" anchor="ctr"/>
            <a:lstStyle/>
            <a:p>
              <a:pPr algn="ctr" defTabSz="12446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zh-CN" altLang="en-US" sz="2400" b="1" dirty="0">
                  <a:ln w="18415" cmpd="sng">
                    <a:prstDash val="solid"/>
                  </a:ln>
                  <a:solidFill>
                    <a:schemeClr val="tx1"/>
                  </a:solidFill>
                  <a:effectLst>
                    <a:glow rad="139700">
                      <a:srgbClr val="FFFF00">
                        <a:alpha val="40000"/>
                      </a:srgbClr>
                    </a:glo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结构主旨</a:t>
              </a:r>
            </a:p>
          </p:txBody>
        </p:sp>
        <p:sp>
          <p:nvSpPr>
            <p:cNvPr id="27" name="任意多边形 26"/>
            <p:cNvSpPr/>
            <p:nvPr/>
          </p:nvSpPr>
          <p:spPr bwMode="auto">
            <a:xfrm>
              <a:off x="5179912" y="4116159"/>
              <a:ext cx="1713031" cy="575694"/>
            </a:xfrm>
            <a:custGeom>
              <a:avLst/>
              <a:gdLst>
                <a:gd name="connsiteX0" fmla="*/ 0 w 1736380"/>
                <a:gd name="connsiteY0" fmla="*/ 104183 h 1041828"/>
                <a:gd name="connsiteX1" fmla="*/ 104183 w 1736380"/>
                <a:gd name="connsiteY1" fmla="*/ 0 h 1041828"/>
                <a:gd name="connsiteX2" fmla="*/ 1632197 w 1736380"/>
                <a:gd name="connsiteY2" fmla="*/ 0 h 1041828"/>
                <a:gd name="connsiteX3" fmla="*/ 1736380 w 1736380"/>
                <a:gd name="connsiteY3" fmla="*/ 104183 h 1041828"/>
                <a:gd name="connsiteX4" fmla="*/ 1736380 w 1736380"/>
                <a:gd name="connsiteY4" fmla="*/ 937645 h 1041828"/>
                <a:gd name="connsiteX5" fmla="*/ 1632197 w 1736380"/>
                <a:gd name="connsiteY5" fmla="*/ 1041828 h 1041828"/>
                <a:gd name="connsiteX6" fmla="*/ 104183 w 1736380"/>
                <a:gd name="connsiteY6" fmla="*/ 1041828 h 1041828"/>
                <a:gd name="connsiteX7" fmla="*/ 0 w 1736380"/>
                <a:gd name="connsiteY7" fmla="*/ 937645 h 1041828"/>
                <a:gd name="connsiteX8" fmla="*/ 0 w 1736380"/>
                <a:gd name="connsiteY8" fmla="*/ 104183 h 10418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36380" h="1041828">
                  <a:moveTo>
                    <a:pt x="0" y="104183"/>
                  </a:moveTo>
                  <a:cubicBezTo>
                    <a:pt x="0" y="46644"/>
                    <a:pt x="46644" y="0"/>
                    <a:pt x="104183" y="0"/>
                  </a:cubicBezTo>
                  <a:lnTo>
                    <a:pt x="1632197" y="0"/>
                  </a:lnTo>
                  <a:cubicBezTo>
                    <a:pt x="1689736" y="0"/>
                    <a:pt x="1736380" y="46644"/>
                    <a:pt x="1736380" y="104183"/>
                  </a:cubicBezTo>
                  <a:lnTo>
                    <a:pt x="1736380" y="937645"/>
                  </a:lnTo>
                  <a:cubicBezTo>
                    <a:pt x="1736380" y="995184"/>
                    <a:pt x="1689736" y="1041828"/>
                    <a:pt x="1632197" y="1041828"/>
                  </a:cubicBezTo>
                  <a:lnTo>
                    <a:pt x="104183" y="1041828"/>
                  </a:lnTo>
                  <a:cubicBezTo>
                    <a:pt x="46644" y="1041828"/>
                    <a:pt x="0" y="995184"/>
                    <a:pt x="0" y="937645"/>
                  </a:cubicBezTo>
                  <a:lnTo>
                    <a:pt x="0" y="104183"/>
                  </a:lnTo>
                  <a:close/>
                </a:path>
              </a:pathLst>
            </a:custGeom>
            <a:noFill/>
            <a:ln>
              <a:noFill/>
            </a:ln>
            <a:effectLst>
              <a:glow rad="101600">
                <a:schemeClr val="accent3">
                  <a:lumMod val="75000"/>
                  <a:alpha val="60000"/>
                </a:schemeClr>
              </a:glow>
            </a:effectLst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0"/>
                <a:satOff val="0"/>
                <a:lumOff val="0"/>
                <a:alphaOff val="0"/>
              </a:schemeClr>
            </a:fillRef>
            <a:effectRef idx="0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lIns="137194" tIns="137194" rIns="137194" bIns="137194" spcCol="1270" anchor="ctr"/>
            <a:lstStyle/>
            <a:p>
              <a:pPr algn="ctr" defTabSz="12446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zh-CN" altLang="en-US" sz="2400" b="1" dirty="0">
                  <a:ln w="18415" cmpd="sng">
                    <a:prstDash val="solid"/>
                  </a:ln>
                  <a:solidFill>
                    <a:schemeClr val="tx1"/>
                  </a:solidFill>
                  <a:effectLst>
                    <a:glow rad="139700">
                      <a:srgbClr val="FFFF00">
                        <a:alpha val="40000"/>
                      </a:srgbClr>
                    </a:glo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课堂拓展</a:t>
              </a:r>
            </a:p>
          </p:txBody>
        </p:sp>
        <p:pic>
          <p:nvPicPr>
            <p:cNvPr id="4105" name="图片 4" descr="小花2.pn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1493" y="4067965"/>
              <a:ext cx="775436" cy="62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106" name="图片 4" descr="小花2.pn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23840" y="4067965"/>
              <a:ext cx="775436" cy="62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107" name="图片 4" descr="小花2.pn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77886" y="4067965"/>
              <a:ext cx="775436" cy="62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1" name="任意多边形 30"/>
            <p:cNvSpPr/>
            <p:nvPr/>
          </p:nvSpPr>
          <p:spPr bwMode="auto">
            <a:xfrm>
              <a:off x="7097147" y="4116159"/>
              <a:ext cx="1713031" cy="575694"/>
            </a:xfrm>
            <a:custGeom>
              <a:avLst/>
              <a:gdLst>
                <a:gd name="connsiteX0" fmla="*/ 0 w 1736380"/>
                <a:gd name="connsiteY0" fmla="*/ 104183 h 1041828"/>
                <a:gd name="connsiteX1" fmla="*/ 104183 w 1736380"/>
                <a:gd name="connsiteY1" fmla="*/ 0 h 1041828"/>
                <a:gd name="connsiteX2" fmla="*/ 1632197 w 1736380"/>
                <a:gd name="connsiteY2" fmla="*/ 0 h 1041828"/>
                <a:gd name="connsiteX3" fmla="*/ 1736380 w 1736380"/>
                <a:gd name="connsiteY3" fmla="*/ 104183 h 1041828"/>
                <a:gd name="connsiteX4" fmla="*/ 1736380 w 1736380"/>
                <a:gd name="connsiteY4" fmla="*/ 937645 h 1041828"/>
                <a:gd name="connsiteX5" fmla="*/ 1632197 w 1736380"/>
                <a:gd name="connsiteY5" fmla="*/ 1041828 h 1041828"/>
                <a:gd name="connsiteX6" fmla="*/ 104183 w 1736380"/>
                <a:gd name="connsiteY6" fmla="*/ 1041828 h 1041828"/>
                <a:gd name="connsiteX7" fmla="*/ 0 w 1736380"/>
                <a:gd name="connsiteY7" fmla="*/ 937645 h 1041828"/>
                <a:gd name="connsiteX8" fmla="*/ 0 w 1736380"/>
                <a:gd name="connsiteY8" fmla="*/ 104183 h 10418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36380" h="1041828">
                  <a:moveTo>
                    <a:pt x="0" y="104183"/>
                  </a:moveTo>
                  <a:cubicBezTo>
                    <a:pt x="0" y="46644"/>
                    <a:pt x="46644" y="0"/>
                    <a:pt x="104183" y="0"/>
                  </a:cubicBezTo>
                  <a:lnTo>
                    <a:pt x="1632197" y="0"/>
                  </a:lnTo>
                  <a:cubicBezTo>
                    <a:pt x="1689736" y="0"/>
                    <a:pt x="1736380" y="46644"/>
                    <a:pt x="1736380" y="104183"/>
                  </a:cubicBezTo>
                  <a:lnTo>
                    <a:pt x="1736380" y="937645"/>
                  </a:lnTo>
                  <a:cubicBezTo>
                    <a:pt x="1736380" y="995184"/>
                    <a:pt x="1689736" y="1041828"/>
                    <a:pt x="1632197" y="1041828"/>
                  </a:cubicBezTo>
                  <a:lnTo>
                    <a:pt x="104183" y="1041828"/>
                  </a:lnTo>
                  <a:cubicBezTo>
                    <a:pt x="46644" y="1041828"/>
                    <a:pt x="0" y="995184"/>
                    <a:pt x="0" y="937645"/>
                  </a:cubicBezTo>
                  <a:lnTo>
                    <a:pt x="0" y="104183"/>
                  </a:lnTo>
                  <a:close/>
                </a:path>
              </a:pathLst>
            </a:custGeom>
            <a:noFill/>
            <a:ln>
              <a:noFill/>
            </a:ln>
            <a:effectLst>
              <a:glow rad="101600">
                <a:schemeClr val="accent3">
                  <a:lumMod val="75000"/>
                  <a:alpha val="60000"/>
                </a:schemeClr>
              </a:glow>
            </a:effectLst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0"/>
                <a:satOff val="0"/>
                <a:lumOff val="0"/>
                <a:alphaOff val="0"/>
              </a:schemeClr>
            </a:fillRef>
            <a:effectRef idx="0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lIns="137194" tIns="137194" rIns="137194" bIns="137194" spcCol="1270" anchor="ctr"/>
            <a:lstStyle/>
            <a:p>
              <a:pPr algn="ctr" defTabSz="12446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zh-CN" altLang="en-US" sz="2400" b="1" dirty="0">
                  <a:ln w="18415" cmpd="sng">
                    <a:prstDash val="solid"/>
                  </a:ln>
                  <a:solidFill>
                    <a:schemeClr val="tx1"/>
                  </a:solidFill>
                  <a:effectLst>
                    <a:glow rad="139700">
                      <a:srgbClr val="FFFF00">
                        <a:alpha val="40000"/>
                      </a:srgbClr>
                    </a:glo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当堂检测</a:t>
              </a:r>
              <a:endParaRPr lang="en-US" altLang="zh-CN" sz="2400" b="1" dirty="0">
                <a:ln w="18415" cmpd="sng">
                  <a:prstDash val="solid"/>
                </a:ln>
                <a:solidFill>
                  <a:schemeClr val="tx1"/>
                </a:solidFill>
                <a:effectLst>
                  <a:glow rad="139700">
                    <a:srgbClr val="FFFF00">
                      <a:alpha val="40000"/>
                    </a:srgbClr>
                  </a:glo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pic>
          <p:nvPicPr>
            <p:cNvPr id="4109" name="图片 4" descr="小花2.pn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95121" y="4067965"/>
              <a:ext cx="775436" cy="62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4110" name="组合 13338"/>
          <p:cNvGrpSpPr>
            <a:grpSpLocks/>
          </p:cNvGrpSpPr>
          <p:nvPr/>
        </p:nvGrpSpPr>
        <p:grpSpPr bwMode="auto">
          <a:xfrm>
            <a:off x="2792413" y="447675"/>
            <a:ext cx="6929437" cy="1016000"/>
            <a:chOff x="2379275" y="877333"/>
            <a:chExt cx="6928645" cy="1356827"/>
          </a:xfrm>
        </p:grpSpPr>
        <p:sp>
          <p:nvSpPr>
            <p:cNvPr id="24" name="Text Box 2"/>
            <p:cNvSpPr txBox="1">
              <a:spLocks noChangeArrowheads="1"/>
            </p:cNvSpPr>
            <p:nvPr/>
          </p:nvSpPr>
          <p:spPr bwMode="auto">
            <a:xfrm>
              <a:off x="3622145" y="877333"/>
              <a:ext cx="5685775" cy="1356827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>
              <a:spAutoFit/>
            </a:bodyPr>
            <a:lstStyle>
              <a:lvl1pPr/>
              <a:lvl2pPr/>
              <a:lvl3pPr/>
              <a:lvl4pPr/>
              <a:lvl5pPr/>
              <a:lvl6pPr/>
              <a:lvl7pPr/>
              <a:lvl8pPr/>
              <a:lvl9pPr/>
            </a:lstStyle>
            <a:p>
              <a:pPr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zh-CN" altLang="en-US" sz="6000" b="1" dirty="0">
                  <a:solidFill>
                    <a:srgbClr val="CC0000"/>
                  </a:solidFill>
                  <a:latin typeface="+mn-lt"/>
                  <a:ea typeface="黑体" panose="02010609060101010101" pitchFamily="49" charset="-122"/>
                  <a:cs typeface="黑体" panose="02010609060101010101" pitchFamily="49" charset="-122"/>
                </a:rPr>
                <a:t>景阳冈</a:t>
              </a:r>
            </a:p>
          </p:txBody>
        </p:sp>
        <p:grpSp>
          <p:nvGrpSpPr>
            <p:cNvPr id="4112" name="组合 13337"/>
            <p:cNvGrpSpPr>
              <a:grpSpLocks/>
            </p:cNvGrpSpPr>
            <p:nvPr/>
          </p:nvGrpSpPr>
          <p:grpSpPr bwMode="auto">
            <a:xfrm>
              <a:off x="2379275" y="928214"/>
              <a:ext cx="1180965" cy="1264913"/>
              <a:chOff x="2533650" y="759589"/>
              <a:chExt cx="1180965" cy="1264913"/>
            </a:xfrm>
          </p:grpSpPr>
          <p:sp>
            <p:nvSpPr>
              <p:cNvPr id="4113" name="AutoShape 11"/>
              <p:cNvSpPr>
                <a:spLocks noChangeArrowheads="1"/>
              </p:cNvSpPr>
              <p:nvPr/>
            </p:nvSpPr>
            <p:spPr bwMode="auto">
              <a:xfrm>
                <a:off x="2533650" y="759589"/>
                <a:ext cx="1180965" cy="1182983"/>
              </a:xfrm>
              <a:prstGeom prst="diamond">
                <a:avLst/>
              </a:prstGeom>
              <a:solidFill>
                <a:srgbClr val="236B2A"/>
              </a:solidFill>
              <a:ln w="38100">
                <a:solidFill>
                  <a:schemeClr val="bg1"/>
                </a:solidFill>
                <a:miter lim="800000"/>
                <a:headEnd/>
                <a:tailEnd/>
              </a:ln>
              <a:effectLst>
                <a:outerShdw sy="50000" rotWithShape="0">
                  <a:srgbClr val="808080">
                    <a:alpha val="50000"/>
                  </a:srgbClr>
                </a:outerShdw>
              </a:effectLst>
            </p:spPr>
            <p:txBody>
              <a:bodyPr wrap="none" anchor="ctr"/>
              <a:lstStyle/>
              <a:p>
                <a:pPr algn="ctr" eaLnBrk="0" hangingPunct="0"/>
                <a:endParaRPr lang="en-US" altLang="ko-KR" sz="2800" b="1">
                  <a:solidFill>
                    <a:srgbClr val="FFFFFF"/>
                  </a:solidFill>
                  <a:ea typeface="Gulim" pitchFamily="34" charset="-127"/>
                </a:endParaRPr>
              </a:p>
            </p:txBody>
          </p:sp>
          <p:sp>
            <p:nvSpPr>
              <p:cNvPr id="4114" name="文本框 13"/>
              <p:cNvSpPr txBox="1">
                <a:spLocks noChangeArrowheads="1"/>
              </p:cNvSpPr>
              <p:nvPr/>
            </p:nvSpPr>
            <p:spPr bwMode="auto">
              <a:xfrm>
                <a:off x="2787736" y="793181"/>
                <a:ext cx="528895" cy="12313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pPr>
                  <a:buFont typeface="Arial" pitchFamily="34" charset="0"/>
                  <a:buNone/>
                </a:pPr>
                <a:r>
                  <a:rPr lang="en-US" altLang="zh-CN" sz="5400" b="1">
                    <a:solidFill>
                      <a:schemeClr val="bg1"/>
                    </a:solidFill>
                    <a:latin typeface="方正大黑简体" pitchFamily="65" charset="-122"/>
                    <a:ea typeface="方正大黑简体" pitchFamily="65" charset="-122"/>
                  </a:rPr>
                  <a:t>5</a:t>
                </a:r>
                <a:endParaRPr lang="zh-CN" altLang="en-US" sz="5400" b="1">
                  <a:solidFill>
                    <a:schemeClr val="bg1"/>
                  </a:solidFill>
                  <a:latin typeface="方正大黑简体" pitchFamily="65" charset="-122"/>
                  <a:ea typeface="方正大黑简体" pitchFamily="65" charset="-122"/>
                </a:endParaRPr>
              </a:p>
            </p:txBody>
          </p:sp>
        </p:grpSp>
      </p:grpSp>
      <p:pic>
        <p:nvPicPr>
          <p:cNvPr id="22" name="图片 46" descr="枫叶副本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54450" y="2122488"/>
            <a:ext cx="1058863" cy="1014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矩形 25"/>
          <p:cNvSpPr/>
          <p:nvPr/>
        </p:nvSpPr>
        <p:spPr bwMode="auto">
          <a:xfrm>
            <a:off x="3055937" y="2227675"/>
            <a:ext cx="3186112" cy="707886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algn="dist">
              <a:defRPr/>
            </a:pPr>
            <a:r>
              <a:rPr lang="zh-CN" altLang="en-US" sz="4000" b="1" dirty="0">
                <a:ln w="17780" cmpd="sng">
                  <a:noFill/>
                  <a:prstDash val="solid"/>
                  <a:miter lim="800000"/>
                </a:ln>
                <a:effectLst>
                  <a:glow rad="304800">
                    <a:schemeClr val="bg1">
                      <a:alpha val="60000"/>
                    </a:schemeClr>
                  </a:glo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仿宋" panose="02010609060101010101" pitchFamily="49" charset="-122"/>
              </a:rPr>
              <a:t>第 二 课时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3"/>
          <p:cNvSpPr txBox="1">
            <a:spLocks noChangeArrowheads="1"/>
          </p:cNvSpPr>
          <p:nvPr/>
        </p:nvSpPr>
        <p:spPr bwMode="auto">
          <a:xfrm>
            <a:off x="627063" y="1292225"/>
            <a:ext cx="7996237" cy="3633788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indent="457200" defTabSz="1066800" eaLnBrk="1" hangingPunct="1">
              <a:lnSpc>
                <a:spcPct val="140000"/>
              </a:lnSpc>
              <a:spcAft>
                <a:spcPts val="0"/>
              </a:spcAft>
              <a:defRPr/>
            </a:pPr>
            <a:r>
              <a:rPr lang="zh-CN" altLang="en-US" sz="2400" b="1" dirty="0" smtClean="0">
                <a:solidFill>
                  <a:srgbClr val="C00000"/>
                </a:solidFill>
                <a:latin typeface="+mj-ea"/>
                <a:ea typeface="+mj-ea"/>
              </a:rPr>
              <a:t>概念：</a:t>
            </a:r>
            <a:r>
              <a:rPr lang="zh-CN" altLang="en-US" sz="2400" b="1" dirty="0" smtClean="0">
                <a:latin typeface="+mj-ea"/>
                <a:ea typeface="+mj-ea"/>
              </a:rPr>
              <a:t>心理描写就是对人物内心的思想活动进行描写。心理描写能展示人物的内心世界，从而更好地揭示人物的性格特点。</a:t>
            </a:r>
          </a:p>
          <a:p>
            <a:pPr indent="457200" defTabSz="1066800" eaLnBrk="1" hangingPunct="1">
              <a:lnSpc>
                <a:spcPct val="140000"/>
              </a:lnSpc>
              <a:spcAft>
                <a:spcPts val="0"/>
              </a:spcAft>
              <a:defRPr/>
            </a:pPr>
            <a:r>
              <a:rPr lang="zh-CN" altLang="en-US" sz="2400" b="1" dirty="0" smtClean="0">
                <a:solidFill>
                  <a:srgbClr val="C00000"/>
                </a:solidFill>
                <a:latin typeface="+mj-ea"/>
                <a:ea typeface="+mj-ea"/>
              </a:rPr>
              <a:t>运用：</a:t>
            </a:r>
            <a:r>
              <a:rPr lang="zh-CN" altLang="en-US" sz="2400" b="1" dirty="0" smtClean="0">
                <a:latin typeface="+mj-ea"/>
                <a:ea typeface="+mj-ea"/>
              </a:rPr>
              <a:t>文中写武松离开酒店，走上景阳冈看到榜文时的心理描写，细致贴切。武松已经知道真的有虎，但出于自尊和面子，他不愿回去，表现了他的倔强固执、英勇无畏的性格特点。</a:t>
            </a:r>
          </a:p>
        </p:txBody>
      </p:sp>
      <p:grpSp>
        <p:nvGrpSpPr>
          <p:cNvPr id="14338" name="组合 9"/>
          <p:cNvGrpSpPr>
            <a:grpSpLocks/>
          </p:cNvGrpSpPr>
          <p:nvPr/>
        </p:nvGrpSpPr>
        <p:grpSpPr bwMode="auto">
          <a:xfrm>
            <a:off x="598488" y="606425"/>
            <a:ext cx="9069387" cy="798513"/>
            <a:chOff x="415094" y="964629"/>
            <a:chExt cx="9066252" cy="798840"/>
          </a:xfrm>
        </p:grpSpPr>
        <p:sp>
          <p:nvSpPr>
            <p:cNvPr id="14339" name="矩形 1"/>
            <p:cNvSpPr>
              <a:spLocks noChangeArrowheads="1"/>
            </p:cNvSpPr>
            <p:nvPr/>
          </p:nvSpPr>
          <p:spPr bwMode="auto">
            <a:xfrm>
              <a:off x="3327074" y="1004656"/>
              <a:ext cx="6154272" cy="5594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400" b="1" dirty="0">
                  <a:latin typeface="黑体" pitchFamily="49" charset="-122"/>
                  <a:ea typeface="黑体" pitchFamily="49" charset="-122"/>
                </a:rPr>
                <a:t>品读心理描写，体会人物性格</a:t>
              </a:r>
            </a:p>
          </p:txBody>
        </p:sp>
        <p:pic>
          <p:nvPicPr>
            <p:cNvPr id="14340" name="Picture 6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5094" y="964629"/>
              <a:ext cx="2947596" cy="7988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ext Box 3"/>
          <p:cNvSpPr txBox="1">
            <a:spLocks noChangeArrowheads="1"/>
          </p:cNvSpPr>
          <p:nvPr/>
        </p:nvSpPr>
        <p:spPr bwMode="auto">
          <a:xfrm>
            <a:off x="635000" y="803275"/>
            <a:ext cx="7912100" cy="1282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  　武松一面走，一面把毡笠儿掀在脊梁上，把哨棒插在腰间。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grpSp>
        <p:nvGrpSpPr>
          <p:cNvPr id="2" name="组合 16"/>
          <p:cNvGrpSpPr>
            <a:grpSpLocks/>
          </p:cNvGrpSpPr>
          <p:nvPr/>
        </p:nvGrpSpPr>
        <p:grpSpPr bwMode="auto">
          <a:xfrm>
            <a:off x="979488" y="2144713"/>
            <a:ext cx="5022850" cy="808037"/>
            <a:chOff x="3226927" y="924375"/>
            <a:chExt cx="6613414" cy="661220"/>
          </a:xfrm>
        </p:grpSpPr>
        <p:pic>
          <p:nvPicPr>
            <p:cNvPr id="15363" name="Picture 16" descr="C:\Users\Administrator\Desktop\对话框.png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26927" y="924375"/>
              <a:ext cx="6613414" cy="3816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364" name="矩形 12"/>
            <p:cNvSpPr>
              <a:spLocks noChangeArrowheads="1"/>
            </p:cNvSpPr>
            <p:nvPr/>
          </p:nvSpPr>
          <p:spPr bwMode="auto">
            <a:xfrm>
              <a:off x="3352881" y="966747"/>
              <a:ext cx="6487459" cy="6188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2000" b="1">
                  <a:latin typeface="黑体" pitchFamily="49" charset="-122"/>
                  <a:ea typeface="黑体" pitchFamily="49" charset="-122"/>
                </a:rPr>
                <a:t>武松知道真的有虎，他为什么还执意上冈？</a:t>
              </a:r>
            </a:p>
          </p:txBody>
        </p:sp>
      </p:grpSp>
      <p:sp>
        <p:nvSpPr>
          <p:cNvPr id="18" name="矩形 17"/>
          <p:cNvSpPr/>
          <p:nvPr/>
        </p:nvSpPr>
        <p:spPr>
          <a:xfrm>
            <a:off x="695325" y="2863850"/>
            <a:ext cx="5592763" cy="166846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2400" b="1" dirty="0">
                <a:solidFill>
                  <a:srgbClr val="C00000"/>
                </a:solidFill>
                <a:latin typeface="+mn-ea"/>
                <a:ea typeface="+mn-ea"/>
              </a:rPr>
              <a:t>    一是怕店家耻笑自己，二是对自己战胜老虎有很大的信心，表现了武松的倔强固执和英勇无畏。</a:t>
            </a:r>
          </a:p>
        </p:txBody>
      </p:sp>
      <p:pic>
        <p:nvPicPr>
          <p:cNvPr id="10752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69031" y="1716047"/>
            <a:ext cx="2784779" cy="24727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1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6" grpId="0"/>
      <p:bldP spid="1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矩形 1"/>
          <p:cNvSpPr>
            <a:spLocks noChangeArrowheads="1"/>
          </p:cNvSpPr>
          <p:nvPr/>
        </p:nvSpPr>
        <p:spPr bwMode="auto">
          <a:xfrm>
            <a:off x="1270000" y="1997075"/>
            <a:ext cx="7042150" cy="73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>
                <a:latin typeface="黑体" pitchFamily="49" charset="-122"/>
                <a:ea typeface="黑体" pitchFamily="49" charset="-122"/>
              </a:rPr>
              <a:t>    武松赤手空拳打虎的过程是怎样的？</a:t>
            </a:r>
          </a:p>
        </p:txBody>
      </p:sp>
      <p:sp>
        <p:nvSpPr>
          <p:cNvPr id="16386" name="矩形 2"/>
          <p:cNvSpPr>
            <a:spLocks noChangeArrowheads="1"/>
          </p:cNvSpPr>
          <p:nvPr/>
        </p:nvSpPr>
        <p:spPr bwMode="auto">
          <a:xfrm>
            <a:off x="781050" y="1038225"/>
            <a:ext cx="1979613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en-US" sz="2800" b="1">
                <a:solidFill>
                  <a:srgbClr val="36A436"/>
                </a:solidFill>
                <a:latin typeface="微软雅黑" pitchFamily="34" charset="-122"/>
                <a:ea typeface="微软雅黑" pitchFamily="34" charset="-122"/>
              </a:rPr>
              <a:t>讨论交流：</a:t>
            </a:r>
          </a:p>
        </p:txBody>
      </p:sp>
      <p:pic>
        <p:nvPicPr>
          <p:cNvPr id="16387" name="图片 24" descr="花盆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2438" y="1082675"/>
            <a:ext cx="390525" cy="44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68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ext Box 3"/>
          <p:cNvSpPr txBox="1">
            <a:spLocks noChangeArrowheads="1"/>
          </p:cNvSpPr>
          <p:nvPr/>
        </p:nvSpPr>
        <p:spPr bwMode="auto">
          <a:xfrm>
            <a:off x="600075" y="727075"/>
            <a:ext cx="79121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zh-CN" altLang="en-US" sz="2400" b="1">
                <a:latin typeface="楷体" pitchFamily="49" charset="-122"/>
                <a:ea typeface="楷体" pitchFamily="49" charset="-122"/>
              </a:rPr>
              <a:t>  　武松走了一程，酒力发作，热起来了，一只手提着哨棒，一只手把胸膛敞开，</a:t>
            </a:r>
            <a:r>
              <a:rPr lang="zh-CN" altLang="en-US" sz="2400" b="1">
                <a:solidFill>
                  <a:srgbClr val="FF6600"/>
                </a:solidFill>
                <a:latin typeface="楷体" pitchFamily="49" charset="-122"/>
                <a:ea typeface="楷体" pitchFamily="49" charset="-122"/>
              </a:rPr>
              <a:t>踉踉跄跄</a:t>
            </a:r>
            <a:r>
              <a:rPr lang="zh-CN" altLang="en-US" sz="2400" b="1">
                <a:latin typeface="楷体" pitchFamily="49" charset="-122"/>
                <a:ea typeface="楷体" pitchFamily="49" charset="-122"/>
              </a:rPr>
              <a:t>，</a:t>
            </a:r>
            <a:r>
              <a:rPr lang="zh-CN" altLang="en-US" sz="2400" b="1">
                <a:solidFill>
                  <a:srgbClr val="FF6600"/>
                </a:solidFill>
                <a:latin typeface="楷体" pitchFamily="49" charset="-122"/>
                <a:ea typeface="楷体" pitchFamily="49" charset="-122"/>
              </a:rPr>
              <a:t>奔过</a:t>
            </a:r>
            <a:r>
              <a:rPr lang="zh-CN" altLang="en-US" sz="2400" b="1">
                <a:latin typeface="楷体" pitchFamily="49" charset="-122"/>
                <a:ea typeface="楷体" pitchFamily="49" charset="-122"/>
              </a:rPr>
              <a:t>乱树林来。</a:t>
            </a:r>
            <a:endParaRPr lang="zh-CN" altLang="en-US" sz="2000" b="1">
              <a:latin typeface="楷体" pitchFamily="49" charset="-122"/>
              <a:ea typeface="楷体" pitchFamily="49" charset="-122"/>
            </a:endParaRPr>
          </a:p>
        </p:txBody>
      </p:sp>
      <p:grpSp>
        <p:nvGrpSpPr>
          <p:cNvPr id="2" name="组合 8"/>
          <p:cNvGrpSpPr>
            <a:grpSpLocks/>
          </p:cNvGrpSpPr>
          <p:nvPr/>
        </p:nvGrpSpPr>
        <p:grpSpPr bwMode="auto">
          <a:xfrm>
            <a:off x="3413125" y="2303463"/>
            <a:ext cx="5672138" cy="4584700"/>
            <a:chOff x="2212927" y="607220"/>
            <a:chExt cx="4803171" cy="3695805"/>
          </a:xfrm>
        </p:grpSpPr>
        <p:sp>
          <p:nvSpPr>
            <p:cNvPr id="9" name="云形标注 8"/>
            <p:cNvSpPr/>
            <p:nvPr/>
          </p:nvSpPr>
          <p:spPr>
            <a:xfrm>
              <a:off x="2212927" y="607220"/>
              <a:ext cx="4803171" cy="1728889"/>
            </a:xfrm>
            <a:prstGeom prst="cloudCallout">
              <a:avLst>
                <a:gd name="adj1" fmla="val -41317"/>
                <a:gd name="adj2" fmla="val -65242"/>
              </a:avLst>
            </a:prstGeom>
            <a:solidFill>
              <a:schemeClr val="bg1"/>
            </a:solidFill>
            <a:ln>
              <a:solidFill>
                <a:schemeClr val="bg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>
                <a:solidFill>
                  <a:srgbClr val="FF6600"/>
                </a:solidFill>
              </a:endParaRPr>
            </a:p>
          </p:txBody>
        </p:sp>
        <p:sp>
          <p:nvSpPr>
            <p:cNvPr id="17412" name="矩形 24"/>
            <p:cNvSpPr>
              <a:spLocks noChangeArrowheads="1"/>
            </p:cNvSpPr>
            <p:nvPr/>
          </p:nvSpPr>
          <p:spPr bwMode="auto">
            <a:xfrm>
              <a:off x="2647300" y="712777"/>
              <a:ext cx="4051426" cy="35902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2400" b="1">
                  <a:solidFill>
                    <a:srgbClr val="FF6600"/>
                  </a:solidFill>
                </a:rPr>
                <a:t> “踉踉跄跄”“奔过”生动传神地描写了武松醉酒之后的动作行为，为下文徒手打虎做了铺垫，更衬托出武松无所畏惧、勇猛机智的英雄气概。</a:t>
              </a:r>
            </a:p>
            <a:p>
              <a:endParaRPr lang="zh-CN" altLang="en-US" sz="2400" b="1">
                <a:solidFill>
                  <a:srgbClr val="FF6600"/>
                </a:solidFill>
              </a:endParaRPr>
            </a:p>
          </p:txBody>
        </p:sp>
      </p:grpSp>
      <p:pic>
        <p:nvPicPr>
          <p:cNvPr id="11469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0903" y="2347803"/>
            <a:ext cx="2978379" cy="22826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1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ext Box 3"/>
          <p:cNvSpPr txBox="1">
            <a:spLocks noChangeArrowheads="1"/>
          </p:cNvSpPr>
          <p:nvPr/>
        </p:nvSpPr>
        <p:spPr bwMode="auto">
          <a:xfrm>
            <a:off x="635000" y="917575"/>
            <a:ext cx="7912100" cy="1284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zh-CN" altLang="en-US" sz="2800" b="1">
                <a:latin typeface="楷体" pitchFamily="49" charset="-122"/>
                <a:ea typeface="楷体" pitchFamily="49" charset="-122"/>
              </a:rPr>
              <a:t>  　见一块光滑的大青石，武松把哨棒靠在一边，躺下来想睡一觉。忽然起了</a:t>
            </a:r>
            <a:r>
              <a:rPr lang="zh-CN" altLang="en-US" sz="2800" b="1">
                <a:solidFill>
                  <a:srgbClr val="FF6600"/>
                </a:solidFill>
                <a:latin typeface="楷体" pitchFamily="49" charset="-122"/>
                <a:ea typeface="楷体" pitchFamily="49" charset="-122"/>
              </a:rPr>
              <a:t>一阵狂风</a:t>
            </a:r>
            <a:r>
              <a:rPr lang="zh-CN" altLang="en-US" sz="2800" b="1">
                <a:latin typeface="楷体" pitchFamily="49" charset="-122"/>
                <a:ea typeface="楷体" pitchFamily="49" charset="-122"/>
              </a:rPr>
              <a:t>。</a:t>
            </a:r>
            <a:endParaRPr lang="zh-CN" altLang="en-US" sz="2400" b="1">
              <a:latin typeface="楷体" pitchFamily="49" charset="-122"/>
              <a:ea typeface="楷体" pitchFamily="49" charset="-122"/>
            </a:endParaRPr>
          </a:p>
        </p:txBody>
      </p:sp>
      <p:grpSp>
        <p:nvGrpSpPr>
          <p:cNvPr id="2" name="组合 8"/>
          <p:cNvGrpSpPr>
            <a:grpSpLocks/>
          </p:cNvGrpSpPr>
          <p:nvPr/>
        </p:nvGrpSpPr>
        <p:grpSpPr bwMode="auto">
          <a:xfrm>
            <a:off x="2219325" y="2747963"/>
            <a:ext cx="4743450" cy="1693862"/>
            <a:chOff x="2212927" y="607220"/>
            <a:chExt cx="4803171" cy="2771246"/>
          </a:xfrm>
        </p:grpSpPr>
        <p:sp>
          <p:nvSpPr>
            <p:cNvPr id="9" name="云形标注 8"/>
            <p:cNvSpPr/>
            <p:nvPr/>
          </p:nvSpPr>
          <p:spPr>
            <a:xfrm>
              <a:off x="2212927" y="607220"/>
              <a:ext cx="4803171" cy="1727159"/>
            </a:xfrm>
            <a:prstGeom prst="cloudCallout">
              <a:avLst>
                <a:gd name="adj1" fmla="val -35245"/>
                <a:gd name="adj2" fmla="val -87399"/>
              </a:avLst>
            </a:prstGeom>
            <a:solidFill>
              <a:schemeClr val="bg1"/>
            </a:solidFill>
            <a:ln>
              <a:solidFill>
                <a:schemeClr val="bg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8436" name="矩形 24"/>
            <p:cNvSpPr>
              <a:spLocks noChangeArrowheads="1"/>
            </p:cNvSpPr>
            <p:nvPr/>
          </p:nvSpPr>
          <p:spPr bwMode="auto">
            <a:xfrm>
              <a:off x="2647300" y="809936"/>
              <a:ext cx="4051426" cy="25685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2400" b="1">
                  <a:solidFill>
                    <a:srgbClr val="FF6600"/>
                  </a:solidFill>
                </a:rPr>
                <a:t> “一阵狂风”说明老虎来势凶猛，让人不免紧张起来。</a:t>
              </a:r>
            </a:p>
            <a:p>
              <a:endParaRPr lang="zh-CN" altLang="en-US" sz="2400" b="1">
                <a:solidFill>
                  <a:srgbClr val="FF6600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1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ext Box 3"/>
          <p:cNvSpPr txBox="1">
            <a:spLocks noChangeArrowheads="1"/>
          </p:cNvSpPr>
          <p:nvPr/>
        </p:nvSpPr>
        <p:spPr bwMode="auto">
          <a:xfrm>
            <a:off x="635000" y="830263"/>
            <a:ext cx="7912100" cy="157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zh-CN" altLang="en-US" sz="2800" b="1">
                <a:latin typeface="楷体" pitchFamily="49" charset="-122"/>
                <a:ea typeface="楷体" pitchFamily="49" charset="-122"/>
              </a:rPr>
              <a:t>  　那一阵风过了，只听见乱树背后</a:t>
            </a:r>
            <a:r>
              <a:rPr lang="zh-CN" altLang="en-US" sz="3200" b="1">
                <a:solidFill>
                  <a:srgbClr val="FF6600"/>
                </a:solidFill>
                <a:latin typeface="楷体" pitchFamily="49" charset="-122"/>
                <a:ea typeface="楷体" pitchFamily="49" charset="-122"/>
              </a:rPr>
              <a:t>扑</a:t>
            </a:r>
            <a:r>
              <a:rPr lang="zh-CN" altLang="en-US" sz="2800" b="1">
                <a:latin typeface="楷体" pitchFamily="49" charset="-122"/>
                <a:ea typeface="楷体" pitchFamily="49" charset="-122"/>
              </a:rPr>
              <a:t>地一声响，</a:t>
            </a:r>
            <a:r>
              <a:rPr lang="zh-CN" altLang="en-US" sz="3200" b="1">
                <a:solidFill>
                  <a:srgbClr val="FF6600"/>
                </a:solidFill>
                <a:latin typeface="楷体" pitchFamily="49" charset="-122"/>
                <a:ea typeface="楷体" pitchFamily="49" charset="-122"/>
              </a:rPr>
              <a:t>跳</a:t>
            </a:r>
            <a:r>
              <a:rPr lang="zh-CN" altLang="en-US" sz="2800" b="1">
                <a:latin typeface="楷体" pitchFamily="49" charset="-122"/>
                <a:ea typeface="楷体" pitchFamily="49" charset="-122"/>
              </a:rPr>
              <a:t>出一只吊睛白额大虫来。</a:t>
            </a:r>
            <a:endParaRPr lang="zh-CN" altLang="en-US" sz="2400" b="1">
              <a:latin typeface="楷体" pitchFamily="49" charset="-122"/>
              <a:ea typeface="楷体" pitchFamily="49" charset="-122"/>
            </a:endParaRPr>
          </a:p>
        </p:txBody>
      </p:sp>
      <p:grpSp>
        <p:nvGrpSpPr>
          <p:cNvPr id="2" name="组合 8"/>
          <p:cNvGrpSpPr>
            <a:grpSpLocks/>
          </p:cNvGrpSpPr>
          <p:nvPr/>
        </p:nvGrpSpPr>
        <p:grpSpPr bwMode="auto">
          <a:xfrm>
            <a:off x="739775" y="2760663"/>
            <a:ext cx="3730625" cy="1347787"/>
            <a:chOff x="2212927" y="607220"/>
            <a:chExt cx="4803171" cy="2203124"/>
          </a:xfrm>
        </p:grpSpPr>
        <p:sp>
          <p:nvSpPr>
            <p:cNvPr id="9" name="云形标注 8"/>
            <p:cNvSpPr/>
            <p:nvPr/>
          </p:nvSpPr>
          <p:spPr>
            <a:xfrm>
              <a:off x="2212927" y="607220"/>
              <a:ext cx="4803171" cy="1728246"/>
            </a:xfrm>
            <a:prstGeom prst="cloudCallout">
              <a:avLst>
                <a:gd name="adj1" fmla="val -11952"/>
                <a:gd name="adj2" fmla="val -89104"/>
              </a:avLst>
            </a:prstGeom>
            <a:solidFill>
              <a:schemeClr val="bg1"/>
            </a:solidFill>
            <a:ln>
              <a:solidFill>
                <a:schemeClr val="bg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9460" name="矩形 24"/>
            <p:cNvSpPr>
              <a:spLocks noChangeArrowheads="1"/>
            </p:cNvSpPr>
            <p:nvPr/>
          </p:nvSpPr>
          <p:spPr bwMode="auto">
            <a:xfrm>
              <a:off x="2647300" y="848629"/>
              <a:ext cx="4051427" cy="19617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2400" b="1">
                  <a:solidFill>
                    <a:srgbClr val="FF6600"/>
                  </a:solidFill>
                </a:rPr>
                <a:t> “扑”“跳”等动词表现了老虎的凶猛。</a:t>
              </a:r>
            </a:p>
            <a:p>
              <a:endParaRPr lang="zh-CN" altLang="en-US" sz="2400" b="1">
                <a:solidFill>
                  <a:srgbClr val="FF6600"/>
                </a:solidFill>
              </a:endParaRPr>
            </a:p>
          </p:txBody>
        </p:sp>
      </p:grpSp>
      <p:pic>
        <p:nvPicPr>
          <p:cNvPr id="11" name="图片 11469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20468" y="2003441"/>
            <a:ext cx="3840220" cy="243520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矩形 11"/>
          <p:cNvSpPr>
            <a:spLocks noChangeArrowheads="1"/>
          </p:cNvSpPr>
          <p:nvPr/>
        </p:nvSpPr>
        <p:spPr bwMode="auto">
          <a:xfrm>
            <a:off x="6264275" y="3924300"/>
            <a:ext cx="15700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b="1">
                <a:solidFill>
                  <a:srgbClr val="FFFF00"/>
                </a:solidFill>
                <a:latin typeface="Arial Black" pitchFamily="34" charset="0"/>
              </a:rPr>
              <a:t>吊睛白额大虫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1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6" grpId="0"/>
      <p:bldP spid="1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ext Box 3"/>
          <p:cNvSpPr txBox="1">
            <a:spLocks noChangeArrowheads="1"/>
          </p:cNvSpPr>
          <p:nvPr/>
        </p:nvSpPr>
        <p:spPr bwMode="auto">
          <a:xfrm>
            <a:off x="546100" y="658813"/>
            <a:ext cx="7912100" cy="175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zh-CN" altLang="en-US" sz="2400" b="1">
                <a:latin typeface="楷体" pitchFamily="49" charset="-122"/>
                <a:ea typeface="楷体" pitchFamily="49" charset="-122"/>
              </a:rPr>
              <a:t>  　那只大虫又饥又渴，把两只前爪在地下</a:t>
            </a:r>
            <a:r>
              <a:rPr lang="zh-CN" altLang="en-US" sz="2400" b="1">
                <a:solidFill>
                  <a:srgbClr val="FF6600"/>
                </a:solidFill>
                <a:latin typeface="楷体" pitchFamily="49" charset="-122"/>
                <a:ea typeface="楷体" pitchFamily="49" charset="-122"/>
              </a:rPr>
              <a:t>按</a:t>
            </a:r>
            <a:r>
              <a:rPr lang="zh-CN" altLang="en-US" sz="2400" b="1">
                <a:latin typeface="楷体" pitchFamily="49" charset="-122"/>
                <a:ea typeface="楷体" pitchFamily="49" charset="-122"/>
              </a:rPr>
              <a:t>了一按，望上一</a:t>
            </a:r>
            <a:r>
              <a:rPr lang="zh-CN" altLang="en-US" sz="2400" b="1">
                <a:solidFill>
                  <a:srgbClr val="FF6600"/>
                </a:solidFill>
                <a:latin typeface="楷体" pitchFamily="49" charset="-122"/>
                <a:ea typeface="楷体" pitchFamily="49" charset="-122"/>
              </a:rPr>
              <a:t>扑</a:t>
            </a:r>
            <a:r>
              <a:rPr lang="zh-CN" altLang="en-US" sz="2400" b="1">
                <a:latin typeface="楷体" pitchFamily="49" charset="-122"/>
                <a:ea typeface="楷体" pitchFamily="49" charset="-122"/>
              </a:rPr>
              <a:t>，从半空里</a:t>
            </a:r>
            <a:r>
              <a:rPr lang="zh-CN" altLang="en-US" sz="2400" b="1">
                <a:solidFill>
                  <a:srgbClr val="FF6600"/>
                </a:solidFill>
                <a:latin typeface="楷体" pitchFamily="49" charset="-122"/>
                <a:ea typeface="楷体" pitchFamily="49" charset="-122"/>
              </a:rPr>
              <a:t>蹿</a:t>
            </a:r>
            <a:r>
              <a:rPr lang="zh-CN" altLang="en-US" sz="2400" b="1">
                <a:latin typeface="楷体" pitchFamily="49" charset="-122"/>
                <a:ea typeface="楷体" pitchFamily="49" charset="-122"/>
              </a:rPr>
              <a:t>下来。武松吃那一惊，酒都变做冷汗出了。</a:t>
            </a:r>
            <a:endParaRPr lang="zh-CN" altLang="en-US" sz="2000" b="1">
              <a:latin typeface="楷体" pitchFamily="49" charset="-122"/>
              <a:ea typeface="楷体" pitchFamily="49" charset="-122"/>
            </a:endParaRPr>
          </a:p>
        </p:txBody>
      </p:sp>
      <p:grpSp>
        <p:nvGrpSpPr>
          <p:cNvPr id="2" name="组合 8"/>
          <p:cNvGrpSpPr>
            <a:grpSpLocks/>
          </p:cNvGrpSpPr>
          <p:nvPr/>
        </p:nvGrpSpPr>
        <p:grpSpPr bwMode="auto">
          <a:xfrm>
            <a:off x="1330325" y="2509838"/>
            <a:ext cx="4192588" cy="1651000"/>
            <a:chOff x="2212927" y="607220"/>
            <a:chExt cx="4803171" cy="2138038"/>
          </a:xfrm>
        </p:grpSpPr>
        <p:sp>
          <p:nvSpPr>
            <p:cNvPr id="9" name="云形标注 8"/>
            <p:cNvSpPr/>
            <p:nvPr/>
          </p:nvSpPr>
          <p:spPr>
            <a:xfrm>
              <a:off x="2212927" y="607220"/>
              <a:ext cx="4803171" cy="1728932"/>
            </a:xfrm>
            <a:prstGeom prst="cloudCallout">
              <a:avLst>
                <a:gd name="adj1" fmla="val -35245"/>
                <a:gd name="adj2" fmla="val -87399"/>
              </a:avLst>
            </a:prstGeom>
            <a:solidFill>
              <a:schemeClr val="bg1"/>
            </a:solidFill>
            <a:ln>
              <a:solidFill>
                <a:schemeClr val="bg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20484" name="矩形 24"/>
            <p:cNvSpPr>
              <a:spLocks noChangeArrowheads="1"/>
            </p:cNvSpPr>
            <p:nvPr/>
          </p:nvSpPr>
          <p:spPr bwMode="auto">
            <a:xfrm>
              <a:off x="2647300" y="712777"/>
              <a:ext cx="4051427" cy="20324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2400" b="1">
                  <a:solidFill>
                    <a:srgbClr val="FF6600"/>
                  </a:solidFill>
                </a:rPr>
                <a:t> “按、扑、蹿”等动词形象表现老虎的凶猛厉害，顿时让武松醒酒。</a:t>
              </a:r>
            </a:p>
            <a:p>
              <a:endParaRPr lang="zh-CN" altLang="en-US" sz="2400" b="1">
                <a:solidFill>
                  <a:srgbClr val="FF6600"/>
                </a:solidFill>
              </a:endParaRPr>
            </a:p>
          </p:txBody>
        </p:sp>
      </p:grpSp>
      <p:pic>
        <p:nvPicPr>
          <p:cNvPr id="111617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83283" y="2175939"/>
            <a:ext cx="3289280" cy="263259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1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ext Box 3"/>
          <p:cNvSpPr txBox="1">
            <a:spLocks noChangeArrowheads="1"/>
          </p:cNvSpPr>
          <p:nvPr/>
        </p:nvSpPr>
        <p:spPr bwMode="auto">
          <a:xfrm>
            <a:off x="481013" y="560388"/>
            <a:ext cx="8189912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zh-CN" altLang="en-US" sz="2400" b="1">
                <a:latin typeface="楷体" pitchFamily="49" charset="-122"/>
                <a:ea typeface="楷体" pitchFamily="49" charset="-122"/>
              </a:rPr>
              <a:t>  　说时迟，那时快，武松见大虫扑来，一</a:t>
            </a:r>
            <a:r>
              <a:rPr lang="zh-CN" altLang="en-US" sz="2400" b="1">
                <a:solidFill>
                  <a:srgbClr val="3333FF"/>
                </a:solidFill>
                <a:latin typeface="楷体" pitchFamily="49" charset="-122"/>
                <a:ea typeface="楷体" pitchFamily="49" charset="-122"/>
              </a:rPr>
              <a:t>闪</a:t>
            </a:r>
            <a:r>
              <a:rPr lang="zh-CN" altLang="en-US" sz="2400" b="1">
                <a:latin typeface="楷体" pitchFamily="49" charset="-122"/>
                <a:ea typeface="楷体" pitchFamily="49" charset="-122"/>
              </a:rPr>
              <a:t>，</a:t>
            </a:r>
            <a:r>
              <a:rPr lang="zh-CN" altLang="en-US" sz="2400" b="1">
                <a:solidFill>
                  <a:srgbClr val="3333FF"/>
                </a:solidFill>
                <a:latin typeface="楷体" pitchFamily="49" charset="-122"/>
                <a:ea typeface="楷体" pitchFamily="49" charset="-122"/>
              </a:rPr>
              <a:t>闪</a:t>
            </a:r>
            <a:r>
              <a:rPr lang="zh-CN" altLang="en-US" sz="2400" b="1">
                <a:latin typeface="楷体" pitchFamily="49" charset="-122"/>
                <a:ea typeface="楷体" pitchFamily="49" charset="-122"/>
              </a:rPr>
              <a:t>在大虫背后。大虫背后看人最难，就把前爪搭在地下，把腰胯一掀。武松一</a:t>
            </a:r>
            <a:r>
              <a:rPr lang="zh-CN" altLang="en-US" sz="2400" b="1">
                <a:solidFill>
                  <a:srgbClr val="3333FF"/>
                </a:solidFill>
                <a:latin typeface="楷体" pitchFamily="49" charset="-122"/>
                <a:ea typeface="楷体" pitchFamily="49" charset="-122"/>
              </a:rPr>
              <a:t>闪</a:t>
            </a:r>
            <a:r>
              <a:rPr lang="zh-CN" altLang="en-US" sz="2400" b="1">
                <a:latin typeface="楷体" pitchFamily="49" charset="-122"/>
                <a:ea typeface="楷体" pitchFamily="49" charset="-122"/>
              </a:rPr>
              <a:t>，又</a:t>
            </a:r>
            <a:r>
              <a:rPr lang="zh-CN" altLang="en-US" sz="2400" b="1">
                <a:solidFill>
                  <a:srgbClr val="3333FF"/>
                </a:solidFill>
                <a:latin typeface="楷体" pitchFamily="49" charset="-122"/>
                <a:ea typeface="楷体" pitchFamily="49" charset="-122"/>
              </a:rPr>
              <a:t>闪</a:t>
            </a:r>
            <a:r>
              <a:rPr lang="zh-CN" altLang="en-US" sz="2400" b="1">
                <a:latin typeface="楷体" pitchFamily="49" charset="-122"/>
                <a:ea typeface="楷体" pitchFamily="49" charset="-122"/>
              </a:rPr>
              <a:t>在一边。大虫见掀他不着，吼一声，就像半天里起了个霹雳，震得那山冈也动了。接着把铁棒似的虎尾倒竖起来一剪。武松一</a:t>
            </a:r>
            <a:r>
              <a:rPr lang="zh-CN" altLang="en-US" sz="2400" b="1">
                <a:solidFill>
                  <a:srgbClr val="3333FF"/>
                </a:solidFill>
                <a:latin typeface="楷体" pitchFamily="49" charset="-122"/>
                <a:ea typeface="楷体" pitchFamily="49" charset="-122"/>
              </a:rPr>
              <a:t>闪</a:t>
            </a:r>
            <a:r>
              <a:rPr lang="zh-CN" altLang="en-US" sz="2400" b="1">
                <a:latin typeface="楷体" pitchFamily="49" charset="-122"/>
                <a:ea typeface="楷体" pitchFamily="49" charset="-122"/>
              </a:rPr>
              <a:t>，又</a:t>
            </a:r>
            <a:r>
              <a:rPr lang="zh-CN" altLang="en-US" sz="2400" b="1">
                <a:solidFill>
                  <a:srgbClr val="3333FF"/>
                </a:solidFill>
                <a:latin typeface="楷体" pitchFamily="49" charset="-122"/>
                <a:ea typeface="楷体" pitchFamily="49" charset="-122"/>
              </a:rPr>
              <a:t>闪</a:t>
            </a:r>
            <a:r>
              <a:rPr lang="zh-CN" altLang="en-US" sz="2400" b="1">
                <a:latin typeface="楷体" pitchFamily="49" charset="-122"/>
                <a:ea typeface="楷体" pitchFamily="49" charset="-122"/>
              </a:rPr>
              <a:t>在一边。</a:t>
            </a:r>
          </a:p>
        </p:txBody>
      </p:sp>
      <p:grpSp>
        <p:nvGrpSpPr>
          <p:cNvPr id="2" name="组合 16"/>
          <p:cNvGrpSpPr>
            <a:grpSpLocks/>
          </p:cNvGrpSpPr>
          <p:nvPr/>
        </p:nvGrpSpPr>
        <p:grpSpPr bwMode="auto">
          <a:xfrm>
            <a:off x="1123950" y="2803525"/>
            <a:ext cx="7283450" cy="720725"/>
            <a:chOff x="3226927" y="924375"/>
            <a:chExt cx="6645920" cy="629625"/>
          </a:xfrm>
        </p:grpSpPr>
        <p:pic>
          <p:nvPicPr>
            <p:cNvPr id="21507" name="Picture 16" descr="C:\Users\Administrator\Desktop\对话框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26927" y="924375"/>
              <a:ext cx="6613414" cy="3816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508" name="矩形 12"/>
            <p:cNvSpPr>
              <a:spLocks noChangeArrowheads="1"/>
            </p:cNvSpPr>
            <p:nvPr/>
          </p:nvSpPr>
          <p:spPr bwMode="auto">
            <a:xfrm>
              <a:off x="3385388" y="935624"/>
              <a:ext cx="6487459" cy="6183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2000" b="1">
                  <a:latin typeface="黑体" pitchFamily="49" charset="-122"/>
                  <a:ea typeface="黑体" pitchFamily="49" charset="-122"/>
                </a:rPr>
                <a:t>老虎是怎样进攻武松的？为什么详细描写老虎的进攻方式呢？</a:t>
              </a:r>
            </a:p>
          </p:txBody>
        </p:sp>
      </p:grpSp>
      <p:sp>
        <p:nvSpPr>
          <p:cNvPr id="18" name="矩形 17"/>
          <p:cNvSpPr/>
          <p:nvPr/>
        </p:nvSpPr>
        <p:spPr>
          <a:xfrm>
            <a:off x="635000" y="3157538"/>
            <a:ext cx="8024813" cy="175418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2400" b="1" dirty="0">
                <a:solidFill>
                  <a:srgbClr val="C00000"/>
                </a:solidFill>
                <a:latin typeface="+mn-ea"/>
                <a:ea typeface="+mn-ea"/>
              </a:rPr>
              <a:t>    老虎进攻的方式有三招：“一扑”“一掀”“一剪”。这些动作生动地表现出老虎的凶猛残暴、让人生畏，这样更加衬托出武松打虎的无所畏惧、英勇机智。</a:t>
            </a:r>
          </a:p>
        </p:txBody>
      </p:sp>
      <p:sp>
        <p:nvSpPr>
          <p:cNvPr id="8" name="椭圆 7"/>
          <p:cNvSpPr/>
          <p:nvPr/>
        </p:nvSpPr>
        <p:spPr>
          <a:xfrm>
            <a:off x="5148263" y="627063"/>
            <a:ext cx="349250" cy="450850"/>
          </a:xfrm>
          <a:prstGeom prst="ellipse">
            <a:avLst/>
          </a:prstGeom>
          <a:noFill/>
          <a:ln w="28575">
            <a:solidFill>
              <a:srgbClr val="FF66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4908550" y="1489075"/>
            <a:ext cx="349250" cy="452438"/>
          </a:xfrm>
          <a:prstGeom prst="ellipse">
            <a:avLst/>
          </a:prstGeom>
          <a:noFill/>
          <a:ln w="28575">
            <a:solidFill>
              <a:srgbClr val="FF66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2130425" y="2314575"/>
            <a:ext cx="349250" cy="452438"/>
          </a:xfrm>
          <a:prstGeom prst="ellipse">
            <a:avLst/>
          </a:prstGeom>
          <a:noFill/>
          <a:ln w="28575">
            <a:solidFill>
              <a:srgbClr val="FF66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8" descr="C:\Users\Administrator\AppData\Roaming\Tencent\Users\541737432\QQ\WinTemp\RichOle\VN7}3N%OBO51L`5B@VO~2QR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05050" y="788988"/>
            <a:ext cx="5095875" cy="37877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Picture 9" descr="C:\Users\Administrator\AppData\Roaming\Tencent\Users\541737432\QQ\WinTemp\RichOle\`L2YEOGTM)LO`N)3J6$CS`F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82825" y="788988"/>
            <a:ext cx="5138738" cy="38290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0593" name="Picture 1" descr="C:\Users\Administrator\AppData\Roaming\Tencent\Users\541737432\QQ\WinTemp\RichOle\KG)]Y5IIF6CJ{8KIS_[)OJQ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252663" y="769938"/>
            <a:ext cx="5159375" cy="38671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1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105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105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1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61" dur="500"/>
                                        <p:tgtEl>
                                          <p:spTgt spid="1105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05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6" grpId="0"/>
      <p:bldP spid="18" grpId="0"/>
      <p:bldP spid="8" grpId="0" animBg="1"/>
      <p:bldP spid="9" grpId="0" animBg="1"/>
      <p:bldP spid="10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ext Box 3"/>
          <p:cNvSpPr txBox="1">
            <a:spLocks noChangeArrowheads="1"/>
          </p:cNvSpPr>
          <p:nvPr/>
        </p:nvSpPr>
        <p:spPr bwMode="auto">
          <a:xfrm>
            <a:off x="635000" y="935038"/>
            <a:ext cx="7912100" cy="738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zh-CN" altLang="en-US" sz="2800" b="1">
                <a:latin typeface="楷体" pitchFamily="49" charset="-122"/>
                <a:ea typeface="楷体" pitchFamily="49" charset="-122"/>
              </a:rPr>
              <a:t>  　</a:t>
            </a:r>
            <a:endParaRPr lang="zh-CN" altLang="en-US" sz="2400" b="1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495300" y="1568450"/>
            <a:ext cx="8280400" cy="33289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2400" b="1" dirty="0">
                <a:solidFill>
                  <a:srgbClr val="C00000"/>
                </a:solidFill>
                <a:latin typeface="+mn-ea"/>
                <a:ea typeface="+mn-ea"/>
              </a:rPr>
              <a:t>     一个接一个的“闪”，并非表现武松的懦弱胆小。因为面对老虎的强悍攻击，武松唯一的对策就是沉着冷静地“闪”。多个“闪”字，好像轻描淡写，实际上显示了作者捕捉人物动作、表现人物形象的独到之处。武松在毫无准备的情况下，突遇老虎的袭击，“闪”是本能的反应，又是防御的手段，生动表现了武松的机警敏捷。</a:t>
            </a:r>
          </a:p>
        </p:txBody>
      </p:sp>
      <p:sp>
        <p:nvSpPr>
          <p:cNvPr id="22531" name="矩形 7"/>
          <p:cNvSpPr>
            <a:spLocks noChangeArrowheads="1"/>
          </p:cNvSpPr>
          <p:nvPr/>
        </p:nvSpPr>
        <p:spPr bwMode="auto">
          <a:xfrm>
            <a:off x="730250" y="561975"/>
            <a:ext cx="7769225" cy="1114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>
                <a:latin typeface="黑体" pitchFamily="49" charset="-122"/>
                <a:ea typeface="黑体" pitchFamily="49" charset="-122"/>
              </a:rPr>
              <a:t>    这一段中对武松的动作描写以“闪”为主，这对武松的性格是不是有所减弱？换成“躲”字好不好？</a:t>
            </a:r>
          </a:p>
        </p:txBody>
      </p:sp>
      <p:pic>
        <p:nvPicPr>
          <p:cNvPr id="22532" name="Picture 9" descr="C:\Users\Administrator\Desktop\道德与法制\e252f8caa5c45daa236bbc27802d0871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5775" y="508000"/>
            <a:ext cx="896938" cy="879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1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6" grpId="0"/>
      <p:bldP spid="1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ext Box 3"/>
          <p:cNvSpPr txBox="1">
            <a:spLocks noChangeArrowheads="1"/>
          </p:cNvSpPr>
          <p:nvPr/>
        </p:nvSpPr>
        <p:spPr bwMode="auto">
          <a:xfrm>
            <a:off x="635000" y="935038"/>
            <a:ext cx="7912100" cy="738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zh-CN" altLang="en-US" sz="2800" b="1">
                <a:latin typeface="楷体" pitchFamily="49" charset="-122"/>
                <a:ea typeface="楷体" pitchFamily="49" charset="-122"/>
              </a:rPr>
              <a:t>  　</a:t>
            </a:r>
            <a:endParaRPr lang="zh-CN" altLang="en-US" sz="2400" b="1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495300" y="1042988"/>
            <a:ext cx="8280400" cy="1668462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628650">
              <a:lnSpc>
                <a:spcPct val="150000"/>
              </a:lnSpc>
              <a:defRPr/>
            </a:pPr>
            <a:r>
              <a:rPr lang="zh-CN" altLang="en-US" sz="2400" b="1" dirty="0">
                <a:solidFill>
                  <a:srgbClr val="C00000"/>
                </a:solidFill>
                <a:latin typeface="+mn-ea"/>
                <a:ea typeface="+mn-ea"/>
              </a:rPr>
              <a:t>“闪”是指主动地躲过，动作迅速，表现人物的机智敏捷，而“躲”表现人物动作的被动、迟缓。所以不能换，那样会削弱人物机智敏捷的性格。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814388" y="1492250"/>
            <a:ext cx="7681912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355600" indent="-355600">
              <a:lnSpc>
                <a:spcPct val="150000"/>
              </a:lnSpc>
              <a:defRPr/>
            </a:pPr>
            <a:r>
              <a:rPr lang="en-US" altLang="zh-CN" sz="2400" b="1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1.</a:t>
            </a:r>
            <a:r>
              <a:rPr lang="zh-CN" altLang="en-US" sz="2400" b="1" dirty="0">
                <a:latin typeface="+mj-ea"/>
                <a:ea typeface="+mj-ea"/>
              </a:rPr>
              <a:t>默读课文，能按照故事的发展顺序，说说故事的主要内容。</a:t>
            </a:r>
            <a:r>
              <a:rPr lang="zh-CN" altLang="en-US" sz="2400" b="1" dirty="0">
                <a:solidFill>
                  <a:srgbClr val="FF0000"/>
                </a:solidFill>
                <a:latin typeface="+mj-ea"/>
                <a:ea typeface="+mj-ea"/>
              </a:rPr>
              <a:t> </a:t>
            </a:r>
            <a:r>
              <a:rPr lang="en-US" altLang="zh-CN" sz="2400" b="1" dirty="0">
                <a:solidFill>
                  <a:srgbClr val="C0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(</a:t>
            </a:r>
            <a:r>
              <a:rPr lang="zh-CN" altLang="en-US" sz="2400" b="1" dirty="0">
                <a:solidFill>
                  <a:srgbClr val="C00000"/>
                </a:solidFill>
                <a:latin typeface="+mj-ea"/>
                <a:ea typeface="+mj-ea"/>
              </a:rPr>
              <a:t>重点</a:t>
            </a:r>
            <a:r>
              <a:rPr lang="en-US" altLang="zh-CN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en-US" sz="2400" b="1" dirty="0">
              <a:solidFill>
                <a:srgbClr val="C00000"/>
              </a:solidFill>
              <a:latin typeface="+mj-ea"/>
              <a:ea typeface="+mj-ea"/>
            </a:endParaRPr>
          </a:p>
          <a:p>
            <a:pPr marL="355600" indent="-355600">
              <a:lnSpc>
                <a:spcPct val="150000"/>
              </a:lnSpc>
              <a:defRPr/>
            </a:pPr>
            <a:r>
              <a:rPr lang="en-US" altLang="zh-CN" sz="2400" b="1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2.</a:t>
            </a:r>
            <a:r>
              <a:rPr lang="zh-CN" altLang="en-US" sz="2400" b="1" dirty="0">
                <a:latin typeface="+mj-ea"/>
                <a:ea typeface="+mj-ea"/>
              </a:rPr>
              <a:t>品读武松打虎的部分，体会武松豪放倔强、勇敢机智的英雄性格。</a:t>
            </a:r>
            <a:r>
              <a:rPr lang="zh-CN" altLang="en-US" sz="2400" b="1" dirty="0">
                <a:solidFill>
                  <a:srgbClr val="FF0000"/>
                </a:solidFill>
                <a:latin typeface="+mj-ea"/>
              </a:rPr>
              <a:t> </a:t>
            </a:r>
            <a:r>
              <a:rPr lang="en-US" altLang="zh-CN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en-US" sz="2400" b="1" dirty="0">
                <a:solidFill>
                  <a:srgbClr val="C00000"/>
                </a:solidFill>
                <a:latin typeface="+mj-ea"/>
                <a:ea typeface="+mj-ea"/>
              </a:rPr>
              <a:t>难点</a:t>
            </a:r>
            <a:r>
              <a:rPr lang="en-US" altLang="zh-CN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en-US" sz="2400" b="1" dirty="0">
              <a:solidFill>
                <a:srgbClr val="C00000"/>
              </a:solidFill>
              <a:latin typeface="+mj-ea"/>
              <a:ea typeface="+mj-ea"/>
            </a:endParaRPr>
          </a:p>
        </p:txBody>
      </p:sp>
      <p:sp>
        <p:nvSpPr>
          <p:cNvPr id="6148" name="任意多边形 18"/>
          <p:cNvSpPr>
            <a:spLocks noChangeArrowheads="1"/>
          </p:cNvSpPr>
          <p:nvPr/>
        </p:nvSpPr>
        <p:spPr bwMode="auto">
          <a:xfrm>
            <a:off x="1495425" y="927100"/>
            <a:ext cx="1620838" cy="523875"/>
          </a:xfrm>
          <a:custGeom>
            <a:avLst/>
            <a:gdLst>
              <a:gd name="T0" fmla="*/ 0 w 258980"/>
              <a:gd name="T1" fmla="*/ 0 h 54733"/>
              <a:gd name="T2" fmla="*/ 2147483647 w 258980"/>
              <a:gd name="T3" fmla="*/ 0 h 54733"/>
              <a:gd name="T4" fmla="*/ 2147483647 w 258980"/>
              <a:gd name="T5" fmla="*/ 2147483647 h 54733"/>
              <a:gd name="T6" fmla="*/ 0 w 258980"/>
              <a:gd name="T7" fmla="*/ 2147483647 h 54733"/>
              <a:gd name="T8" fmla="*/ 0 w 258980"/>
              <a:gd name="T9" fmla="*/ 0 h 5473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58980"/>
              <a:gd name="T16" fmla="*/ 0 h 54733"/>
              <a:gd name="T17" fmla="*/ 258980 w 258980"/>
              <a:gd name="T18" fmla="*/ 54733 h 5473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58980" h="54733">
                <a:moveTo>
                  <a:pt x="0" y="0"/>
                </a:moveTo>
                <a:lnTo>
                  <a:pt x="258980" y="0"/>
                </a:lnTo>
                <a:lnTo>
                  <a:pt x="258980" y="54733"/>
                </a:lnTo>
                <a:lnTo>
                  <a:pt x="0" y="54733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zh-CN" sz="2800" b="1" dirty="0">
                <a:latin typeface="微软雅黑" pitchFamily="34" charset="-122"/>
                <a:ea typeface="微软雅黑" pitchFamily="34" charset="-122"/>
              </a:rPr>
              <a:t>学习目标</a:t>
            </a:r>
          </a:p>
        </p:txBody>
      </p:sp>
      <p:sp>
        <p:nvSpPr>
          <p:cNvPr id="9" name="圆角矩形 8"/>
          <p:cNvSpPr/>
          <p:nvPr/>
        </p:nvSpPr>
        <p:spPr>
          <a:xfrm>
            <a:off x="890587" y="1005764"/>
            <a:ext cx="443625" cy="371387"/>
          </a:xfrm>
          <a:prstGeom prst="roundRect">
            <a:avLst>
              <a:gd name="adj" fmla="val 10000"/>
            </a:avLst>
          </a:prstGeo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ext Box 3"/>
          <p:cNvSpPr txBox="1">
            <a:spLocks noChangeArrowheads="1"/>
          </p:cNvSpPr>
          <p:nvPr/>
        </p:nvSpPr>
        <p:spPr bwMode="auto">
          <a:xfrm>
            <a:off x="635000" y="904875"/>
            <a:ext cx="7912100" cy="1206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zh-CN" altLang="en-US" sz="2400" b="1">
                <a:latin typeface="楷体" pitchFamily="49" charset="-122"/>
                <a:ea typeface="楷体" pitchFamily="49" charset="-122"/>
              </a:rPr>
              <a:t>  　原来大虫抓人，只是一扑，一掀，一剪，三</a:t>
            </a:r>
            <a:r>
              <a:rPr lang="zh-CN" altLang="en-US" sz="2800" b="1">
                <a:solidFill>
                  <a:srgbClr val="FF6600"/>
                </a:solidFill>
                <a:latin typeface="楷体" pitchFamily="49" charset="-122"/>
                <a:ea typeface="楷体" pitchFamily="49" charset="-122"/>
              </a:rPr>
              <a:t>般</a:t>
            </a:r>
            <a:r>
              <a:rPr lang="zh-CN" altLang="en-US" sz="2400" b="1">
                <a:latin typeface="楷体" pitchFamily="49" charset="-122"/>
                <a:ea typeface="楷体" pitchFamily="49" charset="-122"/>
              </a:rPr>
              <a:t>都抓不着，劲儿就泄了一半。</a:t>
            </a:r>
            <a:endParaRPr lang="zh-CN" altLang="en-US" sz="2000" b="1">
              <a:latin typeface="楷体" pitchFamily="49" charset="-122"/>
              <a:ea typeface="楷体" pitchFamily="49" charset="-122"/>
            </a:endParaRPr>
          </a:p>
        </p:txBody>
      </p:sp>
      <p:grpSp>
        <p:nvGrpSpPr>
          <p:cNvPr id="2" name="组合 8"/>
          <p:cNvGrpSpPr>
            <a:grpSpLocks/>
          </p:cNvGrpSpPr>
          <p:nvPr/>
        </p:nvGrpSpPr>
        <p:grpSpPr bwMode="auto">
          <a:xfrm>
            <a:off x="1581150" y="2674938"/>
            <a:ext cx="6126163" cy="2405062"/>
            <a:chOff x="2212927" y="607220"/>
            <a:chExt cx="4803171" cy="2642995"/>
          </a:xfrm>
        </p:grpSpPr>
        <p:sp>
          <p:nvSpPr>
            <p:cNvPr id="9" name="云形标注 8"/>
            <p:cNvSpPr/>
            <p:nvPr/>
          </p:nvSpPr>
          <p:spPr>
            <a:xfrm>
              <a:off x="2212927" y="607220"/>
              <a:ext cx="4803171" cy="1728850"/>
            </a:xfrm>
            <a:prstGeom prst="cloudCallout">
              <a:avLst>
                <a:gd name="adj1" fmla="val -28585"/>
                <a:gd name="adj2" fmla="val -73678"/>
              </a:avLst>
            </a:prstGeom>
            <a:solidFill>
              <a:schemeClr val="bg1"/>
            </a:solidFill>
            <a:ln>
              <a:solidFill>
                <a:schemeClr val="bg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24580" name="矩形 24"/>
            <p:cNvSpPr>
              <a:spLocks noChangeArrowheads="1"/>
            </p:cNvSpPr>
            <p:nvPr/>
          </p:nvSpPr>
          <p:spPr bwMode="auto">
            <a:xfrm>
              <a:off x="2647300" y="712777"/>
              <a:ext cx="4051426" cy="25374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2400" b="1">
                  <a:solidFill>
                    <a:srgbClr val="FF6600"/>
                  </a:solidFill>
                </a:rPr>
                <a:t>   般：这里是指种、样。武松三“闪”，消耗了老虎的体力，挫伤了它的锐气。表现了武松的以退为进，机智灵敏，有勇有谋。</a:t>
              </a:r>
            </a:p>
            <a:p>
              <a:endParaRPr lang="zh-CN" altLang="en-US" sz="2400" b="1">
                <a:solidFill>
                  <a:srgbClr val="FF6600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1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ext Box 3"/>
          <p:cNvSpPr txBox="1">
            <a:spLocks noChangeArrowheads="1"/>
          </p:cNvSpPr>
          <p:nvPr/>
        </p:nvSpPr>
        <p:spPr bwMode="auto">
          <a:xfrm>
            <a:off x="468313" y="630238"/>
            <a:ext cx="8235950" cy="215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zh-CN" altLang="en-US" sz="2300" b="1">
                <a:latin typeface="楷体" pitchFamily="49" charset="-122"/>
                <a:ea typeface="楷体" pitchFamily="49" charset="-122"/>
              </a:rPr>
              <a:t>  　那只大虫剪不着，再吼了一声，一兜兜回来。武松见大虫翻身回来，就双手抡起哨棒，使尽平生气力，从半空劈下来。只听见一声响，簌地把那树连枝带叶打下来。定睛一看，一棒劈不着大虫，原来打急了，却打在树上，把那条哨棒折做两截，只拿着一半在手里。</a:t>
            </a:r>
          </a:p>
        </p:txBody>
      </p:sp>
      <p:grpSp>
        <p:nvGrpSpPr>
          <p:cNvPr id="2" name="组合 8"/>
          <p:cNvGrpSpPr>
            <a:grpSpLocks/>
          </p:cNvGrpSpPr>
          <p:nvPr/>
        </p:nvGrpSpPr>
        <p:grpSpPr bwMode="auto">
          <a:xfrm>
            <a:off x="392113" y="2617788"/>
            <a:ext cx="6281737" cy="2654300"/>
            <a:chOff x="1982475" y="607220"/>
            <a:chExt cx="5344605" cy="2201849"/>
          </a:xfrm>
        </p:grpSpPr>
        <p:sp>
          <p:nvSpPr>
            <p:cNvPr id="9" name="云形标注 8"/>
            <p:cNvSpPr/>
            <p:nvPr/>
          </p:nvSpPr>
          <p:spPr>
            <a:xfrm>
              <a:off x="2213439" y="607220"/>
              <a:ext cx="4802986" cy="1729083"/>
            </a:xfrm>
            <a:prstGeom prst="cloudCallout">
              <a:avLst>
                <a:gd name="adj1" fmla="val 27858"/>
                <a:gd name="adj2" fmla="val -58467"/>
              </a:avLst>
            </a:prstGeom>
            <a:solidFill>
              <a:schemeClr val="bg1"/>
            </a:solidFill>
            <a:ln>
              <a:solidFill>
                <a:schemeClr val="bg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25604" name="矩形 24"/>
            <p:cNvSpPr>
              <a:spLocks noChangeArrowheads="1"/>
            </p:cNvSpPr>
            <p:nvPr/>
          </p:nvSpPr>
          <p:spPr bwMode="auto">
            <a:xfrm>
              <a:off x="1982475" y="839599"/>
              <a:ext cx="5344605" cy="19694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2400" b="1" dirty="0">
                  <a:solidFill>
                    <a:srgbClr val="FF6600"/>
                  </a:solidFill>
                </a:rPr>
                <a:t>        武松躲过老虎的三招后，转守为攻。“抡”“劈”等动词表现了武松急于求胜的心理。唯一的武器</a:t>
              </a:r>
              <a:r>
                <a:rPr lang="en-US" altLang="zh-CN" sz="2400" b="1" dirty="0">
                  <a:solidFill>
                    <a:srgbClr val="FF6600"/>
                  </a:solidFill>
                </a:rPr>
                <a:t>——</a:t>
              </a:r>
              <a:r>
                <a:rPr lang="zh-CN" altLang="en-US" sz="2400" b="1" dirty="0">
                  <a:solidFill>
                    <a:srgbClr val="FF6600"/>
                  </a:solidFill>
                </a:rPr>
                <a:t>哨棒折成两截，让武松处于危险的境地，故事发展到了高潮。</a:t>
              </a:r>
            </a:p>
          </p:txBody>
        </p:sp>
      </p:grpSp>
      <p:cxnSp>
        <p:nvCxnSpPr>
          <p:cNvPr id="12" name="直接连接符 11"/>
          <p:cNvCxnSpPr/>
          <p:nvPr/>
        </p:nvCxnSpPr>
        <p:spPr>
          <a:xfrm flipV="1">
            <a:off x="533400" y="1479550"/>
            <a:ext cx="7767638" cy="11113"/>
          </a:xfrm>
          <a:prstGeom prst="line">
            <a:avLst/>
          </a:prstGeom>
          <a:ln>
            <a:solidFill>
              <a:srgbClr val="FF66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 flipV="1">
            <a:off x="7042150" y="1044575"/>
            <a:ext cx="1447800" cy="11113"/>
          </a:xfrm>
          <a:prstGeom prst="line">
            <a:avLst/>
          </a:prstGeom>
          <a:ln>
            <a:solidFill>
              <a:srgbClr val="FF66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15714" name="currentIm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26720" y="2994552"/>
            <a:ext cx="2279275" cy="15723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1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8"/>
          <p:cNvSpPr>
            <a:spLocks noChangeArrowheads="1"/>
          </p:cNvSpPr>
          <p:nvPr/>
        </p:nvSpPr>
        <p:spPr bwMode="auto">
          <a:xfrm>
            <a:off x="547688" y="715963"/>
            <a:ext cx="8145462" cy="4081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 b="1">
                <a:latin typeface="楷体" pitchFamily="49" charset="-122"/>
                <a:ea typeface="楷体" pitchFamily="49" charset="-122"/>
              </a:rPr>
              <a:t>    武松又一跳，退了十步远。那只大虫恰好把两只前爪搭在武松面前。武松把半截哨棒丢在一边，两只手就势把大虫顶花皮揪住，按下地去。那只大虫想要挣扎，武松使尽气力按定，哪里肯放半点儿松！武松把脚往大虫面门上眼睛里只顾乱踢。那只大虫咆哮起来，不住地扒身底下的泥，扒起了两堆黄泥，成了一个土坑。武松把那只大虫一直按下黄泥坑里去。那只大虫叫武松弄得没有一些气力了。武松用左手紧紧地揪住大虫的顶花皮，空出右手来，提起铁锤般大小的拳头，使尽平生气力只顾打。</a:t>
            </a:r>
          </a:p>
        </p:txBody>
      </p:sp>
      <p:sp>
        <p:nvSpPr>
          <p:cNvPr id="6" name="椭圆 5"/>
          <p:cNvSpPr/>
          <p:nvPr/>
        </p:nvSpPr>
        <p:spPr>
          <a:xfrm>
            <a:off x="3141663" y="792163"/>
            <a:ext cx="338137" cy="369887"/>
          </a:xfrm>
          <a:prstGeom prst="ellipse">
            <a:avLst/>
          </a:prstGeom>
          <a:noFill/>
          <a:ln w="28575">
            <a:solidFill>
              <a:srgbClr val="FF66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7" name="椭圆 6"/>
          <p:cNvSpPr/>
          <p:nvPr/>
        </p:nvSpPr>
        <p:spPr>
          <a:xfrm>
            <a:off x="2501900" y="779463"/>
            <a:ext cx="339725" cy="369887"/>
          </a:xfrm>
          <a:prstGeom prst="ellipse">
            <a:avLst/>
          </a:prstGeom>
          <a:noFill/>
          <a:ln w="28575">
            <a:solidFill>
              <a:srgbClr val="FF66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3111500" y="1665288"/>
            <a:ext cx="339725" cy="369887"/>
          </a:xfrm>
          <a:prstGeom prst="ellipse">
            <a:avLst/>
          </a:prstGeom>
          <a:noFill/>
          <a:ln w="28575">
            <a:solidFill>
              <a:srgbClr val="FF66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7339013" y="1109663"/>
            <a:ext cx="665162" cy="555625"/>
          </a:xfrm>
          <a:prstGeom prst="ellipse">
            <a:avLst/>
          </a:prstGeom>
          <a:noFill/>
          <a:ln w="28575">
            <a:solidFill>
              <a:srgbClr val="FF66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2139950" y="1665288"/>
            <a:ext cx="423863" cy="369887"/>
          </a:xfrm>
          <a:prstGeom prst="ellipse">
            <a:avLst/>
          </a:prstGeom>
          <a:noFill/>
          <a:ln w="28575">
            <a:solidFill>
              <a:srgbClr val="FF66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>
            <a:off x="5854700" y="4283075"/>
            <a:ext cx="339725" cy="369888"/>
          </a:xfrm>
          <a:prstGeom prst="ellipse">
            <a:avLst/>
          </a:prstGeom>
          <a:noFill/>
          <a:ln w="28575">
            <a:solidFill>
              <a:srgbClr val="FF66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2" name="椭圆 11"/>
          <p:cNvSpPr/>
          <p:nvPr/>
        </p:nvSpPr>
        <p:spPr>
          <a:xfrm>
            <a:off x="2503488" y="2560638"/>
            <a:ext cx="338137" cy="369887"/>
          </a:xfrm>
          <a:prstGeom prst="ellipse">
            <a:avLst/>
          </a:prstGeom>
          <a:noFill/>
          <a:ln w="28575">
            <a:solidFill>
              <a:srgbClr val="FF66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>
            <a:off x="3348038" y="4283075"/>
            <a:ext cx="714375" cy="369888"/>
          </a:xfrm>
          <a:prstGeom prst="ellipse">
            <a:avLst/>
          </a:prstGeom>
          <a:noFill/>
          <a:ln w="28575">
            <a:solidFill>
              <a:srgbClr val="FF66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6" name="椭圆 15"/>
          <p:cNvSpPr/>
          <p:nvPr/>
        </p:nvSpPr>
        <p:spPr>
          <a:xfrm>
            <a:off x="887413" y="3432175"/>
            <a:ext cx="477837" cy="369888"/>
          </a:xfrm>
          <a:prstGeom prst="ellipse">
            <a:avLst/>
          </a:prstGeom>
          <a:noFill/>
          <a:ln w="28575">
            <a:solidFill>
              <a:srgbClr val="FF66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>
            <a:off x="3100388" y="3784600"/>
            <a:ext cx="339725" cy="498475"/>
          </a:xfrm>
          <a:prstGeom prst="ellipse">
            <a:avLst/>
          </a:prstGeom>
          <a:noFill/>
          <a:ln w="28575">
            <a:solidFill>
              <a:srgbClr val="FF66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grpSp>
        <p:nvGrpSpPr>
          <p:cNvPr id="2" name="组合 8"/>
          <p:cNvGrpSpPr>
            <a:grpSpLocks/>
          </p:cNvGrpSpPr>
          <p:nvPr/>
        </p:nvGrpSpPr>
        <p:grpSpPr bwMode="auto">
          <a:xfrm>
            <a:off x="1309688" y="1622425"/>
            <a:ext cx="6554787" cy="3617913"/>
            <a:chOff x="2212927" y="607220"/>
            <a:chExt cx="4803171" cy="4061748"/>
          </a:xfrm>
        </p:grpSpPr>
        <p:sp>
          <p:nvSpPr>
            <p:cNvPr id="19" name="云形标注 18"/>
            <p:cNvSpPr/>
            <p:nvPr/>
          </p:nvSpPr>
          <p:spPr>
            <a:xfrm>
              <a:off x="2212927" y="607220"/>
              <a:ext cx="4803171" cy="1728782"/>
            </a:xfrm>
            <a:prstGeom prst="cloudCallout">
              <a:avLst>
                <a:gd name="adj1" fmla="val -43246"/>
                <a:gd name="adj2" fmla="val -59195"/>
              </a:avLst>
            </a:prstGeom>
            <a:solidFill>
              <a:schemeClr val="bg1"/>
            </a:solidFill>
            <a:ln>
              <a:solidFill>
                <a:schemeClr val="bg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>
                <a:solidFill>
                  <a:srgbClr val="FF6600"/>
                </a:solidFill>
              </a:endParaRPr>
            </a:p>
          </p:txBody>
        </p:sp>
        <p:sp>
          <p:nvSpPr>
            <p:cNvPr id="26638" name="矩形 24"/>
            <p:cNvSpPr>
              <a:spLocks noChangeArrowheads="1"/>
            </p:cNvSpPr>
            <p:nvPr/>
          </p:nvSpPr>
          <p:spPr bwMode="auto">
            <a:xfrm>
              <a:off x="2671285" y="747682"/>
              <a:ext cx="4051426" cy="39212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2400" b="1">
                  <a:solidFill>
                    <a:srgbClr val="FF6600"/>
                  </a:solidFill>
                </a:rPr>
                <a:t>这段话生动地描写了武松赤手空拳与猛虎搏斗的场面，塑造出一个打虎英雄形象，让人看得惊心动魄。</a:t>
              </a:r>
            </a:p>
            <a:p>
              <a:endParaRPr lang="zh-CN" altLang="en-US" sz="2400" b="1">
                <a:solidFill>
                  <a:srgbClr val="FF6600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 nodeType="clickPar">
                      <p:stCondLst>
                        <p:cond delay="indefinite"/>
                      </p:stCondLst>
                      <p:childTnLst>
                        <p:par>
                          <p:cTn id="6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 nodeType="clickPar">
                      <p:stCondLst>
                        <p:cond delay="indefinite"/>
                      </p:stCondLst>
                      <p:childTnLst>
                        <p:par>
                          <p:cTn id="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6" grpId="0" animBg="1"/>
      <p:bldP spid="17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ext Box 3"/>
          <p:cNvSpPr txBox="1">
            <a:spLocks noChangeArrowheads="1"/>
          </p:cNvSpPr>
          <p:nvPr/>
        </p:nvSpPr>
        <p:spPr bwMode="auto">
          <a:xfrm>
            <a:off x="635000" y="935038"/>
            <a:ext cx="7912100" cy="738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zh-CN" altLang="en-US" sz="2800" b="1">
                <a:latin typeface="楷体" pitchFamily="49" charset="-122"/>
                <a:ea typeface="楷体" pitchFamily="49" charset="-122"/>
              </a:rPr>
              <a:t>  　</a:t>
            </a:r>
            <a:endParaRPr lang="zh-CN" altLang="en-US" sz="2400" b="1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673100" y="1735138"/>
            <a:ext cx="7700963" cy="286226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2400" b="1" dirty="0">
                <a:solidFill>
                  <a:srgbClr val="C00000"/>
                </a:solidFill>
                <a:latin typeface="+mn-ea"/>
                <a:ea typeface="+mn-ea"/>
              </a:rPr>
              <a:t>    武松闪过猛虎的进攻后，由防御转为进攻。“揪、按、踢、提、打”等几个字，字字千钧，虎虎生风，把武松打虎的场面写得有声有色，生动形象地凸显了武松打虎的英雄气概，淋漓尽致地刻画了武松勇武过人的高大形象。</a:t>
            </a:r>
          </a:p>
        </p:txBody>
      </p:sp>
      <p:sp>
        <p:nvSpPr>
          <p:cNvPr id="27651" name="矩形 7"/>
          <p:cNvSpPr>
            <a:spLocks noChangeArrowheads="1"/>
          </p:cNvSpPr>
          <p:nvPr/>
        </p:nvSpPr>
        <p:spPr bwMode="auto">
          <a:xfrm>
            <a:off x="1303338" y="1104900"/>
            <a:ext cx="7769225" cy="55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>
                <a:latin typeface="黑体" pitchFamily="49" charset="-122"/>
                <a:ea typeface="黑体" pitchFamily="49" charset="-122"/>
              </a:rPr>
              <a:t>武松打虎场面中的动词运用有什么表达效果？</a:t>
            </a:r>
          </a:p>
        </p:txBody>
      </p:sp>
      <p:pic>
        <p:nvPicPr>
          <p:cNvPr id="27652" name="Picture 9" descr="C:\Users\Administrator\Desktop\道德与法制\e252f8caa5c45daa236bbc27802d0871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4675" y="935038"/>
            <a:ext cx="895350" cy="879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1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6" grpId="0"/>
      <p:bldP spid="1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ext Box 3"/>
          <p:cNvSpPr txBox="1">
            <a:spLocks noChangeArrowheads="1"/>
          </p:cNvSpPr>
          <p:nvPr/>
        </p:nvSpPr>
        <p:spPr bwMode="auto">
          <a:xfrm>
            <a:off x="587375" y="1887538"/>
            <a:ext cx="8067675" cy="175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  　武松放了手，去树边找那条打折的哨棒，只怕大虫不死，用棒子又打了一回，眼看那大虫气儿都没了，才丢开哨棒。</a:t>
            </a:r>
          </a:p>
        </p:txBody>
      </p:sp>
      <p:grpSp>
        <p:nvGrpSpPr>
          <p:cNvPr id="3" name="组合 8"/>
          <p:cNvGrpSpPr>
            <a:grpSpLocks/>
          </p:cNvGrpSpPr>
          <p:nvPr/>
        </p:nvGrpSpPr>
        <p:grpSpPr bwMode="auto">
          <a:xfrm>
            <a:off x="1246188" y="985838"/>
            <a:ext cx="6365875" cy="728662"/>
            <a:chOff x="2212927" y="607220"/>
            <a:chExt cx="4803171" cy="1830972"/>
          </a:xfrm>
        </p:grpSpPr>
        <p:sp>
          <p:nvSpPr>
            <p:cNvPr id="9" name="云形标注 8"/>
            <p:cNvSpPr/>
            <p:nvPr/>
          </p:nvSpPr>
          <p:spPr>
            <a:xfrm>
              <a:off x="2212927" y="607220"/>
              <a:ext cx="4803171" cy="1727257"/>
            </a:xfrm>
            <a:prstGeom prst="cloudCallout">
              <a:avLst>
                <a:gd name="adj1" fmla="val -41426"/>
                <a:gd name="adj2" fmla="val 64985"/>
              </a:avLst>
            </a:prstGeom>
            <a:solidFill>
              <a:schemeClr val="bg1"/>
            </a:solidFill>
            <a:ln>
              <a:solidFill>
                <a:schemeClr val="bg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000"/>
            </a:p>
          </p:txBody>
        </p:sp>
        <p:sp>
          <p:nvSpPr>
            <p:cNvPr id="28676" name="矩形 24"/>
            <p:cNvSpPr>
              <a:spLocks noChangeArrowheads="1"/>
            </p:cNvSpPr>
            <p:nvPr/>
          </p:nvSpPr>
          <p:spPr bwMode="auto">
            <a:xfrm>
              <a:off x="2778806" y="658097"/>
              <a:ext cx="4051427" cy="17800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2000" b="1">
                  <a:solidFill>
                    <a:srgbClr val="FF6600"/>
                  </a:solidFill>
                </a:rPr>
                <a:t>老虎终于被武松打死了。这个细节描写突出武松的胆大心细，有勇有谋。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1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/>
          <p:cNvSpPr/>
          <p:nvPr/>
        </p:nvSpPr>
        <p:spPr>
          <a:xfrm>
            <a:off x="552450" y="1319213"/>
            <a:ext cx="8115300" cy="363696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zh-CN" altLang="en-US" sz="2400" b="1" dirty="0">
                <a:solidFill>
                  <a:srgbClr val="C00000"/>
                </a:solidFill>
                <a:latin typeface="+mn-ea"/>
                <a:ea typeface="+mn-ea"/>
              </a:rPr>
              <a:t>    武松手中唯一的武器是手中的哨棒，文中写到哨棒的地方就有十多处，每处所用的动词都不一样。如，“靠、提、拖、插、拿、抡、劈、丢”这些动词在不同的环境中，表达效果不同。“拖”是武松喝酒之后，经过一段时候奔走，酒力发作，力气有些松懈了，拖着哨棒更为省力一些。“抡、劈”形象地写出武松用哨棒与猛虎搏斗的英雄气势。总而言之，这些动词突出武松的豪放、倔强、英勇无畏的性格特点。</a:t>
            </a:r>
          </a:p>
        </p:txBody>
      </p:sp>
      <p:grpSp>
        <p:nvGrpSpPr>
          <p:cNvPr id="11" name="组合 16"/>
          <p:cNvGrpSpPr>
            <a:grpSpLocks/>
          </p:cNvGrpSpPr>
          <p:nvPr/>
        </p:nvGrpSpPr>
        <p:grpSpPr bwMode="auto">
          <a:xfrm>
            <a:off x="946150" y="687388"/>
            <a:ext cx="7212013" cy="1081087"/>
            <a:chOff x="3226927" y="924375"/>
            <a:chExt cx="6640589" cy="738764"/>
          </a:xfrm>
        </p:grpSpPr>
        <p:pic>
          <p:nvPicPr>
            <p:cNvPr id="29699" name="Picture 16" descr="C:\Users\Administrator\Desktop\对话框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26927" y="924375"/>
              <a:ext cx="6613414" cy="3816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9700" name="矩形 12"/>
            <p:cNvSpPr>
              <a:spLocks noChangeArrowheads="1"/>
            </p:cNvSpPr>
            <p:nvPr/>
          </p:nvSpPr>
          <p:spPr bwMode="auto">
            <a:xfrm>
              <a:off x="3380057" y="935554"/>
              <a:ext cx="6487459" cy="7275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2400" b="1" dirty="0">
                  <a:latin typeface="黑体" pitchFamily="49" charset="-122"/>
                  <a:ea typeface="黑体" pitchFamily="49" charset="-122"/>
                </a:rPr>
                <a:t>找出文中描写武松哨棒所用的动词，体会其妙处。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矩形 1"/>
          <p:cNvSpPr>
            <a:spLocks noChangeArrowheads="1"/>
          </p:cNvSpPr>
          <p:nvPr/>
        </p:nvSpPr>
        <p:spPr bwMode="auto">
          <a:xfrm>
            <a:off x="681038" y="1346200"/>
            <a:ext cx="7516812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    </a:t>
            </a:r>
            <a:r>
              <a:rPr lang="zh-CN" altLang="en-US" sz="2800" b="1" dirty="0">
                <a:latin typeface="黑体" pitchFamily="49" charset="-122"/>
                <a:ea typeface="黑体" pitchFamily="49" charset="-122"/>
              </a:rPr>
              <a:t>武松打虎是为民除害吗？为什么？</a:t>
            </a:r>
          </a:p>
        </p:txBody>
      </p:sp>
      <p:sp>
        <p:nvSpPr>
          <p:cNvPr id="7" name="矩形 8"/>
          <p:cNvSpPr>
            <a:spLocks noChangeArrowheads="1"/>
          </p:cNvSpPr>
          <p:nvPr/>
        </p:nvSpPr>
        <p:spPr bwMode="auto">
          <a:xfrm>
            <a:off x="703263" y="2116138"/>
            <a:ext cx="7924800" cy="193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2800" b="1" dirty="0">
                <a:solidFill>
                  <a:srgbClr val="C00000"/>
                </a:solidFill>
                <a:latin typeface="+mj-ea"/>
                <a:ea typeface="+mj-ea"/>
              </a:rPr>
              <a:t>    是。因为这只吊睛白额大虫一到天晚就出来伤人，已经伤了二三十条大汉性命。武松打死它，可以说是为民除掉了一害。</a:t>
            </a:r>
          </a:p>
        </p:txBody>
      </p:sp>
      <p:sp>
        <p:nvSpPr>
          <p:cNvPr id="30723" name="矩形 2"/>
          <p:cNvSpPr>
            <a:spLocks noChangeArrowheads="1"/>
          </p:cNvSpPr>
          <p:nvPr/>
        </p:nvSpPr>
        <p:spPr bwMode="auto">
          <a:xfrm>
            <a:off x="815975" y="788988"/>
            <a:ext cx="1979613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en-US" sz="2800" b="1">
                <a:solidFill>
                  <a:srgbClr val="36A436"/>
                </a:solidFill>
                <a:latin typeface="微软雅黑" pitchFamily="34" charset="-122"/>
                <a:ea typeface="微软雅黑" pitchFamily="34" charset="-122"/>
              </a:rPr>
              <a:t>讨论交流：</a:t>
            </a:r>
          </a:p>
        </p:txBody>
      </p:sp>
      <p:pic>
        <p:nvPicPr>
          <p:cNvPr id="30724" name="图片 24" descr="花盆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8950" y="831850"/>
            <a:ext cx="388938" cy="446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矩形 1"/>
          <p:cNvSpPr>
            <a:spLocks noChangeArrowheads="1"/>
          </p:cNvSpPr>
          <p:nvPr/>
        </p:nvSpPr>
        <p:spPr bwMode="auto">
          <a:xfrm>
            <a:off x="541338" y="1146175"/>
            <a:ext cx="8283575" cy="18462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2400" b="1" dirty="0">
                <a:latin typeface="+mn-ea"/>
                <a:ea typeface="+mn-ea"/>
              </a:rPr>
              <a:t>○按照故事的发展顺序，把下面的内容补充完整，再说说故</a:t>
            </a:r>
            <a:endParaRPr lang="en-US" altLang="zh-CN" sz="2400" b="1" dirty="0">
              <a:latin typeface="+mn-ea"/>
              <a:ea typeface="+mn-ea"/>
            </a:endParaRPr>
          </a:p>
          <a:p>
            <a:pPr>
              <a:lnSpc>
                <a:spcPct val="150000"/>
              </a:lnSpc>
              <a:defRPr/>
            </a:pPr>
            <a:r>
              <a:rPr lang="en-US" altLang="zh-CN" sz="2400" b="1" dirty="0">
                <a:latin typeface="+mn-ea"/>
                <a:ea typeface="+mn-ea"/>
              </a:rPr>
              <a:t>  </a:t>
            </a:r>
            <a:r>
              <a:rPr lang="zh-CN" altLang="en-US" sz="2400" b="1" dirty="0">
                <a:latin typeface="+mn-ea"/>
                <a:ea typeface="+mn-ea"/>
              </a:rPr>
              <a:t>事的主要内容。</a:t>
            </a:r>
          </a:p>
          <a:p>
            <a:pPr>
              <a:lnSpc>
                <a:spcPct val="150000"/>
              </a:lnSpc>
              <a:defRPr/>
            </a:pPr>
            <a:endParaRPr lang="zh-CN" altLang="en-US" sz="2800" b="1" dirty="0">
              <a:latin typeface="+mn-ea"/>
              <a:ea typeface="+mn-ea"/>
            </a:endParaRPr>
          </a:p>
        </p:txBody>
      </p:sp>
      <p:sp>
        <p:nvSpPr>
          <p:cNvPr id="31746" name="Text Box 5"/>
          <p:cNvSpPr txBox="1">
            <a:spLocks noChangeArrowheads="1"/>
          </p:cNvSpPr>
          <p:nvPr/>
        </p:nvSpPr>
        <p:spPr bwMode="auto">
          <a:xfrm>
            <a:off x="701675" y="2590800"/>
            <a:ext cx="812323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>
                <a:latin typeface="楷体" pitchFamily="49" charset="-122"/>
                <a:ea typeface="楷体" pitchFamily="49" charset="-122"/>
              </a:rPr>
              <a:t> 喝酒</a:t>
            </a:r>
            <a:r>
              <a:rPr lang="en-US" altLang="zh-CN" sz="2800" b="1">
                <a:latin typeface="楷体" pitchFamily="49" charset="-122"/>
                <a:ea typeface="楷体" pitchFamily="49" charset="-122"/>
              </a:rPr>
              <a:t>——</a:t>
            </a:r>
            <a:r>
              <a:rPr lang="zh-CN" altLang="en-US" sz="2800" b="1">
                <a:latin typeface="楷体" pitchFamily="49" charset="-122"/>
                <a:ea typeface="楷体" pitchFamily="49" charset="-122"/>
              </a:rPr>
              <a:t>（    ）</a:t>
            </a:r>
            <a:r>
              <a:rPr lang="en-US" altLang="zh-CN" sz="2800" b="1">
                <a:latin typeface="楷体" pitchFamily="49" charset="-122"/>
                <a:ea typeface="楷体" pitchFamily="49" charset="-122"/>
              </a:rPr>
              <a:t>——</a:t>
            </a:r>
            <a:r>
              <a:rPr lang="zh-CN" altLang="en-US" sz="2800" b="1">
                <a:latin typeface="楷体" pitchFamily="49" charset="-122"/>
                <a:ea typeface="楷体" pitchFamily="49" charset="-122"/>
              </a:rPr>
              <a:t>（    ）</a:t>
            </a:r>
            <a:r>
              <a:rPr lang="en-US" altLang="zh-CN" sz="2800" b="1">
                <a:latin typeface="楷体" pitchFamily="49" charset="-122"/>
                <a:ea typeface="楷体" pitchFamily="49" charset="-122"/>
              </a:rPr>
              <a:t>——</a:t>
            </a:r>
            <a:r>
              <a:rPr lang="zh-CN" altLang="en-US" sz="2800" b="1">
                <a:latin typeface="楷体" pitchFamily="49" charset="-122"/>
                <a:ea typeface="楷体" pitchFamily="49" charset="-122"/>
              </a:rPr>
              <a:t>（    ）</a:t>
            </a:r>
          </a:p>
        </p:txBody>
      </p:sp>
      <p:grpSp>
        <p:nvGrpSpPr>
          <p:cNvPr id="2" name="组合 4"/>
          <p:cNvGrpSpPr>
            <a:grpSpLocks/>
          </p:cNvGrpSpPr>
          <p:nvPr/>
        </p:nvGrpSpPr>
        <p:grpSpPr bwMode="auto">
          <a:xfrm>
            <a:off x="6994525" y="688975"/>
            <a:ext cx="1943100" cy="485775"/>
            <a:chOff x="6664335" y="735569"/>
            <a:chExt cx="2150144" cy="643411"/>
          </a:xfrm>
        </p:grpSpPr>
        <p:pic>
          <p:nvPicPr>
            <p:cNvPr id="31748" name="Picture 12" descr="C:\Users\Administrator\Desktop\81c83b3069976615a5dcb33b58b7eb2a.png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85397" y="735569"/>
              <a:ext cx="2095639" cy="6434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1749" name="矩形 7"/>
            <p:cNvSpPr>
              <a:spLocks noChangeArrowheads="1"/>
            </p:cNvSpPr>
            <p:nvPr/>
          </p:nvSpPr>
          <p:spPr bwMode="auto">
            <a:xfrm>
              <a:off x="6664335" y="882133"/>
              <a:ext cx="2150144" cy="4487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en-US" sz="1600" b="1">
                  <a:solidFill>
                    <a:srgbClr val="000000"/>
                  </a:solidFill>
                  <a:latin typeface="仿宋" pitchFamily="49" charset="-122"/>
                  <a:ea typeface="仿宋" pitchFamily="49" charset="-122"/>
                </a:rPr>
                <a:t>这是课后第</a:t>
              </a:r>
              <a:r>
                <a:rPr lang="en-US" altLang="zh-CN" sz="1600" b="1">
                  <a:solidFill>
                    <a:srgbClr val="000000"/>
                  </a:solidFill>
                  <a:latin typeface="仿宋" pitchFamily="49" charset="-122"/>
                  <a:ea typeface="仿宋" pitchFamily="49" charset="-122"/>
                </a:rPr>
                <a:t>2</a:t>
              </a:r>
              <a:r>
                <a:rPr lang="zh-CN" altLang="en-US" sz="1600" b="1">
                  <a:solidFill>
                    <a:srgbClr val="000000"/>
                  </a:solidFill>
                  <a:latin typeface="仿宋" pitchFamily="49" charset="-122"/>
                  <a:ea typeface="仿宋" pitchFamily="49" charset="-122"/>
                </a:rPr>
                <a:t>题哦！</a:t>
              </a:r>
            </a:p>
          </p:txBody>
        </p:sp>
      </p:grpSp>
      <p:sp>
        <p:nvSpPr>
          <p:cNvPr id="12" name="矩形 11"/>
          <p:cNvSpPr>
            <a:spLocks noChangeArrowheads="1"/>
          </p:cNvSpPr>
          <p:nvPr/>
        </p:nvSpPr>
        <p:spPr bwMode="auto">
          <a:xfrm>
            <a:off x="2659063" y="2682875"/>
            <a:ext cx="9048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2800" b="1" dirty="0">
                <a:solidFill>
                  <a:srgbClr val="C00000"/>
                </a:solidFill>
                <a:latin typeface="+mj-ea"/>
                <a:ea typeface="+mj-ea"/>
              </a:rPr>
              <a:t>上冈</a:t>
            </a:r>
            <a:endParaRPr lang="zh-CN" altLang="en-US" sz="2800" dirty="0">
              <a:solidFill>
                <a:srgbClr val="C00000"/>
              </a:solidFill>
              <a:latin typeface="+mj-ea"/>
              <a:ea typeface="+mj-ea"/>
            </a:endParaRPr>
          </a:p>
        </p:txBody>
      </p:sp>
      <p:sp>
        <p:nvSpPr>
          <p:cNvPr id="13" name="矩形 12"/>
          <p:cNvSpPr>
            <a:spLocks noChangeArrowheads="1"/>
          </p:cNvSpPr>
          <p:nvPr/>
        </p:nvSpPr>
        <p:spPr bwMode="auto">
          <a:xfrm>
            <a:off x="4838700" y="2698750"/>
            <a:ext cx="90646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2800" b="1" dirty="0">
                <a:solidFill>
                  <a:srgbClr val="C00000"/>
                </a:solidFill>
                <a:latin typeface="+mj-ea"/>
                <a:ea typeface="+mj-ea"/>
              </a:rPr>
              <a:t>打虎</a:t>
            </a:r>
            <a:endParaRPr lang="zh-CN" altLang="en-US" sz="2800" dirty="0">
              <a:solidFill>
                <a:srgbClr val="C00000"/>
              </a:solidFill>
              <a:latin typeface="+mj-ea"/>
              <a:ea typeface="+mj-ea"/>
            </a:endParaRPr>
          </a:p>
        </p:txBody>
      </p:sp>
      <p:sp>
        <p:nvSpPr>
          <p:cNvPr id="14" name="矩形 13"/>
          <p:cNvSpPr>
            <a:spLocks noChangeArrowheads="1"/>
          </p:cNvSpPr>
          <p:nvPr/>
        </p:nvSpPr>
        <p:spPr bwMode="auto">
          <a:xfrm>
            <a:off x="6962775" y="2695575"/>
            <a:ext cx="906463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2800" b="1">
                <a:solidFill>
                  <a:srgbClr val="C00000"/>
                </a:solidFill>
                <a:latin typeface="+mj-ea"/>
                <a:ea typeface="+mj-ea"/>
              </a:rPr>
              <a:t>下冈</a:t>
            </a:r>
            <a:endParaRPr lang="zh-CN" altLang="en-US" sz="2800">
              <a:solidFill>
                <a:srgbClr val="C00000"/>
              </a:solidFill>
              <a:latin typeface="+mj-ea"/>
              <a:ea typeface="+mj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6" descr="C:\Users\Administrator\Desktop\可改图标 - 副本\结构主旨22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78213" y="57150"/>
            <a:ext cx="2187575" cy="581025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grpSp>
        <p:nvGrpSpPr>
          <p:cNvPr id="2" name="组合 13"/>
          <p:cNvGrpSpPr/>
          <p:nvPr/>
        </p:nvGrpSpPr>
        <p:grpSpPr>
          <a:xfrm>
            <a:off x="392670" y="849980"/>
            <a:ext cx="1772205" cy="531209"/>
            <a:chOff x="854820" y="1213040"/>
            <a:chExt cx="1772205" cy="531209"/>
          </a:xfrm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grpSpPr>
        <p:sp>
          <p:nvSpPr>
            <p:cNvPr id="16" name="圆角矩形 15"/>
            <p:cNvSpPr/>
            <p:nvPr/>
          </p:nvSpPr>
          <p:spPr>
            <a:xfrm>
              <a:off x="906463" y="1213040"/>
              <a:ext cx="1667986" cy="531209"/>
            </a:xfrm>
            <a:prstGeom prst="roundRect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tint val="66000"/>
                    <a:satMod val="160000"/>
                  </a:schemeClr>
                </a:gs>
                <a:gs pos="50000">
                  <a:schemeClr val="accent1">
                    <a:lumMod val="60000"/>
                    <a:lumOff val="40000"/>
                    <a:tint val="44500"/>
                    <a:satMod val="160000"/>
                  </a:schemeClr>
                </a:gs>
                <a:gs pos="100000">
                  <a:schemeClr val="accent1">
                    <a:lumMod val="60000"/>
                    <a:lumOff val="40000"/>
                    <a:tint val="23500"/>
                    <a:satMod val="160000"/>
                  </a:schemeClr>
                </a:gs>
              </a:gsLst>
              <a:lin ang="5400000" scaled="1"/>
              <a:tileRect/>
            </a:gradFill>
            <a:ln>
              <a:solidFill>
                <a:schemeClr val="accent3">
                  <a:lumMod val="75000"/>
                </a:schemeClr>
              </a:solidFill>
            </a:ln>
            <a:effectLst>
              <a:softEdge rad="31750"/>
            </a:effectLst>
          </p:spPr>
          <p:txBody>
            <a:bodyPr wrap="none">
              <a:spAutoFit/>
            </a:bodyPr>
            <a:lstStyle/>
            <a:p>
              <a:pPr defTabSz="16002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zh-CN" altLang="en-US" sz="2800" b="1" dirty="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  <a:effectLst>
                    <a:glow rad="101600">
                      <a:schemeClr val="bg1">
                        <a:alpha val="60000"/>
                      </a:schemeClr>
                    </a:glo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课文结构</a:t>
              </a:r>
            </a:p>
          </p:txBody>
        </p:sp>
        <p:sp>
          <p:nvSpPr>
            <p:cNvPr id="18" name="直线连接符 21"/>
            <p:cNvSpPr>
              <a:spLocks noChangeShapeType="1"/>
            </p:cNvSpPr>
            <p:nvPr/>
          </p:nvSpPr>
          <p:spPr bwMode="auto">
            <a:xfrm flipV="1">
              <a:off x="854820" y="1717378"/>
              <a:ext cx="1772205" cy="0"/>
            </a:xfrm>
            <a:prstGeom prst="line">
              <a:avLst/>
            </a:prstGeom>
            <a:noFill/>
            <a:ln w="38100">
              <a:solidFill>
                <a:schemeClr val="accent1">
                  <a:lumMod val="60000"/>
                  <a:lumOff val="40000"/>
                </a:schemeClr>
              </a:solidFill>
              <a:prstDash val="sysDash"/>
              <a:round/>
            </a:ln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/>
            </a:p>
          </p:txBody>
        </p:sp>
      </p:grpSp>
      <p:sp>
        <p:nvSpPr>
          <p:cNvPr id="47108" name="矩形 1"/>
          <p:cNvSpPr>
            <a:spLocks noChangeArrowheads="1"/>
          </p:cNvSpPr>
          <p:nvPr/>
        </p:nvSpPr>
        <p:spPr bwMode="auto">
          <a:xfrm>
            <a:off x="1335088" y="1790700"/>
            <a:ext cx="596900" cy="255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endParaRPr lang="zh-CN" altLang="en-US" sz="3200" b="1">
              <a:solidFill>
                <a:srgbClr val="FF0000"/>
              </a:solidFill>
              <a:latin typeface="黑体" pitchFamily="49" charset="-122"/>
              <a:ea typeface="黑体" pitchFamily="49" charset="-122"/>
            </a:endParaRPr>
          </a:p>
          <a:p>
            <a:r>
              <a:rPr lang="zh-CN" altLang="en-US" sz="32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景</a:t>
            </a:r>
            <a:endParaRPr lang="en-US" altLang="zh-CN" sz="3200" b="1">
              <a:solidFill>
                <a:srgbClr val="FF0000"/>
              </a:solidFill>
              <a:latin typeface="黑体" pitchFamily="49" charset="-122"/>
              <a:ea typeface="黑体" pitchFamily="49" charset="-122"/>
            </a:endParaRPr>
          </a:p>
          <a:p>
            <a:r>
              <a:rPr lang="zh-CN" altLang="en-US" sz="32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阳</a:t>
            </a:r>
            <a:endParaRPr lang="en-US" altLang="zh-CN" sz="3200" b="1">
              <a:solidFill>
                <a:srgbClr val="FF0000"/>
              </a:solidFill>
              <a:latin typeface="黑体" pitchFamily="49" charset="-122"/>
              <a:ea typeface="黑体" pitchFamily="49" charset="-122"/>
            </a:endParaRPr>
          </a:p>
          <a:p>
            <a:r>
              <a:rPr lang="zh-CN" altLang="en-US" sz="32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冈</a:t>
            </a:r>
          </a:p>
          <a:p>
            <a:pPr>
              <a:buFont typeface="Arial" pitchFamily="34" charset="0"/>
              <a:buNone/>
            </a:pPr>
            <a:r>
              <a:rPr lang="zh-CN" altLang="en-US" sz="32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 </a:t>
            </a:r>
          </a:p>
        </p:txBody>
      </p:sp>
      <p:sp>
        <p:nvSpPr>
          <p:cNvPr id="47110" name="Rectangle 1"/>
          <p:cNvSpPr>
            <a:spLocks noChangeArrowheads="1"/>
          </p:cNvSpPr>
          <p:nvPr/>
        </p:nvSpPr>
        <p:spPr bwMode="auto">
          <a:xfrm>
            <a:off x="6778625" y="1381125"/>
            <a:ext cx="1090613" cy="304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indent="266700" eaLnBrk="0" hangingPunct="0">
              <a:lnSpc>
                <a:spcPct val="150000"/>
              </a:lnSpc>
            </a:pPr>
            <a:r>
              <a:rPr lang="zh-CN" altLang="en-US" sz="32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英</a:t>
            </a:r>
            <a:endParaRPr lang="en-US" altLang="zh-CN" sz="3200" b="1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  <a:p>
            <a:pPr indent="266700" eaLnBrk="0" hangingPunct="0">
              <a:lnSpc>
                <a:spcPct val="150000"/>
              </a:lnSpc>
            </a:pPr>
            <a:r>
              <a:rPr lang="zh-CN" altLang="en-US" sz="32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雄</a:t>
            </a:r>
            <a:endParaRPr lang="en-US" altLang="zh-CN" sz="3200" b="1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  <a:p>
            <a:pPr indent="266700" eaLnBrk="0" hangingPunct="0">
              <a:lnSpc>
                <a:spcPct val="150000"/>
              </a:lnSpc>
            </a:pPr>
            <a:r>
              <a:rPr lang="zh-CN" altLang="en-US" sz="32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性</a:t>
            </a:r>
            <a:endParaRPr lang="en-US" altLang="zh-CN" sz="3200" b="1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  <a:p>
            <a:pPr indent="266700" eaLnBrk="0" hangingPunct="0">
              <a:lnSpc>
                <a:spcPct val="150000"/>
              </a:lnSpc>
            </a:pPr>
            <a:r>
              <a:rPr lang="zh-CN" altLang="en-US" sz="32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格</a:t>
            </a:r>
          </a:p>
        </p:txBody>
      </p:sp>
      <p:sp>
        <p:nvSpPr>
          <p:cNvPr id="47112" name="矩形 16"/>
          <p:cNvSpPr>
            <a:spLocks noChangeArrowheads="1"/>
          </p:cNvSpPr>
          <p:nvPr/>
        </p:nvSpPr>
        <p:spPr bwMode="auto">
          <a:xfrm>
            <a:off x="2886075" y="1171575"/>
            <a:ext cx="4411663" cy="338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8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喝酒</a:t>
            </a:r>
            <a:r>
              <a:rPr lang="en-US" altLang="zh-CN" sz="28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——</a:t>
            </a:r>
            <a:r>
              <a:rPr lang="zh-CN" altLang="en-US" sz="28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豪爽固执</a:t>
            </a:r>
          </a:p>
          <a:p>
            <a:pPr>
              <a:lnSpc>
                <a:spcPct val="200000"/>
              </a:lnSpc>
            </a:pPr>
            <a:r>
              <a:rPr lang="zh-CN" altLang="en-US" sz="28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上冈</a:t>
            </a:r>
            <a:r>
              <a:rPr lang="en-US" altLang="zh-CN" sz="28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——</a:t>
            </a:r>
            <a:r>
              <a:rPr lang="zh-CN" altLang="en-US" sz="28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勇敢倔强</a:t>
            </a:r>
          </a:p>
          <a:p>
            <a:pPr>
              <a:lnSpc>
                <a:spcPct val="200000"/>
              </a:lnSpc>
            </a:pPr>
            <a:r>
              <a:rPr lang="zh-CN" altLang="en-US" sz="28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打虎</a:t>
            </a:r>
            <a:r>
              <a:rPr lang="en-US" altLang="zh-CN" sz="28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——</a:t>
            </a:r>
            <a:r>
              <a:rPr lang="zh-CN" altLang="en-US" sz="28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勇猛机敏</a:t>
            </a:r>
          </a:p>
          <a:p>
            <a:pPr>
              <a:lnSpc>
                <a:spcPct val="200000"/>
              </a:lnSpc>
            </a:pPr>
            <a:r>
              <a:rPr lang="zh-CN" altLang="en-US" sz="28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下冈</a:t>
            </a:r>
            <a:r>
              <a:rPr lang="en-US" altLang="zh-CN" sz="28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——</a:t>
            </a:r>
            <a:r>
              <a:rPr lang="zh-CN" altLang="en-US" sz="28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冷静理智</a:t>
            </a:r>
          </a:p>
        </p:txBody>
      </p:sp>
      <p:sp>
        <p:nvSpPr>
          <p:cNvPr id="47115" name="左大括号 1794"/>
          <p:cNvSpPr>
            <a:spLocks/>
          </p:cNvSpPr>
          <p:nvPr/>
        </p:nvSpPr>
        <p:spPr bwMode="auto">
          <a:xfrm>
            <a:off x="2165350" y="1571625"/>
            <a:ext cx="557213" cy="2774950"/>
          </a:xfrm>
          <a:prstGeom prst="leftBrace">
            <a:avLst>
              <a:gd name="adj1" fmla="val 22502"/>
              <a:gd name="adj2" fmla="val 45088"/>
            </a:avLst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47118" name="左大括号 1794"/>
          <p:cNvSpPr>
            <a:spLocks/>
          </p:cNvSpPr>
          <p:nvPr/>
        </p:nvSpPr>
        <p:spPr bwMode="auto">
          <a:xfrm rot="10800000">
            <a:off x="6308725" y="1571625"/>
            <a:ext cx="469900" cy="2733675"/>
          </a:xfrm>
          <a:prstGeom prst="leftBrace">
            <a:avLst>
              <a:gd name="adj1" fmla="val 22435"/>
              <a:gd name="adj2" fmla="val 45088"/>
            </a:avLst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71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7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7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71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7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7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71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7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7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47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47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08" grpId="0"/>
      <p:bldP spid="47110" grpId="0"/>
      <p:bldP spid="47112" grpId="0"/>
      <p:bldP spid="47115" grpId="0" animBg="1"/>
      <p:bldP spid="47118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内容占位符 2"/>
          <p:cNvSpPr txBox="1">
            <a:spLocks noChangeArrowheads="1"/>
          </p:cNvSpPr>
          <p:nvPr/>
        </p:nvSpPr>
        <p:spPr bwMode="auto">
          <a:xfrm>
            <a:off x="695325" y="1695450"/>
            <a:ext cx="7924800" cy="1831975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indent="622300"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zh-CN" altLang="en-US" sz="2800" b="1" dirty="0" smtClean="0">
                <a:solidFill>
                  <a:srgbClr val="000000"/>
                </a:solidFill>
                <a:latin typeface="+mj-ea"/>
                <a:ea typeface="+mj-ea"/>
                <a:sym typeface="Calibri" panose="020F0502020204030204" pitchFamily="34" charset="0"/>
              </a:rPr>
              <a:t>课文叙述了武松在阳谷县的一家酒店内开怀畅饮，不听店家的劝告，趁着酒兴上了景阳冈，赤手空拳打死猛虎的故事，</a:t>
            </a:r>
            <a:r>
              <a:rPr lang="zh-CN" altLang="en-US" sz="2800" b="1" dirty="0" smtClean="0">
                <a:solidFill>
                  <a:srgbClr val="FF0000"/>
                </a:solidFill>
                <a:latin typeface="+mj-ea"/>
                <a:ea typeface="+mj-ea"/>
                <a:sym typeface="Calibri" panose="020F0502020204030204" pitchFamily="34" charset="0"/>
              </a:rPr>
              <a:t>表现了武松豪放倔强、勇猛机敏的英雄性格。 </a:t>
            </a:r>
          </a:p>
        </p:txBody>
      </p:sp>
      <p:grpSp>
        <p:nvGrpSpPr>
          <p:cNvPr id="2" name="组合 8"/>
          <p:cNvGrpSpPr/>
          <p:nvPr/>
        </p:nvGrpSpPr>
        <p:grpSpPr>
          <a:xfrm>
            <a:off x="445246" y="969320"/>
            <a:ext cx="1772205" cy="531209"/>
            <a:chOff x="854820" y="1213040"/>
            <a:chExt cx="1772205" cy="531209"/>
          </a:xfrm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grpSpPr>
        <p:sp>
          <p:nvSpPr>
            <p:cNvPr id="10" name="圆角矩形 9"/>
            <p:cNvSpPr/>
            <p:nvPr/>
          </p:nvSpPr>
          <p:spPr>
            <a:xfrm>
              <a:off x="906463" y="1213040"/>
              <a:ext cx="1667986" cy="531209"/>
            </a:xfrm>
            <a:prstGeom prst="roundRect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tint val="66000"/>
                    <a:satMod val="160000"/>
                  </a:schemeClr>
                </a:gs>
                <a:gs pos="50000">
                  <a:schemeClr val="accent1">
                    <a:lumMod val="60000"/>
                    <a:lumOff val="40000"/>
                    <a:tint val="44500"/>
                    <a:satMod val="160000"/>
                  </a:schemeClr>
                </a:gs>
                <a:gs pos="100000">
                  <a:schemeClr val="accent1">
                    <a:lumMod val="60000"/>
                    <a:lumOff val="40000"/>
                    <a:tint val="23500"/>
                    <a:satMod val="160000"/>
                  </a:schemeClr>
                </a:gs>
              </a:gsLst>
              <a:lin ang="5400000" scaled="1"/>
              <a:tileRect/>
            </a:gradFill>
            <a:ln>
              <a:solidFill>
                <a:schemeClr val="accent3">
                  <a:lumMod val="75000"/>
                </a:schemeClr>
              </a:solidFill>
            </a:ln>
            <a:effectLst>
              <a:softEdge rad="31750"/>
            </a:effectLst>
          </p:spPr>
          <p:txBody>
            <a:bodyPr wrap="none">
              <a:spAutoFit/>
            </a:bodyPr>
            <a:lstStyle/>
            <a:p>
              <a:pPr defTabSz="16002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zh-CN" altLang="en-US" sz="2800" b="1" dirty="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  <a:effectLst>
                    <a:glow rad="101600">
                      <a:schemeClr val="bg1">
                        <a:alpha val="60000"/>
                      </a:schemeClr>
                    </a:glo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课文主旨</a:t>
              </a:r>
            </a:p>
          </p:txBody>
        </p:sp>
        <p:sp>
          <p:nvSpPr>
            <p:cNvPr id="11" name="直线连接符 21"/>
            <p:cNvSpPr>
              <a:spLocks noChangeShapeType="1"/>
            </p:cNvSpPr>
            <p:nvPr/>
          </p:nvSpPr>
          <p:spPr bwMode="auto">
            <a:xfrm flipV="1">
              <a:off x="854820" y="1717378"/>
              <a:ext cx="1772205" cy="0"/>
            </a:xfrm>
            <a:prstGeom prst="line">
              <a:avLst/>
            </a:prstGeom>
            <a:noFill/>
            <a:ln w="38100">
              <a:solidFill>
                <a:schemeClr val="accent1">
                  <a:lumMod val="60000"/>
                  <a:lumOff val="40000"/>
                </a:schemeClr>
              </a:solidFill>
              <a:prstDash val="sysDash"/>
              <a:round/>
            </a:ln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0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7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53693" y="894587"/>
            <a:ext cx="5477370" cy="286697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" name="Picture 2" descr="C:\Users\Administrator\Desktop\可改图标 - 副本\品读释疑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33750" y="61913"/>
            <a:ext cx="2571750" cy="698108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28675" name="Rectangle 1"/>
          <p:cNvSpPr>
            <a:spLocks noChangeArrowheads="1"/>
          </p:cNvSpPr>
          <p:nvPr/>
        </p:nvSpPr>
        <p:spPr bwMode="auto">
          <a:xfrm>
            <a:off x="957263" y="4203700"/>
            <a:ext cx="7899400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eaLnBrk="0" hangingPunct="0">
              <a:lnSpc>
                <a:spcPct val="150000"/>
              </a:lnSpc>
            </a:pPr>
            <a:r>
              <a:rPr lang="zh-CN" altLang="en-US" sz="2400" b="1" dirty="0">
                <a:latin typeface="微软雅黑" pitchFamily="34" charset="-122"/>
                <a:ea typeface="微软雅黑" pitchFamily="34" charset="-122"/>
              </a:rPr>
              <a:t>作者通过武松打虎的故事，表现了武松怎样的英雄性格？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86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5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7" name="Picture 1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3238" y="649288"/>
            <a:ext cx="8181975" cy="3984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矩形 11"/>
          <p:cNvSpPr>
            <a:spLocks noChangeArrowheads="1"/>
          </p:cNvSpPr>
          <p:nvPr/>
        </p:nvSpPr>
        <p:spPr bwMode="auto">
          <a:xfrm>
            <a:off x="1320800" y="1063625"/>
            <a:ext cx="6964363" cy="560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400" b="1" dirty="0">
                <a:solidFill>
                  <a:srgbClr val="0066FF"/>
                </a:solidFill>
                <a:latin typeface="黑体" pitchFamily="49" charset="-122"/>
                <a:ea typeface="黑体" pitchFamily="49" charset="-122"/>
              </a:rPr>
              <a:t>通过动作描写刻画人物性格</a:t>
            </a:r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758825" y="1633538"/>
            <a:ext cx="7905750" cy="292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indent="536575">
              <a:lnSpc>
                <a:spcPct val="130000"/>
              </a:lnSpc>
            </a:pPr>
            <a:r>
              <a:rPr lang="zh-CN" altLang="en-US" sz="2400" b="1" dirty="0">
                <a:latin typeface="Times New Roman" pitchFamily="18" charset="0"/>
              </a:rPr>
              <a:t>动作描写是刻画人物的重要方法之一。课文就成功地运用“揪、按、踢、提、打”等一系列动词，把武松打虎的场面描写得有声有色。运用动作描写刻画人物时要注意：</a:t>
            </a:r>
            <a:r>
              <a:rPr lang="en-US" altLang="zh-CN" sz="2400" b="1" dirty="0">
                <a:latin typeface="Times New Roman" pitchFamily="18" charset="0"/>
              </a:rPr>
              <a:t>1.</a:t>
            </a:r>
            <a:r>
              <a:rPr lang="zh-CN" altLang="en-US" sz="2400" b="1" dirty="0">
                <a:latin typeface="Times New Roman" pitchFamily="18" charset="0"/>
              </a:rPr>
              <a:t>动作描写要符合人物的身份。</a:t>
            </a:r>
            <a:r>
              <a:rPr lang="en-US" altLang="zh-CN" sz="2400" b="1" dirty="0">
                <a:latin typeface="Times New Roman" pitchFamily="18" charset="0"/>
              </a:rPr>
              <a:t>2.</a:t>
            </a:r>
            <a:r>
              <a:rPr lang="zh-CN" altLang="en-US" sz="2400" b="1" dirty="0">
                <a:latin typeface="Times New Roman" pitchFamily="18" charset="0"/>
              </a:rPr>
              <a:t>动作描写要有连贯性。</a:t>
            </a:r>
            <a:r>
              <a:rPr lang="en-US" altLang="zh-CN" sz="2400" b="1" dirty="0">
                <a:latin typeface="Times New Roman" pitchFamily="18" charset="0"/>
              </a:rPr>
              <a:t>3.</a:t>
            </a:r>
            <a:r>
              <a:rPr lang="zh-CN" altLang="en-US" sz="2400" b="1" dirty="0">
                <a:latin typeface="Times New Roman" pitchFamily="18" charset="0"/>
              </a:rPr>
              <a:t>在动词前加上修饰成分，可以把动作写得更传神，更生动，更有意味。</a:t>
            </a:r>
            <a:endParaRPr lang="zh-CN" alt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274638" y="669925"/>
            <a:ext cx="14478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zh-CN" sz="2800" b="1">
                <a:solidFill>
                  <a:srgbClr val="0066FF"/>
                </a:solidFill>
                <a:latin typeface="黑体" pitchFamily="49" charset="-122"/>
                <a:ea typeface="黑体" pitchFamily="49" charset="-122"/>
              </a:rPr>
              <a:t>举例：</a:t>
            </a:r>
            <a:r>
              <a:rPr lang="en-US" altLang="zh-CN" sz="2800" b="1">
                <a:solidFill>
                  <a:srgbClr val="0066FF"/>
                </a:solidFill>
                <a:latin typeface="黑体" pitchFamily="49" charset="-122"/>
                <a:ea typeface="黑体" pitchFamily="49" charset="-122"/>
              </a:rPr>
              <a:t> </a:t>
            </a:r>
            <a:endParaRPr lang="zh-CN" altLang="zh-CN" sz="2800">
              <a:solidFill>
                <a:srgbClr val="0066FF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463550" y="1050925"/>
            <a:ext cx="8469313" cy="3970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indent="444500">
              <a:lnSpc>
                <a:spcPct val="150000"/>
              </a:lnSpc>
            </a:pPr>
            <a:r>
              <a:rPr lang="zh-CN" altLang="en-US" sz="24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我脱掉鞋，跳进溪水里。水凉凉的，真舒服。我们睁大眼睛，在溪水里东张西望，刚看见一只小螃蟹，还没来得及伸手，它就溜走了。我们只好搬开石块，寻找“目标”。哇！一只大螃蟹挥舞着大钳子，好像在向我示威呢！我才不怕你呢！我眼疾手快，紧紧地把它抓在手中。可大螃蟹用一只大钳子死死地抓住我的手指，痛得我急忙甩手，可它就是不松口。没办法，我把螃蟹放回水中，它一松口，我马上抽出手指。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763588" y="1330325"/>
            <a:ext cx="1627187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0066FF"/>
                </a:solidFill>
                <a:latin typeface="黑体" pitchFamily="49" charset="-122"/>
                <a:ea typeface="黑体" pitchFamily="49" charset="-122"/>
              </a:rPr>
              <a:t>练一练：</a:t>
            </a:r>
          </a:p>
        </p:txBody>
      </p:sp>
      <p:sp>
        <p:nvSpPr>
          <p:cNvPr id="5" name="矩形 4"/>
          <p:cNvSpPr/>
          <p:nvPr/>
        </p:nvSpPr>
        <p:spPr>
          <a:xfrm>
            <a:off x="860425" y="2009775"/>
            <a:ext cx="7615238" cy="193040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624205">
              <a:lnSpc>
                <a:spcPct val="150000"/>
              </a:lnSpc>
              <a:defRPr/>
            </a:pPr>
            <a:r>
              <a:rPr lang="zh-CN" altLang="en-US" sz="2800" b="1" dirty="0">
                <a:solidFill>
                  <a:prstClr val="black"/>
                </a:solidFill>
                <a:latin typeface="+mj-ea"/>
                <a:ea typeface="+mj-ea"/>
                <a:cs typeface="Times New Roman" panose="02020603050405020304" pitchFamily="18" charset="0"/>
              </a:rPr>
              <a:t>请观察姥姥做饭的情景，把她的动作描写出来吧！</a:t>
            </a:r>
          </a:p>
          <a:p>
            <a:pPr indent="624205">
              <a:lnSpc>
                <a:spcPct val="150000"/>
              </a:lnSpc>
              <a:defRPr/>
            </a:pPr>
            <a:endParaRPr lang="zh-CN" altLang="en-US" sz="2800" b="1" dirty="0">
              <a:solidFill>
                <a:prstClr val="black"/>
              </a:solidFill>
              <a:latin typeface="+mj-ea"/>
              <a:ea typeface="+mj-ea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矩形 1"/>
          <p:cNvSpPr>
            <a:spLocks noChangeArrowheads="1"/>
          </p:cNvSpPr>
          <p:nvPr/>
        </p:nvSpPr>
        <p:spPr bwMode="auto">
          <a:xfrm>
            <a:off x="704850" y="1439863"/>
            <a:ext cx="7805738" cy="341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2400" b="1" dirty="0">
                <a:latin typeface="+mj-ea"/>
                <a:ea typeface="+mj-ea"/>
              </a:rPr>
              <a:t>    全文按事情发展的顺序，记叙了武松趁着酒兴上了景阳冈，赤手空拳打死猛虎的故事。课文中武松的形象栩栩如生，让人过目难忘。作者运用了多种表现方法来刻画人物，特别是在动词的运用上，很有特色，对表现武松打虎时的惊心动魄的场面，起到了很好的作用，使文章大大增色。</a:t>
            </a:r>
          </a:p>
        </p:txBody>
      </p:sp>
      <p:grpSp>
        <p:nvGrpSpPr>
          <p:cNvPr id="37890" name="组合 3"/>
          <p:cNvGrpSpPr>
            <a:grpSpLocks/>
          </p:cNvGrpSpPr>
          <p:nvPr/>
        </p:nvGrpSpPr>
        <p:grpSpPr bwMode="auto">
          <a:xfrm>
            <a:off x="704850" y="930275"/>
            <a:ext cx="2125663" cy="522288"/>
            <a:chOff x="638175" y="996434"/>
            <a:chExt cx="2125697" cy="523220"/>
          </a:xfrm>
        </p:grpSpPr>
        <p:sp>
          <p:nvSpPr>
            <p:cNvPr id="37891" name="矩形 2"/>
            <p:cNvSpPr>
              <a:spLocks noChangeArrowheads="1"/>
            </p:cNvSpPr>
            <p:nvPr/>
          </p:nvSpPr>
          <p:spPr bwMode="auto">
            <a:xfrm>
              <a:off x="1142915" y="996434"/>
              <a:ext cx="1620957" cy="52322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en-US" sz="2800" b="1" dirty="0">
                  <a:latin typeface="微软雅黑" pitchFamily="34" charset="-122"/>
                  <a:ea typeface="微软雅黑" pitchFamily="34" charset="-122"/>
                </a:rPr>
                <a:t>课堂小结</a:t>
              </a:r>
            </a:p>
          </p:txBody>
        </p:sp>
        <p:sp>
          <p:nvSpPr>
            <p:cNvPr id="5" name="圆角矩形 4"/>
            <p:cNvSpPr/>
            <p:nvPr/>
          </p:nvSpPr>
          <p:spPr>
            <a:xfrm>
              <a:off x="638175" y="1022866"/>
              <a:ext cx="590465" cy="449818"/>
            </a:xfrm>
            <a:prstGeom prst="roundRect">
              <a:avLst>
                <a:gd name="adj" fmla="val 10000"/>
              </a:avLst>
            </a:prstGeom>
            <a:blipFill>
              <a:blip r:embed="rId2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2">
                <a:tint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3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50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矩形 1"/>
          <p:cNvSpPr>
            <a:spLocks noChangeArrowheads="1"/>
          </p:cNvSpPr>
          <p:nvPr/>
        </p:nvSpPr>
        <p:spPr bwMode="auto">
          <a:xfrm>
            <a:off x="493713" y="1379538"/>
            <a:ext cx="8304212" cy="3452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indent="536575" latinLnBrk="1">
              <a:lnSpc>
                <a:spcPct val="130000"/>
              </a:lnSpc>
              <a:buFont typeface="Arial" pitchFamily="34" charset="0"/>
              <a:buNone/>
            </a:pP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鲁达为逃避官府追捕，出家当了和尚，取名鲁智深。</a:t>
            </a:r>
            <a:br>
              <a:rPr lang="zh-CN" altLang="en-US" sz="2400" b="1" dirty="0">
                <a:latin typeface="楷体" pitchFamily="49" charset="-122"/>
                <a:ea typeface="楷体" pitchFamily="49" charset="-122"/>
              </a:rPr>
            </a:b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　　一天，鲁智深来到东京，见大街上热闹非常，便向人打听大相国寺在什么地方。街上的人告诉他前面过桥就是。他来到寺门前，只见钟楼林立，殿阁宏伟，门口正出来一僧人。僧人见他挎着戒刀，提着铁禅杖，背着大包裹，有些怕他，便上前问：“师兄从哪里来？”鲁智深先施个礼，僧人也回了礼。鲁智深说：“小僧从五台山来，我师父智真长老有书</a:t>
            </a:r>
            <a:endParaRPr lang="en-US" altLang="zh-CN" sz="2400" b="1" dirty="0"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11" name="图片 1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35350" y="111125"/>
            <a:ext cx="2273300" cy="450850"/>
          </a:xfrm>
          <a:prstGeom prst="rect">
            <a:avLst/>
          </a:prstGeom>
          <a:noFill/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grpSp>
        <p:nvGrpSpPr>
          <p:cNvPr id="2" name="组合 11"/>
          <p:cNvGrpSpPr/>
          <p:nvPr/>
        </p:nvGrpSpPr>
        <p:grpSpPr>
          <a:xfrm>
            <a:off x="444779" y="821291"/>
            <a:ext cx="1772205" cy="531209"/>
            <a:chOff x="854820" y="1213040"/>
            <a:chExt cx="1772205" cy="531209"/>
          </a:xfrm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grpSpPr>
        <p:sp>
          <p:nvSpPr>
            <p:cNvPr id="13" name="圆角矩形 12"/>
            <p:cNvSpPr/>
            <p:nvPr/>
          </p:nvSpPr>
          <p:spPr>
            <a:xfrm>
              <a:off x="906463" y="1213040"/>
              <a:ext cx="1667986" cy="531209"/>
            </a:xfrm>
            <a:prstGeom prst="roundRect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tint val="66000"/>
                    <a:satMod val="160000"/>
                  </a:schemeClr>
                </a:gs>
                <a:gs pos="50000">
                  <a:schemeClr val="accent1">
                    <a:lumMod val="60000"/>
                    <a:lumOff val="40000"/>
                    <a:tint val="44500"/>
                    <a:satMod val="160000"/>
                  </a:schemeClr>
                </a:gs>
                <a:gs pos="100000">
                  <a:schemeClr val="accent1">
                    <a:lumMod val="60000"/>
                    <a:lumOff val="40000"/>
                    <a:tint val="23500"/>
                    <a:satMod val="160000"/>
                  </a:schemeClr>
                </a:gs>
              </a:gsLst>
              <a:lin ang="5400000" scaled="1"/>
              <a:tileRect/>
            </a:gradFill>
            <a:ln>
              <a:solidFill>
                <a:schemeClr val="accent3">
                  <a:lumMod val="75000"/>
                </a:schemeClr>
              </a:solidFill>
            </a:ln>
            <a:effectLst>
              <a:softEdge rad="31750"/>
            </a:effectLst>
          </p:spPr>
          <p:txBody>
            <a:bodyPr wrap="none">
              <a:spAutoFit/>
            </a:bodyPr>
            <a:lstStyle/>
            <a:p>
              <a:pPr defTabSz="16002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zh-CN" altLang="en-US" sz="2800" b="1" dirty="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  <a:effectLst>
                    <a:glow rad="101600">
                      <a:schemeClr val="bg1">
                        <a:alpha val="60000"/>
                      </a:schemeClr>
                    </a:glo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推荐阅读</a:t>
              </a:r>
            </a:p>
          </p:txBody>
        </p:sp>
        <p:sp>
          <p:nvSpPr>
            <p:cNvPr id="14" name="直线连接符 21"/>
            <p:cNvSpPr>
              <a:spLocks noChangeShapeType="1"/>
            </p:cNvSpPr>
            <p:nvPr/>
          </p:nvSpPr>
          <p:spPr bwMode="auto">
            <a:xfrm flipV="1">
              <a:off x="854820" y="1717378"/>
              <a:ext cx="1772205" cy="0"/>
            </a:xfrm>
            <a:prstGeom prst="line">
              <a:avLst/>
            </a:prstGeom>
            <a:noFill/>
            <a:ln w="38100">
              <a:solidFill>
                <a:schemeClr val="accent1">
                  <a:lumMod val="60000"/>
                  <a:lumOff val="40000"/>
                </a:schemeClr>
              </a:solidFill>
              <a:prstDash val="sysDash"/>
              <a:round/>
            </a:ln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/>
            </a:p>
          </p:txBody>
        </p:sp>
      </p:grpSp>
      <p:sp>
        <p:nvSpPr>
          <p:cNvPr id="38916" name="矩形 1"/>
          <p:cNvSpPr>
            <a:spLocks noChangeArrowheads="1"/>
          </p:cNvSpPr>
          <p:nvPr/>
        </p:nvSpPr>
        <p:spPr bwMode="auto">
          <a:xfrm>
            <a:off x="3462338" y="806450"/>
            <a:ext cx="2454275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en-US" sz="2200" b="1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花和尚倒拔垂杨柳</a:t>
            </a:r>
          </a:p>
        </p:txBody>
      </p:sp>
      <p:pic>
        <p:nvPicPr>
          <p:cNvPr id="55303" name="Picture 7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49590" y="718170"/>
            <a:ext cx="1215098" cy="106135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推荐阅读：花和尚倒拔垂杨柳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5750" y="730250"/>
            <a:ext cx="6096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66286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矩形 1"/>
          <p:cNvSpPr>
            <a:spLocks noChangeArrowheads="1"/>
          </p:cNvSpPr>
          <p:nvPr/>
        </p:nvSpPr>
        <p:spPr bwMode="auto">
          <a:xfrm>
            <a:off x="407988" y="755650"/>
            <a:ext cx="8261350" cy="393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latinLnBrk="1">
              <a:lnSpc>
                <a:spcPct val="130000"/>
              </a:lnSpc>
            </a:pP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书信在这，让小僧投奔智清长老讨个差事做。”于是，僧人带他去见智清长老。智清长老看完信，先让弟子带鲁智深去僧堂休息。一个僧人说：“弟子一直在想，酸枣门外那片菜园，经常被一些人骚扰偷窃，那里虽然有个老和尚看守却管不了事。鲁智深年轻力壮，不如叫他去那里看管。”智清长老觉得有道理，于是派鲁智深去管理那片菜园子。第二天，鲁智深告别长老，背上包裹，挎了戒刀，提了禅杖，随同两个和尚来到酸枣门外的菜园。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矩形 1"/>
          <p:cNvSpPr>
            <a:spLocks noChangeArrowheads="1"/>
          </p:cNvSpPr>
          <p:nvPr/>
        </p:nvSpPr>
        <p:spPr bwMode="auto">
          <a:xfrm>
            <a:off x="498475" y="719138"/>
            <a:ext cx="8391525" cy="386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latinLnBrk="1">
              <a:lnSpc>
                <a:spcPct val="130000"/>
              </a:lnSpc>
            </a:pP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菜园附近有二三十个赌博成性的无赖，经常到园里偷菜，并以此为生。这天他们又来偷菜，发现园门上挂一告示，上写：“大相国寺派僧人鲁智深前来主管菜园，从明日起，不许闲杂人等入园搅扰。”那几个无赖看了，便回去与同伙商量：“大相国寺派一个和尚叫什么鲁智深的，来管菜园，我们趁他刚来，找个机会闹他一场，好叫那家伙服了我们。”其中一个说：“我有个主意，等他来时把他引到粪池边，假装对他欢迎祝贺，借机把他推到粪池去，先给他点颜色看看。”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矩形 1"/>
          <p:cNvSpPr>
            <a:spLocks noChangeArrowheads="1"/>
          </p:cNvSpPr>
          <p:nvPr/>
        </p:nvSpPr>
        <p:spPr bwMode="auto">
          <a:xfrm>
            <a:off x="455613" y="754063"/>
            <a:ext cx="8415337" cy="3865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latinLnBrk="1">
              <a:lnSpc>
                <a:spcPct val="130000"/>
              </a:lnSpc>
            </a:pPr>
            <a:r>
              <a:rPr lang="zh-CN" altLang="en-US" sz="2400" b="1">
                <a:latin typeface="楷体" pitchFamily="49" charset="-122"/>
                <a:ea typeface="楷体" pitchFamily="49" charset="-122"/>
              </a:rPr>
              <a:t>这帮无赖连声说好。鲁智深来到菜园房中，刚安顿好，园中种菜的人便来参拜，并把所有钥匙都交了出来。鲁智深走进菜园想巡视一下，那二三十个无赖拿着果盒、酒礼，嬉皮笑脸地走过来，说：“听说来了新住持，我们街坊邻居前来祝贺。”鲁智深不知是计，随他们走到粪池边来。无赖中有两个为首的，一个叫过街鼠张三，一个叫青草蛇李四，他们带着一群喽啰跪拜说：“俺特来为师父作贺！”鲁智深让他们进房坐，他们执意不肯，只等鲁智深上前来扶，他们好照计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矩形 1"/>
          <p:cNvSpPr>
            <a:spLocks noChangeArrowheads="1"/>
          </p:cNvSpPr>
          <p:nvPr/>
        </p:nvSpPr>
        <p:spPr bwMode="auto">
          <a:xfrm>
            <a:off x="517525" y="601663"/>
            <a:ext cx="8286750" cy="4344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latinLnBrk="1">
              <a:lnSpc>
                <a:spcPct val="130000"/>
              </a:lnSpc>
            </a:pPr>
            <a:r>
              <a:rPr lang="zh-CN" altLang="en-US" sz="2400" b="1">
                <a:latin typeface="楷体" pitchFamily="49" charset="-122"/>
                <a:ea typeface="楷体" pitchFamily="49" charset="-122"/>
              </a:rPr>
              <a:t>行事。鲁智深粗中有细，心里早就怀疑，心想：“这伙人不三不四，又不肯上前来，莫非想捉弄我？这倒是虎口拔牙！”鲁智深大步走上前去，那张三、李四便说：“参拜师父！”说着便向前去，一个来抢左脚，一个来抢右脚。鲁智深不等他俩沾身，早飞起右脚，腾地把李四踢下粪坑；张三正想跑，鲁智深又飞起左脚，将他也踢了下去。后边那二三十个无赖惊得目瞪口呆，正想逃，忽听鲁智深一声吼：“不许动，谁走我就让谁下去！”小喽啰们都不敢动弹了。这时，张三、李四从粪坑里探出头来，两人一身臭屎，头发上爬满蛆虫，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矩形 1"/>
          <p:cNvSpPr>
            <a:spLocks noChangeArrowheads="1"/>
          </p:cNvSpPr>
          <p:nvPr/>
        </p:nvSpPr>
        <p:spPr bwMode="auto">
          <a:xfrm>
            <a:off x="517525" y="601663"/>
            <a:ext cx="8286750" cy="441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latinLnBrk="1">
              <a:lnSpc>
                <a:spcPct val="130000"/>
              </a:lnSpc>
              <a:defRPr/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哆嗦着向鲁智深求饶。鲁智深哈哈大笑，命令小喽啰们把他俩拉出来。</a:t>
            </a:r>
          </a:p>
          <a:p>
            <a:pPr indent="535305" latinLnBrk="1">
              <a:lnSpc>
                <a:spcPct val="130000"/>
              </a:lnSpc>
              <a:defRPr/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两个无赖洗干净后又换了衣服，在鲁智深面前长跪不起，要认鲁智深为师父。鲁智深说：“你们这二三十人算得了什么，就是千军万马，俺也敢杀进杀出。”这帮无赖连连称是，拜谢了鲁智深便回家去了。</a:t>
            </a:r>
            <a:b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</a:b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　　第二天，这帮无赖买了十瓶酒来请鲁智深。喝得正高兴，忽听有乌鸦“哇哇”地叫，大家都齐声说：“老鸦叫，祸来到。”鲁智深说：“为什么要这么说？”一个种地僧人笑着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矩形 1"/>
          <p:cNvSpPr>
            <a:spLocks noChangeArrowheads="1"/>
          </p:cNvSpPr>
          <p:nvPr/>
        </p:nvSpPr>
        <p:spPr bwMode="auto">
          <a:xfrm>
            <a:off x="747713" y="1322388"/>
            <a:ext cx="7515225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latin typeface="黑体" pitchFamily="49" charset="-122"/>
                <a:ea typeface="黑体" pitchFamily="49" charset="-122"/>
              </a:rPr>
              <a:t>   酒家为何给店取名为“三碗不过冈”？</a:t>
            </a:r>
          </a:p>
        </p:txBody>
      </p:sp>
      <p:pic>
        <p:nvPicPr>
          <p:cNvPr id="30728" name="Picture 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62699" y="3004240"/>
            <a:ext cx="2781301" cy="200025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矩形 8"/>
          <p:cNvSpPr>
            <a:spLocks noChangeArrowheads="1"/>
          </p:cNvSpPr>
          <p:nvPr/>
        </p:nvSpPr>
        <p:spPr bwMode="auto">
          <a:xfrm>
            <a:off x="563563" y="2054225"/>
            <a:ext cx="8067675" cy="193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2800" b="1" dirty="0">
                <a:solidFill>
                  <a:srgbClr val="C00000"/>
                </a:solidFill>
                <a:latin typeface="+mj-ea"/>
                <a:ea typeface="+mj-ea"/>
              </a:rPr>
              <a:t>    因为酒家的酒比得上老酒的滋味，凡是客人到店中，吃了三碗的就醉了，过不得前面</a:t>
            </a:r>
            <a:endParaRPr lang="en-US" altLang="zh-CN" sz="2800" b="1" dirty="0">
              <a:solidFill>
                <a:srgbClr val="C00000"/>
              </a:solidFill>
              <a:latin typeface="+mj-ea"/>
              <a:ea typeface="+mj-ea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sz="2800" b="1" dirty="0">
                <a:solidFill>
                  <a:srgbClr val="C00000"/>
                </a:solidFill>
                <a:latin typeface="+mj-ea"/>
                <a:ea typeface="+mj-ea"/>
              </a:rPr>
              <a:t>的山冈，因此叫做“三碗不过冈”。</a:t>
            </a:r>
          </a:p>
        </p:txBody>
      </p:sp>
      <p:sp>
        <p:nvSpPr>
          <p:cNvPr id="8196" name="矩形 2"/>
          <p:cNvSpPr>
            <a:spLocks noChangeArrowheads="1"/>
          </p:cNvSpPr>
          <p:nvPr/>
        </p:nvSpPr>
        <p:spPr bwMode="auto">
          <a:xfrm>
            <a:off x="815975" y="800100"/>
            <a:ext cx="197961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en-US" sz="2800" b="1" dirty="0">
                <a:solidFill>
                  <a:srgbClr val="36A436"/>
                </a:solidFill>
                <a:latin typeface="微软雅黑" pitchFamily="34" charset="-122"/>
                <a:ea typeface="微软雅黑" pitchFamily="34" charset="-122"/>
              </a:rPr>
              <a:t>讨论交流：</a:t>
            </a:r>
          </a:p>
        </p:txBody>
      </p:sp>
      <p:pic>
        <p:nvPicPr>
          <p:cNvPr id="8197" name="图片 24" descr="花盆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8950" y="844550"/>
            <a:ext cx="388938" cy="446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矩形 1"/>
          <p:cNvSpPr>
            <a:spLocks noChangeArrowheads="1"/>
          </p:cNvSpPr>
          <p:nvPr/>
        </p:nvSpPr>
        <p:spPr bwMode="auto">
          <a:xfrm>
            <a:off x="528638" y="709613"/>
            <a:ext cx="8286750" cy="386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latinLnBrk="1">
              <a:lnSpc>
                <a:spcPct val="130000"/>
              </a:lnSpc>
            </a:pPr>
            <a:r>
              <a:rPr lang="zh-CN" altLang="en-US" sz="2400" b="1">
                <a:latin typeface="楷体" pitchFamily="49" charset="-122"/>
                <a:ea typeface="楷体" pitchFamily="49" charset="-122"/>
              </a:rPr>
              <a:t>说：“都是因为墙角边杨柳上新添一个老鸦窝，一群老鸦每天从早叫到晚。”大家都说：“搬个梯子把它拆了算了。”鲁智深跟大家到外面去看，果然杨柳树上有个老鸦窝。大家七嘴八舌正想办法如何上树拆窝。只见鲁智深走到树前，把外衣脱掉，右手向下，左手抱住上截，把腰一挺，那杨柳树便连根拔起。无赖们见了，一齐拜倒在地，惊叹不已：“师父不是凡人，是真罗汉，如果没有千万斤的力气，怎能拔得起这杨柳？”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矩形 1"/>
          <p:cNvSpPr>
            <a:spLocks noChangeArrowheads="1"/>
          </p:cNvSpPr>
          <p:nvPr/>
        </p:nvSpPr>
        <p:spPr bwMode="auto">
          <a:xfrm>
            <a:off x="385763" y="614363"/>
            <a:ext cx="8472487" cy="2220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indent="628650" latinLnBrk="1">
              <a:lnSpc>
                <a:spcPct val="150000"/>
              </a:lnSpc>
            </a:pPr>
            <a:r>
              <a:rPr lang="zh-CN" altLang="en-US" sz="2400" b="1">
                <a:latin typeface="楷体" pitchFamily="49" charset="-122"/>
                <a:ea typeface="楷体" pitchFamily="49" charset="-122"/>
              </a:rPr>
              <a:t>酒足饭饱后，大家要求鲁智深表演一下。鲁智深满口答应，取出他的铁禅杖</a:t>
            </a:r>
            <a:r>
              <a:rPr lang="en-US" altLang="zh-CN" sz="2400" b="1">
                <a:latin typeface="楷体" pitchFamily="49" charset="-122"/>
                <a:ea typeface="楷体" pitchFamily="49" charset="-122"/>
              </a:rPr>
              <a:t>——</a:t>
            </a:r>
            <a:r>
              <a:rPr lang="zh-CN" altLang="en-US" sz="2400" b="1">
                <a:latin typeface="楷体" pitchFamily="49" charset="-122"/>
                <a:ea typeface="楷体" pitchFamily="49" charset="-122"/>
              </a:rPr>
              <a:t>长五尺，重六十二斤。众人看了，大吃一惊，说：“两臂没有水牛的力气怎能使得动？”鲁智深把禅杖握在手中嗖嗖地舞动，毫不费劲，众人看了齐声喝彩。</a:t>
            </a: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409575" y="2933700"/>
            <a:ext cx="83820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>
                <a:solidFill>
                  <a:srgbClr val="3333FF"/>
                </a:solidFill>
                <a:latin typeface="黑体" pitchFamily="49" charset="-122"/>
                <a:ea typeface="黑体" pitchFamily="49" charset="-122"/>
              </a:rPr>
              <a:t>    思考：</a:t>
            </a:r>
            <a:r>
              <a:rPr lang="zh-CN" altLang="en-US" sz="2400" b="1">
                <a:latin typeface="黑体" pitchFamily="49" charset="-122"/>
                <a:ea typeface="黑体" pitchFamily="49" charset="-122"/>
              </a:rPr>
              <a:t>文中从哪些方面描写鲁智深？表现了他什么性格特点？</a:t>
            </a:r>
          </a:p>
        </p:txBody>
      </p:sp>
      <p:pic>
        <p:nvPicPr>
          <p:cNvPr id="57349" name="Picture 5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34522" y="3490112"/>
            <a:ext cx="842420" cy="12256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 defTabSz="6858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defTabSz="685800"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685800"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685800"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685800"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685800"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70212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矩形 1"/>
          <p:cNvSpPr>
            <a:spLocks noChangeArrowheads="1"/>
          </p:cNvSpPr>
          <p:nvPr/>
        </p:nvSpPr>
        <p:spPr bwMode="auto">
          <a:xfrm>
            <a:off x="749300" y="1576388"/>
            <a:ext cx="7634288" cy="1624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b="1" dirty="0">
                <a:latin typeface="黑体" pitchFamily="49" charset="-122"/>
                <a:ea typeface="黑体" pitchFamily="49" charset="-122"/>
              </a:rPr>
              <a:t>    武松为何不听店家劝阻执意要上景阳冈？</a:t>
            </a:r>
            <a:endParaRPr lang="en-US" altLang="zh-CN" sz="3600" b="1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9218" name="矩形 2"/>
          <p:cNvSpPr>
            <a:spLocks noChangeArrowheads="1"/>
          </p:cNvSpPr>
          <p:nvPr/>
        </p:nvSpPr>
        <p:spPr bwMode="auto">
          <a:xfrm>
            <a:off x="939800" y="847725"/>
            <a:ext cx="249237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en-US" sz="3600" b="1" dirty="0">
                <a:solidFill>
                  <a:srgbClr val="36A436"/>
                </a:solidFill>
                <a:latin typeface="微软雅黑" pitchFamily="34" charset="-122"/>
                <a:ea typeface="微软雅黑" pitchFamily="34" charset="-122"/>
              </a:rPr>
              <a:t>讨论交流：</a:t>
            </a:r>
          </a:p>
        </p:txBody>
      </p:sp>
      <p:pic>
        <p:nvPicPr>
          <p:cNvPr id="9219" name="图片 24" descr="花盆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3875" y="892175"/>
            <a:ext cx="495300" cy="566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Text Box 3"/>
          <p:cNvSpPr txBox="1">
            <a:spLocks noChangeArrowheads="1"/>
          </p:cNvSpPr>
          <p:nvPr/>
        </p:nvSpPr>
        <p:spPr bwMode="auto">
          <a:xfrm>
            <a:off x="641350" y="625475"/>
            <a:ext cx="7886700" cy="208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40000"/>
              </a:lnSpc>
              <a:spcBef>
                <a:spcPct val="50000"/>
              </a:spcBef>
            </a:pP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    店家道∶“如今前面景阳冈上有只吊睛白额大虫，天晚了出来伤人，已经伤了三二十条大汉性命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……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岂不白白送了自家性命？不如就在我家歇了，等明日凑了三二十人，一齐好过冈。”</a:t>
            </a:r>
          </a:p>
        </p:txBody>
      </p:sp>
      <p:grpSp>
        <p:nvGrpSpPr>
          <p:cNvPr id="2" name="组合 16"/>
          <p:cNvGrpSpPr>
            <a:grpSpLocks/>
          </p:cNvGrpSpPr>
          <p:nvPr/>
        </p:nvGrpSpPr>
        <p:grpSpPr bwMode="auto">
          <a:xfrm>
            <a:off x="769938" y="2709863"/>
            <a:ext cx="4983162" cy="793750"/>
            <a:chOff x="3178243" y="924375"/>
            <a:chExt cx="6662098" cy="611189"/>
          </a:xfrm>
        </p:grpSpPr>
        <p:pic>
          <p:nvPicPr>
            <p:cNvPr id="10243" name="Picture 16" descr="C:\Users\Administrator\Desktop\对话框.png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26927" y="924375"/>
              <a:ext cx="6613414" cy="3816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44" name="矩形 12"/>
            <p:cNvSpPr>
              <a:spLocks noChangeArrowheads="1"/>
            </p:cNvSpPr>
            <p:nvPr/>
          </p:nvSpPr>
          <p:spPr bwMode="auto">
            <a:xfrm>
              <a:off x="3178243" y="942675"/>
              <a:ext cx="6487459" cy="5928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2200" b="1" dirty="0">
                  <a:latin typeface="黑体" pitchFamily="49" charset="-122"/>
                  <a:ea typeface="黑体" pitchFamily="49" charset="-122"/>
                </a:rPr>
                <a:t> 为什么把店家劝告武松的话写得详细？</a:t>
              </a:r>
            </a:p>
          </p:txBody>
        </p:sp>
      </p:grpSp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344488" y="3130550"/>
            <a:ext cx="6262687" cy="175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rgbClr val="C00000"/>
                </a:solidFill>
              </a:rPr>
              <a:t>          店家的一番话详细地介绍了官府的榜文，告诉武松景阳冈上有老虎伤人，而且突出了老虎的凶猛，这为下文武松打虎做了铺垫。</a:t>
            </a:r>
          </a:p>
        </p:txBody>
      </p:sp>
      <p:pic>
        <p:nvPicPr>
          <p:cNvPr id="30726" name="Picture 7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95636" y="2454268"/>
            <a:ext cx="2395538" cy="172281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96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9" grpId="0"/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ext Box 3"/>
          <p:cNvSpPr txBox="1">
            <a:spLocks noChangeArrowheads="1"/>
          </p:cNvSpPr>
          <p:nvPr/>
        </p:nvSpPr>
        <p:spPr bwMode="auto">
          <a:xfrm>
            <a:off x="331788" y="969963"/>
            <a:ext cx="8555037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    武松听了，</a:t>
            </a:r>
            <a:r>
              <a:rPr lang="zh-CN" altLang="en-US" sz="2400" b="1" dirty="0">
                <a:solidFill>
                  <a:srgbClr val="FF6600"/>
                </a:solidFill>
                <a:latin typeface="楷体" pitchFamily="49" charset="-122"/>
                <a:ea typeface="楷体" pitchFamily="49" charset="-122"/>
              </a:rPr>
              <a:t>笑</a:t>
            </a:r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道∶“我是清河县人，这条景阳冈少说也走过了一二十遭，几时听说有大虫！你别说这样的话来吓我。就有大虫，</a:t>
            </a:r>
            <a:r>
              <a:rPr lang="zh-CN" altLang="en-US" sz="2000" b="1" dirty="0">
                <a:solidFill>
                  <a:srgbClr val="FF6600"/>
                </a:solidFill>
                <a:latin typeface="楷体" pitchFamily="49" charset="-122"/>
                <a:ea typeface="楷体" pitchFamily="49" charset="-122"/>
              </a:rPr>
              <a:t>我也不怕</a:t>
            </a:r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。”</a:t>
            </a:r>
          </a:p>
        </p:txBody>
      </p:sp>
      <p:sp>
        <p:nvSpPr>
          <p:cNvPr id="43020" name="矩形 15"/>
          <p:cNvSpPr>
            <a:spLocks noChangeArrowheads="1"/>
          </p:cNvSpPr>
          <p:nvPr/>
        </p:nvSpPr>
        <p:spPr bwMode="auto">
          <a:xfrm>
            <a:off x="2676525" y="654050"/>
            <a:ext cx="4321175" cy="523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zh-CN" altLang="en-US" sz="2400" dirty="0">
              <a:solidFill>
                <a:srgbClr val="FF0000"/>
              </a:solidFill>
              <a:latin typeface="+mn-ea"/>
              <a:ea typeface="+mn-ea"/>
            </a:endParaRPr>
          </a:p>
        </p:txBody>
      </p:sp>
      <p:sp>
        <p:nvSpPr>
          <p:cNvPr id="11267" name="AutoShape 12" descr="C:\Users\Administrator\AppData\Roaming\Tencent\Users\541737432\QQ\WinTemp\RichOle\VJQAKU)2PRAE%}_6EOM3.png"/>
          <p:cNvSpPr>
            <a:spLocks noChangeAspect="1" noChangeArrowheads="1"/>
          </p:cNvSpPr>
          <p:nvPr/>
        </p:nvSpPr>
        <p:spPr bwMode="auto">
          <a:xfrm>
            <a:off x="0" y="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457200" y="1989138"/>
            <a:ext cx="8283575" cy="1477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 dirty="0"/>
              <a:t>　　</a:t>
            </a:r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店家道∶“我是好意救你，你不信，进来看官府的榜文。”武松道∶“就真的有虎，</a:t>
            </a:r>
            <a:r>
              <a:rPr lang="zh-CN" altLang="en-US" sz="2000" b="1" dirty="0">
                <a:solidFill>
                  <a:srgbClr val="FF6600"/>
                </a:solidFill>
                <a:latin typeface="楷体" pitchFamily="49" charset="-122"/>
                <a:ea typeface="楷体" pitchFamily="49" charset="-122"/>
              </a:rPr>
              <a:t>我也不怕</a:t>
            </a:r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。你留我在家里歇，莫不是半夜三更要谋我财，害我性命，却把大虫吓唬我？”</a:t>
            </a:r>
          </a:p>
        </p:txBody>
      </p:sp>
      <p:grpSp>
        <p:nvGrpSpPr>
          <p:cNvPr id="3" name="组合 13"/>
          <p:cNvGrpSpPr>
            <a:grpSpLocks/>
          </p:cNvGrpSpPr>
          <p:nvPr/>
        </p:nvGrpSpPr>
        <p:grpSpPr bwMode="auto">
          <a:xfrm>
            <a:off x="1951038" y="3348038"/>
            <a:ext cx="5776912" cy="950912"/>
            <a:chOff x="1514363" y="-1605699"/>
            <a:chExt cx="7214807" cy="1893225"/>
          </a:xfrm>
        </p:grpSpPr>
        <p:pic>
          <p:nvPicPr>
            <p:cNvPr id="11270" name="Picture 11" descr="C:\Users\Administrator\Desktop\资源 1@4x.png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14363" y="-1605699"/>
              <a:ext cx="7214807" cy="9031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71" name="矩形 23"/>
            <p:cNvSpPr>
              <a:spLocks noChangeArrowheads="1"/>
            </p:cNvSpPr>
            <p:nvPr/>
          </p:nvSpPr>
          <p:spPr bwMode="auto">
            <a:xfrm>
              <a:off x="1934671" y="-1464555"/>
              <a:ext cx="6794499" cy="17520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2000" b="1"/>
                <a:t>武松的两个“不怕”表现了他什么性格特点？</a:t>
              </a:r>
              <a:endParaRPr lang="zh-CN" altLang="en-US" sz="2000"/>
            </a:p>
          </p:txBody>
        </p:sp>
      </p:grpSp>
      <p:sp>
        <p:nvSpPr>
          <p:cNvPr id="12" name="矩形 11"/>
          <p:cNvSpPr>
            <a:spLocks noChangeArrowheads="1"/>
          </p:cNvSpPr>
          <p:nvPr/>
        </p:nvSpPr>
        <p:spPr bwMode="auto">
          <a:xfrm>
            <a:off x="474663" y="3827463"/>
            <a:ext cx="8139112" cy="1062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100" b="1" dirty="0">
                <a:solidFill>
                  <a:srgbClr val="C00000"/>
                </a:solidFill>
              </a:rPr>
              <a:t>          武松出言豪壮，可以看出他勇敢无畏、豪放倔强的性格特点。两个“不怕”把武松浑身是胆的英雄形象表现得淋漓尽致，这种性格为下文勇猛打虎的行为做了铺垫。</a:t>
            </a:r>
          </a:p>
        </p:txBody>
      </p:sp>
      <p:sp>
        <p:nvSpPr>
          <p:cNvPr id="13" name="Text Box 5"/>
          <p:cNvSpPr txBox="1">
            <a:spLocks noChangeArrowheads="1"/>
          </p:cNvSpPr>
          <p:nvPr/>
        </p:nvSpPr>
        <p:spPr bwMode="auto">
          <a:xfrm>
            <a:off x="1951038" y="688975"/>
            <a:ext cx="5616575" cy="388938"/>
          </a:xfrm>
          <a:prstGeom prst="borderCallout1">
            <a:avLst>
              <a:gd name="adj1" fmla="val 92939"/>
              <a:gd name="adj2" fmla="val 3369"/>
              <a:gd name="adj3" fmla="val 159160"/>
              <a:gd name="adj4" fmla="val 4330"/>
            </a:avLst>
          </a:prstGeom>
          <a:solidFill>
            <a:srgbClr val="FDEFE3"/>
          </a:solidFill>
          <a:ln w="19050">
            <a:solidFill>
              <a:schemeClr val="accent6">
                <a:lumMod val="60000"/>
                <a:lumOff val="40000"/>
              </a:schemeClr>
            </a:solidFill>
            <a:prstDash val="sysDot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>
              <a:defRPr/>
            </a:pPr>
            <a:r>
              <a:rPr lang="zh-CN" altLang="en-US" sz="2200" b="1" dirty="0">
                <a:latin typeface="仿宋" panose="02010609060101010101" pitchFamily="49" charset="-122"/>
                <a:ea typeface="仿宋" panose="02010609060101010101" pitchFamily="49" charset="-122"/>
              </a:rPr>
              <a:t>“笑”说明他对店家的好心劝告不屑一顾。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89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4" grpId="0"/>
      <p:bldP spid="8" grpId="0"/>
      <p:bldP spid="12" grpId="0"/>
      <p:bldP spid="1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ext Box 11"/>
          <p:cNvSpPr txBox="1">
            <a:spLocks noChangeArrowheads="1"/>
          </p:cNvSpPr>
          <p:nvPr/>
        </p:nvSpPr>
        <p:spPr bwMode="auto">
          <a:xfrm>
            <a:off x="593725" y="752475"/>
            <a:ext cx="813752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zh-CN" altLang="en-US" sz="2400" b="1">
                <a:latin typeface="楷体" pitchFamily="49" charset="-122"/>
                <a:ea typeface="楷体" pitchFamily="49" charset="-122"/>
              </a:rPr>
              <a:t>    武松看了，</a:t>
            </a:r>
            <a:r>
              <a:rPr lang="zh-CN" altLang="en-US" sz="2400" b="1">
                <a:solidFill>
                  <a:srgbClr val="FF6600"/>
                </a:solidFill>
                <a:latin typeface="楷体" pitchFamily="49" charset="-122"/>
                <a:ea typeface="楷体" pitchFamily="49" charset="-122"/>
              </a:rPr>
              <a:t>笑</a:t>
            </a:r>
            <a:r>
              <a:rPr lang="zh-CN" altLang="en-US" sz="2400" b="1">
                <a:latin typeface="楷体" pitchFamily="49" charset="-122"/>
                <a:ea typeface="楷体" pitchFamily="49" charset="-122"/>
              </a:rPr>
              <a:t>道∶“这是店家的诡计，吓唬那些胆小的人到他家里去歇。</a:t>
            </a:r>
            <a:r>
              <a:rPr lang="zh-CN" altLang="en-US" sz="2400" b="1">
                <a:solidFill>
                  <a:srgbClr val="FF6600"/>
                </a:solidFill>
                <a:latin typeface="楷体" pitchFamily="49" charset="-122"/>
                <a:ea typeface="楷体" pitchFamily="49" charset="-122"/>
              </a:rPr>
              <a:t>我怕什么</a:t>
            </a:r>
            <a:r>
              <a:rPr lang="zh-CN" altLang="en-US" sz="2400" b="1">
                <a:latin typeface="楷体" pitchFamily="49" charset="-122"/>
                <a:ea typeface="楷体" pitchFamily="49" charset="-122"/>
              </a:rPr>
              <a:t>！”</a:t>
            </a:r>
          </a:p>
        </p:txBody>
      </p:sp>
      <p:grpSp>
        <p:nvGrpSpPr>
          <p:cNvPr id="2" name="组合 16"/>
          <p:cNvGrpSpPr>
            <a:grpSpLocks/>
          </p:cNvGrpSpPr>
          <p:nvPr/>
        </p:nvGrpSpPr>
        <p:grpSpPr bwMode="auto">
          <a:xfrm>
            <a:off x="1497013" y="2084388"/>
            <a:ext cx="5330825" cy="727075"/>
            <a:chOff x="3226927" y="924375"/>
            <a:chExt cx="6613414" cy="538854"/>
          </a:xfrm>
        </p:grpSpPr>
        <p:pic>
          <p:nvPicPr>
            <p:cNvPr id="12291" name="Picture 16" descr="C:\Users\Administrator\Desktop\对话框.png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26927" y="924375"/>
              <a:ext cx="6613414" cy="3816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292" name="矩形 12"/>
            <p:cNvSpPr>
              <a:spLocks noChangeArrowheads="1"/>
            </p:cNvSpPr>
            <p:nvPr/>
          </p:nvSpPr>
          <p:spPr bwMode="auto">
            <a:xfrm>
              <a:off x="3352881" y="939590"/>
              <a:ext cx="6487460" cy="5236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2000" b="1">
                  <a:latin typeface="黑体" pitchFamily="49" charset="-122"/>
                  <a:ea typeface="黑体" pitchFamily="49" charset="-122"/>
                </a:rPr>
                <a:t>如何理解武松的“笑”和“我怕什么”？</a:t>
              </a:r>
            </a:p>
          </p:txBody>
        </p:sp>
      </p:grpSp>
      <p:sp>
        <p:nvSpPr>
          <p:cNvPr id="14" name="矩形 13"/>
          <p:cNvSpPr/>
          <p:nvPr/>
        </p:nvSpPr>
        <p:spPr>
          <a:xfrm>
            <a:off x="958850" y="2819400"/>
            <a:ext cx="7472363" cy="17541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2400" b="1" dirty="0">
                <a:solidFill>
                  <a:srgbClr val="C00000"/>
                </a:solidFill>
                <a:latin typeface="+mn-ea"/>
                <a:ea typeface="+mn-ea"/>
              </a:rPr>
              <a:t>    “笑”说明武松看到树上的字，仍然不相信景阳冈上有虎，还认为是店家的诡计，真是固执己见。“我怕什么”表现了武松的无所畏惧，胆量过人。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68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6" grpId="0"/>
      <p:bldP spid="1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ext Box 3"/>
          <p:cNvSpPr txBox="1">
            <a:spLocks noChangeArrowheads="1"/>
          </p:cNvSpPr>
          <p:nvPr/>
        </p:nvSpPr>
        <p:spPr bwMode="auto">
          <a:xfrm>
            <a:off x="595313" y="614363"/>
            <a:ext cx="7912100" cy="153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zh-CN" altLang="en-US" sz="2200" b="1">
                <a:latin typeface="楷体" pitchFamily="49" charset="-122"/>
                <a:ea typeface="楷体" pitchFamily="49" charset="-122"/>
              </a:rPr>
              <a:t>  　武松想∶“转身回酒店吧，一定会叫店家耻笑，算不得好汉，不能回去。”细想了一回，说道∶“怕什么，只管上去，看看怎么样。”</a:t>
            </a:r>
          </a:p>
        </p:txBody>
      </p:sp>
      <p:grpSp>
        <p:nvGrpSpPr>
          <p:cNvPr id="2" name="组合 16"/>
          <p:cNvGrpSpPr>
            <a:grpSpLocks/>
          </p:cNvGrpSpPr>
          <p:nvPr/>
        </p:nvGrpSpPr>
        <p:grpSpPr bwMode="auto">
          <a:xfrm>
            <a:off x="1763713" y="2098675"/>
            <a:ext cx="5694362" cy="771525"/>
            <a:chOff x="3226927" y="924375"/>
            <a:chExt cx="6702489" cy="675200"/>
          </a:xfrm>
        </p:grpSpPr>
        <p:pic>
          <p:nvPicPr>
            <p:cNvPr id="13315" name="Picture 16" descr="C:\Users\Administrator\Desktop\对话框.png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26927" y="924375"/>
              <a:ext cx="6613414" cy="3816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16" name="矩形 12"/>
            <p:cNvSpPr>
              <a:spLocks noChangeArrowheads="1"/>
            </p:cNvSpPr>
            <p:nvPr/>
          </p:nvSpPr>
          <p:spPr bwMode="auto">
            <a:xfrm>
              <a:off x="3441955" y="926607"/>
              <a:ext cx="6487461" cy="6729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2200" b="1">
                  <a:latin typeface="黑体" pitchFamily="49" charset="-122"/>
                  <a:ea typeface="黑体" pitchFamily="49" charset="-122"/>
                </a:rPr>
                <a:t>对武松的心理描写表现了他什么特点？</a:t>
              </a:r>
            </a:p>
          </p:txBody>
        </p:sp>
      </p:grpSp>
      <p:sp>
        <p:nvSpPr>
          <p:cNvPr id="18" name="矩形 17"/>
          <p:cNvSpPr/>
          <p:nvPr/>
        </p:nvSpPr>
        <p:spPr>
          <a:xfrm>
            <a:off x="415925" y="2609850"/>
            <a:ext cx="8288338" cy="23082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2400" b="1" dirty="0">
                <a:solidFill>
                  <a:srgbClr val="C00000"/>
                </a:solidFill>
                <a:latin typeface="+mn-ea"/>
                <a:ea typeface="+mn-ea"/>
              </a:rPr>
              <a:t>    这句话对武松的心理描写非常贴切、真实。武松这时才相信冈上有虎，但是一点也不害怕。武松毕竟是英雄好汉，也出于自尊和面子，他不愿下冈。表现了武松的倔强、固执和英勇无畏的英雄气概。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1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6" grpId="0"/>
      <p:bldP spid="18" grpId="0"/>
    </p:bldLst>
  </p:timing>
</p:sld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 Black-Arial">
      <a:majorFont>
        <a:latin typeface="Arial Black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</TotalTime>
  <Pages>0</Pages>
  <Words>3034</Words>
  <Characters>0</Characters>
  <Application>Microsoft Office PowerPoint</Application>
  <DocSecurity>0</DocSecurity>
  <PresentationFormat>全屏显示(16:9)</PresentationFormat>
  <Lines>0</Lines>
  <Paragraphs>128</Paragraphs>
  <Slides>42</Slides>
  <Notes>3</Notes>
  <HiddenSlides>0</HiddenSlides>
  <MMClips>1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42</vt:i4>
      </vt:variant>
    </vt:vector>
  </HeadingPairs>
  <TitlesOfParts>
    <vt:vector size="57" baseType="lpstr">
      <vt:lpstr>Gulim</vt:lpstr>
      <vt:lpstr>Meiryo</vt:lpstr>
      <vt:lpstr>方正大黑简体</vt:lpstr>
      <vt:lpstr>仿宋</vt:lpstr>
      <vt:lpstr>黑体</vt:lpstr>
      <vt:lpstr>楷体</vt:lpstr>
      <vt:lpstr>宋体</vt:lpstr>
      <vt:lpstr>微软雅黑</vt:lpstr>
      <vt:lpstr>Arial</vt:lpstr>
      <vt:lpstr>Arial Black</vt:lpstr>
      <vt:lpstr>Calibri</vt:lpstr>
      <vt:lpstr>Calibri Light</vt:lpstr>
      <vt:lpstr>Times New Roman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CharactersWithSpaces>0</CharactersWithSpaces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cp:lastModifiedBy>kan</cp:lastModifiedBy>
  <cp:revision>724</cp:revision>
  <dcterms:created xsi:type="dcterms:W3CDTF">2015-12-30T08:03:25Z</dcterms:created>
  <dcterms:modified xsi:type="dcterms:W3CDTF">2021-10-20T06:27:33Z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2052-11.3.0.8632</vt:lpwstr>
  </property>
</Properties>
</file>