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7017" r:id="rId1"/>
    <p:sldMasterId id="2147487058" r:id="rId2"/>
  </p:sldMasterIdLst>
  <p:notesMasterIdLst>
    <p:notesMasterId r:id="rId48"/>
  </p:notesMasterIdLst>
  <p:sldIdLst>
    <p:sldId id="492" r:id="rId3"/>
    <p:sldId id="258" r:id="rId4"/>
    <p:sldId id="660" r:id="rId5"/>
    <p:sldId id="661" r:id="rId6"/>
    <p:sldId id="664" r:id="rId7"/>
    <p:sldId id="665" r:id="rId8"/>
    <p:sldId id="666" r:id="rId9"/>
    <p:sldId id="667" r:id="rId10"/>
    <p:sldId id="668" r:id="rId11"/>
    <p:sldId id="669" r:id="rId12"/>
    <p:sldId id="670" r:id="rId13"/>
    <p:sldId id="610" r:id="rId14"/>
    <p:sldId id="671" r:id="rId15"/>
    <p:sldId id="645" r:id="rId16"/>
    <p:sldId id="672" r:id="rId17"/>
    <p:sldId id="674" r:id="rId18"/>
    <p:sldId id="675" r:id="rId19"/>
    <p:sldId id="673" r:id="rId20"/>
    <p:sldId id="676" r:id="rId21"/>
    <p:sldId id="677" r:id="rId22"/>
    <p:sldId id="678" r:id="rId23"/>
    <p:sldId id="688" r:id="rId24"/>
    <p:sldId id="680" r:id="rId25"/>
    <p:sldId id="679" r:id="rId26"/>
    <p:sldId id="681" r:id="rId27"/>
    <p:sldId id="682" r:id="rId28"/>
    <p:sldId id="683" r:id="rId29"/>
    <p:sldId id="684" r:id="rId30"/>
    <p:sldId id="685" r:id="rId31"/>
    <p:sldId id="686" r:id="rId32"/>
    <p:sldId id="687" r:id="rId33"/>
    <p:sldId id="655" r:id="rId34"/>
    <p:sldId id="633" r:id="rId35"/>
    <p:sldId id="634" r:id="rId36"/>
    <p:sldId id="635" r:id="rId37"/>
    <p:sldId id="636" r:id="rId38"/>
    <p:sldId id="557" r:id="rId39"/>
    <p:sldId id="637" r:id="rId40"/>
    <p:sldId id="657" r:id="rId41"/>
    <p:sldId id="689" r:id="rId42"/>
    <p:sldId id="690" r:id="rId43"/>
    <p:sldId id="691" r:id="rId44"/>
    <p:sldId id="692" r:id="rId45"/>
    <p:sldId id="693" r:id="rId46"/>
    <p:sldId id="694" r:id="rId47"/>
  </p:sldIdLst>
  <p:sldSz cx="9144000" cy="5143500" type="screen16x9"/>
  <p:notesSz cx="6858000" cy="9144000"/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6600"/>
    <a:srgbClr val="3333FF"/>
    <a:srgbClr val="FF33CC"/>
    <a:srgbClr val="0066FF"/>
    <a:srgbClr val="FFFF66"/>
    <a:srgbClr val="00FF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6314" autoAdjust="0"/>
  </p:normalViewPr>
  <p:slideViewPr>
    <p:cSldViewPr snapToGrid="0" snapToObjects="1">
      <p:cViewPr varScale="1">
        <p:scale>
          <a:sx n="143" d="100"/>
          <a:sy n="143" d="100"/>
        </p:scale>
        <p:origin x="780" y="120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259B784-C47B-444D-B8B5-CABC1FBCD47E}" type="datetimeFigureOut">
              <a:rPr lang="zh-CN" altLang="en-US"/>
              <a:pPr>
                <a:defRPr/>
              </a:pPr>
              <a:t>2021/10/18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F52BA43-5209-4CA2-BD86-25BBE998B27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236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457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3A683AA-5F8D-45B9-A3B0-06FAAE846B7D}" type="slidenum">
              <a:rPr lang="zh-CN" altLang="en-US">
                <a:solidFill>
                  <a:srgbClr val="000000"/>
                </a:solidFill>
              </a:rPr>
              <a:pPr/>
              <a:t>1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569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2BA43-5209-4CA2-BD86-25BBE998B273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785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7655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0" y="0"/>
            <a:ext cx="9144000" cy="3132138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B7E0EC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pic>
        <p:nvPicPr>
          <p:cNvPr id="3" name="Picture 39" descr="구름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0" descr="구름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9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5" y="3189288"/>
            <a:ext cx="9220200" cy="2011362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9466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0422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7D160-03E6-4696-8E65-73EE51FBD3EA}" type="datetimeFigureOut">
              <a:rPr lang="zh-CN" altLang="en-US"/>
              <a:pPr>
                <a:defRPr/>
              </a:pPr>
              <a:t>2021/10/18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EFEC9AD-7F9E-4FC9-980A-628D4DF113E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9372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81538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0" y="0"/>
            <a:ext cx="9144000" cy="1639888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B7E0EC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3" name="Picture 12"/>
          <p:cNvSpPr>
            <a:spLocks noChangeAspect="1" noChangeArrowheads="1"/>
          </p:cNvSpPr>
          <p:nvPr/>
        </p:nvSpPr>
        <p:spPr bwMode="auto">
          <a:xfrm>
            <a:off x="-34925" y="3822700"/>
            <a:ext cx="9178925" cy="13208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909650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37233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83749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1561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7030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9109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E4124-00A2-4BE0-98DA-DB328A42EFCB}" type="datetimeFigureOut">
              <a:rPr lang="zh-CN" altLang="en-US"/>
              <a:pPr>
                <a:defRPr/>
              </a:pPr>
              <a:t>2021/10/18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E05CEAC-B4C0-4479-B2FD-F52BC500771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770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 userDrawn="1"/>
        </p:nvSpPr>
        <p:spPr bwMode="auto">
          <a:xfrm>
            <a:off x="0" y="0"/>
            <a:ext cx="9144000" cy="29591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B7E0EC"/>
              </a:gs>
            </a:gsLst>
            <a:lin ang="1620000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4400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3" name="图片 5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73438"/>
            <a:ext cx="9144000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9" descr="구름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0" descr="구름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34373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46391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6957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1063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3603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5150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4662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1799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3057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4950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158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4628876" y="1356115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8085411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89900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18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383213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B7E0EC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/>
          </a:p>
        </p:txBody>
      </p:sp>
      <p:pic>
        <p:nvPicPr>
          <p:cNvPr id="3" name="图片 5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73438"/>
            <a:ext cx="9144000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9" descr="구름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838" y="179388"/>
            <a:ext cx="68262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0" descr="구름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503238"/>
            <a:ext cx="1042988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5"/>
          <p:cNvGrpSpPr>
            <a:grpSpLocks/>
          </p:cNvGrpSpPr>
          <p:nvPr userDrawn="1"/>
        </p:nvGrpSpPr>
        <p:grpSpPr bwMode="auto">
          <a:xfrm>
            <a:off x="2371725" y="2062163"/>
            <a:ext cx="4398963" cy="3019425"/>
            <a:chOff x="2371725" y="2061566"/>
            <a:chExt cx="4398963" cy="3019838"/>
          </a:xfrm>
        </p:grpSpPr>
        <p:sp>
          <p:nvSpPr>
            <p:cNvPr id="7" name="Oval 17"/>
            <p:cNvSpPr>
              <a:spLocks noChangeArrowheads="1"/>
            </p:cNvSpPr>
            <p:nvPr userDrawn="1"/>
          </p:nvSpPr>
          <p:spPr bwMode="auto">
            <a:xfrm>
              <a:off x="2371725" y="4338821"/>
              <a:ext cx="4398963" cy="742583"/>
            </a:xfrm>
            <a:prstGeom prst="ellipse">
              <a:avLst/>
            </a:prstGeom>
            <a:gradFill rotWithShape="1">
              <a:gsLst>
                <a:gs pos="0">
                  <a:srgbClr val="0E320D"/>
                </a:gs>
                <a:gs pos="100000">
                  <a:srgbClr val="1F6B1B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en-US">
                <a:ea typeface="Malgun Gothic" pitchFamily="34" charset="-127"/>
              </a:endParaRPr>
            </a:p>
          </p:txBody>
        </p:sp>
        <p:pic>
          <p:nvPicPr>
            <p:cNvPr id="8" name="Picture 16" descr="꽃"/>
            <p:cNvPicPr>
              <a:picLocks noChangeAspect="1" noChangeArrowheads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2510" y="2061566"/>
              <a:ext cx="2845692" cy="2745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矩形 3"/>
          <p:cNvSpPr>
            <a:spLocks noChangeArrowheads="1"/>
          </p:cNvSpPr>
          <p:nvPr userDrawn="1"/>
        </p:nvSpPr>
        <p:spPr bwMode="auto">
          <a:xfrm>
            <a:off x="5580063" y="5080000"/>
            <a:ext cx="311943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100">
                <a:solidFill>
                  <a:srgbClr val="414141"/>
                </a:solidFill>
              </a:rPr>
              <a:t> </a:t>
            </a:r>
          </a:p>
        </p:txBody>
      </p:sp>
      <p:sp>
        <p:nvSpPr>
          <p:cNvPr id="10" name="TextBox 3"/>
          <p:cNvSpPr>
            <a:spLocks noChangeArrowheads="1"/>
          </p:cNvSpPr>
          <p:nvPr userDrawn="1"/>
        </p:nvSpPr>
        <p:spPr bwMode="auto">
          <a:xfrm>
            <a:off x="2087563" y="1006475"/>
            <a:ext cx="49688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4400"/>
            <a:r>
              <a:rPr lang="zh-CN" altLang="en-US" sz="2800">
                <a:solidFill>
                  <a:srgbClr val="014079"/>
                </a:solidFill>
                <a:ea typeface="微软雅黑" pitchFamily="34" charset="-122"/>
                <a:sym typeface="Calibri" pitchFamily="34" charset="0"/>
              </a:rPr>
              <a:t>感受美好自然，培养语文素养！</a:t>
            </a:r>
            <a:endParaRPr lang="zh-CN" altLang="en-US" sz="2800">
              <a:solidFill>
                <a:srgbClr val="014079"/>
              </a:solidFill>
            </a:endParaRPr>
          </a:p>
        </p:txBody>
      </p:sp>
      <p:sp>
        <p:nvSpPr>
          <p:cNvPr id="11" name="TextBox 3"/>
          <p:cNvSpPr>
            <a:spLocks noChangeArrowheads="1"/>
          </p:cNvSpPr>
          <p:nvPr userDrawn="1"/>
        </p:nvSpPr>
        <p:spPr bwMode="auto">
          <a:xfrm>
            <a:off x="1833563" y="1471613"/>
            <a:ext cx="53990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/>
            <a:r>
              <a:rPr lang="en-US" altLang="zh-CN" sz="1600">
                <a:solidFill>
                  <a:srgbClr val="014079"/>
                </a:solidFill>
              </a:rPr>
              <a:t>GAN SHOU MEI HAO ZI RAN</a:t>
            </a:r>
            <a:r>
              <a:rPr lang="zh-CN" altLang="en-US" sz="1600">
                <a:solidFill>
                  <a:srgbClr val="014079"/>
                </a:solidFill>
              </a:rPr>
              <a:t>   </a:t>
            </a:r>
            <a:r>
              <a:rPr lang="en-US" altLang="zh-CN" sz="1600">
                <a:solidFill>
                  <a:srgbClr val="014079"/>
                </a:solidFill>
              </a:rPr>
              <a:t> PEI YANG YU WEN SU YANG</a:t>
            </a:r>
            <a:endParaRPr lang="zh-CN" altLang="en-US" sz="1600">
              <a:solidFill>
                <a:srgbClr val="0140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762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929506B-9B0A-45A3-AE65-2261AC11874A}" type="datetimeFigureOut">
              <a:rPr lang="zh-CN" altLang="en-US"/>
              <a:pPr>
                <a:defRPr/>
              </a:pPr>
              <a:t>2021/10/18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30A147D-CDAE-4B0E-AD0D-D5F4E11139B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6261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6435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3503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381F4-7904-411F-BEE9-B8B066B70A02}" type="datetimeFigureOut">
              <a:rPr lang="zh-CN" altLang="en-US"/>
              <a:pPr>
                <a:defRPr/>
              </a:pPr>
              <a:t>2021/10/18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60D3674-350C-4882-8FB2-87B0FD7A59D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1076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12"/>
          <p:cNvSpPr>
            <a:spLocks noChangeAspect="1" noChangeArrowheads="1"/>
          </p:cNvSpPr>
          <p:nvPr/>
        </p:nvSpPr>
        <p:spPr bwMode="auto">
          <a:xfrm>
            <a:off x="-34925" y="3822700"/>
            <a:ext cx="9178925" cy="13208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67669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7038" r:id="rId1"/>
    <p:sldLayoutId id="2147487039" r:id="rId2"/>
    <p:sldLayoutId id="2147487040" r:id="rId3"/>
    <p:sldLayoutId id="2147487041" r:id="rId4"/>
    <p:sldLayoutId id="2147487042" r:id="rId5"/>
    <p:sldLayoutId id="2147487043" r:id="rId6"/>
    <p:sldLayoutId id="2147487044" r:id="rId7"/>
    <p:sldLayoutId id="2147487045" r:id="rId8"/>
    <p:sldLayoutId id="2147487046" r:id="rId9"/>
    <p:sldLayoutId id="2147487047" r:id="rId10"/>
    <p:sldLayoutId id="2147487048" r:id="rId11"/>
    <p:sldLayoutId id="2147487049" r:id="rId12"/>
    <p:sldLayoutId id="2147487050" r:id="rId13"/>
    <p:sldLayoutId id="2147487051" r:id="rId14"/>
    <p:sldLayoutId id="2147487052" r:id="rId15"/>
    <p:sldLayoutId id="2147487053" r:id="rId16"/>
    <p:sldLayoutId id="2147487054" r:id="rId17"/>
    <p:sldLayoutId id="2147487055" r:id="rId18"/>
    <p:sldLayoutId id="2147487056" r:id="rId19"/>
    <p:sldLayoutId id="2147487057" r:id="rId20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2021/10/18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80200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59" r:id="rId1"/>
    <p:sldLayoutId id="2147487060" r:id="rId2"/>
    <p:sldLayoutId id="2147487061" r:id="rId3"/>
    <p:sldLayoutId id="2147487062" r:id="rId4"/>
    <p:sldLayoutId id="2147487063" r:id="rId5"/>
    <p:sldLayoutId id="2147487064" r:id="rId6"/>
    <p:sldLayoutId id="2147487065" r:id="rId7"/>
    <p:sldLayoutId id="2147487066" r:id="rId8"/>
    <p:sldLayoutId id="2147487067" r:id="rId9"/>
    <p:sldLayoutId id="2147487068" r:id="rId10"/>
    <p:sldLayoutId id="214748706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F:\2020&#26149;\&#23567;&#23398;&#35821;&#25991;\&#20840;&#22269;&#29256;\5&#24180;&#32423;\&#35838;&#20214;&#65288;2020&#26149;&#65292;&#19979;&#20876;&#65289;&#65306;5&#35821;&#20154;&#25945;&#37096;&#32534;%20&#31532;1&#21333;&#20803;\&#31532;2&#35838;%20&#31062;&#29238;&#30340;&#22253;&#23376;\1.&#25945;&#24072;&#25480;&#35838;&#35838;&#20214;\&#25512;&#33616;&#38405;&#35835;&#65306;&#20174;&#30334;&#33609;&#22253;&#21040;&#19977;&#21619;&#20070;&#23627;.mp3" TargetMode="External"/><Relationship Id="rId4" Type="http://schemas.openxmlformats.org/officeDocument/2006/relationships/image" Target="../media/image3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圆角矩形 66"/>
          <p:cNvSpPr/>
          <p:nvPr/>
        </p:nvSpPr>
        <p:spPr bwMode="auto">
          <a:xfrm>
            <a:off x="958850" y="1414463"/>
            <a:ext cx="7226300" cy="101600"/>
          </a:xfrm>
          <a:prstGeom prst="roundRect">
            <a:avLst/>
          </a:prstGeom>
          <a:gradFill>
            <a:gsLst>
              <a:gs pos="0">
                <a:srgbClr val="369434"/>
              </a:gs>
              <a:gs pos="100000">
                <a:srgbClr val="89C270"/>
              </a:gs>
            </a:gsLst>
          </a:gradFill>
          <a:ln>
            <a:solidFill>
              <a:srgbClr val="539F36"/>
            </a:solidFill>
          </a:ln>
          <a:effectLst>
            <a:outerShdw blurRad="40000" dist="23000" dir="5400000" rotWithShape="0">
              <a:srgbClr val="000000">
                <a:alpha val="2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>
              <a:solidFill>
                <a:prstClr val="white"/>
              </a:solidFill>
            </a:endParaRPr>
          </a:p>
        </p:txBody>
      </p:sp>
      <p:pic>
        <p:nvPicPr>
          <p:cNvPr id="23555" name="Picture 40" descr="구름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56" name="组合 13338"/>
          <p:cNvGrpSpPr>
            <a:grpSpLocks/>
          </p:cNvGrpSpPr>
          <p:nvPr/>
        </p:nvGrpSpPr>
        <p:grpSpPr bwMode="auto">
          <a:xfrm>
            <a:off x="2019300" y="428625"/>
            <a:ext cx="6975475" cy="1016000"/>
            <a:chOff x="2379275" y="852155"/>
            <a:chExt cx="6975760" cy="1356827"/>
          </a:xfrm>
        </p:grpSpPr>
        <p:sp>
          <p:nvSpPr>
            <p:cNvPr id="26" name="Text Box 2"/>
            <p:cNvSpPr txBox="1">
              <a:spLocks noChangeArrowheads="1"/>
            </p:cNvSpPr>
            <p:nvPr/>
          </p:nvSpPr>
          <p:spPr bwMode="auto">
            <a:xfrm>
              <a:off x="3668378" y="852155"/>
              <a:ext cx="5686657" cy="135682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lang="zh-CN" altLang="en-US" sz="6000" dirty="0">
                  <a:solidFill>
                    <a:srgbClr val="CC0000"/>
                  </a:solidFill>
                  <a:latin typeface="+mn-lt"/>
                  <a:ea typeface="黑体" panose="02010609060101010101" pitchFamily="49" charset="-122"/>
                  <a:cs typeface="黑体" panose="02010609060101010101" pitchFamily="49" charset="-122"/>
                </a:rPr>
                <a:t>祖父的园子</a:t>
              </a:r>
            </a:p>
          </p:txBody>
        </p:sp>
        <p:grpSp>
          <p:nvGrpSpPr>
            <p:cNvPr id="23558" name="组合 13337"/>
            <p:cNvGrpSpPr>
              <a:grpSpLocks/>
            </p:cNvGrpSpPr>
            <p:nvPr/>
          </p:nvGrpSpPr>
          <p:grpSpPr bwMode="auto">
            <a:xfrm>
              <a:off x="2379275" y="898860"/>
              <a:ext cx="1181148" cy="1233070"/>
              <a:chOff x="2533650" y="730235"/>
              <a:chExt cx="1181148" cy="1233070"/>
            </a:xfrm>
          </p:grpSpPr>
          <p:sp>
            <p:nvSpPr>
              <p:cNvPr id="23559" name="AutoShape 11"/>
              <p:cNvSpPr>
                <a:spLocks noChangeArrowheads="1"/>
              </p:cNvSpPr>
              <p:nvPr/>
            </p:nvSpPr>
            <p:spPr bwMode="auto">
              <a:xfrm>
                <a:off x="2533650" y="759851"/>
                <a:ext cx="1181148" cy="1182984"/>
              </a:xfrm>
              <a:prstGeom prst="diamond">
                <a:avLst/>
              </a:prstGeom>
              <a:solidFill>
                <a:srgbClr val="236B2A"/>
              </a:solidFill>
              <a:ln w="38100">
                <a:solidFill>
                  <a:schemeClr val="bg1"/>
                </a:solidFill>
                <a:miter lim="800000"/>
                <a:headEnd/>
                <a:tailEnd/>
              </a:ln>
              <a:effectLst>
                <a:outerShdw sy="50000" rotWithShape="0">
                  <a:srgbClr val="808080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 algn="ctr" eaLnBrk="0" hangingPunct="0"/>
                <a:endParaRPr lang="en-US" altLang="ko-KR" sz="2800" b="1">
                  <a:solidFill>
                    <a:srgbClr val="FFFFFF"/>
                  </a:solidFill>
                  <a:ea typeface="Gulim" pitchFamily="34" charset="-127"/>
                </a:endParaRPr>
              </a:p>
            </p:txBody>
          </p:sp>
          <p:sp>
            <p:nvSpPr>
              <p:cNvPr id="23560" name="文本框 13"/>
              <p:cNvSpPr txBox="1">
                <a:spLocks noChangeArrowheads="1"/>
              </p:cNvSpPr>
              <p:nvPr/>
            </p:nvSpPr>
            <p:spPr bwMode="auto">
              <a:xfrm>
                <a:off x="2816051" y="730235"/>
                <a:ext cx="611047" cy="1233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buFont typeface="Arial" pitchFamily="34" charset="0"/>
                  <a:buNone/>
                </a:pPr>
                <a:r>
                  <a:rPr lang="en-US" altLang="zh-CN" sz="5400" b="1">
                    <a:solidFill>
                      <a:schemeClr val="bg1"/>
                    </a:solidFill>
                    <a:latin typeface="方正大黑简体" pitchFamily="65" charset="-122"/>
                    <a:ea typeface="方正大黑简体" pitchFamily="65" charset="-122"/>
                  </a:rPr>
                  <a:t>2</a:t>
                </a:r>
                <a:endParaRPr lang="zh-CN" altLang="en-US" sz="5400" b="1">
                  <a:solidFill>
                    <a:schemeClr val="bg1"/>
                  </a:solidFill>
                  <a:latin typeface="方正大黑简体" pitchFamily="65" charset="-122"/>
                  <a:ea typeface="方正大黑简体" pitchFamily="65" charset="-122"/>
                </a:endParaRPr>
              </a:p>
            </p:txBody>
          </p:sp>
        </p:grpSp>
      </p:grpSp>
      <p:pic>
        <p:nvPicPr>
          <p:cNvPr id="22" name="图片 46" descr="枫叶副本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4450" y="2111375"/>
            <a:ext cx="105886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矩形 23"/>
          <p:cNvSpPr/>
          <p:nvPr/>
        </p:nvSpPr>
        <p:spPr bwMode="auto">
          <a:xfrm>
            <a:off x="3055937" y="2215800"/>
            <a:ext cx="3186112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dist">
              <a:defRPr/>
            </a:pPr>
            <a:r>
              <a:rPr lang="zh-CN" altLang="en-US" sz="4000" b="1" dirty="0">
                <a:ln w="17780" cmpd="sng">
                  <a:noFill/>
                  <a:prstDash val="solid"/>
                  <a:miter lim="800000"/>
                </a:ln>
                <a:effectLst>
                  <a:glow rad="304800">
                    <a:schemeClr val="bg1">
                      <a:alpha val="60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仿宋" panose="02010609060101010101" pitchFamily="49" charset="-122"/>
              </a:rPr>
              <a:t>第 二 课时</a:t>
            </a:r>
          </a:p>
        </p:txBody>
      </p:sp>
      <p:sp>
        <p:nvSpPr>
          <p:cNvPr id="11" name="矩形 10"/>
          <p:cNvSpPr/>
          <p:nvPr/>
        </p:nvSpPr>
        <p:spPr>
          <a:xfrm>
            <a:off x="0" y="4233314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569913" y="642938"/>
            <a:ext cx="7840662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200" b="1" dirty="0">
                <a:latin typeface="楷体" pitchFamily="49" charset="-122"/>
                <a:ea typeface="楷体" pitchFamily="49" charset="-122"/>
              </a:rPr>
              <a:t>    据说这花园，从前是一个果园。祖母喜欢养羊，羊把果树给啃了，果树渐渐地都死了。到我有记忆的时候，园子里还有一棵樱桃树、一棵李子树，</a:t>
            </a:r>
            <a:r>
              <a:rPr lang="zh-CN" altLang="en-US" sz="2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因为</a:t>
            </a:r>
            <a:r>
              <a:rPr lang="zh-CN" altLang="en-US" sz="2200" b="1" dirty="0">
                <a:latin typeface="楷体" pitchFamily="49" charset="-122"/>
                <a:ea typeface="楷体" pitchFamily="49" charset="-122"/>
              </a:rPr>
              <a:t>樱桃和李子都不大结果子，</a:t>
            </a:r>
            <a:r>
              <a:rPr lang="zh-CN" altLang="en-US" sz="2200" b="1" dirty="0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所以</a:t>
            </a:r>
            <a:r>
              <a:rPr lang="zh-CN" altLang="en-US" sz="2200" b="1" dirty="0">
                <a:latin typeface="楷体" pitchFamily="49" charset="-122"/>
                <a:ea typeface="楷体" pitchFamily="49" charset="-122"/>
              </a:rPr>
              <a:t>觉得它们并不存在。</a:t>
            </a:r>
          </a:p>
        </p:txBody>
      </p:sp>
      <p:sp>
        <p:nvSpPr>
          <p:cNvPr id="33794" name="AutoShape 12" descr="C:\Users\Administrator\AppData\Roaming\Tencent\Users\541737432\QQ\WinTemp\RichOle\VJQAKU)2PRAE%}_6EOM3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441575" y="2819400"/>
            <a:ext cx="5395913" cy="1357313"/>
          </a:xfrm>
          <a:prstGeom prst="borderCallout1">
            <a:avLst>
              <a:gd name="adj1" fmla="val 59313"/>
              <a:gd name="adj2" fmla="val -225"/>
              <a:gd name="adj3" fmla="val -7043"/>
              <a:gd name="adj4" fmla="val -15356"/>
            </a:avLst>
          </a:prstGeom>
          <a:solidFill>
            <a:srgbClr val="FDEFE3"/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zh-CN" altLang="en-US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“因为</a:t>
            </a:r>
            <a:r>
              <a:rPr lang="en-US" altLang="zh-CN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……</a:t>
            </a:r>
            <a:r>
              <a:rPr lang="zh-CN" altLang="en-US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所以</a:t>
            </a:r>
            <a:r>
              <a:rPr lang="en-US" altLang="zh-CN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……”</a:t>
            </a:r>
            <a:r>
              <a:rPr lang="zh-CN" altLang="en-US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这一句式表现了孩子的天真可爱，喜欢事物的原因就是这么简单。结果子的喜欢，不结果子的好像不存在。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593725" y="881063"/>
            <a:ext cx="79756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小的时候，只觉得园子里边就有一棵大榆树。这榆树在园子的西北角上，来了风，榆树</a:t>
            </a:r>
            <a:r>
              <a:rPr lang="zh-CN" altLang="en-US" sz="2400" b="1" u="sng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先呼叫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，来了雨，榆树</a:t>
            </a:r>
            <a:r>
              <a:rPr lang="zh-CN" altLang="en-US" sz="2400" b="1" u="sng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先冒烟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34818" name="AutoShape 12" descr="C:\Users\Administrator\AppData\Roaming\Tencent\Users\541737432\QQ\WinTemp\RichOle\VJQAKU)2PRAE%}_6EOM3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366963" y="2819400"/>
            <a:ext cx="5616575" cy="1763713"/>
          </a:xfrm>
          <a:prstGeom prst="borderCallout1">
            <a:avLst>
              <a:gd name="adj1" fmla="val 59313"/>
              <a:gd name="adj2" fmla="val -225"/>
              <a:gd name="adj3" fmla="val -1396"/>
              <a:gd name="adj4" fmla="val -14910"/>
            </a:avLst>
          </a:prstGeom>
          <a:solidFill>
            <a:srgbClr val="FDEFE3"/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zh-CN" altLang="en-US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“先呼叫”说明榆树高大，树大招风，只要一刮风，枝叶猛烈摇动发出呼呼声；“先冒烟”是雨点落在纸页上，雨珠成线就像冒烟那样。这里运用拟人、比喻修辞方法，生动形象地勾勒出榆树的高大。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615950" y="1314450"/>
            <a:ext cx="8113713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/>
              <a:t>　　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太阳一出来，榆树的叶子就发光了，它们闪烁得和沙滩上的蚌壳一样。</a:t>
            </a:r>
          </a:p>
        </p:txBody>
      </p:sp>
      <p:grpSp>
        <p:nvGrpSpPr>
          <p:cNvPr id="2" name="组合 13"/>
          <p:cNvGrpSpPr>
            <a:grpSpLocks/>
          </p:cNvGrpSpPr>
          <p:nvPr/>
        </p:nvGrpSpPr>
        <p:grpSpPr bwMode="auto">
          <a:xfrm>
            <a:off x="1371600" y="2520950"/>
            <a:ext cx="4537075" cy="865188"/>
            <a:chOff x="97822" y="587152"/>
            <a:chExt cx="7214807" cy="1220692"/>
          </a:xfrm>
        </p:grpSpPr>
        <p:pic>
          <p:nvPicPr>
            <p:cNvPr id="35843" name="Picture 11" descr="C:\Users\Administrator\Desktop\资源 1@4x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22" y="587152"/>
              <a:ext cx="7214807" cy="903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44" name="矩形 23"/>
            <p:cNvSpPr>
              <a:spLocks noChangeArrowheads="1"/>
            </p:cNvSpPr>
            <p:nvPr/>
          </p:nvSpPr>
          <p:spPr bwMode="auto">
            <a:xfrm>
              <a:off x="290510" y="808535"/>
              <a:ext cx="6794499" cy="999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latin typeface="黑体" pitchFamily="49" charset="-122"/>
                  <a:ea typeface="黑体" pitchFamily="49" charset="-122"/>
                </a:rPr>
                <a:t>作者从哪些角度描写了大榆树的高大？</a:t>
              </a:r>
            </a:p>
          </p:txBody>
        </p:sp>
      </p:grp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971550" y="3276600"/>
            <a:ext cx="4937125" cy="142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rgbClr val="C00000"/>
                </a:solidFill>
              </a:rPr>
              <a:t>         作者从视觉和听觉的角度入手，用富有诗意的语言，生动描写大榆树的高大和充满活力。</a:t>
            </a:r>
          </a:p>
        </p:txBody>
      </p:sp>
      <p:grpSp>
        <p:nvGrpSpPr>
          <p:cNvPr id="3" name="组合 17"/>
          <p:cNvGrpSpPr>
            <a:grpSpLocks/>
          </p:cNvGrpSpPr>
          <p:nvPr/>
        </p:nvGrpSpPr>
        <p:grpSpPr bwMode="auto">
          <a:xfrm>
            <a:off x="2965450" y="676275"/>
            <a:ext cx="4064000" cy="708025"/>
            <a:chOff x="2164907" y="2691430"/>
            <a:chExt cx="3781632" cy="2139689"/>
          </a:xfrm>
        </p:grpSpPr>
        <p:sp>
          <p:nvSpPr>
            <p:cNvPr id="9" name="云形标注 8"/>
            <p:cNvSpPr/>
            <p:nvPr/>
          </p:nvSpPr>
          <p:spPr>
            <a:xfrm>
              <a:off x="2164907" y="3027256"/>
              <a:ext cx="3781632" cy="1717508"/>
            </a:xfrm>
            <a:prstGeom prst="cloudCallout">
              <a:avLst>
                <a:gd name="adj1" fmla="val -11722"/>
                <a:gd name="adj2" fmla="val 89481"/>
              </a:avLst>
            </a:prstGeom>
            <a:solidFill>
              <a:schemeClr val="bg1"/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altLang="zh-CN" sz="2000" b="1" dirty="0">
                <a:solidFill>
                  <a:srgbClr val="FF6600"/>
                </a:solidFill>
                <a:latin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35848" name="矩形 16"/>
            <p:cNvSpPr>
              <a:spLocks noChangeArrowheads="1"/>
            </p:cNvSpPr>
            <p:nvPr/>
          </p:nvSpPr>
          <p:spPr bwMode="auto">
            <a:xfrm>
              <a:off x="2520448" y="2691430"/>
              <a:ext cx="3251771" cy="2139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rgbClr val="FF6600"/>
                  </a:solidFill>
                  <a:latin typeface="宋体" pitchFamily="2" charset="-122"/>
                  <a:sym typeface="Arial" pitchFamily="34" charset="0"/>
                </a:rPr>
                <a:t>    写阳光下的榆树叶子，闪光发亮，充满活力。</a:t>
              </a:r>
              <a:endParaRPr lang="zh-CN" altLang="en-US" sz="2000" b="1">
                <a:solidFill>
                  <a:srgbClr val="FF6600"/>
                </a:solidFill>
              </a:endParaRPr>
            </a:p>
          </p:txBody>
        </p:sp>
      </p:grpSp>
      <p:pic>
        <p:nvPicPr>
          <p:cNvPr id="3175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33670" y="2137055"/>
            <a:ext cx="2784779" cy="2497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矩形 1"/>
          <p:cNvSpPr>
            <a:spLocks noChangeArrowheads="1"/>
          </p:cNvSpPr>
          <p:nvPr/>
        </p:nvSpPr>
        <p:spPr bwMode="auto">
          <a:xfrm>
            <a:off x="901700" y="1597025"/>
            <a:ext cx="7361238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    “我”回忆了童年时代在祖父的园子里玩耍的哪些情景？</a:t>
            </a:r>
          </a:p>
        </p:txBody>
      </p:sp>
      <p:sp>
        <p:nvSpPr>
          <p:cNvPr id="34819" name="WordArt 3"/>
          <p:cNvSpPr>
            <a:spLocks noChangeArrowheads="1" noChangeShapeType="1" noTextEdit="1"/>
          </p:cNvSpPr>
          <p:nvPr/>
        </p:nvSpPr>
        <p:spPr bwMode="auto">
          <a:xfrm rot="685608">
            <a:off x="7048500" y="3238500"/>
            <a:ext cx="1109663" cy="1174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800" b="1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rPr>
              <a:t>？</a:t>
            </a:r>
          </a:p>
        </p:txBody>
      </p:sp>
      <p:sp>
        <p:nvSpPr>
          <p:cNvPr id="36867" name="矩形 2"/>
          <p:cNvSpPr>
            <a:spLocks noChangeArrowheads="1"/>
          </p:cNvSpPr>
          <p:nvPr/>
        </p:nvSpPr>
        <p:spPr bwMode="auto">
          <a:xfrm>
            <a:off x="815975" y="942975"/>
            <a:ext cx="19796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36A436"/>
                </a:solidFill>
                <a:latin typeface="微软雅黑" pitchFamily="34" charset="-122"/>
                <a:ea typeface="微软雅黑" pitchFamily="34" charset="-122"/>
              </a:rPr>
              <a:t>讨论交流：</a:t>
            </a:r>
          </a:p>
        </p:txBody>
      </p:sp>
      <p:pic>
        <p:nvPicPr>
          <p:cNvPr id="36868" name="图片 24" descr="花盆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950" y="987425"/>
            <a:ext cx="38893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11"/>
          <p:cNvSpPr txBox="1">
            <a:spLocks noChangeArrowheads="1"/>
          </p:cNvSpPr>
          <p:nvPr/>
        </p:nvSpPr>
        <p:spPr bwMode="auto">
          <a:xfrm>
            <a:off x="822325" y="1284288"/>
            <a:ext cx="855821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endParaRPr lang="zh-CN" altLang="en-US" sz="2800" b="1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7890" name="矩形 1"/>
          <p:cNvSpPr>
            <a:spLocks noChangeArrowheads="1"/>
          </p:cNvSpPr>
          <p:nvPr/>
        </p:nvSpPr>
        <p:spPr bwMode="auto">
          <a:xfrm>
            <a:off x="822325" y="1387475"/>
            <a:ext cx="76708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祖父整天都在园子里，我也跟着他在里面转。</a:t>
            </a:r>
            <a:endParaRPr lang="zh-CN" altLang="en-US" sz="32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1995488" y="3349625"/>
            <a:ext cx="3449637" cy="606425"/>
          </a:xfrm>
          <a:prstGeom prst="wedgeRoundRectCallout">
            <a:avLst>
              <a:gd name="adj1" fmla="val -4414"/>
              <a:gd name="adj2" fmla="val -113265"/>
              <a:gd name="adj3" fmla="val 16667"/>
            </a:avLst>
          </a:prstGeom>
          <a:solidFill>
            <a:schemeClr val="bg1"/>
          </a:solidFill>
          <a:ln w="9525">
            <a:solidFill>
              <a:schemeClr val="bg2">
                <a:lumMod val="75000"/>
              </a:schemeClr>
            </a:solidFill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zh-CN" altLang="en-US" sz="2000" b="1" dirty="0">
                <a:solidFill>
                  <a:srgbClr val="FF6600"/>
                </a:solidFill>
                <a:latin typeface="+mj-ea"/>
                <a:ea typeface="+mj-ea"/>
              </a:rPr>
              <a:t>总领全段，是全段的中心句</a:t>
            </a:r>
            <a:r>
              <a:rPr lang="zh-CN" altLang="en-US" sz="1600" b="1" dirty="0">
                <a:solidFill>
                  <a:srgbClr val="FF6600"/>
                </a:solidFill>
                <a:latin typeface="+mj-ea"/>
                <a:ea typeface="+mj-ea"/>
              </a:rPr>
              <a:t>。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3805" y="2321282"/>
            <a:ext cx="3034301" cy="22757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593725" y="1098550"/>
            <a:ext cx="7975600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祖父戴一顶大草帽，我戴一顶小草帽</a:t>
            </a:r>
            <a:r>
              <a:rPr lang="zh-CN" altLang="en-US" sz="2800" b="1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；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祖父栽花，我就栽花</a:t>
            </a:r>
            <a:r>
              <a:rPr lang="zh-CN" altLang="en-US" sz="2800" b="1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；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祖父拔草，我就拔草</a:t>
            </a:r>
            <a:r>
              <a:rPr lang="zh-CN" altLang="en-US" sz="2800" b="1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2" name="AutoShape 12" descr="C:\Users\Administrator\AppData\Roaming\Tencent\Users\541737432\QQ\WinTemp\RichOle\VJQAKU)2PRAE%}_6EOM3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0060" y="2475661"/>
            <a:ext cx="3034301" cy="22757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138238" y="3078163"/>
            <a:ext cx="4454525" cy="936625"/>
          </a:xfrm>
          <a:prstGeom prst="borderCallout1">
            <a:avLst>
              <a:gd name="adj1" fmla="val -1526"/>
              <a:gd name="adj2" fmla="val 14169"/>
              <a:gd name="adj3" fmla="val -38269"/>
              <a:gd name="adj4" fmla="val 28703"/>
            </a:avLst>
          </a:prstGeom>
          <a:solidFill>
            <a:srgbClr val="FDEFE3"/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zh-CN" altLang="en-US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这一组排比句生动表现了“我”爱模仿祖父的行为。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506413" y="1147763"/>
            <a:ext cx="8113712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/>
              <a:t>　　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祖父种小白菜的时候，我就在后边，用脚把那下了种的土窝一个一个地溜平。其实，不过是东一脚西一脚地瞎闹。有时不但没有盖上菜种，反而把它踢飞了。</a:t>
            </a:r>
          </a:p>
        </p:txBody>
      </p:sp>
      <p:grpSp>
        <p:nvGrpSpPr>
          <p:cNvPr id="2" name="组合 13"/>
          <p:cNvGrpSpPr>
            <a:grpSpLocks/>
          </p:cNvGrpSpPr>
          <p:nvPr/>
        </p:nvGrpSpPr>
        <p:grpSpPr bwMode="auto">
          <a:xfrm>
            <a:off x="712788" y="2530475"/>
            <a:ext cx="5195887" cy="847725"/>
            <a:chOff x="97822" y="587152"/>
            <a:chExt cx="7214807" cy="965747"/>
          </a:xfrm>
        </p:grpSpPr>
        <p:pic>
          <p:nvPicPr>
            <p:cNvPr id="39939" name="Picture 11" descr="C:\Users\Administrator\Desktop\资源 1@4x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22" y="587152"/>
              <a:ext cx="7214807" cy="903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0" name="矩形 23"/>
            <p:cNvSpPr>
              <a:spLocks noChangeArrowheads="1"/>
            </p:cNvSpPr>
            <p:nvPr/>
          </p:nvSpPr>
          <p:spPr bwMode="auto">
            <a:xfrm>
              <a:off x="438906" y="727384"/>
              <a:ext cx="6794499" cy="825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latin typeface="黑体" pitchFamily="49" charset="-122"/>
                  <a:ea typeface="黑体" pitchFamily="49" charset="-122"/>
                </a:rPr>
                <a:t>“我”跟随祖父在园子里做什么？表现了“我”什么特点？</a:t>
              </a:r>
            </a:p>
          </p:txBody>
        </p:sp>
      </p:grp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07975" y="3278188"/>
            <a:ext cx="636905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>
                <a:solidFill>
                  <a:srgbClr val="C00000"/>
                </a:solidFill>
              </a:rPr>
              <a:t>         “我”跟随祖父在院子里栽花、拔草、种小白菜。“我”并非真正地劳动，而是儿童的天性</a:t>
            </a:r>
            <a:r>
              <a:rPr lang="en-US" altLang="zh-CN" sz="2000" b="1">
                <a:solidFill>
                  <a:srgbClr val="C00000"/>
                </a:solidFill>
              </a:rPr>
              <a:t>——</a:t>
            </a:r>
            <a:r>
              <a:rPr lang="zh-CN" altLang="en-US" sz="2000" b="1">
                <a:solidFill>
                  <a:srgbClr val="C00000"/>
                </a:solidFill>
              </a:rPr>
              <a:t>爱模仿，甚至还很淘气，把菜籽踢飞。这些行为表现了“我”的天真幼稚、顽皮可爱。</a:t>
            </a:r>
          </a:p>
        </p:txBody>
      </p:sp>
      <p:grpSp>
        <p:nvGrpSpPr>
          <p:cNvPr id="3" name="组合 17"/>
          <p:cNvGrpSpPr>
            <a:grpSpLocks/>
          </p:cNvGrpSpPr>
          <p:nvPr/>
        </p:nvGrpSpPr>
        <p:grpSpPr bwMode="auto">
          <a:xfrm>
            <a:off x="2965450" y="593725"/>
            <a:ext cx="4497388" cy="708025"/>
            <a:chOff x="2164907" y="2655536"/>
            <a:chExt cx="3781632" cy="2139689"/>
          </a:xfrm>
        </p:grpSpPr>
        <p:sp>
          <p:nvSpPr>
            <p:cNvPr id="9" name="云形标注 8"/>
            <p:cNvSpPr/>
            <p:nvPr/>
          </p:nvSpPr>
          <p:spPr>
            <a:xfrm>
              <a:off x="2164907" y="3024946"/>
              <a:ext cx="3781632" cy="1717508"/>
            </a:xfrm>
            <a:prstGeom prst="cloudCallout">
              <a:avLst>
                <a:gd name="adj1" fmla="val 46641"/>
                <a:gd name="adj2" fmla="val 49780"/>
              </a:avLst>
            </a:prstGeom>
            <a:solidFill>
              <a:schemeClr val="bg1"/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39944" name="矩形 16"/>
            <p:cNvSpPr>
              <a:spLocks noChangeArrowheads="1"/>
            </p:cNvSpPr>
            <p:nvPr/>
          </p:nvSpPr>
          <p:spPr bwMode="auto">
            <a:xfrm>
              <a:off x="2458405" y="2655536"/>
              <a:ext cx="3251771" cy="2139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rgbClr val="FF6600"/>
                  </a:solidFill>
                  <a:latin typeface="宋体" pitchFamily="2" charset="-122"/>
                  <a:sym typeface="Arial" pitchFamily="34" charset="0"/>
                </a:rPr>
                <a:t>    “我”跟随祖父种菜，淘气十足的神态跃然纸上。</a:t>
              </a:r>
              <a:endParaRPr lang="zh-CN" altLang="en-US" sz="2000" b="1">
                <a:solidFill>
                  <a:srgbClr val="FF6600"/>
                </a:solidFill>
              </a:endParaRPr>
            </a:p>
          </p:txBody>
        </p:sp>
      </p:grpSp>
      <p:pic>
        <p:nvPicPr>
          <p:cNvPr id="114689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7799" y="2349345"/>
            <a:ext cx="2290703" cy="19634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415925" y="738188"/>
            <a:ext cx="83502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祖父铲地，我也铲地。因为我太小，拿不动锄头杆，祖父就把锄头杆拔下来，让我单拿着那个锄头的“头”来铲。</a:t>
            </a:r>
          </a:p>
        </p:txBody>
      </p:sp>
      <p:sp>
        <p:nvSpPr>
          <p:cNvPr id="40962" name="AutoShape 12" descr="C:\Users\Administrator\AppData\Roaming\Tencent\Users\541737432\QQ\WinTemp\RichOle\VJQAKU)2PRAE%}_6EOM3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13"/>
          <p:cNvGrpSpPr>
            <a:grpSpLocks/>
          </p:cNvGrpSpPr>
          <p:nvPr/>
        </p:nvGrpSpPr>
        <p:grpSpPr bwMode="auto">
          <a:xfrm>
            <a:off x="722313" y="1827213"/>
            <a:ext cx="4954587" cy="1119187"/>
            <a:chOff x="97822" y="587152"/>
            <a:chExt cx="7214807" cy="1012966"/>
          </a:xfrm>
        </p:grpSpPr>
        <p:pic>
          <p:nvPicPr>
            <p:cNvPr id="40964" name="Picture 11" descr="C:\Users\Administrator\Desktop\资源 1@4x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22" y="587152"/>
              <a:ext cx="7214807" cy="903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65" name="矩形 23"/>
            <p:cNvSpPr>
              <a:spLocks noChangeArrowheads="1"/>
            </p:cNvSpPr>
            <p:nvPr/>
          </p:nvSpPr>
          <p:spPr bwMode="auto">
            <a:xfrm>
              <a:off x="328280" y="794674"/>
              <a:ext cx="6794499" cy="80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latin typeface="黑体" pitchFamily="49" charset="-122"/>
                  <a:ea typeface="黑体" pitchFamily="49" charset="-122"/>
                </a:rPr>
                <a:t>    祖父拔下锄头杆的举动表现祖父对“我”什么的感情？</a:t>
              </a:r>
            </a:p>
          </p:txBody>
        </p:sp>
      </p:grp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95313" y="2992438"/>
            <a:ext cx="5341937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rgbClr val="C00000"/>
                </a:solidFill>
              </a:rPr>
              <a:t>          因为我太小，祖父拔下锄头杆，让“我”单拿着“头”铲地，表现祖父体谅我，不愿让“我”太劳累，表现他对“我”的疼爱。</a:t>
            </a:r>
          </a:p>
        </p:txBody>
      </p:sp>
      <p:pic>
        <p:nvPicPr>
          <p:cNvPr id="11366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01270" y="2373330"/>
            <a:ext cx="2843329" cy="2378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593725" y="809625"/>
            <a:ext cx="79756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其实哪里是铲，不过是</a:t>
            </a:r>
            <a:r>
              <a:rPr lang="zh-CN" altLang="en-US" sz="2400" b="1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伏在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地上，用锄头</a:t>
            </a:r>
            <a:r>
              <a:rPr lang="zh-CN" altLang="en-US" sz="2400" b="1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乱钩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一阵。我认不得哪个是苗，哪个是草，往往把谷穗当作野草割掉，把狗尾草当作谷穗留着。</a:t>
            </a:r>
          </a:p>
        </p:txBody>
      </p:sp>
      <p:sp>
        <p:nvSpPr>
          <p:cNvPr id="41986" name="AutoShape 12" descr="C:\Users\Administrator\AppData\Roaming\Tencent\Users\541737432\QQ\WinTemp\RichOle\VJQAKU)2PRAE%}_6EOM3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430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6449" y="2393562"/>
            <a:ext cx="2930525" cy="2203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116013" y="3086100"/>
            <a:ext cx="4465637" cy="1127125"/>
          </a:xfrm>
          <a:prstGeom prst="borderCallout1">
            <a:avLst>
              <a:gd name="adj1" fmla="val 262"/>
              <a:gd name="adj2" fmla="val 23445"/>
              <a:gd name="adj3" fmla="val -42864"/>
              <a:gd name="adj4" fmla="val 24363"/>
            </a:avLst>
          </a:prstGeom>
          <a:solidFill>
            <a:srgbClr val="FDEFE3"/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zh-CN" altLang="en-US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“伏在”“乱钩”这些动作生动形象地表现了“我”的举止天真可爱，趣味盎然。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3"/>
          <p:cNvSpPr txBox="1">
            <a:spLocks noChangeArrowheads="1"/>
          </p:cNvSpPr>
          <p:nvPr/>
        </p:nvSpPr>
        <p:spPr bwMode="auto">
          <a:xfrm>
            <a:off x="769938" y="692150"/>
            <a:ext cx="7923212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“这是什么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?”</a:t>
            </a:r>
          </a:p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我说：“谷子。”</a:t>
            </a:r>
          </a:p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祖父大笑起来，笑够了，把草拔下来，问我：“你每天吃的就是这个吗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?”</a:t>
            </a:r>
          </a:p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我说：“是的。”</a:t>
            </a:r>
          </a:p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我看祖父还在笑，就说：“你不信，我到屋里拿来给你看。”</a:t>
            </a:r>
          </a:p>
          <a:p>
            <a:pPr>
              <a:lnSpc>
                <a:spcPts val="2000"/>
              </a:lnSpc>
              <a:spcBef>
                <a:spcPct val="50000"/>
              </a:spcBef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我跑到屋里拿了一个谷穗，远远地抛给祖父，说：“这不是一样的吗？”</a:t>
            </a:r>
          </a:p>
        </p:txBody>
      </p:sp>
      <p:grpSp>
        <p:nvGrpSpPr>
          <p:cNvPr id="2" name="组合 13"/>
          <p:cNvGrpSpPr>
            <a:grpSpLocks/>
          </p:cNvGrpSpPr>
          <p:nvPr/>
        </p:nvGrpSpPr>
        <p:grpSpPr bwMode="auto">
          <a:xfrm flipV="1">
            <a:off x="2957513" y="668338"/>
            <a:ext cx="5237162" cy="854075"/>
            <a:chOff x="97822" y="587152"/>
            <a:chExt cx="7214807" cy="903141"/>
          </a:xfrm>
        </p:grpSpPr>
        <p:pic>
          <p:nvPicPr>
            <p:cNvPr id="43011" name="Picture 11" descr="C:\Users\Administrator\Desktop\资源 1@4x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22" y="587152"/>
              <a:ext cx="7214807" cy="903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012" name="矩形 23"/>
            <p:cNvSpPr>
              <a:spLocks noChangeArrowheads="1"/>
            </p:cNvSpPr>
            <p:nvPr/>
          </p:nvSpPr>
          <p:spPr bwMode="auto">
            <a:xfrm>
              <a:off x="290510" y="875786"/>
              <a:ext cx="6794500" cy="553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zh-CN" altLang="en-US" sz="1600" b="1"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44538" y="3376613"/>
            <a:ext cx="7580312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rgbClr val="C00000"/>
                </a:solidFill>
              </a:rPr>
              <a:t>           在这段对话里，出现了三个“笑”：祖父大笑起来，笑够了，还在笑。祖父和“我”说话的时候，被我的幼稚行为逗得一直在笑，说明祖父是一个慈祥、有耐心、宽容、童心未泯的祖父。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1895475" y="2605088"/>
            <a:ext cx="800100" cy="246062"/>
          </a:xfrm>
          <a:prstGeom prst="roundRect">
            <a:avLst/>
          </a:prstGeom>
          <a:noFill/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2609850" y="1547813"/>
            <a:ext cx="869950" cy="246062"/>
          </a:xfrm>
          <a:prstGeom prst="roundRect">
            <a:avLst/>
          </a:prstGeom>
          <a:noFill/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1371600" y="1546225"/>
            <a:ext cx="1098550" cy="246063"/>
          </a:xfrm>
          <a:prstGeom prst="roundRect">
            <a:avLst/>
          </a:prstGeom>
          <a:noFill/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3017" name="矩形 2"/>
          <p:cNvSpPr>
            <a:spLocks noChangeArrowheads="1"/>
          </p:cNvSpPr>
          <p:nvPr/>
        </p:nvSpPr>
        <p:spPr bwMode="auto">
          <a:xfrm>
            <a:off x="3365500" y="620713"/>
            <a:ext cx="4572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>
                <a:latin typeface="黑体" pitchFamily="49" charset="-122"/>
                <a:ea typeface="黑体" pitchFamily="49" charset="-122"/>
              </a:rPr>
              <a:t>一共出现几个“笑”？说明祖父是一个怎样的祖父？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7" grpId="0"/>
      <p:bldP spid="9" grpId="0" animBg="1"/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42950" y="1624013"/>
            <a:ext cx="793908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5600" indent="-355600">
              <a:lnSpc>
                <a:spcPct val="150000"/>
              </a:lnSpc>
              <a:defRPr/>
            </a:pPr>
            <a:r>
              <a:rPr lang="en-US" altLang="zh-CN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1.</a:t>
            </a:r>
            <a:r>
              <a:rPr lang="zh-CN" altLang="en-US" sz="2400" b="1" dirty="0">
                <a:latin typeface="+mj-ea"/>
                <a:ea typeface="+mj-ea"/>
              </a:rPr>
              <a:t>有感情地朗读课文，了解课文主要内容。</a:t>
            </a:r>
            <a:endParaRPr lang="zh-CN" altLang="en-US" sz="24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 marL="355600" indent="-355600">
              <a:lnSpc>
                <a:spcPct val="150000"/>
              </a:lnSpc>
              <a:defRPr/>
            </a:pPr>
            <a:r>
              <a:rPr lang="en-US" altLang="zh-CN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2.</a:t>
            </a:r>
            <a:r>
              <a:rPr lang="zh-CN" altLang="en-US" sz="2400" b="1" dirty="0">
                <a:latin typeface="+mj-ea"/>
                <a:ea typeface="+mj-ea"/>
              </a:rPr>
              <a:t>品读借景抒情的句子，体会作者的内心感受。</a:t>
            </a: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</a:t>
            </a:r>
            <a:r>
              <a:rPr lang="zh-CN" altLang="en-US" sz="2400" b="1" dirty="0">
                <a:solidFill>
                  <a:srgbClr val="C00000"/>
                </a:solidFill>
                <a:latin typeface="+mj-ea"/>
                <a:ea typeface="+mj-ea"/>
              </a:rPr>
              <a:t>重点</a:t>
            </a: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sz="2400" b="1" dirty="0">
              <a:solidFill>
                <a:srgbClr val="C00000"/>
              </a:solidFill>
              <a:latin typeface="+mj-ea"/>
              <a:ea typeface="+mj-ea"/>
            </a:endParaRPr>
          </a:p>
          <a:p>
            <a:pPr marL="355600" indent="-355600">
              <a:lnSpc>
                <a:spcPct val="150000"/>
              </a:lnSpc>
              <a:defRPr/>
            </a:pPr>
            <a:r>
              <a:rPr lang="en-US" altLang="zh-CN" sz="24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3.</a:t>
            </a:r>
            <a:r>
              <a:rPr lang="zh-CN" altLang="en-US" sz="2400" b="1" dirty="0">
                <a:latin typeface="+mj-ea"/>
                <a:ea typeface="+mj-ea"/>
              </a:rPr>
              <a:t>学习作者通过动作描写把事情的重点部分写具体的方法。               </a:t>
            </a:r>
            <a:endParaRPr lang="en-US" altLang="zh-CN" sz="2400" b="1" dirty="0">
              <a:latin typeface="+mj-ea"/>
              <a:ea typeface="+mj-ea"/>
            </a:endParaRPr>
          </a:p>
          <a:p>
            <a:pPr marL="355600" indent="-82550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zh-CN" altLang="en-US" sz="2400" b="1" dirty="0">
                <a:solidFill>
                  <a:srgbClr val="C00000"/>
                </a:solidFill>
                <a:latin typeface="+mj-ea"/>
                <a:ea typeface="+mj-ea"/>
              </a:rPr>
              <a:t>难点</a:t>
            </a:r>
            <a:r>
              <a:rPr lang="en-US" altLang="zh-CN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sz="2400" b="1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5605" name="任意多边形 18"/>
          <p:cNvSpPr>
            <a:spLocks noChangeArrowheads="1"/>
          </p:cNvSpPr>
          <p:nvPr/>
        </p:nvSpPr>
        <p:spPr bwMode="auto">
          <a:xfrm>
            <a:off x="1365250" y="1033463"/>
            <a:ext cx="1620838" cy="523875"/>
          </a:xfrm>
          <a:custGeom>
            <a:avLst/>
            <a:gdLst>
              <a:gd name="T0" fmla="*/ 0 w 258980"/>
              <a:gd name="T1" fmla="*/ 0 h 54733"/>
              <a:gd name="T2" fmla="*/ 2147483647 w 258980"/>
              <a:gd name="T3" fmla="*/ 0 h 54733"/>
              <a:gd name="T4" fmla="*/ 2147483647 w 258980"/>
              <a:gd name="T5" fmla="*/ 2147483647 h 54733"/>
              <a:gd name="T6" fmla="*/ 0 w 258980"/>
              <a:gd name="T7" fmla="*/ 2147483647 h 54733"/>
              <a:gd name="T8" fmla="*/ 0 w 258980"/>
              <a:gd name="T9" fmla="*/ 0 h 547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8980"/>
              <a:gd name="T16" fmla="*/ 0 h 54733"/>
              <a:gd name="T17" fmla="*/ 258980 w 258980"/>
              <a:gd name="T18" fmla="*/ 54733 h 547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8980" h="54733">
                <a:moveTo>
                  <a:pt x="0" y="0"/>
                </a:moveTo>
                <a:lnTo>
                  <a:pt x="258980" y="0"/>
                </a:lnTo>
                <a:lnTo>
                  <a:pt x="258980" y="54733"/>
                </a:lnTo>
                <a:lnTo>
                  <a:pt x="0" y="5473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759963" y="1112638"/>
            <a:ext cx="443625" cy="371387"/>
          </a:xfrm>
          <a:prstGeom prst="roundRect">
            <a:avLst>
              <a:gd name="adj" fmla="val 10000"/>
            </a:avLst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" name="文本框 1"/>
          <p:cNvSpPr txBox="1"/>
          <p:nvPr/>
        </p:nvSpPr>
        <p:spPr>
          <a:xfrm>
            <a:off x="4078091" y="380444"/>
            <a:ext cx="17353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420688" y="1406525"/>
            <a:ext cx="8113712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/>
              <a:t>　　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我并不细看，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我又看见一只大蜻蜓从旁边飞过，于是丢下黄瓜追蜻蜓了。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跟着蜻蜓跑几步就又去做别的了。</a:t>
            </a:r>
            <a:r>
              <a:rPr lang="en-US" altLang="zh-CN" sz="2000" b="1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把蚂蚱腿用线绑上，绑了一会儿，线头上只拴着一条腿，蚂蚱不见了。</a:t>
            </a:r>
          </a:p>
        </p:txBody>
      </p:sp>
      <p:grpSp>
        <p:nvGrpSpPr>
          <p:cNvPr id="2" name="组合 13"/>
          <p:cNvGrpSpPr>
            <a:grpSpLocks/>
          </p:cNvGrpSpPr>
          <p:nvPr/>
        </p:nvGrpSpPr>
        <p:grpSpPr bwMode="auto">
          <a:xfrm>
            <a:off x="1125538" y="2798763"/>
            <a:ext cx="7519987" cy="841375"/>
            <a:chOff x="97822" y="587152"/>
            <a:chExt cx="7214807" cy="1395498"/>
          </a:xfrm>
        </p:grpSpPr>
        <p:pic>
          <p:nvPicPr>
            <p:cNvPr id="44035" name="Picture 11" descr="C:\Users\Administrator\Desktop\资源 1@4x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22" y="587152"/>
              <a:ext cx="7214807" cy="903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036" name="矩形 23"/>
            <p:cNvSpPr>
              <a:spLocks noChangeArrowheads="1"/>
            </p:cNvSpPr>
            <p:nvPr/>
          </p:nvSpPr>
          <p:spPr bwMode="auto">
            <a:xfrm>
              <a:off x="290510" y="808535"/>
              <a:ext cx="6794499" cy="1174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latin typeface="黑体" pitchFamily="49" charset="-122"/>
                  <a:ea typeface="黑体" pitchFamily="49" charset="-122"/>
                </a:rPr>
                <a:t>这段话写“我”在园中做什么事情？表现了“我”什么感受？</a:t>
              </a:r>
            </a:p>
          </p:txBody>
        </p:sp>
      </p:grp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31800" y="3357563"/>
            <a:ext cx="845502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rgbClr val="C00000"/>
                </a:solidFill>
              </a:rPr>
              <a:t>       “我”在园子中摘黄瓜、吃黄瓜；追逐蜻蜓；捉、玩蚂蚱等。“我”对园中的一切事物都充满好奇心，都非常喜爱。“我”在园中的生活是无拘无束、自由自在，快快乐乐的，儿童的天性在园子中快乐地释放出来。</a:t>
            </a:r>
          </a:p>
        </p:txBody>
      </p:sp>
      <p:grpSp>
        <p:nvGrpSpPr>
          <p:cNvPr id="3" name="组合 17"/>
          <p:cNvGrpSpPr>
            <a:grpSpLocks/>
          </p:cNvGrpSpPr>
          <p:nvPr/>
        </p:nvGrpSpPr>
        <p:grpSpPr bwMode="auto">
          <a:xfrm>
            <a:off x="995363" y="538163"/>
            <a:ext cx="6859587" cy="923925"/>
            <a:chOff x="2164907" y="2917452"/>
            <a:chExt cx="3781632" cy="2049509"/>
          </a:xfrm>
        </p:grpSpPr>
        <p:sp>
          <p:nvSpPr>
            <p:cNvPr id="9" name="云形标注 8"/>
            <p:cNvSpPr/>
            <p:nvPr/>
          </p:nvSpPr>
          <p:spPr>
            <a:xfrm>
              <a:off x="2164907" y="3026617"/>
              <a:ext cx="3781632" cy="1718489"/>
            </a:xfrm>
            <a:prstGeom prst="cloudCallout">
              <a:avLst>
                <a:gd name="adj1" fmla="val -21881"/>
                <a:gd name="adj2" fmla="val 65594"/>
              </a:avLst>
            </a:prstGeom>
            <a:solidFill>
              <a:schemeClr val="bg1"/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4040" name="矩形 16"/>
            <p:cNvSpPr>
              <a:spLocks noChangeArrowheads="1"/>
            </p:cNvSpPr>
            <p:nvPr/>
          </p:nvSpPr>
          <p:spPr bwMode="auto">
            <a:xfrm>
              <a:off x="2318631" y="2917452"/>
              <a:ext cx="3594095" cy="20495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solidFill>
                    <a:srgbClr val="FF6600"/>
                  </a:solidFill>
                  <a:latin typeface="宋体" pitchFamily="2" charset="-122"/>
                  <a:sym typeface="Arial" pitchFamily="34" charset="0"/>
                </a:rPr>
                <a:t>这一段中运用“摘、丢、追、采、捉、绑”等动词，从“我”这些动作中，写出了“我”在园子中一刻也不停息，想干什么就干什么，“我”对园中的一切都充满了好奇心，都非常喜爱。</a:t>
              </a:r>
              <a:endParaRPr lang="zh-CN" altLang="en-US" b="1">
                <a:solidFill>
                  <a:srgbClr val="FF66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749300" y="1203325"/>
            <a:ext cx="7974013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“下雨啰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!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下雨啰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!”</a:t>
            </a:r>
            <a:endParaRPr lang="zh-CN" altLang="en-US" sz="32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5058" name="AutoShape 12" descr="C:\Users\Administrator\AppData\Roaming\Tencent\Users\541737432\QQ\WinTemp\RichOle\VJQAKU)2PRAE%}_6EOM3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19810" name="图片 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8327" y="1919288"/>
            <a:ext cx="3041918" cy="2450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95300" y="2570163"/>
            <a:ext cx="5286375" cy="1425575"/>
          </a:xfrm>
          <a:prstGeom prst="borderCallout1">
            <a:avLst>
              <a:gd name="adj1" fmla="val 212"/>
              <a:gd name="adj2" fmla="val 36391"/>
              <a:gd name="adj3" fmla="val -40961"/>
              <a:gd name="adj4" fmla="val 41130"/>
            </a:avLst>
          </a:prstGeom>
          <a:solidFill>
            <a:srgbClr val="FDEFE3"/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zh-CN" altLang="en-US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 对“我”的动作、语言描写，生动表现了“我”在祖父浇菜时胡闹的情景，表现“我”的天真顽皮，也侧面表现祖父对“我”的宽容。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615950" y="1184275"/>
            <a:ext cx="771525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zh-CN" sz="2200" b="1">
                <a:latin typeface="Times New Roman" pitchFamily="18" charset="0"/>
              </a:rPr>
              <a:t>○</a:t>
            </a:r>
            <a:r>
              <a:rPr lang="zh-CN" altLang="en-US" sz="2200" b="1">
                <a:latin typeface="宋体" pitchFamily="2" charset="-122"/>
              </a:rPr>
              <a:t>默读课文。说说</a:t>
            </a:r>
            <a:r>
              <a:rPr lang="zh-CN" altLang="en-US" sz="2200" b="1"/>
              <a:t>“</a:t>
            </a:r>
            <a:r>
              <a:rPr lang="zh-CN" altLang="en-US" sz="2200" b="1">
                <a:latin typeface="宋体" pitchFamily="2" charset="-122"/>
              </a:rPr>
              <a:t>我</a:t>
            </a:r>
            <a:r>
              <a:rPr lang="zh-CN" altLang="en-US" sz="2200" b="1"/>
              <a:t>”</a:t>
            </a:r>
            <a:r>
              <a:rPr lang="zh-CN" altLang="en-US" sz="2200" b="1">
                <a:latin typeface="宋体" pitchFamily="2" charset="-122"/>
              </a:rPr>
              <a:t>和祖父在园子里做了什么，祖父的园子有什么特别之处。</a:t>
            </a:r>
            <a:endParaRPr lang="zh-CN" altLang="en-US" sz="2200" b="1"/>
          </a:p>
        </p:txBody>
      </p:sp>
      <p:sp>
        <p:nvSpPr>
          <p:cNvPr id="3" name="矩形 8"/>
          <p:cNvSpPr>
            <a:spLocks noChangeArrowheads="1"/>
          </p:cNvSpPr>
          <p:nvPr/>
        </p:nvSpPr>
        <p:spPr bwMode="auto">
          <a:xfrm>
            <a:off x="687388" y="2381250"/>
            <a:ext cx="7859712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200" b="1" dirty="0">
                <a:solidFill>
                  <a:srgbClr val="C00000"/>
                </a:solidFill>
                <a:latin typeface="+mj-ea"/>
                <a:ea typeface="+mj-ea"/>
              </a:rPr>
              <a:t>    “我”和祖父在园子里栽花、拔草、种白菜、铲地、浇水。我还追蜻蜓、摘吃黄瓜、捉玩蚂蚱等。   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200" b="1" dirty="0">
                <a:solidFill>
                  <a:srgbClr val="C00000"/>
                </a:solidFill>
                <a:latin typeface="+mj-ea"/>
                <a:ea typeface="+mj-ea"/>
              </a:rPr>
              <a:t>    祖父的园子是一个色彩丰富、充满生命气息、自由自在、富有童话色彩的园子。</a:t>
            </a: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7008813" y="615950"/>
            <a:ext cx="2165350" cy="644525"/>
            <a:chOff x="6685397" y="735569"/>
            <a:chExt cx="2164920" cy="643411"/>
          </a:xfrm>
        </p:grpSpPr>
        <p:pic>
          <p:nvPicPr>
            <p:cNvPr id="46084" name="Picture 12" descr="C:\Users\Administrator\Desktop\81c83b3069976615a5dcb33b58b7eb2a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5397" y="735569"/>
              <a:ext cx="2095639" cy="643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085" name="矩形 7"/>
            <p:cNvSpPr>
              <a:spLocks noChangeArrowheads="1"/>
            </p:cNvSpPr>
            <p:nvPr/>
          </p:nvSpPr>
          <p:spPr bwMode="auto">
            <a:xfrm>
              <a:off x="6709205" y="881367"/>
              <a:ext cx="2141112" cy="366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这是课后第</a:t>
              </a:r>
              <a:r>
                <a:rPr lang="en-US" altLang="zh-CN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1</a:t>
              </a:r>
              <a:r>
                <a:rPr lang="zh-CN" altLang="en-US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题哦！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矩形 1"/>
          <p:cNvSpPr>
            <a:spLocks noChangeArrowheads="1"/>
          </p:cNvSpPr>
          <p:nvPr/>
        </p:nvSpPr>
        <p:spPr bwMode="auto">
          <a:xfrm>
            <a:off x="869950" y="1289050"/>
            <a:ext cx="7934325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    “我”在祖父的园子里心情是怎样的？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659063" y="2395538"/>
            <a:ext cx="45720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>
              <a:spcBef>
                <a:spcPct val="50000"/>
              </a:spcBef>
            </a:pPr>
            <a:r>
              <a:rPr lang="zh-CN" altLang="en-US" sz="4000" b="1">
                <a:solidFill>
                  <a:srgbClr val="C00000"/>
                </a:solidFill>
                <a:latin typeface="Arial" pitchFamily="34" charset="0"/>
                <a:ea typeface="黑体" pitchFamily="49" charset="-122"/>
              </a:rPr>
              <a:t>   自由自在</a:t>
            </a:r>
          </a:p>
          <a:p>
            <a:pPr defTabSz="914400">
              <a:spcBef>
                <a:spcPct val="50000"/>
              </a:spcBef>
            </a:pPr>
            <a:r>
              <a:rPr lang="zh-CN" altLang="en-US" sz="4000" b="1">
                <a:solidFill>
                  <a:srgbClr val="C00000"/>
                </a:solidFill>
                <a:latin typeface="Arial" pitchFamily="34" charset="0"/>
                <a:ea typeface="黑体" pitchFamily="49" charset="-122"/>
              </a:rPr>
              <a:t>   无拘无束</a:t>
            </a:r>
          </a:p>
        </p:txBody>
      </p:sp>
      <p:sp>
        <p:nvSpPr>
          <p:cNvPr id="47107" name="矩形 2"/>
          <p:cNvSpPr>
            <a:spLocks noChangeArrowheads="1"/>
          </p:cNvSpPr>
          <p:nvPr/>
        </p:nvSpPr>
        <p:spPr bwMode="auto">
          <a:xfrm>
            <a:off x="815975" y="788988"/>
            <a:ext cx="19796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36A436"/>
                </a:solidFill>
                <a:latin typeface="微软雅黑" pitchFamily="34" charset="-122"/>
                <a:ea typeface="微软雅黑" pitchFamily="34" charset="-122"/>
              </a:rPr>
              <a:t>讨论交流：</a:t>
            </a:r>
          </a:p>
        </p:txBody>
      </p:sp>
      <p:pic>
        <p:nvPicPr>
          <p:cNvPr id="47108" name="图片 24" descr="花盆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950" y="831850"/>
            <a:ext cx="38893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407988" y="703263"/>
            <a:ext cx="8115300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/>
              <a:t>　</a:t>
            </a:r>
            <a:r>
              <a:rPr lang="zh-CN" altLang="en-US" sz="3200" b="1" dirty="0">
                <a:solidFill>
                  <a:srgbClr val="3333FF"/>
                </a:solidFill>
              </a:rPr>
              <a:t>  </a:t>
            </a:r>
            <a:r>
              <a:rPr lang="zh-CN" altLang="en-US" sz="2800" b="1" dirty="0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拍一拍手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，仿佛</a:t>
            </a:r>
            <a:r>
              <a:rPr lang="zh-CN" altLang="en-US" sz="2800" b="1" dirty="0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大树都会发出声响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；</a:t>
            </a:r>
            <a:r>
              <a:rPr lang="zh-CN" altLang="en-US" sz="2800" b="1" dirty="0">
                <a:solidFill>
                  <a:srgbClr val="3333FF"/>
                </a:solidFill>
                <a:latin typeface="楷体" pitchFamily="49" charset="-122"/>
                <a:ea typeface="楷体" pitchFamily="49" charset="-122"/>
              </a:rPr>
              <a:t>叫一两声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，好像</a:t>
            </a:r>
            <a:r>
              <a:rPr lang="zh-CN" altLang="en-US" sz="2800" b="1" dirty="0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对面的土墙都会回答。</a:t>
            </a:r>
          </a:p>
        </p:txBody>
      </p:sp>
      <p:grpSp>
        <p:nvGrpSpPr>
          <p:cNvPr id="2" name="组合 13"/>
          <p:cNvGrpSpPr>
            <a:grpSpLocks/>
          </p:cNvGrpSpPr>
          <p:nvPr/>
        </p:nvGrpSpPr>
        <p:grpSpPr bwMode="auto">
          <a:xfrm>
            <a:off x="663575" y="2068513"/>
            <a:ext cx="8207375" cy="885825"/>
            <a:chOff x="97822" y="587152"/>
            <a:chExt cx="7214807" cy="1280188"/>
          </a:xfrm>
        </p:grpSpPr>
        <p:pic>
          <p:nvPicPr>
            <p:cNvPr id="48131" name="Picture 11" descr="C:\Users\Administrator\Desktop\资源 1@4x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22" y="587152"/>
              <a:ext cx="7214807" cy="903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132" name="矩形 23"/>
            <p:cNvSpPr>
              <a:spLocks noChangeArrowheads="1"/>
            </p:cNvSpPr>
            <p:nvPr/>
          </p:nvSpPr>
          <p:spPr bwMode="auto">
            <a:xfrm>
              <a:off x="436671" y="843804"/>
              <a:ext cx="6794498" cy="1023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latin typeface="黑体" pitchFamily="49" charset="-122"/>
                  <a:ea typeface="黑体" pitchFamily="49" charset="-122"/>
                </a:rPr>
                <a:t>为什么“我”会有“大树发出声响”“土墙都会回答”的感受呢？</a:t>
              </a:r>
            </a:p>
          </p:txBody>
        </p:sp>
      </p:grp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982663" y="2844800"/>
            <a:ext cx="7412037" cy="188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rgbClr val="C00000"/>
                </a:solidFill>
              </a:rPr>
              <a:t>           因为在“我”的眼中，园子中的一切事物都是健康漂亮的，一切都充满了活力。“拍一拍手”大树仿佛会发出声响，“叫一两声”土墙好像会回答。可见，孩子的眼中，一切事物都有情感，都有情趣，把“我”的童真童趣形象地表达出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584200" y="1068388"/>
            <a:ext cx="7975600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花开了，就像睡醒了似的。鸟飞了，就像在天上逛似的。虫子叫了，就像虫子在说话似的。</a:t>
            </a:r>
          </a:p>
        </p:txBody>
      </p:sp>
      <p:sp>
        <p:nvSpPr>
          <p:cNvPr id="43020" name="矩形 15"/>
          <p:cNvSpPr>
            <a:spLocks noChangeArrowheads="1"/>
          </p:cNvSpPr>
          <p:nvPr/>
        </p:nvSpPr>
        <p:spPr bwMode="auto">
          <a:xfrm>
            <a:off x="1927225" y="2979738"/>
            <a:ext cx="3768725" cy="4302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endParaRPr lang="zh-CN" altLang="en-US" sz="2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49155" name="AutoShape 12" descr="C:\Users\Administrator\AppData\Roaming\Tencent\Users\541737432\QQ\WinTemp\RichOle\VJQAKU)2PRAE%}_6EOM3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28001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2671" y="2454275"/>
            <a:ext cx="2709892" cy="21401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46125" y="3035300"/>
            <a:ext cx="5616575" cy="750888"/>
          </a:xfrm>
          <a:prstGeom prst="borderCallout1">
            <a:avLst>
              <a:gd name="adj1" fmla="val -2323"/>
              <a:gd name="adj2" fmla="val 16055"/>
              <a:gd name="adj3" fmla="val -84349"/>
              <a:gd name="adj4" fmla="val 20610"/>
            </a:avLst>
          </a:prstGeom>
          <a:solidFill>
            <a:srgbClr val="FDEFE3"/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zh-CN" altLang="en-US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运用拟人、排比修辞，写出园子里的花、鸟、虫是自由快乐的，是无拘无束的。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584200" y="1203325"/>
            <a:ext cx="7975600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一切都活了，要做什么，就做什么。要怎么样，就怎么样，都是自由的。</a:t>
            </a:r>
          </a:p>
        </p:txBody>
      </p:sp>
      <p:sp>
        <p:nvSpPr>
          <p:cNvPr id="50178" name="AutoShape 12" descr="C:\Users\Administrator\AppData\Roaming\Tencent\Users\541737432\QQ\WinTemp\RichOle\VJQAKU)2PRAE%}_6EOM3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2697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4655" y="2352384"/>
            <a:ext cx="2308176" cy="2049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68350" y="3059113"/>
            <a:ext cx="5616575" cy="752475"/>
          </a:xfrm>
          <a:prstGeom prst="borderCallout1">
            <a:avLst>
              <a:gd name="adj1" fmla="val -2323"/>
              <a:gd name="adj2" fmla="val 13518"/>
              <a:gd name="adj3" fmla="val -73286"/>
              <a:gd name="adj4" fmla="val 20822"/>
            </a:avLst>
          </a:prstGeom>
          <a:solidFill>
            <a:srgbClr val="FDEFE3"/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zh-CN" altLang="en-US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园中的一切都是自由的，其实也处处表现了“我”的自由自在。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690563" y="785813"/>
            <a:ext cx="7807325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十七段中反复出现的词语是什么？这样写的作用是什么？</a:t>
            </a:r>
          </a:p>
        </p:txBody>
      </p:sp>
      <p:sp>
        <p:nvSpPr>
          <p:cNvPr id="15" name="矩形 8"/>
          <p:cNvSpPr>
            <a:spLocks noChangeArrowheads="1"/>
          </p:cNvSpPr>
          <p:nvPr/>
        </p:nvSpPr>
        <p:spPr bwMode="auto">
          <a:xfrm>
            <a:off x="469900" y="1654175"/>
            <a:ext cx="8145463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200" b="1" dirty="0">
                <a:solidFill>
                  <a:srgbClr val="C00000"/>
                </a:solidFill>
                <a:latin typeface="+mj-ea"/>
                <a:ea typeface="+mj-ea"/>
              </a:rPr>
              <a:t>    这一段中反复出现的是“愿意”“就”这两个词。作者反复运用这些词语，表面上写倭瓜上架上房、黄瓜开花结果、玉米生长和蝴蝶飞舞得自由自在，无拘无束，其实是作者把自己的自由快乐、无拘无束的心情寄托在这些事物上面，通过拟人化的描写表现自己自由快乐的童年生活，借景抒情，清新自然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3"/>
          <p:cNvSpPr txBox="1">
            <a:spLocks noChangeArrowheads="1"/>
          </p:cNvSpPr>
          <p:nvPr/>
        </p:nvSpPr>
        <p:spPr bwMode="auto">
          <a:xfrm>
            <a:off x="600075" y="1279525"/>
            <a:ext cx="8043863" cy="3636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1066800" eaLnBrk="1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C00000"/>
                </a:solidFill>
                <a:latin typeface="+mj-ea"/>
                <a:ea typeface="+mj-ea"/>
              </a:rPr>
              <a:t>概念</a:t>
            </a:r>
            <a:r>
              <a:rPr lang="en-US" altLang="zh-CN" sz="2000" b="1" dirty="0" smtClean="0">
                <a:solidFill>
                  <a:srgbClr val="C00000"/>
                </a:solidFill>
                <a:latin typeface="+mj-ea"/>
                <a:ea typeface="+mj-ea"/>
              </a:rPr>
              <a:t>:</a:t>
            </a:r>
            <a:r>
              <a:rPr lang="zh-CN" altLang="en-US" sz="2000" b="1" dirty="0" smtClean="0">
                <a:latin typeface="+mj-ea"/>
                <a:ea typeface="+mj-ea"/>
              </a:rPr>
              <a:t>带着直强烈的主观感情描写客观景物，把自身所要抒发的感情、表达的自己的心情寄寓在此景此物中。通过对这些借景抒情句的分析，我们不难体会文章所表达的思想感情。</a:t>
            </a:r>
          </a:p>
          <a:p>
            <a:pPr defTabSz="1066800" eaLnBrk="1" hangingPunct="1">
              <a:lnSpc>
                <a:spcPct val="130000"/>
              </a:lnSpc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C00000"/>
                </a:solidFill>
                <a:latin typeface="+mj-ea"/>
                <a:ea typeface="+mj-ea"/>
              </a:rPr>
              <a:t>运用：</a:t>
            </a:r>
            <a:r>
              <a:rPr lang="zh-CN" altLang="en-US" sz="2000" b="1" dirty="0" smtClean="0">
                <a:latin typeface="+mj-ea"/>
                <a:ea typeface="+mj-ea"/>
              </a:rPr>
              <a:t>文章有一些能体现“我”感受的句子，如：“黄瓜愿意开一朵花，就开一朵花，愿意结一个瓜，就结一个瓜。若都不愿意，就是一个瓜也不结，一朵花也不开，也没有人问它。”这个句子作者感受到黄瓜的自由，这正是“我”内心向往自由的 表现。分析“我”的内心感受我们就不难体会出文章的思想感情：表现对童年自由、幸福生活的眷恋。</a:t>
            </a:r>
          </a:p>
        </p:txBody>
      </p:sp>
      <p:grpSp>
        <p:nvGrpSpPr>
          <p:cNvPr id="52226" name="组合 9"/>
          <p:cNvGrpSpPr>
            <a:grpSpLocks/>
          </p:cNvGrpSpPr>
          <p:nvPr/>
        </p:nvGrpSpPr>
        <p:grpSpPr bwMode="auto">
          <a:xfrm>
            <a:off x="317500" y="638175"/>
            <a:ext cx="8994775" cy="1200150"/>
            <a:chOff x="415094" y="962292"/>
            <a:chExt cx="8992159" cy="1201825"/>
          </a:xfrm>
        </p:grpSpPr>
        <p:sp>
          <p:nvSpPr>
            <p:cNvPr id="52227" name="矩形 1"/>
            <p:cNvSpPr>
              <a:spLocks noChangeArrowheads="1"/>
            </p:cNvSpPr>
            <p:nvPr/>
          </p:nvSpPr>
          <p:spPr bwMode="auto">
            <a:xfrm>
              <a:off x="3252981" y="962292"/>
              <a:ext cx="6154272" cy="1201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通过借景抒情的句子体会文章的思想感情</a:t>
              </a:r>
            </a:p>
            <a:p>
              <a:pPr>
                <a:lnSpc>
                  <a:spcPct val="150000"/>
                </a:lnSpc>
              </a:pPr>
              <a:endPara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pic>
          <p:nvPicPr>
            <p:cNvPr id="52228" name="Picture 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094" y="964629"/>
              <a:ext cx="2947596" cy="6699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8388" y="1146175"/>
            <a:ext cx="7007225" cy="3286125"/>
          </a:xfrm>
          <a:prstGeom prst="round2Diag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200" b="1" dirty="0">
                <a:solidFill>
                  <a:srgbClr val="000000"/>
                </a:solidFill>
                <a:latin typeface="+mn-ea"/>
              </a:rPr>
              <a:t>    园中景物都是自由的。请你展开想象，还有那些事物也是自由自在的？</a:t>
            </a:r>
            <a:endParaRPr lang="en-US" altLang="zh-CN" sz="2200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2200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200000"/>
              </a:lnSpc>
              <a:defRPr/>
            </a:pPr>
            <a:endParaRPr lang="en-US" altLang="zh-CN" sz="2200" b="1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200000"/>
              </a:lnSpc>
              <a:defRPr/>
            </a:pPr>
            <a:endParaRPr lang="zh-CN" altLang="en-US" sz="2200" b="1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3289" y="901238"/>
            <a:ext cx="1728120" cy="578882"/>
          </a:xfrm>
          <a:prstGeom prst="round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仿  写 </a:t>
            </a:r>
          </a:p>
        </p:txBody>
      </p:sp>
      <p:sp>
        <p:nvSpPr>
          <p:cNvPr id="34827" name="矩形 10"/>
          <p:cNvSpPr>
            <a:spLocks noChangeArrowheads="1"/>
          </p:cNvSpPr>
          <p:nvPr/>
        </p:nvSpPr>
        <p:spPr bwMode="auto">
          <a:xfrm>
            <a:off x="1068388" y="2465388"/>
            <a:ext cx="7007225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200" b="1" dirty="0">
                <a:solidFill>
                  <a:srgbClr val="C00000"/>
                </a:solidFill>
                <a:latin typeface="+mj-ea"/>
                <a:ea typeface="+mj-ea"/>
              </a:rPr>
              <a:t>    冬瓜愿意长多大就长多大，谁也不去过问。李子树想结多少果子，就结多少。蝴蝶愿意飞到花丛就飞到花丛，愿意飞到墙头就飞到墙头</a:t>
            </a:r>
            <a:r>
              <a:rPr lang="en-US" altLang="zh-CN" sz="2200" b="1" dirty="0">
                <a:solidFill>
                  <a:srgbClr val="C00000"/>
                </a:solidFill>
                <a:latin typeface="+mj-ea"/>
                <a:ea typeface="+mj-ea"/>
              </a:rPr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可改图标 - 副本\品读释疑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3750" y="61913"/>
            <a:ext cx="2571750" cy="50641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8675" name="Rectangle 1"/>
          <p:cNvSpPr>
            <a:spLocks noChangeArrowheads="1"/>
          </p:cNvSpPr>
          <p:nvPr/>
        </p:nvSpPr>
        <p:spPr bwMode="auto">
          <a:xfrm>
            <a:off x="836613" y="4021138"/>
            <a:ext cx="76327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    “我”在园中的童年生活是怎样的？让我们走进课文看看吧！</a:t>
            </a:r>
          </a:p>
        </p:txBody>
      </p:sp>
      <p:pic>
        <p:nvPicPr>
          <p:cNvPr id="9" name="图片 3666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6952" y="640075"/>
            <a:ext cx="5352835" cy="3326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矩形 1"/>
          <p:cNvSpPr>
            <a:spLocks noChangeArrowheads="1"/>
          </p:cNvSpPr>
          <p:nvPr/>
        </p:nvSpPr>
        <p:spPr bwMode="auto">
          <a:xfrm>
            <a:off x="706438" y="1733550"/>
            <a:ext cx="793432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    作者通过写祖父的园子，表达了什么感情？</a:t>
            </a:r>
          </a:p>
        </p:txBody>
      </p:sp>
      <p:sp>
        <p:nvSpPr>
          <p:cNvPr id="54274" name="矩形 2"/>
          <p:cNvSpPr>
            <a:spLocks noChangeArrowheads="1"/>
          </p:cNvSpPr>
          <p:nvPr/>
        </p:nvSpPr>
        <p:spPr bwMode="auto">
          <a:xfrm>
            <a:off x="815975" y="1038225"/>
            <a:ext cx="19796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36A436"/>
                </a:solidFill>
                <a:latin typeface="微软雅黑" pitchFamily="34" charset="-122"/>
                <a:ea typeface="微软雅黑" pitchFamily="34" charset="-122"/>
              </a:rPr>
              <a:t>讨论交流：</a:t>
            </a:r>
          </a:p>
        </p:txBody>
      </p:sp>
      <p:pic>
        <p:nvPicPr>
          <p:cNvPr id="54275" name="图片 24" descr="花盆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950" y="1082675"/>
            <a:ext cx="388938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604838" y="841375"/>
            <a:ext cx="79756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    我玩累了，就在房子底下找个阴凉的地方睡着了。不用枕头，不用席子，把草帽遮在脸上就睡了。</a:t>
            </a:r>
          </a:p>
        </p:txBody>
      </p:sp>
      <p:sp>
        <p:nvSpPr>
          <p:cNvPr id="55298" name="AutoShape 12" descr="C:\Users\Administrator\AppData\Roaming\Tencent\Users\541737432\QQ\WinTemp\RichOle\VJQAKU)2PRAE%}_6EOM3.pn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17"/>
          <p:cNvGrpSpPr>
            <a:grpSpLocks/>
          </p:cNvGrpSpPr>
          <p:nvPr/>
        </p:nvGrpSpPr>
        <p:grpSpPr bwMode="auto">
          <a:xfrm>
            <a:off x="2198688" y="2733675"/>
            <a:ext cx="5699125" cy="1427163"/>
            <a:chOff x="2164907" y="3026337"/>
            <a:chExt cx="3781632" cy="2405329"/>
          </a:xfrm>
        </p:grpSpPr>
        <p:sp>
          <p:nvSpPr>
            <p:cNvPr id="9" name="云形标注 8"/>
            <p:cNvSpPr/>
            <p:nvPr/>
          </p:nvSpPr>
          <p:spPr>
            <a:xfrm>
              <a:off x="2164907" y="3026337"/>
              <a:ext cx="3781632" cy="2300981"/>
            </a:xfrm>
            <a:prstGeom prst="cloudCallout">
              <a:avLst>
                <a:gd name="adj1" fmla="val -33435"/>
                <a:gd name="adj2" fmla="val -76933"/>
              </a:avLst>
            </a:prstGeom>
            <a:solidFill>
              <a:schemeClr val="bg1"/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5301" name="矩形 16"/>
            <p:cNvSpPr>
              <a:spLocks noChangeArrowheads="1"/>
            </p:cNvSpPr>
            <p:nvPr/>
          </p:nvSpPr>
          <p:spPr bwMode="auto">
            <a:xfrm>
              <a:off x="2513418" y="3202432"/>
              <a:ext cx="3433121" cy="2229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>
                  <a:solidFill>
                    <a:srgbClr val="FF6600"/>
                  </a:solidFill>
                  <a:latin typeface="宋体" pitchFamily="2" charset="-122"/>
                  <a:sym typeface="Arial" pitchFamily="34" charset="0"/>
                </a:rPr>
                <a:t>    表现了“我”玩累后以地为床，以天为被，快乐入睡的情景。多么悠闲、多么畅快，进一步表现“我”对园子的热爱。</a:t>
              </a:r>
              <a:endParaRPr lang="zh-CN" altLang="en-US" sz="2000" b="1">
                <a:solidFill>
                  <a:srgbClr val="FF66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406525" y="1622425"/>
            <a:ext cx="8394700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0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园中景物：昆虫样样都有、树有活力 </a:t>
            </a:r>
          </a:p>
        </p:txBody>
      </p:sp>
      <p:pic>
        <p:nvPicPr>
          <p:cNvPr id="13" name="Picture 6" descr="C:\Users\Administrator\Desktop\可改图标 - 副本\结构主旨2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8212" y="268955"/>
            <a:ext cx="2187575" cy="58102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3" name="组合 13"/>
          <p:cNvGrpSpPr/>
          <p:nvPr/>
        </p:nvGrpSpPr>
        <p:grpSpPr>
          <a:xfrm>
            <a:off x="392670" y="849980"/>
            <a:ext cx="1772205" cy="531209"/>
            <a:chOff x="854820" y="1213040"/>
            <a:chExt cx="1772205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6" name="圆角矩形 15"/>
            <p:cNvSpPr/>
            <p:nvPr/>
          </p:nvSpPr>
          <p:spPr>
            <a:xfrm>
              <a:off x="906463" y="1213040"/>
              <a:ext cx="1667986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课文结构</a:t>
              </a:r>
            </a:p>
          </p:txBody>
        </p:sp>
        <p:sp>
          <p:nvSpPr>
            <p:cNvPr id="18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7116" name="矩形 1"/>
          <p:cNvSpPr>
            <a:spLocks noChangeArrowheads="1"/>
          </p:cNvSpPr>
          <p:nvPr/>
        </p:nvSpPr>
        <p:spPr bwMode="auto">
          <a:xfrm>
            <a:off x="455613" y="1724025"/>
            <a:ext cx="54610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祖</a:t>
            </a:r>
            <a:endParaRPr lang="en-US" altLang="zh-CN" sz="28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父</a:t>
            </a:r>
            <a:endParaRPr lang="en-US" altLang="zh-CN" sz="28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的</a:t>
            </a:r>
            <a:endParaRPr lang="en-US" altLang="zh-CN" sz="28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园</a:t>
            </a:r>
            <a:endParaRPr lang="en-US" altLang="zh-CN" sz="28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Font typeface="Arial" pitchFamily="34" charset="0"/>
              <a:buNone/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子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319213" y="2489200"/>
            <a:ext cx="14811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0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园中活动</a:t>
            </a:r>
          </a:p>
        </p:txBody>
      </p:sp>
      <p:sp>
        <p:nvSpPr>
          <p:cNvPr id="47113" name="AutoShape 10"/>
          <p:cNvSpPr>
            <a:spLocks/>
          </p:cNvSpPr>
          <p:nvPr/>
        </p:nvSpPr>
        <p:spPr bwMode="auto">
          <a:xfrm rot="10800000" flipH="1">
            <a:off x="1001713" y="1622425"/>
            <a:ext cx="412750" cy="2894013"/>
          </a:xfrm>
          <a:prstGeom prst="leftBrace">
            <a:avLst>
              <a:gd name="adj1" fmla="val 13101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14" name="Rectangle 1"/>
          <p:cNvSpPr>
            <a:spLocks noChangeArrowheads="1"/>
          </p:cNvSpPr>
          <p:nvPr/>
        </p:nvSpPr>
        <p:spPr bwMode="auto">
          <a:xfrm>
            <a:off x="6923088" y="2089150"/>
            <a:ext cx="8699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 eaLnBrk="0" hangingPunct="0"/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快</a:t>
            </a:r>
            <a:endParaRPr lang="en-US" altLang="zh-CN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indent="266700" eaLnBrk="0" hangingPunct="0"/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乐</a:t>
            </a:r>
            <a:endParaRPr lang="en-US" altLang="zh-CN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indent="266700" eaLnBrk="0" hangingPunct="0"/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自</a:t>
            </a:r>
            <a:endParaRPr lang="en-US" altLang="zh-CN" sz="24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indent="266700" eaLnBrk="0" hangingPunct="0"/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由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619375" y="2222500"/>
            <a:ext cx="37798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0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栽花、拔草、铲地、浇菜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0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摘吃黄瓜、追逐蜻蜓、捉玩蚂蚱    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1135063" y="3338513"/>
            <a:ext cx="749458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0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一切自由：花、鸟、虫、倭瓜、黄瓜、玉米、蝴蝶</a:t>
            </a: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1311275" y="3970338"/>
            <a:ext cx="1481138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0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快乐入睡</a:t>
            </a:r>
          </a:p>
        </p:txBody>
      </p:sp>
      <p:sp>
        <p:nvSpPr>
          <p:cNvPr id="22" name="AutoShape 10"/>
          <p:cNvSpPr>
            <a:spLocks/>
          </p:cNvSpPr>
          <p:nvPr/>
        </p:nvSpPr>
        <p:spPr bwMode="auto">
          <a:xfrm rot="10800000" flipH="1">
            <a:off x="2505075" y="2438400"/>
            <a:ext cx="166688" cy="749300"/>
          </a:xfrm>
          <a:prstGeom prst="leftBrace">
            <a:avLst>
              <a:gd name="adj1" fmla="val 11236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" name="AutoShape 10"/>
          <p:cNvSpPr>
            <a:spLocks/>
          </p:cNvSpPr>
          <p:nvPr/>
        </p:nvSpPr>
        <p:spPr bwMode="auto">
          <a:xfrm flipH="1">
            <a:off x="7005638" y="2125663"/>
            <a:ext cx="260350" cy="1533525"/>
          </a:xfrm>
          <a:prstGeom prst="leftBrace">
            <a:avLst>
              <a:gd name="adj1" fmla="val 13103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" name="AutoShape 10"/>
          <p:cNvSpPr>
            <a:spLocks/>
          </p:cNvSpPr>
          <p:nvPr/>
        </p:nvSpPr>
        <p:spPr bwMode="auto">
          <a:xfrm flipH="1">
            <a:off x="7648575" y="1622425"/>
            <a:ext cx="412750" cy="2894013"/>
          </a:xfrm>
          <a:prstGeom prst="leftBrace">
            <a:avLst>
              <a:gd name="adj1" fmla="val 13101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" name="Rectangle 1"/>
          <p:cNvSpPr>
            <a:spLocks noChangeArrowheads="1"/>
          </p:cNvSpPr>
          <p:nvPr/>
        </p:nvSpPr>
        <p:spPr bwMode="auto">
          <a:xfrm>
            <a:off x="8091488" y="1806575"/>
            <a:ext cx="86995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怀  念</a:t>
            </a:r>
            <a:endParaRPr lang="en-US" altLang="zh-CN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0" hangingPunct="0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童</a:t>
            </a:r>
            <a:endParaRPr lang="en-US" altLang="zh-CN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0" hangingPunct="0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年</a:t>
            </a:r>
            <a:endParaRPr lang="en-US" altLang="zh-CN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0" hangingPunct="0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生</a:t>
            </a:r>
            <a:endParaRPr lang="en-US" altLang="zh-CN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eaLnBrk="0" hangingPunct="0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7116" grpId="0"/>
      <p:bldP spid="14" grpId="0"/>
      <p:bldP spid="47113" grpId="0" animBg="1"/>
      <p:bldP spid="47114" grpId="0"/>
      <p:bldP spid="17" grpId="0"/>
      <p:bldP spid="20" grpId="0"/>
      <p:bldP spid="21" grpId="0"/>
      <p:bldP spid="22" grpId="0" animBg="1"/>
      <p:bldP spid="23" grpId="0" animBg="1"/>
      <p:bldP spid="24" grpId="0" animBg="1"/>
      <p:bldP spid="2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内容占位符 2"/>
          <p:cNvSpPr txBox="1">
            <a:spLocks noChangeArrowheads="1"/>
          </p:cNvSpPr>
          <p:nvPr/>
        </p:nvSpPr>
        <p:spPr bwMode="auto">
          <a:xfrm>
            <a:off x="695325" y="1695450"/>
            <a:ext cx="7924800" cy="18319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indent="622300"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800" b="1" dirty="0" smtClean="0">
                <a:solidFill>
                  <a:srgbClr val="000000"/>
                </a:solidFill>
                <a:latin typeface="+mj-ea"/>
                <a:ea typeface="+mj-ea"/>
                <a:sym typeface="Calibri" panose="020F0502020204030204" pitchFamily="34" charset="0"/>
              </a:rPr>
              <a:t>本文回忆了自己在祖父的园子里干活、游戏的场景，展现了作者快乐、自由、幸福的童年生活，</a:t>
            </a:r>
            <a:r>
              <a:rPr lang="zh-CN" altLang="en-US" sz="2800" b="1" dirty="0" smtClean="0">
                <a:solidFill>
                  <a:srgbClr val="FF0000"/>
                </a:solidFill>
                <a:latin typeface="+mj-ea"/>
                <a:ea typeface="+mj-ea"/>
                <a:sym typeface="Calibri" panose="020F0502020204030204" pitchFamily="34" charset="0"/>
              </a:rPr>
              <a:t>表达了作者对童年美好生活的眷恋和对亲人的怀念。   </a:t>
            </a:r>
          </a:p>
        </p:txBody>
      </p:sp>
      <p:grpSp>
        <p:nvGrpSpPr>
          <p:cNvPr id="2" name="组合 8"/>
          <p:cNvGrpSpPr/>
          <p:nvPr/>
        </p:nvGrpSpPr>
        <p:grpSpPr>
          <a:xfrm>
            <a:off x="445246" y="969320"/>
            <a:ext cx="1772205" cy="531209"/>
            <a:chOff x="854820" y="1213040"/>
            <a:chExt cx="1772205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0" name="圆角矩形 9"/>
            <p:cNvSpPr/>
            <p:nvPr/>
          </p:nvSpPr>
          <p:spPr>
            <a:xfrm>
              <a:off x="906463" y="1213040"/>
              <a:ext cx="1667986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课文主旨</a:t>
              </a:r>
            </a:p>
          </p:txBody>
        </p:sp>
        <p:sp>
          <p:nvSpPr>
            <p:cNvPr id="11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1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238" y="638175"/>
            <a:ext cx="8181975" cy="398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11"/>
          <p:cNvSpPr>
            <a:spLocks noChangeArrowheads="1"/>
          </p:cNvSpPr>
          <p:nvPr/>
        </p:nvSpPr>
        <p:spPr bwMode="auto">
          <a:xfrm>
            <a:off x="1320800" y="1325563"/>
            <a:ext cx="6964363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通过动作描写把事情的重点部分写具体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903288" y="1941513"/>
            <a:ext cx="752633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36575">
              <a:lnSpc>
                <a:spcPct val="150000"/>
              </a:lnSpc>
            </a:pPr>
            <a:r>
              <a:rPr lang="zh-CN" altLang="en-US" sz="2400" b="1" dirty="0">
                <a:latin typeface="Times New Roman" pitchFamily="18" charset="0"/>
              </a:rPr>
              <a:t>文章运用“摘、丢、追、采、捉、绑”这一系列典型的动作描写，使“我”的动作展现在读者面前，把“我”在园子里摘吃黄瓜、追蜻蜓、捉玩蚂蚱的过程写得格外具体。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30238" y="646113"/>
            <a:ext cx="12684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2400" b="1" dirty="0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举例：</a:t>
            </a:r>
            <a:r>
              <a:rPr lang="en-US" altLang="zh-CN" sz="2400" b="1" dirty="0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 </a:t>
            </a:r>
            <a:endParaRPr lang="zh-CN" altLang="zh-CN" sz="2400" dirty="0">
              <a:solidFill>
                <a:srgbClr val="0066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73088" y="1000125"/>
            <a:ext cx="8231187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44500">
              <a:lnSpc>
                <a:spcPct val="150000"/>
              </a:lnSpc>
            </a:pPr>
            <a:r>
              <a:rPr lang="zh-CN" altLang="en-US" sz="2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她又看见了一只蝴蝶，便调皮地奔过去，蝴蝶上下飞舞，她目不转睛盯着蝴蝶，终于蝴蝶停在了一朵花上，她躬着背，手中间隔着点空隙，脚尖小心翼翼踮着，汗珠从她的脸上滴落下来，她蹑手蹑脚地走到蝴蝶旁，猛地一弯腰，双手把花朵上的蝴蝶一捧。又小心地把双手露出点缝，把头靠在手缝上看，一不小心让蝴蝶飞出了双手，她又急又气撅着小嘴，双手往腰上一插，但马上又像只小鹿似的蹦跳着追赶另一个目标去了。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09600" y="3781425"/>
            <a:ext cx="8224838" cy="101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444500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+mj-ea"/>
                <a:ea typeface="+mj-ea"/>
              </a:rPr>
              <a:t>这段文字运用一系列的动作描写“奔”“盯”“躬”“踮”“走”</a:t>
            </a:r>
            <a:endParaRPr lang="en-US" altLang="zh-CN" sz="2000" b="1" dirty="0">
              <a:solidFill>
                <a:srgbClr val="C0000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+mj-ea"/>
                <a:ea typeface="+mj-ea"/>
              </a:rPr>
              <a:t>“弯”等一系列动词，将她捉蝴蝶的过程具体地展现出来。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763588" y="1330325"/>
            <a:ext cx="16271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练一练：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63588" y="1962150"/>
            <a:ext cx="7615237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623888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请运用动作描写把生活中的一个场景写具体。</a:t>
            </a:r>
          </a:p>
          <a:p>
            <a:pPr indent="623888">
              <a:lnSpc>
                <a:spcPct val="150000"/>
              </a:lnSpc>
            </a:pPr>
            <a:endParaRPr lang="zh-CN" altLang="en-US" sz="28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矩形 1"/>
          <p:cNvSpPr>
            <a:spLocks noChangeArrowheads="1"/>
          </p:cNvSpPr>
          <p:nvPr/>
        </p:nvSpPr>
        <p:spPr bwMode="auto">
          <a:xfrm>
            <a:off x="712788" y="1462088"/>
            <a:ext cx="7805737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latin typeface="+mj-ea"/>
                <a:ea typeface="+mj-ea"/>
              </a:rPr>
              <a:t>    </a:t>
            </a:r>
            <a:r>
              <a:rPr lang="en-US" altLang="zh-CN" sz="2800" b="1" dirty="0">
                <a:latin typeface="+mj-ea"/>
                <a:ea typeface="+mj-ea"/>
              </a:rPr>
              <a:t>《</a:t>
            </a:r>
            <a:r>
              <a:rPr lang="zh-CN" altLang="en-US" sz="2800" b="1" dirty="0">
                <a:latin typeface="+mj-ea"/>
                <a:ea typeface="+mj-ea"/>
              </a:rPr>
              <a:t>祖父的园子</a:t>
            </a:r>
            <a:r>
              <a:rPr lang="en-US" altLang="zh-CN" sz="2800" b="1" dirty="0">
                <a:latin typeface="+mj-ea"/>
                <a:ea typeface="+mj-ea"/>
              </a:rPr>
              <a:t>》</a:t>
            </a:r>
            <a:r>
              <a:rPr lang="zh-CN" altLang="en-US" sz="2800" b="1" dirty="0">
                <a:latin typeface="+mj-ea"/>
                <a:ea typeface="+mj-ea"/>
              </a:rPr>
              <a:t>作者萧红主要回忆了童年时代在祖父园 子里的快乐生活，充满了童真，童趣，包含了真情实感。体会到作者童年生活的自由与快乐及对童年生活的眷恋。</a:t>
            </a:r>
          </a:p>
        </p:txBody>
      </p:sp>
      <p:grpSp>
        <p:nvGrpSpPr>
          <p:cNvPr id="61442" name="组合 3"/>
          <p:cNvGrpSpPr>
            <a:grpSpLocks/>
          </p:cNvGrpSpPr>
          <p:nvPr/>
        </p:nvGrpSpPr>
        <p:grpSpPr bwMode="auto">
          <a:xfrm>
            <a:off x="704850" y="930275"/>
            <a:ext cx="2125663" cy="522288"/>
            <a:chOff x="638175" y="996434"/>
            <a:chExt cx="2125697" cy="523220"/>
          </a:xfrm>
        </p:grpSpPr>
        <p:sp>
          <p:nvSpPr>
            <p:cNvPr id="61443" name="矩形 2"/>
            <p:cNvSpPr>
              <a:spLocks noChangeArrowheads="1"/>
            </p:cNvSpPr>
            <p:nvPr/>
          </p:nvSpPr>
          <p:spPr bwMode="auto">
            <a:xfrm>
              <a:off x="1142915" y="996434"/>
              <a:ext cx="1620957" cy="5232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latin typeface="微软雅黑" pitchFamily="34" charset="-122"/>
                  <a:ea typeface="微软雅黑" pitchFamily="34" charset="-122"/>
                </a:rPr>
                <a:t>课堂小结</a:t>
              </a: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638175" y="1022866"/>
              <a:ext cx="590465" cy="449818"/>
            </a:xfrm>
            <a:prstGeom prst="roundRect">
              <a:avLst>
                <a:gd name="adj" fmla="val 10000"/>
              </a:avLst>
            </a:pr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矩形 1"/>
          <p:cNvSpPr>
            <a:spLocks noChangeArrowheads="1"/>
          </p:cNvSpPr>
          <p:nvPr/>
        </p:nvSpPr>
        <p:spPr bwMode="auto">
          <a:xfrm>
            <a:off x="536575" y="1316038"/>
            <a:ext cx="8118475" cy="356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36575" latinLnBrk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2200" b="1" dirty="0">
                <a:latin typeface="楷体" pitchFamily="49" charset="-122"/>
                <a:ea typeface="楷体" pitchFamily="49" charset="-122"/>
              </a:rPr>
              <a:t>不必说碧绿的菜畦，光滑的石井栏，高大的皂荚树，紫红的桑椹；也不必说鸣蝉在树叶里长吟，肥胖的黄蜂伏在菜花上，轻捷的叫天子（云雀）忽然从草间直窜向云霄里去了。单是周围的短短的泥墙根一带，就有无限趣味。油蛉在这里低唱，蟋蟀们在这里弹琴。翻开断砖来，有时会遇见蜈蚣；还有斑蝥，倘若用手指按住它的脊梁，便会拍的一声，从后窍喷出一阵烟雾。何首乌藤和木莲藤缠络着，木莲有莲房一般的果实，何首乌有拥肿的根。</a:t>
            </a:r>
            <a:endParaRPr lang="en-US" altLang="zh-CN" sz="22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1" name="图片 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5350" y="146050"/>
            <a:ext cx="2273300" cy="45085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2" name="组合 11"/>
          <p:cNvGrpSpPr/>
          <p:nvPr/>
        </p:nvGrpSpPr>
        <p:grpSpPr>
          <a:xfrm>
            <a:off x="326030" y="750041"/>
            <a:ext cx="1772205" cy="531209"/>
            <a:chOff x="854820" y="1213040"/>
            <a:chExt cx="1772205" cy="531209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3" name="圆角矩形 12"/>
            <p:cNvSpPr/>
            <p:nvPr/>
          </p:nvSpPr>
          <p:spPr>
            <a:xfrm>
              <a:off x="906463" y="1213040"/>
              <a:ext cx="1667986" cy="531209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tint val="66000"/>
                    <a:satMod val="160000"/>
                  </a:schemeClr>
                </a:gs>
                <a:gs pos="50000">
                  <a:schemeClr val="accent1">
                    <a:lumMod val="60000"/>
                    <a:lumOff val="40000"/>
                    <a:tint val="44500"/>
                    <a:satMod val="160000"/>
                  </a:schemeClr>
                </a:gs>
                <a:gs pos="100000">
                  <a:schemeClr val="accent1">
                    <a:lumMod val="60000"/>
                    <a:lumOff val="40000"/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>
              <a:solidFill>
                <a:schemeClr val="accent3">
                  <a:lumMod val="75000"/>
                </a:schemeClr>
              </a:solidFill>
            </a:ln>
            <a:effectLst>
              <a:softEdge rad="31750"/>
            </a:effectLst>
          </p:spPr>
          <p:txBody>
            <a:bodyPr wrap="none">
              <a:spAutoFit/>
            </a:bodyPr>
            <a:lstStyle/>
            <a:p>
              <a:pPr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推荐阅读</a:t>
              </a:r>
            </a:p>
          </p:txBody>
        </p:sp>
        <p:sp>
          <p:nvSpPr>
            <p:cNvPr id="14" name="直线连接符 21"/>
            <p:cNvSpPr>
              <a:spLocks noChangeShapeType="1"/>
            </p:cNvSpPr>
            <p:nvPr/>
          </p:nvSpPr>
          <p:spPr bwMode="auto">
            <a:xfrm flipV="1">
              <a:off x="854820" y="1717378"/>
              <a:ext cx="1772205" cy="0"/>
            </a:xfrm>
            <a:prstGeom prst="line">
              <a:avLst/>
            </a:prstGeom>
            <a:noFill/>
            <a:ln w="38100">
              <a:solidFill>
                <a:schemeClr val="accent1">
                  <a:lumMod val="60000"/>
                  <a:lumOff val="40000"/>
                </a:schemeClr>
              </a:solidFill>
              <a:prstDash val="sysDash"/>
              <a:round/>
            </a:ln>
          </p:spPr>
          <p:txBody>
            <a:bodyPr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62468" name="矩形 1"/>
          <p:cNvSpPr>
            <a:spLocks noChangeArrowheads="1"/>
          </p:cNvSpPr>
          <p:nvPr/>
        </p:nvSpPr>
        <p:spPr bwMode="auto">
          <a:xfrm>
            <a:off x="2971800" y="755650"/>
            <a:ext cx="387191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2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从百草园到三味书屋（节选）</a:t>
            </a:r>
          </a:p>
        </p:txBody>
      </p:sp>
      <p:pic>
        <p:nvPicPr>
          <p:cNvPr id="3" name="推荐阅读：从百草园到三味书屋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25" y="73501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220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矩形 1"/>
          <p:cNvSpPr>
            <a:spLocks noChangeArrowheads="1"/>
          </p:cNvSpPr>
          <p:nvPr/>
        </p:nvSpPr>
        <p:spPr bwMode="auto">
          <a:xfrm>
            <a:off x="350838" y="638175"/>
            <a:ext cx="8453437" cy="41544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536575" latinLnBrk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有人说，何首乌根是有像人形的，吃了便可以成仙，我于是常常拔它起来，牵连不断地拔起来，也曾因此弄坏了泥墙，却从来没有见过有一块根像人样。如果不怕刺，还可以摘到覆盆子，像小珊瑚珠攒成的小球，又酸又甜，色味都比桑椹要好得远。长的草里是不去的，因为相传这园里有一条很大的赤练蛇。</a:t>
            </a:r>
          </a:p>
          <a:p>
            <a:pPr latinLnBrk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长妈妈曾经讲给我一个故事听：先前，有一个读书人住在古庙里用功，晚间，在院子里纳凉的时候，突然听到有人在叫他。答应着，四面看时，却见一个美女的脸露在墙头上，向他一笑，隐去了。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矩形 1"/>
          <p:cNvSpPr>
            <a:spLocks noChangeArrowheads="1"/>
          </p:cNvSpPr>
          <p:nvPr/>
        </p:nvSpPr>
        <p:spPr bwMode="auto">
          <a:xfrm>
            <a:off x="1716088" y="1357313"/>
            <a:ext cx="56007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黑体" pitchFamily="49" charset="-122"/>
                <a:ea typeface="黑体" pitchFamily="49" charset="-122"/>
              </a:rPr>
              <a:t>祖父的园子是个怎样的园子？</a:t>
            </a:r>
            <a:endParaRPr lang="en-US" altLang="zh-CN" sz="3200" b="1" dirty="0"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" name="组合 13"/>
          <p:cNvGrpSpPr>
            <a:grpSpLocks/>
          </p:cNvGrpSpPr>
          <p:nvPr/>
        </p:nvGrpSpPr>
        <p:grpSpPr bwMode="auto">
          <a:xfrm>
            <a:off x="1939925" y="2700338"/>
            <a:ext cx="2030413" cy="522287"/>
            <a:chOff x="3063852" y="2526085"/>
            <a:chExt cx="2030371" cy="523062"/>
          </a:xfrm>
        </p:grpSpPr>
        <p:sp>
          <p:nvSpPr>
            <p:cNvPr id="28689" name="Rectangle 9"/>
            <p:cNvSpPr>
              <a:spLocks noChangeArrowheads="1"/>
            </p:cNvSpPr>
            <p:nvPr/>
          </p:nvSpPr>
          <p:spPr bwMode="auto">
            <a:xfrm>
              <a:off x="3063852" y="2527674"/>
              <a:ext cx="412741" cy="461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400">
                  <a:solidFill>
                    <a:srgbClr val="C00000"/>
                  </a:solidFill>
                  <a:latin typeface="+mj-ea"/>
                  <a:ea typeface="+mj-ea"/>
                </a:rPr>
                <a:t>▲</a:t>
              </a:r>
            </a:p>
          </p:txBody>
        </p:sp>
        <p:sp>
          <p:nvSpPr>
            <p:cNvPr id="28690" name="矩形 7"/>
            <p:cNvSpPr>
              <a:spLocks noChangeArrowheads="1"/>
            </p:cNvSpPr>
            <p:nvPr/>
          </p:nvSpPr>
          <p:spPr bwMode="auto">
            <a:xfrm>
              <a:off x="3467069" y="2526085"/>
              <a:ext cx="1627154" cy="523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800" b="1" dirty="0">
                  <a:solidFill>
                    <a:srgbClr val="C00000"/>
                  </a:solidFill>
                  <a:latin typeface="+mj-ea"/>
                  <a:ea typeface="+mj-ea"/>
                </a:rPr>
                <a:t>色彩丰富</a:t>
              </a:r>
              <a:endParaRPr lang="zh-CN" altLang="en-US" sz="14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" name="组合 12"/>
          <p:cNvGrpSpPr>
            <a:grpSpLocks/>
          </p:cNvGrpSpPr>
          <p:nvPr/>
        </p:nvGrpSpPr>
        <p:grpSpPr bwMode="auto">
          <a:xfrm>
            <a:off x="4391025" y="3648075"/>
            <a:ext cx="2914650" cy="523875"/>
            <a:chOff x="3084401" y="3151677"/>
            <a:chExt cx="2088678" cy="521780"/>
          </a:xfrm>
        </p:grpSpPr>
        <p:sp>
          <p:nvSpPr>
            <p:cNvPr id="28687" name="矩形 5"/>
            <p:cNvSpPr>
              <a:spLocks noChangeArrowheads="1"/>
            </p:cNvSpPr>
            <p:nvPr/>
          </p:nvSpPr>
          <p:spPr bwMode="auto">
            <a:xfrm>
              <a:off x="3366532" y="3151677"/>
              <a:ext cx="1806547" cy="521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800" b="1" dirty="0">
                  <a:solidFill>
                    <a:srgbClr val="C00000"/>
                  </a:solidFill>
                  <a:latin typeface="+mj-ea"/>
                  <a:ea typeface="+mj-ea"/>
                </a:rPr>
                <a:t>富有童话色彩</a:t>
              </a:r>
            </a:p>
          </p:txBody>
        </p:sp>
        <p:sp>
          <p:nvSpPr>
            <p:cNvPr id="28688" name="Rectangle 9"/>
            <p:cNvSpPr>
              <a:spLocks noChangeArrowheads="1"/>
            </p:cNvSpPr>
            <p:nvPr/>
          </p:nvSpPr>
          <p:spPr bwMode="auto">
            <a:xfrm>
              <a:off x="3084401" y="3203855"/>
              <a:ext cx="412958" cy="460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400">
                  <a:solidFill>
                    <a:srgbClr val="C00000"/>
                  </a:solidFill>
                  <a:latin typeface="+mj-ea"/>
                  <a:ea typeface="+mj-ea"/>
                </a:rPr>
                <a:t>▲</a:t>
              </a:r>
            </a:p>
          </p:txBody>
        </p:sp>
      </p:grpSp>
      <p:grpSp>
        <p:nvGrpSpPr>
          <p:cNvPr id="5" name="组合 11"/>
          <p:cNvGrpSpPr>
            <a:grpSpLocks/>
          </p:cNvGrpSpPr>
          <p:nvPr/>
        </p:nvGrpSpPr>
        <p:grpSpPr bwMode="auto">
          <a:xfrm>
            <a:off x="4343400" y="2690813"/>
            <a:ext cx="2773363" cy="523875"/>
            <a:chOff x="3041557" y="3839260"/>
            <a:chExt cx="2775192" cy="523059"/>
          </a:xfrm>
        </p:grpSpPr>
        <p:sp>
          <p:nvSpPr>
            <p:cNvPr id="28685" name="矩形 8"/>
            <p:cNvSpPr>
              <a:spLocks noChangeArrowheads="1"/>
            </p:cNvSpPr>
            <p:nvPr/>
          </p:nvSpPr>
          <p:spPr bwMode="auto">
            <a:xfrm>
              <a:off x="3465700" y="3839260"/>
              <a:ext cx="2351049" cy="523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800" b="1" dirty="0">
                  <a:solidFill>
                    <a:srgbClr val="C00000"/>
                  </a:solidFill>
                  <a:latin typeface="+mj-ea"/>
                  <a:ea typeface="+mj-ea"/>
                </a:rPr>
                <a:t>充满生命气息</a:t>
              </a:r>
              <a:endParaRPr lang="zh-CN" altLang="en-US" sz="14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8686" name="Rectangle 9"/>
            <p:cNvSpPr>
              <a:spLocks noChangeArrowheads="1"/>
            </p:cNvSpPr>
            <p:nvPr/>
          </p:nvSpPr>
          <p:spPr bwMode="auto">
            <a:xfrm>
              <a:off x="3041557" y="3880471"/>
              <a:ext cx="413022" cy="461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400">
                  <a:solidFill>
                    <a:srgbClr val="C00000"/>
                  </a:solidFill>
                  <a:latin typeface="+mj-ea"/>
                  <a:ea typeface="+mj-ea"/>
                </a:rPr>
                <a:t>▲</a:t>
              </a:r>
            </a:p>
          </p:txBody>
        </p:sp>
      </p:grpSp>
      <p:grpSp>
        <p:nvGrpSpPr>
          <p:cNvPr id="6" name="组合 11"/>
          <p:cNvGrpSpPr>
            <a:grpSpLocks/>
          </p:cNvGrpSpPr>
          <p:nvPr/>
        </p:nvGrpSpPr>
        <p:grpSpPr bwMode="auto">
          <a:xfrm>
            <a:off x="1939925" y="3714750"/>
            <a:ext cx="2009775" cy="523875"/>
            <a:chOff x="3154633" y="3808435"/>
            <a:chExt cx="2012135" cy="523060"/>
          </a:xfrm>
        </p:grpSpPr>
        <p:sp>
          <p:nvSpPr>
            <p:cNvPr id="28683" name="矩形 8"/>
            <p:cNvSpPr>
              <a:spLocks noChangeArrowheads="1"/>
            </p:cNvSpPr>
            <p:nvPr/>
          </p:nvSpPr>
          <p:spPr bwMode="auto">
            <a:xfrm>
              <a:off x="3537670" y="3808435"/>
              <a:ext cx="1629098" cy="523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800" b="1" dirty="0">
                  <a:solidFill>
                    <a:srgbClr val="C00000"/>
                  </a:solidFill>
                  <a:latin typeface="+mj-ea"/>
                  <a:ea typeface="+mj-ea"/>
                </a:rPr>
                <a:t>自由自在</a:t>
              </a:r>
              <a:endParaRPr lang="zh-CN" altLang="en-US" sz="1400" dirty="0">
                <a:solidFill>
                  <a:srgbClr val="C00000"/>
                </a:solidFill>
                <a:latin typeface="+mj-ea"/>
                <a:ea typeface="+mj-ea"/>
              </a:endParaRPr>
            </a:p>
          </p:txBody>
        </p:sp>
        <p:sp>
          <p:nvSpPr>
            <p:cNvPr id="28684" name="Rectangle 9"/>
            <p:cNvSpPr>
              <a:spLocks noChangeArrowheads="1"/>
            </p:cNvSpPr>
            <p:nvPr/>
          </p:nvSpPr>
          <p:spPr bwMode="auto">
            <a:xfrm>
              <a:off x="3154633" y="3829041"/>
              <a:ext cx="413235" cy="4612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2400">
                  <a:solidFill>
                    <a:srgbClr val="C00000"/>
                  </a:solidFill>
                  <a:latin typeface="+mj-ea"/>
                  <a:ea typeface="+mj-ea"/>
                </a:rPr>
                <a:t>▲</a:t>
              </a:r>
            </a:p>
          </p:txBody>
        </p:sp>
      </p:grpSp>
      <p:sp>
        <p:nvSpPr>
          <p:cNvPr id="27662" name="矩形 2"/>
          <p:cNvSpPr>
            <a:spLocks noChangeArrowheads="1"/>
          </p:cNvSpPr>
          <p:nvPr/>
        </p:nvSpPr>
        <p:spPr bwMode="auto">
          <a:xfrm>
            <a:off x="815975" y="882650"/>
            <a:ext cx="19796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36A436"/>
                </a:solidFill>
                <a:latin typeface="微软雅黑" pitchFamily="34" charset="-122"/>
                <a:ea typeface="微软雅黑" pitchFamily="34" charset="-122"/>
              </a:rPr>
              <a:t>讨论交流：</a:t>
            </a:r>
          </a:p>
        </p:txBody>
      </p:sp>
      <p:pic>
        <p:nvPicPr>
          <p:cNvPr id="27663" name="图片 24" descr="花盆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950" y="927100"/>
            <a:ext cx="38893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矩形 1"/>
          <p:cNvSpPr>
            <a:spLocks noChangeArrowheads="1"/>
          </p:cNvSpPr>
          <p:nvPr/>
        </p:nvSpPr>
        <p:spPr bwMode="auto">
          <a:xfrm>
            <a:off x="422275" y="649288"/>
            <a:ext cx="8329613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lnSpc>
                <a:spcPct val="150000"/>
              </a:lnSpc>
            </a:pPr>
            <a:r>
              <a:rPr lang="zh-CN" altLang="en-US" sz="2200" b="1" dirty="0">
                <a:latin typeface="楷体" pitchFamily="49" charset="-122"/>
                <a:ea typeface="楷体" pitchFamily="49" charset="-122"/>
              </a:rPr>
              <a:t>他很高兴；但竟给那走来夜谈的老和尚识破了机关。说他脸上有些妖气，一定遇见“美女蛇”了；这是人首蛇身的怪物，能唤人名，倘一答应，夜间便要来吃这人的肉的。他自然吓得要死，而那老和尚却道无妨，给他一个小盒子，说只要放在枕边，便可高枕而卧。他虽然照样办，却总是睡不着，</a:t>
            </a:r>
            <a:r>
              <a:rPr lang="en-US" altLang="zh-CN" sz="2200" b="1" dirty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2200" b="1" dirty="0">
                <a:latin typeface="楷体" pitchFamily="49" charset="-122"/>
                <a:ea typeface="楷体" pitchFamily="49" charset="-122"/>
              </a:rPr>
              <a:t>当然睡不着的。到半夜，果然来了，沙沙沙！门外像是风雨声。他正抖作一团时，却听得豁的一声，一道金光从枕边飞出，外面便什么声音也没有了，那金光也就飞回来，敛在盒子里。后来呢？后来，老和尚说，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矩形 1"/>
          <p:cNvSpPr>
            <a:spLocks noChangeArrowheads="1"/>
          </p:cNvSpPr>
          <p:nvPr/>
        </p:nvSpPr>
        <p:spPr bwMode="auto">
          <a:xfrm>
            <a:off x="350838" y="685800"/>
            <a:ext cx="8453437" cy="41544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latinLnBrk="1">
              <a:lnSpc>
                <a:spcPct val="150000"/>
              </a:lnSpc>
              <a:defRPr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这是飞蜈蚣，它能吸蛇的脑髓，美女蛇就被它治死了。结末的教训是：所以倘有陌生的声音叫你的名字，你万不可答应他。</a:t>
            </a:r>
          </a:p>
          <a:p>
            <a:pPr indent="457200" latinLnBrk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这故事很使我觉得做人之险，夏夜乘凉，往往有些担心，不敢去看墙上，而且极想得到一盒老和尚那样的飞蜈蚣。走到百草园的草丛旁边时，也常常这样想。但直到现在，总还是没有得到，但也没有遇见过赤练蛇和美女蛇。叫我名字的陌生声音自然是常有的，然而都不是美女蛇。</a:t>
            </a:r>
          </a:p>
          <a:p>
            <a:pPr indent="457200" latinLnBrk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冬天的百草园比较的无味；雪一下，可就两样了。拍雪人（将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矩形 1"/>
          <p:cNvSpPr>
            <a:spLocks noChangeArrowheads="1"/>
          </p:cNvSpPr>
          <p:nvPr/>
        </p:nvSpPr>
        <p:spPr bwMode="auto">
          <a:xfrm>
            <a:off x="361950" y="673100"/>
            <a:ext cx="8453438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lnSpc>
                <a:spcPct val="150000"/>
              </a:lnSpc>
            </a:pPr>
            <a:r>
              <a:rPr lang="zh-CN" altLang="en-US" sz="2200" b="1" dirty="0">
                <a:latin typeface="楷体" pitchFamily="49" charset="-122"/>
                <a:ea typeface="楷体" pitchFamily="49" charset="-122"/>
              </a:rPr>
              <a:t>自己的全形印在雪上）和塑雪罗汉需要人们鉴赏，这是荒园，人迹罕至，所以不相宜，只好来捕鸟。薄薄的雪，是不行的；总须积雪盖了地面一两天，鸟雀们久已无处觅食的时候才好。扫开一块雪，露出地面，用一支短棒支起一面大的竹筛来，下面撒些秕谷，棒上系一条长绳，人远远地牵着，看鸟雀下来啄食，走到竹筛底下的时候，将绳子一拉，便罩住了。但所得的是麻雀居多，也有白颊的“张飞鸟”，性子很躁，养不过夜的。</a:t>
            </a:r>
            <a:endParaRPr lang="en-US" altLang="zh-CN" sz="2200" b="1" dirty="0">
              <a:latin typeface="楷体" pitchFamily="49" charset="-122"/>
              <a:ea typeface="楷体" pitchFamily="49" charset="-122"/>
            </a:endParaRPr>
          </a:p>
          <a:p>
            <a:pPr latinLnBrk="1">
              <a:lnSpc>
                <a:spcPct val="150000"/>
              </a:lnSpc>
            </a:pPr>
            <a:r>
              <a:rPr lang="en-US" altLang="zh-CN" sz="22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200" b="1" dirty="0">
                <a:latin typeface="楷体" pitchFamily="49" charset="-122"/>
                <a:ea typeface="楷体" pitchFamily="49" charset="-122"/>
              </a:rPr>
              <a:t>这是闰土的父亲所传授的方法，我却不大能用。明明见它们进</a:t>
            </a:r>
            <a:endParaRPr lang="en-US" altLang="zh-CN" sz="22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矩形 1"/>
          <p:cNvSpPr>
            <a:spLocks noChangeArrowheads="1"/>
          </p:cNvSpPr>
          <p:nvPr/>
        </p:nvSpPr>
        <p:spPr bwMode="auto">
          <a:xfrm>
            <a:off x="361950" y="649288"/>
            <a:ext cx="8453438" cy="405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lnSpc>
                <a:spcPct val="130000"/>
              </a:lnSpc>
            </a:pPr>
            <a:r>
              <a:rPr lang="zh-CN" altLang="en-US" sz="2200" b="1" dirty="0">
                <a:latin typeface="楷体" pitchFamily="49" charset="-122"/>
                <a:ea typeface="楷体" pitchFamily="49" charset="-122"/>
              </a:rPr>
              <a:t>去了，拉了绳，跑去一看，却什么都没有，费了半天力，捉住的不过三四只。闰土的父亲是小半天便能捕获几十只，装在叉袋里叫着撞着的。我曾经问他得失的缘由，他只静静地笑道：“你太性急，来不及等它走到中间去。”</a:t>
            </a:r>
          </a:p>
          <a:p>
            <a:pPr latinLnBrk="1">
              <a:lnSpc>
                <a:spcPct val="130000"/>
              </a:lnSpc>
            </a:pPr>
            <a:r>
              <a:rPr lang="zh-CN" altLang="en-US" sz="2200" b="1" dirty="0">
                <a:latin typeface="楷体" pitchFamily="49" charset="-122"/>
                <a:ea typeface="楷体" pitchFamily="49" charset="-122"/>
              </a:rPr>
              <a:t>    我不知道为什么家里的人要将我送进书塾里去了，而且还是全城中称为最严厉的书塾。也许是因为拔何首乌毁了泥墙罢，也许是因为将砖头抛到间壁的梁家去了罢，也许是因为站在石井栏上跳了下来罢，</a:t>
            </a:r>
            <a:r>
              <a:rPr lang="en-US" altLang="zh-CN" sz="2200" b="1" dirty="0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200" b="1" dirty="0">
                <a:latin typeface="楷体" pitchFamily="49" charset="-122"/>
                <a:ea typeface="楷体" pitchFamily="49" charset="-122"/>
              </a:rPr>
              <a:t>都无从知道。总而言之：我将不能常到百草园了。</a:t>
            </a:r>
            <a:r>
              <a:rPr lang="en-US" altLang="zh-CN" sz="2200" b="1" dirty="0">
                <a:latin typeface="Times New Roman" pitchFamily="18" charset="0"/>
                <a:ea typeface="楷体" pitchFamily="49" charset="-122"/>
              </a:rPr>
              <a:t>Ade</a:t>
            </a:r>
            <a:r>
              <a:rPr lang="zh-CN" altLang="en-US" sz="2200" b="1" dirty="0">
                <a:latin typeface="Times New Roman" pitchFamily="18" charset="0"/>
                <a:ea typeface="楷体" pitchFamily="49" charset="-122"/>
              </a:rPr>
              <a:t>，</a:t>
            </a:r>
            <a:r>
              <a:rPr lang="zh-CN" altLang="en-US" sz="2200" b="1" dirty="0">
                <a:latin typeface="楷体" pitchFamily="49" charset="-122"/>
                <a:ea typeface="楷体" pitchFamily="49" charset="-122"/>
              </a:rPr>
              <a:t>我的蟋蟀们！</a:t>
            </a:r>
            <a:r>
              <a:rPr lang="en-US" altLang="zh-CN" sz="2200" b="1" dirty="0">
                <a:latin typeface="Times New Roman" pitchFamily="18" charset="0"/>
                <a:ea typeface="楷体" pitchFamily="49" charset="-122"/>
              </a:rPr>
              <a:t>Ade</a:t>
            </a:r>
            <a:r>
              <a:rPr lang="zh-CN" altLang="en-US" sz="2200" b="1" dirty="0">
                <a:latin typeface="楷体" pitchFamily="49" charset="-122"/>
                <a:ea typeface="楷体" pitchFamily="49" charset="-122"/>
              </a:rPr>
              <a:t>，我的覆盆子们和木莲们！</a:t>
            </a:r>
            <a:r>
              <a:rPr lang="en-US" altLang="zh-CN" sz="2200" b="1" dirty="0">
                <a:latin typeface="楷体" pitchFamily="49" charset="-122"/>
                <a:ea typeface="楷体" pitchFamily="49" charset="-122"/>
              </a:rPr>
              <a:t>……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12775" y="1098550"/>
            <a:ext cx="7783513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思考： </a:t>
            </a:r>
            <a:endParaRPr lang="en-US" altLang="zh-CN" sz="2400" b="1" dirty="0">
              <a:solidFill>
                <a:srgbClr val="3333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628650" indent="-62865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作者是从哪些方面描写园中景物的？表达了他怎样的感情？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91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846138" y="1171575"/>
            <a:ext cx="7886700" cy="128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我家有一个大花园，这花园里蜜蜂、蝴蝶、蜻蜒、蚂蚱，</a:t>
            </a:r>
            <a:r>
              <a:rPr lang="zh-CN" altLang="en-US" sz="2800" b="1" u="sng" dirty="0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样样都有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pic>
        <p:nvPicPr>
          <p:cNvPr id="89089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5866" y="2350346"/>
            <a:ext cx="3578127" cy="226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01625" y="2974975"/>
            <a:ext cx="4979988" cy="1414463"/>
          </a:xfrm>
          <a:prstGeom prst="borderCallout1">
            <a:avLst>
              <a:gd name="adj1" fmla="val -295"/>
              <a:gd name="adj2" fmla="val 26129"/>
              <a:gd name="adj3" fmla="val -31396"/>
              <a:gd name="adj4" fmla="val 34661"/>
            </a:avLst>
          </a:prstGeom>
          <a:solidFill>
            <a:srgbClr val="FDEFE3"/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zh-CN" altLang="en-US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“样样都有”可见花园里昆虫种类很多，让我们仿佛看到一个孩子扳着手指头给人显示她的富有，那种满足、得意、炫耀的神态跃然纸上。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89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3"/>
          <p:cNvSpPr txBox="1">
            <a:spLocks noChangeArrowheads="1"/>
          </p:cNvSpPr>
          <p:nvPr/>
        </p:nvSpPr>
        <p:spPr bwMode="auto">
          <a:xfrm>
            <a:off x="641350" y="1038225"/>
            <a:ext cx="78867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蝴蝶有白蝴蝶、黄蝴蝶。这种蝴蝶小，不太好看。好看的是大红蝴蝶，满身带着金粉。蜻蜓是金的，蚂蚱是绿的。</a:t>
            </a:r>
          </a:p>
        </p:txBody>
      </p:sp>
      <p:pic>
        <p:nvPicPr>
          <p:cNvPr id="29698" name="图片 6" descr="蝴蝶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4038" y="2289175"/>
            <a:ext cx="2951162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903288" y="3159125"/>
            <a:ext cx="4276725" cy="752475"/>
          </a:xfrm>
          <a:prstGeom prst="borderCallout1">
            <a:avLst>
              <a:gd name="adj1" fmla="val 838"/>
              <a:gd name="adj2" fmla="val 15046"/>
              <a:gd name="adj3" fmla="val -93831"/>
              <a:gd name="adj4" fmla="val 25849"/>
            </a:avLst>
          </a:prstGeom>
          <a:solidFill>
            <a:srgbClr val="FDEFE3"/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zh-CN" altLang="en-US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 描写了蝴蝶、蜻蜓、蚂蚱等昆虫的色彩丰富。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11"/>
          <p:cNvSpPr txBox="1">
            <a:spLocks noChangeArrowheads="1"/>
          </p:cNvSpPr>
          <p:nvPr/>
        </p:nvSpPr>
        <p:spPr bwMode="auto">
          <a:xfrm>
            <a:off x="747713" y="1150938"/>
            <a:ext cx="76771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蜜蜂则嗡嗡地飞着，满身绒毛，落到一朵花上，胖乎乎，圆滚滚，就像一个小毛球，停在上面一动不动了。</a:t>
            </a:r>
          </a:p>
        </p:txBody>
      </p:sp>
      <p:sp>
        <p:nvSpPr>
          <p:cNvPr id="30722" name="矩形 15"/>
          <p:cNvSpPr>
            <a:spLocks noChangeArrowheads="1"/>
          </p:cNvSpPr>
          <p:nvPr/>
        </p:nvSpPr>
        <p:spPr bwMode="auto">
          <a:xfrm>
            <a:off x="1698625" y="2824163"/>
            <a:ext cx="3952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 sz="20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1" name="图片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6424" y="2351035"/>
            <a:ext cx="3107576" cy="24713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982663" y="2822575"/>
            <a:ext cx="4789487" cy="1598613"/>
          </a:xfrm>
          <a:prstGeom prst="borderCallout1">
            <a:avLst>
              <a:gd name="adj1" fmla="val 1391"/>
              <a:gd name="adj2" fmla="val 18574"/>
              <a:gd name="adj3" fmla="val -34383"/>
              <a:gd name="adj4" fmla="val 23955"/>
            </a:avLst>
          </a:prstGeom>
          <a:solidFill>
            <a:srgbClr val="FDEFE3"/>
          </a:solidFill>
          <a:ln w="19050">
            <a:solidFill>
              <a:schemeClr val="accent6">
                <a:lumMod val="60000"/>
                <a:lumOff val="40000"/>
              </a:schemeClr>
            </a:solidFill>
            <a:prstDash val="sysDot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zh-CN" altLang="en-US" sz="2200" b="1" dirty="0">
                <a:latin typeface="仿宋" panose="02010609060101010101" pitchFamily="49" charset="-122"/>
                <a:ea typeface="仿宋" panose="02010609060101010101" pitchFamily="49" charset="-122"/>
              </a:rPr>
              <a:t> 运用比喻修辞，把蜜蜂比作小毛球，形象地写出了蜜蜂的形态。“胖乎乎，圆滚滚”生动表现了作者对蜜蜂的喜爱和自己满心的快乐。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627063" y="944563"/>
            <a:ext cx="7807325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    花园里面有什么昆虫？作者从哪些方面描写这些昆虫的？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endParaRPr lang="zh-CN" altLang="en-US" sz="2400" b="1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5" name="矩形 8"/>
          <p:cNvSpPr>
            <a:spLocks noChangeArrowheads="1"/>
          </p:cNvSpPr>
          <p:nvPr/>
        </p:nvSpPr>
        <p:spPr bwMode="auto">
          <a:xfrm>
            <a:off x="606425" y="2166938"/>
            <a:ext cx="8145463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C00000"/>
                </a:solidFill>
                <a:latin typeface="+mj-ea"/>
                <a:ea typeface="+mj-ea"/>
              </a:rPr>
              <a:t>    花园里有蝴蝶、蜻蜓、蚂蚱、蜜蜂。作者不仅着眼于它们的色彩</a:t>
            </a:r>
            <a:r>
              <a:rPr lang="en-US" altLang="zh-CN" sz="2400" b="1" dirty="0">
                <a:solidFill>
                  <a:srgbClr val="C00000"/>
                </a:solidFill>
                <a:latin typeface="+mj-ea"/>
                <a:ea typeface="+mj-ea"/>
              </a:rPr>
              <a:t>——“</a:t>
            </a:r>
            <a:r>
              <a:rPr lang="zh-CN" altLang="en-US" sz="2400" b="1" dirty="0">
                <a:solidFill>
                  <a:srgbClr val="C00000"/>
                </a:solidFill>
                <a:latin typeface="+mj-ea"/>
                <a:ea typeface="+mj-ea"/>
              </a:rPr>
              <a:t>白、黄、红、金、绿”一应俱全，还对蜜蜂的样子和姿态，进行细致入微的描写。</a:t>
            </a:r>
          </a:p>
          <a:p>
            <a:pPr>
              <a:lnSpc>
                <a:spcPct val="150000"/>
              </a:lnSpc>
              <a:defRPr/>
            </a:pPr>
            <a:endParaRPr lang="zh-CN" altLang="en-US" sz="2400" b="1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pic>
        <p:nvPicPr>
          <p:cNvPr id="84994" name="图片 9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9049" y="3205536"/>
            <a:ext cx="2622178" cy="1597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573088" y="1257300"/>
            <a:ext cx="7912100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　  花园里边</a:t>
            </a:r>
            <a:r>
              <a:rPr lang="zh-CN" altLang="en-US" sz="2600" b="1" dirty="0">
                <a:solidFill>
                  <a:srgbClr val="FF6600"/>
                </a:solidFill>
                <a:latin typeface="楷体" pitchFamily="49" charset="-122"/>
                <a:ea typeface="楷体" pitchFamily="49" charset="-122"/>
              </a:rPr>
              <a:t>明晃晃</a:t>
            </a:r>
            <a:r>
              <a:rPr lang="zh-CN" altLang="en-US" sz="2600" b="1" dirty="0">
                <a:latin typeface="楷体" pitchFamily="49" charset="-122"/>
                <a:ea typeface="楷体" pitchFamily="49" charset="-122"/>
              </a:rPr>
              <a:t>的，红的红，绿的绿，新鲜漂亮。</a:t>
            </a:r>
          </a:p>
        </p:txBody>
      </p:sp>
      <p:grpSp>
        <p:nvGrpSpPr>
          <p:cNvPr id="2" name="组合 16"/>
          <p:cNvGrpSpPr>
            <a:grpSpLocks/>
          </p:cNvGrpSpPr>
          <p:nvPr/>
        </p:nvGrpSpPr>
        <p:grpSpPr bwMode="auto">
          <a:xfrm>
            <a:off x="1184275" y="2005013"/>
            <a:ext cx="4672013" cy="695325"/>
            <a:chOff x="3226927" y="924375"/>
            <a:chExt cx="6613414" cy="607407"/>
          </a:xfrm>
        </p:grpSpPr>
        <p:pic>
          <p:nvPicPr>
            <p:cNvPr id="32771" name="Picture 16" descr="C:\Users\Administrator\Desktop\对话框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6927" y="924375"/>
              <a:ext cx="6613414" cy="381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2" name="矩形 12"/>
            <p:cNvSpPr>
              <a:spLocks noChangeArrowheads="1"/>
            </p:cNvSpPr>
            <p:nvPr/>
          </p:nvSpPr>
          <p:spPr bwMode="auto">
            <a:xfrm>
              <a:off x="3352881" y="966747"/>
              <a:ext cx="6487459" cy="565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 dirty="0">
                  <a:latin typeface="黑体" pitchFamily="49" charset="-122"/>
                  <a:ea typeface="黑体" pitchFamily="49" charset="-122"/>
                </a:rPr>
                <a:t>“明晃晃”一词改为“五颜六色”好不好？</a:t>
              </a:r>
            </a:p>
          </p:txBody>
        </p:sp>
      </p:grpSp>
      <p:sp>
        <p:nvSpPr>
          <p:cNvPr id="18" name="矩形 17"/>
          <p:cNvSpPr/>
          <p:nvPr/>
        </p:nvSpPr>
        <p:spPr>
          <a:xfrm>
            <a:off x="331788" y="2535238"/>
            <a:ext cx="5422900" cy="23288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srgbClr val="C00000"/>
                </a:solidFill>
                <a:latin typeface="+mn-ea"/>
                <a:ea typeface="+mn-ea"/>
              </a:rPr>
              <a:t>    不好。“明晃晃”一词是园子留在作者记忆中的色彩，这色彩明亮，健康，活力四射。从这个词中可以看出作者对园中事物的满心喜爱。如果改为“五颜六色”，只是表现色彩的丰富多样，则不能传达出这种感情。</a:t>
            </a:r>
          </a:p>
        </p:txBody>
      </p:sp>
      <p:grpSp>
        <p:nvGrpSpPr>
          <p:cNvPr id="3" name="组合 17"/>
          <p:cNvGrpSpPr>
            <a:grpSpLocks/>
          </p:cNvGrpSpPr>
          <p:nvPr/>
        </p:nvGrpSpPr>
        <p:grpSpPr bwMode="auto">
          <a:xfrm>
            <a:off x="2965450" y="681038"/>
            <a:ext cx="4265613" cy="809625"/>
            <a:chOff x="2164907" y="3026337"/>
            <a:chExt cx="3781632" cy="2449022"/>
          </a:xfrm>
        </p:grpSpPr>
        <p:sp>
          <p:nvSpPr>
            <p:cNvPr id="17" name="云形标注 16"/>
            <p:cNvSpPr/>
            <p:nvPr/>
          </p:nvSpPr>
          <p:spPr>
            <a:xfrm>
              <a:off x="2164907" y="3026337"/>
              <a:ext cx="3781632" cy="1719117"/>
            </a:xfrm>
            <a:prstGeom prst="cloudCallout">
              <a:avLst>
                <a:gd name="adj1" fmla="val -19517"/>
                <a:gd name="adj2" fmla="val 76944"/>
              </a:avLst>
            </a:prstGeom>
            <a:solidFill>
              <a:schemeClr val="bg1"/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altLang="zh-CN" sz="2000" b="1" dirty="0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32776" name="矩形 16"/>
            <p:cNvSpPr>
              <a:spLocks noChangeArrowheads="1"/>
            </p:cNvSpPr>
            <p:nvPr/>
          </p:nvSpPr>
          <p:spPr bwMode="auto">
            <a:xfrm>
              <a:off x="2498352" y="3334802"/>
              <a:ext cx="3251771" cy="2140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000" b="1" dirty="0">
                  <a:solidFill>
                    <a:srgbClr val="FF6600"/>
                  </a:solidFill>
                  <a:latin typeface="宋体" pitchFamily="2" charset="-122"/>
                  <a:sym typeface="Arial" pitchFamily="34" charset="0"/>
                </a:rPr>
                <a:t>写园子留在作者记忆中的色彩。</a:t>
              </a:r>
              <a:endParaRPr lang="zh-CN" altLang="en-US" sz="2000" b="1" dirty="0">
                <a:solidFill>
                  <a:srgbClr val="FF6600"/>
                </a:solidFill>
              </a:endParaRPr>
            </a:p>
          </p:txBody>
        </p:sp>
      </p:grpSp>
      <p:pic>
        <p:nvPicPr>
          <p:cNvPr id="86017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8460" y="2203518"/>
            <a:ext cx="2994103" cy="23626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18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Pages>0</Pages>
  <Words>3508</Words>
  <Characters>0</Characters>
  <Application>Microsoft Office PowerPoint</Application>
  <DocSecurity>0</DocSecurity>
  <PresentationFormat>全屏显示(16:9)</PresentationFormat>
  <Lines>0</Lines>
  <Paragraphs>159</Paragraphs>
  <Slides>45</Slides>
  <Notes>3</Notes>
  <HiddenSlides>0</HiddenSlides>
  <MMClips>1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45</vt:i4>
      </vt:variant>
    </vt:vector>
  </HeadingPairs>
  <TitlesOfParts>
    <vt:vector size="60" baseType="lpstr">
      <vt:lpstr>Gulim</vt:lpstr>
      <vt:lpstr>Malgun Gothic</vt:lpstr>
      <vt:lpstr>Meiryo</vt:lpstr>
      <vt:lpstr>方正大黑简体</vt:lpstr>
      <vt:lpstr>仿宋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716</cp:revision>
  <dcterms:created xsi:type="dcterms:W3CDTF">2015-12-30T08:03:25Z</dcterms:created>
  <dcterms:modified xsi:type="dcterms:W3CDTF">2021-10-18T06:05:01Z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2052-11.3.0.8632</vt:lpwstr>
  </property>
</Properties>
</file>