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3" r:id="rId2"/>
  </p:sldMasterIdLst>
  <p:notesMasterIdLst>
    <p:notesMasterId r:id="rId24"/>
  </p:notesMasterIdLst>
  <p:sldIdLst>
    <p:sldId id="330" r:id="rId3"/>
    <p:sldId id="327" r:id="rId4"/>
    <p:sldId id="270" r:id="rId5"/>
    <p:sldId id="265" r:id="rId6"/>
    <p:sldId id="307" r:id="rId7"/>
    <p:sldId id="290" r:id="rId8"/>
    <p:sldId id="317" r:id="rId9"/>
    <p:sldId id="292" r:id="rId10"/>
    <p:sldId id="311" r:id="rId11"/>
    <p:sldId id="318" r:id="rId12"/>
    <p:sldId id="300" r:id="rId13"/>
    <p:sldId id="301" r:id="rId14"/>
    <p:sldId id="322" r:id="rId15"/>
    <p:sldId id="321" r:id="rId16"/>
    <p:sldId id="288" r:id="rId17"/>
    <p:sldId id="320" r:id="rId18"/>
    <p:sldId id="323" r:id="rId19"/>
    <p:sldId id="324" r:id="rId20"/>
    <p:sldId id="316" r:id="rId21"/>
    <p:sldId id="334" r:id="rId22"/>
    <p:sldId id="335" r:id="rId23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E858C"/>
    <a:srgbClr val="E1EFE2"/>
    <a:srgbClr val="71BE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3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48" y="114"/>
      </p:cViewPr>
      <p:guideLst>
        <p:guide orient="horz" pos="219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64965-FE1B-4359-BCFA-61707D0300D9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9CB075-C97D-44BE-81C0-6994BE0DD4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7061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CB075-C97D-44BE-81C0-6994BE0DD40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7314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CB075-C97D-44BE-81C0-6994BE0DD40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3631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2506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698892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742772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08978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56555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4932759" y="593455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816121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77373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499437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715241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24209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022236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794598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64616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147497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8285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4282153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5848017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4119497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3068283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98320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1553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8358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84433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0722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36699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69452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705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6619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03288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050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4932759" y="593455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97121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838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ags" Target="../tags/tag2.xml"/><Relationship Id="rId47" Type="http://schemas.openxmlformats.org/officeDocument/2006/relationships/tags" Target="../tags/tag7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tags" Target="../tags/tag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ags" Target="../tags/tag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ags" Target="../tags/tag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ags" Target="../tags/tag6.xml"/><Relationship Id="rId20" Type="http://schemas.openxmlformats.org/officeDocument/2006/relationships/slideLayout" Target="../slideLayouts/slideLayout20.xml"/><Relationship Id="rId4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42"/>
            </p:custDataLst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43"/>
            </p:custDataLst>
          </p:nvPr>
        </p:nvSpPr>
        <p:spPr>
          <a:xfrm>
            <a:off x="669883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4"/>
            </p:custDataLst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4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4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93" r:id="rId21"/>
    <p:sldLayoutId id="2147483694" r:id="rId22"/>
    <p:sldLayoutId id="2147483695" r:id="rId23"/>
    <p:sldLayoutId id="2147483696" r:id="rId24"/>
    <p:sldLayoutId id="2147483697" r:id="rId25"/>
    <p:sldLayoutId id="2147483698" r:id="rId26"/>
    <p:sldLayoutId id="2147483699" r:id="rId27"/>
    <p:sldLayoutId id="2147483700" r:id="rId28"/>
    <p:sldLayoutId id="2147483701" r:id="rId29"/>
    <p:sldLayoutId id="2147483702" r:id="rId30"/>
    <p:sldLayoutId id="2147483703" r:id="rId31"/>
    <p:sldLayoutId id="2147483704" r:id="rId32"/>
    <p:sldLayoutId id="2147483705" r:id="rId33"/>
    <p:sldLayoutId id="2147483706" r:id="rId34"/>
    <p:sldLayoutId id="2147483707" r:id="rId35"/>
    <p:sldLayoutId id="2147483708" r:id="rId36"/>
    <p:sldLayoutId id="2147483709" r:id="rId37"/>
    <p:sldLayoutId id="2147483710" r:id="rId38"/>
    <p:sldLayoutId id="2147483711" r:id="rId39"/>
    <p:sldLayoutId id="2147483712" r:id="rId40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634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24000" y="1917107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我喜欢的人物形象</a:t>
            </a:r>
          </a:p>
        </p:txBody>
      </p:sp>
      <p:sp>
        <p:nvSpPr>
          <p:cNvPr id="3" name="矩形 2"/>
          <p:cNvSpPr/>
          <p:nvPr/>
        </p:nvSpPr>
        <p:spPr>
          <a:xfrm>
            <a:off x="1524000" y="3535336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口语交际</a:t>
            </a:r>
          </a:p>
        </p:txBody>
      </p:sp>
      <p:sp>
        <p:nvSpPr>
          <p:cNvPr id="4" name="矩形 3"/>
          <p:cNvSpPr/>
          <p:nvPr/>
        </p:nvSpPr>
        <p:spPr>
          <a:xfrm>
            <a:off x="1524000" y="5401921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331475" y="1892557"/>
            <a:ext cx="736071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(2)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(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什么时间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)</a:t>
            </a:r>
            <a:r>
              <a:rPr lang="en-US" altLang="zh-CN" sz="2400" u="sng" dirty="0">
                <a:latin typeface="楷体" panose="02010609060101010101" charset="-122"/>
                <a:ea typeface="楷体" panose="02010609060101010101" charset="-122"/>
              </a:rPr>
              <a:t>         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读了</a:t>
            </a:r>
            <a:r>
              <a:rPr lang="en-US" altLang="zh-CN" sz="2400" u="sng" dirty="0">
                <a:latin typeface="楷体" panose="02010609060101010101" charset="-122"/>
                <a:ea typeface="楷体" panose="02010609060101010101" charset="-122"/>
              </a:rPr>
              <a:t>《         》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这本书，书中对于 </a:t>
            </a:r>
            <a:r>
              <a:rPr lang="zh-CN" altLang="en-US" sz="2400" u="sng" dirty="0"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这个人物的描写给我留下了深刻的印象：比如</a:t>
            </a:r>
            <a:r>
              <a:rPr lang="zh-CN" altLang="en-US" sz="2400" u="sng" dirty="0">
                <a:latin typeface="楷体" panose="02010609060101010101" charset="-122"/>
                <a:ea typeface="楷体" panose="02010609060101010101" charset="-122"/>
              </a:rPr>
              <a:t>①                 ②                  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400" u="sng" dirty="0">
                <a:latin typeface="楷体" panose="02010609060101010101" charset="-122"/>
                <a:ea typeface="楷体" panose="02010609060101010101" charset="-122"/>
              </a:rPr>
              <a:t>③              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 因为文章</a:t>
            </a:r>
            <a:r>
              <a:rPr lang="zh-CN" altLang="en-US" sz="2400" u="sng" dirty="0">
                <a:latin typeface="楷体" panose="02010609060101010101" charset="-122"/>
                <a:ea typeface="楷体" panose="02010609060101010101" charset="-122"/>
              </a:rPr>
              <a:t>                         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(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填喜欢的原因，如“生动形象的描写”或“人物内心入木三分的刻画”等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)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让我深深喜欢上了这个人物。</a:t>
            </a:r>
          </a:p>
        </p:txBody>
      </p:sp>
      <p:sp>
        <p:nvSpPr>
          <p:cNvPr id="8" name="圆角矩形 16"/>
          <p:cNvSpPr/>
          <p:nvPr/>
        </p:nvSpPr>
        <p:spPr>
          <a:xfrm>
            <a:off x="1967055" y="749477"/>
            <a:ext cx="1671495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表达示例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3122840" y="2568029"/>
            <a:ext cx="5783740" cy="132802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 组内推选一名代表，汇报前，由组员阐述推荐理由，然后进行全班汇报。</a:t>
            </a:r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3096329" y="4469133"/>
            <a:ext cx="5810250" cy="1328023"/>
          </a:xfrm>
          <a:prstGeom prst="roundRect">
            <a:avLst/>
          </a:prstGeom>
          <a:solidFill>
            <a:schemeClr val="accent2"/>
          </a:solidFill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  给汇报的同学提出建议，汇报者把语言讲得体一些。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122840" y="1441323"/>
            <a:ext cx="5783740" cy="510778"/>
          </a:xfrm>
          <a:prstGeom prst="roundRect">
            <a:avLst/>
          </a:prstGeom>
          <a:solidFill>
            <a:schemeClr val="accent2"/>
          </a:solidFill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 先在组内互相说一说，再评一评。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055409" y="5632651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小华</a:t>
            </a:r>
          </a:p>
        </p:txBody>
      </p:sp>
      <p:sp>
        <p:nvSpPr>
          <p:cNvPr id="12" name="矩形: 圆角 11"/>
          <p:cNvSpPr/>
          <p:nvPr/>
        </p:nvSpPr>
        <p:spPr>
          <a:xfrm>
            <a:off x="3510582" y="1646065"/>
            <a:ext cx="6335487" cy="3166824"/>
          </a:xfrm>
          <a:prstGeom prst="round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    这学期我读了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《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西游记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这本书，书中哪吒这个人物的描写给我留下了深刻的印象：比如①他名字的由来和他的莲藕真身；②年级小但武功高强，有风火轮等宝物；③见义勇为，敢于担当，救了被龙王欺负的老百姓。</a:t>
            </a:r>
          </a:p>
        </p:txBody>
      </p:sp>
      <p:sp>
        <p:nvSpPr>
          <p:cNvPr id="8" name="圆角矩形 16"/>
          <p:cNvSpPr/>
          <p:nvPr/>
        </p:nvSpPr>
        <p:spPr>
          <a:xfrm>
            <a:off x="1967055" y="749477"/>
            <a:ext cx="1543526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范例一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: 圆角 11"/>
          <p:cNvSpPr/>
          <p:nvPr/>
        </p:nvSpPr>
        <p:spPr>
          <a:xfrm>
            <a:off x="3510581" y="1445496"/>
            <a:ext cx="6256181" cy="4188381"/>
          </a:xfrm>
          <a:prstGeom prst="round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    下面我来详细说说：相传哪吒是托塔天王李靖的第三子，也是太乙真人的弟子之一。哪吒出生时，左手掌有个“哪”字，右手掌有个“吒”字，所以起名哪吒。他三岁就下海，闯下大祸，踏倒水晶宫，捉住蛟龙抽筋刮鳞。托塔天王怕他长大再惹大祸，想杀哪吒以绝后患，谁知哪吒愤怒，拿刀在手，割肉还母，剔骨还父，后来太乙真人取荷藕做他的骨骼，荷叶做他的肌肉，使哪吒起死回生。</a:t>
            </a:r>
          </a:p>
        </p:txBody>
      </p:sp>
      <p:sp>
        <p:nvSpPr>
          <p:cNvPr id="15" name="圆角矩形 16"/>
          <p:cNvSpPr/>
          <p:nvPr/>
        </p:nvSpPr>
        <p:spPr>
          <a:xfrm>
            <a:off x="1967055" y="749477"/>
            <a:ext cx="1543526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范例一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: 圆角 12"/>
          <p:cNvSpPr/>
          <p:nvPr/>
        </p:nvSpPr>
        <p:spPr>
          <a:xfrm>
            <a:off x="3617469" y="1438126"/>
            <a:ext cx="6041571" cy="4597003"/>
          </a:xfrm>
          <a:prstGeom prst="round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    后来哪吒要杀天王，报那剔骨之仇，多亏如来从中说和，赐给天王宝塔一座，让哪吒以佛为父，才消释了父子冤仇。哪吒年少但法力广大，可以变化为三头六臂，足蹬风火轮，手使一柄金枪，项戴乾坤圈，又有斩妖剑、砍妖刀、缚妖索、降妖杵、绣球儿等六件法宝，变化多端。每逢托塔天王挂帅出征，哪吒必然前往，有时当先锋，有时为大将，先后降服九十六个妖魔，是天上人间公认的少年小英雄。</a:t>
            </a:r>
          </a:p>
        </p:txBody>
      </p:sp>
      <p:sp>
        <p:nvSpPr>
          <p:cNvPr id="15" name="圆角矩形 16"/>
          <p:cNvSpPr/>
          <p:nvPr/>
        </p:nvSpPr>
        <p:spPr>
          <a:xfrm>
            <a:off x="1967055" y="749477"/>
            <a:ext cx="1543526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范例一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100173" y="5698277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明明</a:t>
            </a:r>
          </a:p>
        </p:txBody>
      </p:sp>
      <p:sp>
        <p:nvSpPr>
          <p:cNvPr id="13" name="矩形: 圆角 12"/>
          <p:cNvSpPr/>
          <p:nvPr/>
        </p:nvSpPr>
        <p:spPr>
          <a:xfrm>
            <a:off x="3706179" y="1342568"/>
            <a:ext cx="6411686" cy="4597003"/>
          </a:xfrm>
          <a:prstGeom prst="round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    我喜欢猪八戒这个人物形象，他是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《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西游记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中的人物。我喜欢他的憨厚忠诚，喜欢他的傻里傻气。</a:t>
            </a:r>
          </a:p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　　他憨厚忠诚，是因为八戒从没有背叛过唐僧。总是在悟空不在的时候，和沙僧一起保护师父。每次在悟空被抓走时，八戒就对沙僧说：“大师兄被抓走了，咱们散伙吧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!”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但他从来都是只说不做。在孙悟空不在唐僧身边时，他总是勇敢地站出来，和妖怪搏斗，拼命保护师父。这更表现出他的忠诚。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967055" y="749477"/>
            <a:ext cx="1543526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范例二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: 圆角 13"/>
          <p:cNvSpPr/>
          <p:nvPr/>
        </p:nvSpPr>
        <p:spPr>
          <a:xfrm>
            <a:off x="3369228" y="1239106"/>
            <a:ext cx="6855718" cy="4597003"/>
          </a:xfrm>
          <a:prstGeom prst="round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    他傻里傻气，为什么这么说呢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?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因为孙悟空总是对他“呆子、呆子”地叫着，唐僧也说他笨，连他自己也承认自己笨。可是我觉得猪八戒懒是肯定的，可笨嘛，却不见得，他的“笨”都是用来找借口偷懒或者是耍小聪明的。因为“笨”，自然而然事情就干得少了，什么事都有孙悟空冲在前面。再说，孙悟空叫他呆子，也是对他的爱称。我很爱读书，不是也有人称我为“书呆子”吗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?</a:t>
            </a:r>
          </a:p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　　猪八戒憨厚忠诚，活泼可爱，傻里傻气，实在招人人喜爱。</a:t>
            </a:r>
          </a:p>
        </p:txBody>
      </p:sp>
      <p:sp>
        <p:nvSpPr>
          <p:cNvPr id="16" name="圆角矩形 16"/>
          <p:cNvSpPr/>
          <p:nvPr/>
        </p:nvSpPr>
        <p:spPr>
          <a:xfrm>
            <a:off x="1967055" y="749477"/>
            <a:ext cx="1543526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范例二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: 圆角 13"/>
          <p:cNvSpPr/>
          <p:nvPr/>
        </p:nvSpPr>
        <p:spPr>
          <a:xfrm>
            <a:off x="2326780" y="2072196"/>
            <a:ext cx="7783286" cy="3166824"/>
          </a:xfrm>
          <a:prstGeom prst="round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(1)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我认为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×××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同学介绍的人物最吸引我，他在介绍的时候不但做到了分条讲、说清楚，而且他举得这个事例特别地生动，突出了这个人物的特点。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(2)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我觉得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×××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同学介绍得好，因为他十分自信，声音响亮，我不仅听得清楚，还被他的声音感染了。</a:t>
            </a:r>
            <a:endParaRPr lang="en-US" altLang="zh-CN" sz="24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圆角矩形 16"/>
          <p:cNvSpPr/>
          <p:nvPr/>
        </p:nvSpPr>
        <p:spPr>
          <a:xfrm>
            <a:off x="1967055" y="749477"/>
            <a:ext cx="1623870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我会倾听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: 圆角 13"/>
          <p:cNvSpPr/>
          <p:nvPr/>
        </p:nvSpPr>
        <p:spPr>
          <a:xfrm>
            <a:off x="2328243" y="2734872"/>
            <a:ext cx="7783286" cy="1940957"/>
          </a:xfrm>
          <a:prstGeom prst="round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(3)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我想说，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××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同学不仅介绍的好，还能在介绍的时候加上一些表情、动作。听了他的介绍，我特别想读一读原著，进一步了解这个人物。</a:t>
            </a:r>
          </a:p>
        </p:txBody>
      </p:sp>
      <p:sp>
        <p:nvSpPr>
          <p:cNvPr id="8" name="圆角矩形 16"/>
          <p:cNvSpPr/>
          <p:nvPr/>
        </p:nvSpPr>
        <p:spPr>
          <a:xfrm>
            <a:off x="1967055" y="749477"/>
            <a:ext cx="1852470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我会倾听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标注 11"/>
          <p:cNvSpPr>
            <a:spLocks noChangeArrowheads="1"/>
          </p:cNvSpPr>
          <p:nvPr/>
        </p:nvSpPr>
        <p:spPr bwMode="auto">
          <a:xfrm>
            <a:off x="3550774" y="1709537"/>
            <a:ext cx="6049289" cy="1538514"/>
          </a:xfrm>
          <a:prstGeom prst="wedgeRoundRectCallout">
            <a:avLst>
              <a:gd name="adj1" fmla="val -52612"/>
              <a:gd name="adj2" fmla="val 31302"/>
              <a:gd name="adj3" fmla="val 16667"/>
            </a:avLst>
          </a:prstGeom>
          <a:solidFill>
            <a:srgbClr val="EE858C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omic Sans MS" panose="030F0702030302020204" pitchFamily="66" charset="0"/>
                <a:ea typeface="微软雅黑" panose="020B0503020204020204" pitchFamily="34" charset="-122"/>
              </a:defRPr>
            </a:lvl1pPr>
            <a:lvl2pPr marL="5143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  <a:ea typeface="微软雅黑" panose="020B0503020204020204" pitchFamily="34" charset="-122"/>
              </a:defRPr>
            </a:lvl2pPr>
            <a:lvl3pPr marL="8572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omic Sans MS" panose="030F0702030302020204" pitchFamily="66" charset="0"/>
                <a:ea typeface="微软雅黑" panose="020B0503020204020204" pitchFamily="34" charset="-122"/>
              </a:defRPr>
            </a:lvl3pPr>
            <a:lvl4pPr marL="12001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omic Sans MS" panose="030F0702030302020204" pitchFamily="66" charset="0"/>
                <a:ea typeface="微软雅黑" panose="020B0503020204020204" pitchFamily="34" charset="-122"/>
              </a:defRPr>
            </a:lvl4pPr>
            <a:lvl5pPr marL="15430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omic Sans MS" panose="030F0702030302020204" pitchFamily="66" charset="0"/>
                <a:ea typeface="微软雅黑" panose="020B0503020204020204" pitchFamily="34" charset="-122"/>
              </a:defRPr>
            </a:lvl5pPr>
            <a:lvl6pPr marL="20002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omic Sans MS" panose="030F0702030302020204" pitchFamily="66" charset="0"/>
                <a:ea typeface="微软雅黑" panose="020B0503020204020204" pitchFamily="34" charset="-122"/>
              </a:defRPr>
            </a:lvl6pPr>
            <a:lvl7pPr marL="24574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omic Sans MS" panose="030F0702030302020204" pitchFamily="66" charset="0"/>
                <a:ea typeface="微软雅黑" panose="020B0503020204020204" pitchFamily="34" charset="-122"/>
              </a:defRPr>
            </a:lvl7pPr>
            <a:lvl8pPr marL="29146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omic Sans MS" panose="030F0702030302020204" pitchFamily="66" charset="0"/>
                <a:ea typeface="微软雅黑" panose="020B0503020204020204" pitchFamily="34" charset="-122"/>
              </a:defRPr>
            </a:lvl8pPr>
            <a:lvl9pPr marL="33718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omic Sans MS" panose="030F0702030302020204" pitchFamily="66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28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今天我们重点讲了如何推荐一本喜欢的书，并且要学会倾听。你学会了吗？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2336800" y="2293815"/>
            <a:ext cx="7518400" cy="29956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5600" indent="-355600" defTabSz="4572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2000" dirty="0">
                <a:latin typeface="+mn-ea"/>
                <a:sym typeface="+mn-ea"/>
              </a:rPr>
              <a:t>1.</a:t>
            </a:r>
            <a:r>
              <a:rPr lang="zh-CN" altLang="en-US" sz="2000" dirty="0">
                <a:latin typeface="+mn-ea"/>
              </a:rPr>
              <a:t> </a:t>
            </a:r>
            <a:r>
              <a:rPr lang="zh-CN" altLang="en-US" sz="2000" dirty="0">
                <a:latin typeface="+mn-ea"/>
                <a:sym typeface="+mn-ea"/>
              </a:rPr>
              <a:t>激发学生的阅读课外书的兴趣。 </a:t>
            </a:r>
            <a:endParaRPr lang="en-US" altLang="zh-CN" sz="2000" spc="0" dirty="0">
              <a:solidFill>
                <a:srgbClr val="FF0000"/>
              </a:solidFill>
              <a:latin typeface="+mn-ea"/>
            </a:endParaRPr>
          </a:p>
          <a:p>
            <a:pPr marL="355600" indent="-355600" defTabSz="4572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2000" dirty="0">
                <a:latin typeface="+mn-ea"/>
                <a:sym typeface="+mn-ea"/>
              </a:rPr>
              <a:t>2.</a:t>
            </a:r>
            <a:r>
              <a:rPr lang="zh-CN" altLang="en-US" sz="2000" dirty="0">
                <a:latin typeface="+mn-ea"/>
                <a:sym typeface="+mn-ea"/>
              </a:rPr>
              <a:t>让学生通过口语交际训练，自主探究并逐步掌握课外阅读中如何分析人物的形象。</a:t>
            </a:r>
          </a:p>
          <a:p>
            <a:pPr>
              <a:lnSpc>
                <a:spcPct val="200000"/>
              </a:lnSpc>
              <a:buNone/>
            </a:pPr>
            <a:r>
              <a:rPr lang="en-US" altLang="zh-CN" sz="2000" dirty="0">
                <a:latin typeface="+mn-ea"/>
                <a:sym typeface="+mn-ea"/>
              </a:rPr>
              <a:t>3.</a:t>
            </a:r>
            <a:r>
              <a:rPr lang="zh-CN" altLang="en-US" sz="2000" dirty="0">
                <a:latin typeface="+mn-ea"/>
                <a:sym typeface="+mn-ea"/>
              </a:rPr>
              <a:t>培养学生倾听的习惯，引导学生积极参与交际实践，培养他们表达的自信心，愿意发表自己的见解。</a:t>
            </a:r>
          </a:p>
        </p:txBody>
      </p:sp>
      <p:sp>
        <p:nvSpPr>
          <p:cNvPr id="6" name="圆角矩形 6"/>
          <p:cNvSpPr/>
          <p:nvPr/>
        </p:nvSpPr>
        <p:spPr>
          <a:xfrm>
            <a:off x="5211221" y="1125178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本课目标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473693" y="488272"/>
            <a:ext cx="23969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FFFFF"/>
                </a:solidFill>
              </a:rPr>
              <a:t>https://www.ypppt.com/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标注 11"/>
          <p:cNvSpPr>
            <a:spLocks noChangeArrowheads="1"/>
          </p:cNvSpPr>
          <p:nvPr/>
        </p:nvSpPr>
        <p:spPr bwMode="auto">
          <a:xfrm>
            <a:off x="3550774" y="1709537"/>
            <a:ext cx="6049289" cy="2157613"/>
          </a:xfrm>
          <a:prstGeom prst="wedgeRoundRectCallout">
            <a:avLst>
              <a:gd name="adj1" fmla="val -52612"/>
              <a:gd name="adj2" fmla="val 31302"/>
              <a:gd name="adj3" fmla="val 16667"/>
            </a:avLst>
          </a:prstGeom>
          <a:solidFill>
            <a:srgbClr val="EE858C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omic Sans MS" panose="030F0702030302020204" pitchFamily="66" charset="0"/>
                <a:ea typeface="微软雅黑" panose="020B0503020204020204" pitchFamily="34" charset="-122"/>
              </a:defRPr>
            </a:lvl1pPr>
            <a:lvl2pPr marL="5143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  <a:ea typeface="微软雅黑" panose="020B0503020204020204" pitchFamily="34" charset="-122"/>
              </a:defRPr>
            </a:lvl2pPr>
            <a:lvl3pPr marL="8572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omic Sans MS" panose="030F0702030302020204" pitchFamily="66" charset="0"/>
                <a:ea typeface="微软雅黑" panose="020B0503020204020204" pitchFamily="34" charset="-122"/>
              </a:defRPr>
            </a:lvl3pPr>
            <a:lvl4pPr marL="12001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omic Sans MS" panose="030F0702030302020204" pitchFamily="66" charset="0"/>
                <a:ea typeface="微软雅黑" panose="020B0503020204020204" pitchFamily="34" charset="-122"/>
              </a:defRPr>
            </a:lvl4pPr>
            <a:lvl5pPr marL="15430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omic Sans MS" panose="030F0702030302020204" pitchFamily="66" charset="0"/>
                <a:ea typeface="微软雅黑" panose="020B0503020204020204" pitchFamily="34" charset="-122"/>
              </a:defRPr>
            </a:lvl5pPr>
            <a:lvl6pPr marL="20002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omic Sans MS" panose="030F0702030302020204" pitchFamily="66" charset="0"/>
                <a:ea typeface="微软雅黑" panose="020B0503020204020204" pitchFamily="34" charset="-122"/>
              </a:defRPr>
            </a:lvl6pPr>
            <a:lvl7pPr marL="24574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omic Sans MS" panose="030F0702030302020204" pitchFamily="66" charset="0"/>
                <a:ea typeface="微软雅黑" panose="020B0503020204020204" pitchFamily="34" charset="-122"/>
              </a:defRPr>
            </a:lvl7pPr>
            <a:lvl8pPr marL="29146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omic Sans MS" panose="030F0702030302020204" pitchFamily="66" charset="0"/>
                <a:ea typeface="微软雅黑" panose="020B0503020204020204" pitchFamily="34" charset="-122"/>
              </a:defRPr>
            </a:lvl8pPr>
            <a:lvl9pPr marL="33718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omic Sans MS" panose="030F0702030302020204" pitchFamily="66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28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你喜欢读</a:t>
            </a:r>
            <a:r>
              <a:rPr lang="en-US" altLang="zh-CN" sz="28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淘气包马小跳</a:t>
            </a:r>
            <a:r>
              <a:rPr lang="en-US" altLang="zh-CN" sz="28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吗？你喜欢里面的哪一个人物写一写推荐理由，然后读给大家听听吧。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11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416630" y="1829268"/>
            <a:ext cx="7358743" cy="142192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喜欢上一本书，或许是因为它精彩的故事情节，或许是因为它深刻的道理，更或许是因为它塑造出来的一个个鲜活的人物形象令我们难忘。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457" name="Picture 1" descr="C:\Users\Administrator\AppData\Roaming\Tencent\Users\15951855\QQ\WinTemp\RichOle\AO9VOS0V$X8QJ76}SPX7~]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0449" y="4113117"/>
            <a:ext cx="1614488" cy="2057400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345871" y="2328300"/>
            <a:ext cx="7607754" cy="265093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286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/>
              <a:t>       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首先要想清楚自己要表达的人物形象是谁，出自哪部文学作品。</a:t>
            </a:r>
            <a:endParaRPr lang="en-US" altLang="zh-CN" sz="2800" dirty="0">
              <a:latin typeface="楷体" panose="02010609060101010101" charset="-122"/>
              <a:ea typeface="楷体" panose="02010609060101010101" charset="-122"/>
            </a:endParaRPr>
          </a:p>
          <a:p>
            <a:pPr indent="2286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2.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其次想想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这个人物有哪些鲜明的特点。</a:t>
            </a:r>
            <a:endParaRPr lang="en-US" altLang="zh-CN" sz="2800" dirty="0">
              <a:latin typeface="楷体" panose="02010609060101010101" charset="-122"/>
              <a:ea typeface="楷体" panose="02010609060101010101" charset="-122"/>
            </a:endParaRPr>
          </a:p>
          <a:p>
            <a:pPr indent="2286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   3.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最后想想你为什么喜欢这个人物。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11" name="圆角矩形 24"/>
          <p:cNvSpPr/>
          <p:nvPr/>
        </p:nvSpPr>
        <p:spPr>
          <a:xfrm>
            <a:off x="5229958" y="751688"/>
            <a:ext cx="2116748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小贴士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37296" y="707351"/>
            <a:ext cx="6387650" cy="97872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20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defRPr>
            </a:lvl1pPr>
          </a:lstStyle>
          <a:p>
            <a:r>
              <a:rPr lang="zh-CN" altLang="en-US" sz="2400" dirty="0"/>
              <a:t>       交流之前，搜集并整理你最喜欢的人物形象的   相关信息，照样子填写在表格里。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2514193" y="2467278"/>
          <a:ext cx="7347858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9286"/>
                <a:gridCol w="2449286"/>
                <a:gridCol w="2449286"/>
              </a:tblGrid>
              <a:tr h="0">
                <a:tc>
                  <a:txBody>
                    <a:bodyPr/>
                    <a:lstStyle/>
                    <a:p>
                      <a:r>
                        <a:rPr lang="zh-CN" altLang="en-US" dirty="0"/>
                        <a:t>姓名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出处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喜欢的理由</a:t>
                      </a:r>
                    </a:p>
                  </a:txBody>
                  <a:tcPr marL="68580" marR="68580"/>
                </a:tc>
              </a:tr>
              <a:tr h="119541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2400" b="0" i="0" kern="1200" dirty="0">
                          <a:solidFill>
                            <a:schemeClr val="dk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+mn-cs"/>
                        </a:rPr>
                        <a:t>哪吒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zh-CN" altLang="en-US" sz="2400" b="0" i="0" kern="1200" dirty="0">
                          <a:solidFill>
                            <a:schemeClr val="dk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+mn-cs"/>
                        </a:rPr>
                        <a:t>动画片</a:t>
                      </a:r>
                      <a:r>
                        <a:rPr lang="en-US" altLang="zh-CN" sz="2400" b="0" i="0" kern="1200" dirty="0">
                          <a:solidFill>
                            <a:schemeClr val="dk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+mn-cs"/>
                        </a:rPr>
                        <a:t>《</a:t>
                      </a:r>
                      <a:r>
                        <a:rPr lang="zh-CN" altLang="en-US" sz="2400" b="0" i="0" kern="1200" dirty="0">
                          <a:solidFill>
                            <a:schemeClr val="dk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+mn-cs"/>
                        </a:rPr>
                        <a:t>哪吒闹海</a:t>
                      </a:r>
                      <a:r>
                        <a:rPr lang="en-US" altLang="zh-CN" sz="2400" b="0" i="0" kern="1200" dirty="0">
                          <a:solidFill>
                            <a:schemeClr val="dk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+mn-cs"/>
                        </a:rPr>
                        <a:t>》</a:t>
                      </a:r>
                      <a:endParaRPr lang="zh-CN" altLang="en-US" sz="2400" b="0" i="0" kern="1200" dirty="0">
                        <a:solidFill>
                          <a:schemeClr val="dk1"/>
                        </a:solidFill>
                        <a:latin typeface="楷体" panose="02010609060101010101" charset="-122"/>
                        <a:ea typeface="楷体" panose="02010609060101010101" charset="-122"/>
                        <a:cs typeface="+mn-cs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2400" b="0" i="0" kern="1200" dirty="0">
                          <a:solidFill>
                            <a:schemeClr val="dk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+mn-cs"/>
                        </a:rPr>
                        <a:t>1.</a:t>
                      </a:r>
                      <a:r>
                        <a:rPr lang="zh-CN" altLang="en-US" sz="2400" b="0" i="0" kern="1200" dirty="0">
                          <a:solidFill>
                            <a:schemeClr val="dk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+mn-cs"/>
                        </a:rPr>
                        <a:t>年级小但武功高强，有风火轮等宝物。</a:t>
                      </a:r>
                      <a:endParaRPr lang="en-US" altLang="zh-CN" sz="2400" b="0" i="0" kern="1200" dirty="0">
                        <a:solidFill>
                          <a:schemeClr val="dk1"/>
                        </a:solidFill>
                        <a:latin typeface="楷体" panose="02010609060101010101" charset="-122"/>
                        <a:ea typeface="楷体" panose="02010609060101010101" charset="-122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altLang="zh-CN" sz="2400" b="0" i="0" kern="1200" dirty="0">
                          <a:solidFill>
                            <a:schemeClr val="dk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+mn-cs"/>
                        </a:rPr>
                        <a:t>2.</a:t>
                      </a:r>
                      <a:r>
                        <a:rPr lang="zh-CN" altLang="en-US" sz="2400" b="0" i="0" kern="1200" dirty="0">
                          <a:solidFill>
                            <a:schemeClr val="dk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+mn-cs"/>
                        </a:rPr>
                        <a:t>见义勇为，敢于担当，救了被龙王欺负的老百姓。</a:t>
                      </a:r>
                    </a:p>
                  </a:txBody>
                  <a:tcPr marL="68580" marR="68580"/>
                </a:tc>
              </a:tr>
            </a:tbl>
          </a:graphicData>
        </a:graphic>
      </p:graphicFrame>
      <p:pic>
        <p:nvPicPr>
          <p:cNvPr id="17409" name="Picture 1" descr="C:\Users\Administrator\AppData\Roaming\Tencent\Users\15951855\QQ\WinTemp\RichOle\_1_{4X5WCYB]3YO$P}[{$}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4728" y="4931857"/>
            <a:ext cx="1750219" cy="1371600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1" name="圆角矩形 16"/>
          <p:cNvSpPr/>
          <p:nvPr/>
        </p:nvSpPr>
        <p:spPr>
          <a:xfrm>
            <a:off x="1967055" y="749477"/>
            <a:ext cx="1543526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准备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2223612" y="1173707"/>
          <a:ext cx="5554475" cy="4511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0651"/>
                <a:gridCol w="1463009"/>
                <a:gridCol w="2950815"/>
              </a:tblGrid>
              <a:tr h="396784">
                <a:tc>
                  <a:txBody>
                    <a:bodyPr/>
                    <a:lstStyle/>
                    <a:p>
                      <a:r>
                        <a:rPr lang="zh-CN" altLang="en-US" dirty="0"/>
                        <a:t>姓名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出处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人物特点</a:t>
                      </a:r>
                    </a:p>
                  </a:txBody>
                  <a:tcPr marL="68580" marR="68580"/>
                </a:tc>
              </a:tr>
              <a:tr h="3670249">
                <a:tc>
                  <a:txBody>
                    <a:bodyPr/>
                    <a:lstStyle/>
                    <a:p>
                      <a:r>
                        <a:rPr lang="zh-CN" altLang="en-US" sz="2400" b="0" i="0" kern="1200" dirty="0">
                          <a:solidFill>
                            <a:schemeClr val="dk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+mn-cs"/>
                        </a:rPr>
                        <a:t>猪八戒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2400" b="0" i="0" kern="1200" dirty="0">
                          <a:solidFill>
                            <a:schemeClr val="dk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+mn-cs"/>
                        </a:rPr>
                        <a:t>《</a:t>
                      </a:r>
                      <a:r>
                        <a:rPr lang="zh-CN" altLang="en-US" sz="2400" b="0" i="0" kern="1200" dirty="0">
                          <a:solidFill>
                            <a:schemeClr val="dk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+mn-cs"/>
                        </a:rPr>
                        <a:t>西游记</a:t>
                      </a:r>
                      <a:r>
                        <a:rPr lang="en-US" altLang="zh-CN" sz="2400" b="0" i="0" kern="1200" dirty="0">
                          <a:solidFill>
                            <a:schemeClr val="dk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+mn-cs"/>
                        </a:rPr>
                        <a:t>》</a:t>
                      </a:r>
                      <a:endParaRPr lang="zh-CN" altLang="en-US" sz="2400" b="0" i="0" kern="1200" dirty="0">
                        <a:solidFill>
                          <a:schemeClr val="dk1"/>
                        </a:solidFill>
                        <a:latin typeface="楷体" panose="02010609060101010101" charset="-122"/>
                        <a:ea typeface="楷体" panose="02010609060101010101" charset="-122"/>
                        <a:cs typeface="+mn-cs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zh-CN" altLang="en-US" sz="2400" b="0" i="0" kern="1200" dirty="0">
                          <a:solidFill>
                            <a:schemeClr val="dk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+mn-cs"/>
                        </a:rPr>
                        <a:t>八戒性格温和，憨厚单纯，力气大，嘴巴甜。但好吃懒做，爱占小便宜，贪图女色，经常被妖怪的美色所迷惑，难分敌我。猪八戒贪吃贪睡，自私自利，好进谗言。他常常想捉弄人，但不是搬起石头来砸自己的脚就是作茧自缚。</a:t>
                      </a:r>
                    </a:p>
                  </a:txBody>
                  <a:tcPr marL="68580" marR="68580"/>
                </a:tc>
              </a:tr>
            </a:tbl>
          </a:graphicData>
        </a:graphic>
      </p:graphicFrame>
      <p:pic>
        <p:nvPicPr>
          <p:cNvPr id="16386" name="Picture 2" descr="C:\Users\Administrator\AppData\Roaming\Tencent\Users\15951855\QQ\WinTemp\RichOle\[FA(_KL]13(OUYOFV8(%TX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7546" y="2434936"/>
            <a:ext cx="1593056" cy="2524125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2079172" y="1059543"/>
          <a:ext cx="6415422" cy="5282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4649"/>
                <a:gridCol w="1796697"/>
                <a:gridCol w="3504076"/>
              </a:tblGrid>
              <a:tr h="398693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姓名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出处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喜欢的理由</a:t>
                      </a:r>
                    </a:p>
                  </a:txBody>
                  <a:tcPr marL="68580" marR="68580"/>
                </a:tc>
              </a:tr>
              <a:tr h="488398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0" i="0" kern="1200" dirty="0">
                          <a:solidFill>
                            <a:schemeClr val="dk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+mn-cs"/>
                        </a:rPr>
                        <a:t>海伦</a:t>
                      </a:r>
                      <a:r>
                        <a:rPr lang="en-US" altLang="zh-CN" sz="2400" b="0" i="0" kern="1200" dirty="0">
                          <a:solidFill>
                            <a:schemeClr val="dk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+mn-cs"/>
                        </a:rPr>
                        <a:t>·</a:t>
                      </a:r>
                      <a:r>
                        <a:rPr lang="zh-CN" altLang="en-US" sz="2400" b="0" i="0" kern="1200" dirty="0">
                          <a:solidFill>
                            <a:schemeClr val="dk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+mn-cs"/>
                        </a:rPr>
                        <a:t>凯勒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i="0" kern="1200" dirty="0">
                          <a:solidFill>
                            <a:schemeClr val="dk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+mn-cs"/>
                        </a:rPr>
                        <a:t>《</a:t>
                      </a:r>
                      <a:r>
                        <a:rPr lang="zh-CN" altLang="en-US" sz="2400" b="0" i="0" kern="1200" dirty="0">
                          <a:solidFill>
                            <a:schemeClr val="dk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+mn-cs"/>
                        </a:rPr>
                        <a:t>谁是海伦</a:t>
                      </a:r>
                      <a:r>
                        <a:rPr lang="en-US" altLang="zh-CN" sz="2400" b="0" i="0" kern="1200" dirty="0">
                          <a:solidFill>
                            <a:schemeClr val="dk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+mn-cs"/>
                        </a:rPr>
                        <a:t>·</a:t>
                      </a:r>
                      <a:r>
                        <a:rPr lang="zh-CN" altLang="en-US" sz="2400" b="0" i="0" kern="1200" dirty="0">
                          <a:solidFill>
                            <a:schemeClr val="dk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+mn-cs"/>
                        </a:rPr>
                        <a:t>凯勒</a:t>
                      </a:r>
                      <a:r>
                        <a:rPr lang="en-US" altLang="zh-CN" sz="2400" b="0" i="0" kern="1200" dirty="0">
                          <a:solidFill>
                            <a:schemeClr val="dk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+mn-cs"/>
                        </a:rPr>
                        <a:t>》</a:t>
                      </a:r>
                      <a:endParaRPr lang="zh-CN" altLang="en-US" sz="2400" b="0" i="0" kern="1200" dirty="0">
                        <a:solidFill>
                          <a:schemeClr val="dk1"/>
                        </a:solidFill>
                        <a:latin typeface="楷体" panose="02010609060101010101" charset="-122"/>
                        <a:ea typeface="楷体" panose="02010609060101010101" charset="-122"/>
                        <a:cs typeface="+mn-cs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0" i="0" kern="1200" dirty="0">
                          <a:solidFill>
                            <a:schemeClr val="dk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+mn-cs"/>
                        </a:rPr>
                        <a:t>她是美国盲聋女作家、教育家。海伦一岁半时因病丧失了视觉和听力，然而她并没有向命运屈服，在老师的教育、帮助下，她掌握了</a:t>
                      </a:r>
                      <a:r>
                        <a:rPr lang="en-US" altLang="zh-CN" sz="2400" b="0" i="0" kern="1200" dirty="0">
                          <a:solidFill>
                            <a:schemeClr val="dk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+mn-cs"/>
                        </a:rPr>
                        <a:t>5</a:t>
                      </a:r>
                      <a:r>
                        <a:rPr lang="zh-CN" altLang="en-US" sz="2400" b="0" i="0" kern="1200" dirty="0">
                          <a:solidFill>
                            <a:schemeClr val="dk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+mn-cs"/>
                        </a:rPr>
                        <a:t>种文字。</a:t>
                      </a:r>
                      <a:r>
                        <a:rPr lang="en-US" altLang="zh-CN" sz="2400" b="0" i="0" kern="1200" dirty="0">
                          <a:solidFill>
                            <a:schemeClr val="dk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+mn-cs"/>
                        </a:rPr>
                        <a:t>24</a:t>
                      </a:r>
                      <a:r>
                        <a:rPr lang="zh-CN" altLang="en-US" sz="2400" b="0" i="0" kern="1200" dirty="0">
                          <a:solidFill>
                            <a:schemeClr val="dk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+mn-cs"/>
                        </a:rPr>
                        <a:t>岁时，她以优异的成绩毕业于哈佛大学拉德克拉女子学校。此后，她把毕生的精力投入为世界盲人、聋人谋利益的事业中，曾受到许多国家政府、人民及高等院校的赞扬和嘉奖。</a:t>
                      </a:r>
                      <a:endParaRPr lang="zh-CN" altLang="en-US" sz="24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68580" marR="68580"/>
                </a:tc>
              </a:tr>
            </a:tbl>
          </a:graphicData>
        </a:graphic>
      </p:graphicFrame>
      <p:pic>
        <p:nvPicPr>
          <p:cNvPr id="15361" name="Picture 1" descr="C:\Users\Administrator\AppData\Roaming\Tencent\Users\15951855\QQ\WinTemp\RichOle\}XOL{YZO[DUI(HMTPC32JP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00097" y="2341586"/>
            <a:ext cx="1299556" cy="2407835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378284" y="1807281"/>
            <a:ext cx="7663544" cy="3677603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介绍清楚你要表达的人物形象相关的身份信息。</a:t>
            </a:r>
            <a:endParaRPr lang="en-US" altLang="zh-CN" sz="2800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分条讲述，把推荐的理由说清楚。</a:t>
            </a:r>
            <a:endParaRPr lang="en-US" altLang="zh-CN" sz="2800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听人说话要认真，并能够抓住重点，适当地做好记录，以便交流。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434018" y="1864442"/>
            <a:ext cx="695956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(1)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我最喜欢的人物形象是</a:t>
            </a:r>
            <a:r>
              <a:rPr lang="zh-CN" altLang="en-US" sz="2800" u="sng" dirty="0">
                <a:latin typeface="楷体" panose="02010609060101010101" charset="-122"/>
                <a:ea typeface="楷体" panose="02010609060101010101" charset="-122"/>
              </a:rPr>
              <a:t>           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它是</a:t>
            </a:r>
            <a:r>
              <a:rPr lang="en-US" altLang="zh-CN" sz="2800" u="sng" dirty="0">
                <a:latin typeface="楷体" panose="02010609060101010101" charset="-122"/>
                <a:ea typeface="楷体" panose="02010609060101010101" charset="-122"/>
              </a:rPr>
              <a:t>《        》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这本书中的人物，我喜欢它的理由有</a:t>
            </a:r>
            <a:r>
              <a:rPr lang="zh-CN" altLang="en-US" sz="2800" u="sng" dirty="0"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个，分别是</a:t>
            </a:r>
            <a:endParaRPr lang="en-US" altLang="zh-CN" sz="2800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①</a:t>
            </a:r>
            <a:r>
              <a:rPr lang="zh-CN" altLang="en-US" sz="2800" u="sng" dirty="0">
                <a:latin typeface="楷体" panose="02010609060101010101" charset="-122"/>
                <a:ea typeface="楷体" panose="02010609060101010101" charset="-122"/>
              </a:rPr>
              <a:t>              ②               ③              。  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圆角矩形 16"/>
          <p:cNvSpPr/>
          <p:nvPr/>
        </p:nvSpPr>
        <p:spPr>
          <a:xfrm>
            <a:off x="1967055" y="749477"/>
            <a:ext cx="1928670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表达示例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94641974-dcd1-477f-9f28-6d5419e37239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1359</Words>
  <Application>Microsoft Office PowerPoint</Application>
  <PresentationFormat>宽屏</PresentationFormat>
  <Paragraphs>79</Paragraphs>
  <Slides>21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Meiryo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127</cp:revision>
  <dcterms:created xsi:type="dcterms:W3CDTF">2019-01-28T06:44:00Z</dcterms:created>
  <dcterms:modified xsi:type="dcterms:W3CDTF">2021-10-16T10:00:38Z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2052-11.1.0.8661</vt:lpwstr>
  </property>
</Properties>
</file>