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  <p:sldMasterId id="2147483696" r:id="rId2"/>
    <p:sldMasterId id="2147483708" r:id="rId3"/>
  </p:sldMasterIdLst>
  <p:notesMasterIdLst>
    <p:notesMasterId r:id="rId54"/>
  </p:notesMasterIdLst>
  <p:handoutMasterIdLst>
    <p:handoutMasterId r:id="rId55"/>
  </p:handoutMasterIdLst>
  <p:sldIdLst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theme" Target="theme/theme1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viewProps" Target="view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2021/10/15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5744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2021/10/15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71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127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426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989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2232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669884" y="2588285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669884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4309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2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3550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4" y="2588285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  <p:extLst>
      <p:ext uri="{BB962C8B-B14F-4D97-AF65-F5344CB8AC3E}">
        <p14:creationId xmlns:p14="http://schemas.microsoft.com/office/powerpoint/2010/main" val="879434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29" y="1296000"/>
            <a:ext cx="5283243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3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2021/10/15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2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4" y="2588285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41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335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539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8916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50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4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4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smtClean="0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+mn-ea"/>
              </a:rPr>
              <a:t>第二级</a:t>
            </a:r>
          </a:p>
          <a:p>
            <a:pPr lvl="2"/>
            <a:r>
              <a:rPr lang="zh-CN" altLang="en-US" smtClean="0">
                <a:sym typeface="+mn-ea"/>
              </a:rPr>
              <a:t>第三级</a:t>
            </a:r>
          </a:p>
          <a:p>
            <a:pPr lvl="3"/>
            <a:r>
              <a:rPr lang="zh-CN" altLang="en-US" smtClean="0">
                <a:sym typeface="+mn-ea"/>
              </a:rPr>
              <a:t>第四级</a:t>
            </a:r>
          </a:p>
          <a:p>
            <a:pPr lvl="4"/>
            <a:r>
              <a:rPr lang="zh-CN" altLang="en-US" smtClean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5569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862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860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3933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1729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097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2733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0950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4207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480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076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2" y="3808734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69927" y="4511679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1901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9641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1231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791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7411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5214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3815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9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4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29" y="1296000"/>
            <a:ext cx="5283243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smtClean="0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+mn-ea"/>
              </a:rPr>
              <a:t>第二级</a:t>
            </a:r>
          </a:p>
          <a:p>
            <a:pPr lvl="2"/>
            <a:r>
              <a:rPr lang="zh-CN" altLang="en-US" smtClean="0">
                <a:sym typeface="+mn-ea"/>
              </a:rPr>
              <a:t>第三级</a:t>
            </a:r>
          </a:p>
          <a:p>
            <a:pPr lvl="3"/>
            <a:r>
              <a:rPr lang="zh-CN" altLang="en-US" smtClean="0">
                <a:sym typeface="+mn-ea"/>
              </a:rPr>
              <a:t>第四级</a:t>
            </a:r>
          </a:p>
          <a:p>
            <a:pPr lvl="4"/>
            <a:r>
              <a:rPr lang="zh-CN" altLang="en-US" smtClean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1296000"/>
            <a:ext cx="5283243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94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4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29" y="1296004"/>
            <a:ext cx="5283243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smtClean="0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+mn-ea"/>
              </a:rPr>
              <a:t>第二级</a:t>
            </a:r>
          </a:p>
          <a:p>
            <a:pPr lvl="2"/>
            <a:r>
              <a:rPr lang="zh-CN" altLang="en-US" smtClean="0">
                <a:sym typeface="+mn-ea"/>
              </a:rPr>
              <a:t>第三级</a:t>
            </a:r>
          </a:p>
          <a:p>
            <a:pPr lvl="3"/>
            <a:r>
              <a:rPr lang="zh-CN" altLang="en-US" smtClean="0">
                <a:sym typeface="+mn-ea"/>
              </a:rPr>
              <a:t>第四级</a:t>
            </a:r>
          </a:p>
          <a:p>
            <a:pPr lvl="4"/>
            <a:r>
              <a:rPr lang="zh-CN" altLang="en-US" smtClean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49" y="1296004"/>
            <a:ext cx="5283243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49" y="1789043"/>
            <a:ext cx="5283243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smtClean="0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+mn-ea"/>
              </a:rPr>
              <a:t>第二级</a:t>
            </a:r>
          </a:p>
          <a:p>
            <a:pPr lvl="2"/>
            <a:r>
              <a:rPr lang="zh-CN" altLang="en-US" smtClean="0">
                <a:sym typeface="+mn-ea"/>
              </a:rPr>
              <a:t>第三级</a:t>
            </a:r>
          </a:p>
          <a:p>
            <a:pPr lvl="3"/>
            <a:r>
              <a:rPr lang="zh-CN" altLang="en-US" smtClean="0">
                <a:sym typeface="+mn-ea"/>
              </a:rPr>
              <a:t>第四级</a:t>
            </a:r>
          </a:p>
          <a:p>
            <a:pPr lvl="4"/>
            <a:r>
              <a:rPr lang="zh-CN" altLang="en-US" smtClean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934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59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61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29" y="1296000"/>
            <a:ext cx="5283243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smtClean="0">
                <a:sym typeface="+mn-ea"/>
              </a:rPr>
              <a:t>单击图标添加图片</a:t>
            </a:r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3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2021/10/15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38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12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7" y="952503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7259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669884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669884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8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9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KSO_TEMPLATE" hidden="1"/>
          <p:cNvSpPr/>
          <p:nvPr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53570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56" r:id="rId12"/>
    <p:sldLayoutId id="2147483658" r:id="rId13"/>
    <p:sldLayoutId id="2147483659" r:id="rId14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476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7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http://s10.sinaimg.cn/large/001oQ8PDzy73acmybC939&amp;69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lt1">
              <a:alpha val="2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>
              <a:ea typeface="楷体_GB2312" panose="02010609030101010101" charset="-122"/>
            </a:endParaRPr>
          </a:p>
        </p:txBody>
      </p:sp>
      <p:sp>
        <p:nvSpPr>
          <p:cNvPr id="2050" name="WordArt 10"/>
          <p:cNvSpPr>
            <a:spLocks noTextEdit="1"/>
          </p:cNvSpPr>
          <p:nvPr/>
        </p:nvSpPr>
        <p:spPr>
          <a:xfrm>
            <a:off x="3024166" y="1696449"/>
            <a:ext cx="6643734" cy="1809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2500" lnSpcReduction="10000"/>
          </a:bodyPr>
          <a:lstStyle/>
          <a:p>
            <a:pPr algn="ctr" eaLnBrk="0" hangingPunct="0"/>
            <a:endParaRPr lang="zh-CN" altLang="en-US" sz="128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8998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810003" y="2379133"/>
            <a:ext cx="807085" cy="914400"/>
          </a:xfrm>
          <a:prstGeom prst="ellipse">
            <a:avLst/>
          </a:prstGeom>
          <a:solidFill>
            <a:srgbClr val="FFB367"/>
          </a:solidFill>
          <a:ln>
            <a:solidFill>
              <a:srgbClr val="FFB367"/>
            </a:soli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zh-CN" altLang="en-US" sz="240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accent4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71927" y="2368131"/>
            <a:ext cx="828675" cy="92540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3999" y="2165918"/>
            <a:ext cx="9144000" cy="1107996"/>
          </a:xfrm>
          <a:prstGeom prst="rect">
            <a:avLst/>
          </a:prstGeom>
          <a:solidFill>
            <a:srgbClr val="FFFFFF">
              <a:alpha val="40000"/>
            </a:srgbClr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>
                <a:latin typeface="楷体_GB2312" panose="02010609030101010101" charset="-122"/>
                <a:ea typeface="楷体_GB2312" panose="02010609030101010101" charset="-122"/>
              </a:rPr>
              <a:t>25 </a:t>
            </a:r>
            <a:r>
              <a:rPr lang="zh-CN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忆 读 书</a:t>
            </a:r>
            <a:endParaRPr lang="zh-CN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8" name="副标题 2"/>
          <p:cNvSpPr txBox="1"/>
          <p:nvPr/>
        </p:nvSpPr>
        <p:spPr>
          <a:xfrm>
            <a:off x="3405190" y="3810846"/>
            <a:ext cx="5381625" cy="584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1" hangingPunct="1">
              <a:buFont typeface="Arial" panose="020B0604020202020204" pitchFamily="34" charset="0"/>
            </a:pPr>
            <a:r>
              <a:rPr lang="en-US" altLang="zh-CN" sz="2665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RJ</a:t>
            </a:r>
            <a:r>
              <a:rPr lang="zh-CN" altLang="en-US" sz="2665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部编版</a:t>
            </a:r>
            <a:r>
              <a:rPr lang="en-US" altLang="zh-CN" sz="2665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·</a:t>
            </a:r>
            <a:r>
              <a:rPr lang="zh-CN" altLang="en-US" sz="2665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五年级上册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3648075" y="3718560"/>
            <a:ext cx="5040630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524003" y="5163705"/>
            <a:ext cx="9144001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2061846" y="640931"/>
            <a:ext cx="1574470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我会读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237846" y="1525258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斩</a:t>
            </a:r>
            <a:endParaRPr lang="en-US" altLang="zh-CN" sz="32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52662" y="3906522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</a:rPr>
              <a:t>zhǎn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80091" y="3906522"/>
            <a:ext cx="9366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</a:rPr>
              <a:t>kǎi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10117" y="3906522"/>
            <a:ext cx="7143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</a:rPr>
              <a:t>hú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79718" y="3906525"/>
            <a:ext cx="1414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</a:rPr>
              <a:t>zhuàn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10446" y="3906522"/>
            <a:ext cx="857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</a:rPr>
              <a:t>shà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96396" y="3906522"/>
            <a:ext cx="10001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</a:rPr>
              <a:t>jiǎ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12070" y="4859032"/>
            <a:ext cx="10741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</a:rPr>
              <a:t>juàn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239141" y="3906522"/>
            <a:ext cx="9286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</a:rPr>
              <a:t>kòu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092570" y="4859029"/>
            <a:ext cx="9366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</a:rPr>
              <a:t>kān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235577" y="4859029"/>
            <a:ext cx="9366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</a:rPr>
              <a:t>suǒ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78582" y="4859029"/>
            <a:ext cx="6429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</a:rPr>
              <a:t>xǔ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235841" y="4859032"/>
            <a:ext cx="11430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</a:rPr>
              <a:t>shēn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378850" y="4859032"/>
            <a:ext cx="11430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</a:rPr>
              <a:t>mǒu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20" name="文本框 17"/>
          <p:cNvSpPr txBox="1"/>
          <p:nvPr/>
        </p:nvSpPr>
        <p:spPr>
          <a:xfrm>
            <a:off x="3951909" y="1525258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凯</a:t>
            </a:r>
            <a:endParaRPr lang="en-US" altLang="zh-CN" sz="32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1" name="文本框 17"/>
          <p:cNvSpPr txBox="1"/>
          <p:nvPr/>
        </p:nvSpPr>
        <p:spPr>
          <a:xfrm>
            <a:off x="4881554" y="1525258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浒</a:t>
            </a:r>
            <a:endParaRPr lang="en-US" altLang="zh-CN" sz="32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" name="文本框 17"/>
          <p:cNvSpPr txBox="1"/>
          <p:nvPr/>
        </p:nvSpPr>
        <p:spPr>
          <a:xfrm>
            <a:off x="5380352" y="1525258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传</a:t>
            </a:r>
            <a:endParaRPr lang="en-US" altLang="zh-CN" sz="32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" name="文本框 17"/>
          <p:cNvSpPr txBox="1"/>
          <p:nvPr/>
        </p:nvSpPr>
        <p:spPr>
          <a:xfrm>
            <a:off x="6453190" y="1525258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煞</a:t>
            </a:r>
            <a:endParaRPr lang="en-US" altLang="zh-CN" sz="32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" name="文本框 17"/>
          <p:cNvSpPr txBox="1"/>
          <p:nvPr/>
        </p:nvSpPr>
        <p:spPr>
          <a:xfrm>
            <a:off x="7310446" y="1525258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寇</a:t>
            </a:r>
            <a:endParaRPr lang="en-US" altLang="zh-CN" sz="32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5" name="文本框 17"/>
          <p:cNvSpPr txBox="1"/>
          <p:nvPr/>
        </p:nvSpPr>
        <p:spPr>
          <a:xfrm>
            <a:off x="8096264" y="1525258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贾</a:t>
            </a:r>
            <a:endParaRPr lang="en-US" altLang="zh-CN" sz="32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6" name="文本框 17"/>
          <p:cNvSpPr txBox="1"/>
          <p:nvPr/>
        </p:nvSpPr>
        <p:spPr>
          <a:xfrm>
            <a:off x="3381356" y="2477764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卷</a:t>
            </a:r>
            <a:endParaRPr lang="en-US" altLang="zh-CN" sz="32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" name="文本框 17"/>
          <p:cNvSpPr txBox="1"/>
          <p:nvPr/>
        </p:nvSpPr>
        <p:spPr>
          <a:xfrm>
            <a:off x="4235442" y="2477764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刊</a:t>
            </a:r>
            <a:endParaRPr lang="en-US" altLang="zh-CN" sz="32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4949822" y="2477764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琐</a:t>
            </a:r>
            <a:endParaRPr lang="en-US" altLang="zh-CN" sz="32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" name="文本框 17"/>
          <p:cNvSpPr txBox="1"/>
          <p:nvPr/>
        </p:nvSpPr>
        <p:spPr>
          <a:xfrm>
            <a:off x="5664202" y="2477764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栩</a:t>
            </a:r>
            <a:endParaRPr lang="en-US" altLang="zh-CN" sz="32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1" name="文本框 17"/>
          <p:cNvSpPr txBox="1"/>
          <p:nvPr/>
        </p:nvSpPr>
        <p:spPr>
          <a:xfrm>
            <a:off x="6450020" y="2477764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呻</a:t>
            </a:r>
            <a:endParaRPr lang="en-US" altLang="zh-CN" sz="32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" name="文本框 17"/>
          <p:cNvSpPr txBox="1"/>
          <p:nvPr/>
        </p:nvSpPr>
        <p:spPr>
          <a:xfrm>
            <a:off x="7164400" y="2477764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某</a:t>
            </a:r>
            <a:endParaRPr lang="en-US" altLang="zh-CN" sz="32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47296" y="1503244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舅</a:t>
            </a:r>
          </a:p>
        </p:txBody>
      </p:sp>
      <p:sp>
        <p:nvSpPr>
          <p:cNvPr id="3" name="矩形 2"/>
          <p:cNvSpPr/>
          <p:nvPr/>
        </p:nvSpPr>
        <p:spPr>
          <a:xfrm>
            <a:off x="1658277" y="3970022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latin typeface="+mn-ea"/>
                <a:sym typeface="+mn-ea"/>
              </a:rPr>
              <a:t>jiù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424661" y="1481231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葛</a:t>
            </a:r>
          </a:p>
        </p:txBody>
      </p:sp>
      <p:sp>
        <p:nvSpPr>
          <p:cNvPr id="33" name="矩形 32"/>
          <p:cNvSpPr/>
          <p:nvPr/>
        </p:nvSpPr>
        <p:spPr>
          <a:xfrm>
            <a:off x="4152886" y="3884509"/>
            <a:ext cx="9366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latin typeface="+mn-ea"/>
                <a:sym typeface="+mn-ea"/>
              </a:rPr>
              <a:t>ɡě</a:t>
            </a:r>
          </a:p>
        </p:txBody>
      </p:sp>
      <p:sp>
        <p:nvSpPr>
          <p:cNvPr id="34" name="文本框 17"/>
          <p:cNvSpPr txBox="1"/>
          <p:nvPr/>
        </p:nvSpPr>
        <p:spPr>
          <a:xfrm>
            <a:off x="5937882" y="1503244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鲁</a:t>
            </a:r>
          </a:p>
        </p:txBody>
      </p:sp>
      <p:sp>
        <p:nvSpPr>
          <p:cNvPr id="35" name="矩形 34"/>
          <p:cNvSpPr/>
          <p:nvPr/>
        </p:nvSpPr>
        <p:spPr>
          <a:xfrm>
            <a:off x="6583044" y="3884509"/>
            <a:ext cx="1214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latin typeface="+mn-ea"/>
                <a:sym typeface="+mn-ea"/>
              </a:rPr>
              <a:t>lǔ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27918E-6 L -0.0901 0.430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00" y="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7918E-6 L -0.05798 0.430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0" y="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27918E-6 L -0.01007 0.4308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" y="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27918E-6 L 0.03785 0.4308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7918E-6 L 0.11736 0.4308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7918E-6 L 0.11024 0.4308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7918E-6 L 0.13455 0.4308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0.000000 L -0.058611 0.432099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2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7338E-6 L -0.0158 0.4342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2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04509E-6 L 0.03785 0.4320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2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04509E-6 L 0.07778 0.4320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" y="2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04509E-6 L 0.11007 0.4181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04509E-6 L 0.15 0.4181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-0.000123 L -0.080347 0.294321 " pathEditMode="relative" rAng="0" ptsTypes="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0.006173 L -0.030625 0.451481 " pathEditMode="relative" rAng="0" ptsTypes="">
                                      <p:cBhvr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" y="2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-0.000123 L 0.079514 0.434321 " pathEditMode="relative" rAng="0" ptsTypes="">
                                      <p:cBhvr>
                                        <p:cTn id="6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0"/>
      <p:bldP spid="29" grpId="0"/>
      <p:bldP spid="30" grpId="0"/>
      <p:bldP spid="31" grpId="0"/>
      <p:bldP spid="32" grpId="0"/>
      <p:bldP spid="2" grpId="0"/>
      <p:bldP spid="19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083439" y="696811"/>
            <a:ext cx="2040943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1" hangingPunct="1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会写字</a:t>
            </a:r>
          </a:p>
        </p:txBody>
      </p:sp>
      <p:grpSp>
        <p:nvGrpSpPr>
          <p:cNvPr id="252" name="组合 7"/>
          <p:cNvGrpSpPr/>
          <p:nvPr/>
        </p:nvGrpSpPr>
        <p:grpSpPr>
          <a:xfrm>
            <a:off x="3101995" y="1854192"/>
            <a:ext cx="836613" cy="1134533"/>
            <a:chOff x="2437" y="2032"/>
            <a:chExt cx="1244" cy="1264"/>
          </a:xfrm>
        </p:grpSpPr>
        <p:sp>
          <p:nvSpPr>
            <p:cNvPr id="25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5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5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56" name="文本框 64"/>
          <p:cNvSpPr txBox="1"/>
          <p:nvPr/>
        </p:nvSpPr>
        <p:spPr>
          <a:xfrm>
            <a:off x="3122630" y="1782225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舅</a:t>
            </a:r>
          </a:p>
        </p:txBody>
      </p:sp>
      <p:grpSp>
        <p:nvGrpSpPr>
          <p:cNvPr id="257" name="组合 7"/>
          <p:cNvGrpSpPr/>
          <p:nvPr/>
        </p:nvGrpSpPr>
        <p:grpSpPr>
          <a:xfrm>
            <a:off x="5268931" y="1849959"/>
            <a:ext cx="836612" cy="1134533"/>
            <a:chOff x="2437" y="2032"/>
            <a:chExt cx="1244" cy="1264"/>
          </a:xfrm>
        </p:grpSpPr>
        <p:sp>
          <p:nvSpPr>
            <p:cNvPr id="25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5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6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61" name="文本框 92"/>
          <p:cNvSpPr txBox="1"/>
          <p:nvPr/>
        </p:nvSpPr>
        <p:spPr>
          <a:xfrm>
            <a:off x="5294330" y="1792809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斩</a:t>
            </a:r>
          </a:p>
        </p:txBody>
      </p:sp>
      <p:grpSp>
        <p:nvGrpSpPr>
          <p:cNvPr id="262" name="组合 7"/>
          <p:cNvGrpSpPr/>
          <p:nvPr/>
        </p:nvGrpSpPr>
        <p:grpSpPr>
          <a:xfrm>
            <a:off x="4189431" y="1852076"/>
            <a:ext cx="836612" cy="1134533"/>
            <a:chOff x="2437" y="2032"/>
            <a:chExt cx="1244" cy="1264"/>
          </a:xfrm>
        </p:grpSpPr>
        <p:cxnSp>
          <p:nvCxnSpPr>
            <p:cNvPr id="26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6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26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66" name="组合 7"/>
          <p:cNvGrpSpPr/>
          <p:nvPr/>
        </p:nvGrpSpPr>
        <p:grpSpPr>
          <a:xfrm>
            <a:off x="6350020" y="1852076"/>
            <a:ext cx="836613" cy="1134533"/>
            <a:chOff x="2437" y="2032"/>
            <a:chExt cx="1244" cy="1264"/>
          </a:xfrm>
        </p:grpSpPr>
        <p:sp>
          <p:nvSpPr>
            <p:cNvPr id="26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6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6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70" name="文本框 64"/>
          <p:cNvSpPr txBox="1"/>
          <p:nvPr/>
        </p:nvSpPr>
        <p:spPr>
          <a:xfrm>
            <a:off x="6364305" y="1811859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限</a:t>
            </a:r>
          </a:p>
        </p:txBody>
      </p:sp>
      <p:grpSp>
        <p:nvGrpSpPr>
          <p:cNvPr id="271" name="组合 7"/>
          <p:cNvGrpSpPr/>
          <p:nvPr/>
        </p:nvGrpSpPr>
        <p:grpSpPr>
          <a:xfrm>
            <a:off x="7429520" y="1854188"/>
            <a:ext cx="836613" cy="1143000"/>
            <a:chOff x="2437" y="2023"/>
            <a:chExt cx="1245" cy="1274"/>
          </a:xfrm>
        </p:grpSpPr>
        <p:sp>
          <p:nvSpPr>
            <p:cNvPr id="272" name="矩形 1"/>
            <p:cNvSpPr/>
            <p:nvPr/>
          </p:nvSpPr>
          <p:spPr>
            <a:xfrm>
              <a:off x="2437" y="2023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7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7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75" name="文本框 86"/>
          <p:cNvSpPr txBox="1"/>
          <p:nvPr/>
        </p:nvSpPr>
        <p:spPr>
          <a:xfrm>
            <a:off x="7448571" y="1801276"/>
            <a:ext cx="811213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凯</a:t>
            </a:r>
          </a:p>
        </p:txBody>
      </p:sp>
      <p:sp>
        <p:nvSpPr>
          <p:cNvPr id="276" name="文本框 86"/>
          <p:cNvSpPr txBox="1"/>
          <p:nvPr/>
        </p:nvSpPr>
        <p:spPr>
          <a:xfrm>
            <a:off x="4211655" y="1794925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津</a:t>
            </a:r>
            <a:endParaRPr lang="zh-CN" altLang="en-US" sz="6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77" name="组合 7"/>
          <p:cNvGrpSpPr/>
          <p:nvPr/>
        </p:nvGrpSpPr>
        <p:grpSpPr>
          <a:xfrm>
            <a:off x="8510605" y="1849959"/>
            <a:ext cx="836612" cy="1134533"/>
            <a:chOff x="2437" y="2032"/>
            <a:chExt cx="1244" cy="1264"/>
          </a:xfrm>
        </p:grpSpPr>
        <p:sp>
          <p:nvSpPr>
            <p:cNvPr id="27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7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8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81" name="文本框 64"/>
          <p:cNvSpPr txBox="1"/>
          <p:nvPr/>
        </p:nvSpPr>
        <p:spPr>
          <a:xfrm>
            <a:off x="8524896" y="1809743"/>
            <a:ext cx="811213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葛</a:t>
            </a:r>
          </a:p>
        </p:txBody>
      </p:sp>
      <p:grpSp>
        <p:nvGrpSpPr>
          <p:cNvPr id="282" name="组合 7"/>
          <p:cNvGrpSpPr/>
          <p:nvPr/>
        </p:nvGrpSpPr>
        <p:grpSpPr>
          <a:xfrm>
            <a:off x="9486877" y="1836420"/>
            <a:ext cx="836612" cy="1143000"/>
            <a:chOff x="2437" y="2023"/>
            <a:chExt cx="1245" cy="1274"/>
          </a:xfrm>
        </p:grpSpPr>
        <p:sp>
          <p:nvSpPr>
            <p:cNvPr id="283" name="矩形 1"/>
            <p:cNvSpPr/>
            <p:nvPr/>
          </p:nvSpPr>
          <p:spPr>
            <a:xfrm>
              <a:off x="2437" y="2023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8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8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86" name="文本框 86"/>
          <p:cNvSpPr txBox="1"/>
          <p:nvPr/>
        </p:nvSpPr>
        <p:spPr>
          <a:xfrm>
            <a:off x="9512276" y="1846161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述</a:t>
            </a:r>
          </a:p>
        </p:txBody>
      </p:sp>
      <p:grpSp>
        <p:nvGrpSpPr>
          <p:cNvPr id="287" name="组合 42"/>
          <p:cNvGrpSpPr/>
          <p:nvPr/>
        </p:nvGrpSpPr>
        <p:grpSpPr>
          <a:xfrm>
            <a:off x="3644901" y="3553888"/>
            <a:ext cx="836613" cy="1134533"/>
            <a:chOff x="2437" y="2032"/>
            <a:chExt cx="1244" cy="1264"/>
          </a:xfrm>
        </p:grpSpPr>
        <p:sp>
          <p:nvSpPr>
            <p:cNvPr id="28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8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9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91" name="文本框 64"/>
          <p:cNvSpPr txBox="1"/>
          <p:nvPr/>
        </p:nvSpPr>
        <p:spPr>
          <a:xfrm>
            <a:off x="3659186" y="3481921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衰</a:t>
            </a:r>
            <a:endParaRPr lang="zh-CN" altLang="en-US" sz="6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92" name="组合 7"/>
          <p:cNvGrpSpPr/>
          <p:nvPr/>
        </p:nvGrpSpPr>
        <p:grpSpPr>
          <a:xfrm>
            <a:off x="5811837" y="3549654"/>
            <a:ext cx="836612" cy="1134533"/>
            <a:chOff x="2437" y="2032"/>
            <a:chExt cx="1244" cy="1264"/>
          </a:xfrm>
        </p:grpSpPr>
        <p:sp>
          <p:nvSpPr>
            <p:cNvPr id="29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9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9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96" name="文本框 92"/>
          <p:cNvSpPr txBox="1"/>
          <p:nvPr/>
        </p:nvSpPr>
        <p:spPr>
          <a:xfrm>
            <a:off x="5830886" y="3492505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琐</a:t>
            </a:r>
          </a:p>
        </p:txBody>
      </p:sp>
      <p:grpSp>
        <p:nvGrpSpPr>
          <p:cNvPr id="297" name="组合 7"/>
          <p:cNvGrpSpPr/>
          <p:nvPr/>
        </p:nvGrpSpPr>
        <p:grpSpPr>
          <a:xfrm>
            <a:off x="4732336" y="3551772"/>
            <a:ext cx="836612" cy="1134533"/>
            <a:chOff x="2437" y="2032"/>
            <a:chExt cx="1244" cy="1264"/>
          </a:xfrm>
        </p:grpSpPr>
        <p:cxnSp>
          <p:nvCxnSpPr>
            <p:cNvPr id="29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9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3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01" name="组合 7"/>
          <p:cNvGrpSpPr/>
          <p:nvPr/>
        </p:nvGrpSpPr>
        <p:grpSpPr>
          <a:xfrm>
            <a:off x="6892926" y="3551772"/>
            <a:ext cx="836613" cy="1134533"/>
            <a:chOff x="2437" y="2032"/>
            <a:chExt cx="1244" cy="1264"/>
          </a:xfrm>
        </p:grpSpPr>
        <p:sp>
          <p:nvSpPr>
            <p:cNvPr id="30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30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30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305" name="文本框 64"/>
          <p:cNvSpPr txBox="1"/>
          <p:nvPr/>
        </p:nvSpPr>
        <p:spPr>
          <a:xfrm>
            <a:off x="6953890" y="3524255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朴</a:t>
            </a:r>
          </a:p>
        </p:txBody>
      </p:sp>
      <p:sp>
        <p:nvSpPr>
          <p:cNvPr id="311" name="文本框 86"/>
          <p:cNvSpPr txBox="1"/>
          <p:nvPr/>
        </p:nvSpPr>
        <p:spPr>
          <a:xfrm>
            <a:off x="4748211" y="3494620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刊</a:t>
            </a:r>
          </a:p>
        </p:txBody>
      </p:sp>
      <p:grpSp>
        <p:nvGrpSpPr>
          <p:cNvPr id="59" name="组合 7"/>
          <p:cNvGrpSpPr/>
          <p:nvPr/>
        </p:nvGrpSpPr>
        <p:grpSpPr>
          <a:xfrm>
            <a:off x="7883538" y="3549654"/>
            <a:ext cx="836612" cy="1134533"/>
            <a:chOff x="2437" y="2032"/>
            <a:chExt cx="1244" cy="1264"/>
          </a:xfrm>
        </p:grpSpPr>
        <p:sp>
          <p:nvSpPr>
            <p:cNvPr id="6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6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3" name="文本框 92"/>
          <p:cNvSpPr txBox="1"/>
          <p:nvPr/>
        </p:nvSpPr>
        <p:spPr>
          <a:xfrm>
            <a:off x="7902588" y="3492505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篇</a:t>
            </a:r>
          </a:p>
        </p:txBody>
      </p:sp>
      <p:grpSp>
        <p:nvGrpSpPr>
          <p:cNvPr id="64" name="组合 7"/>
          <p:cNvGrpSpPr/>
          <p:nvPr/>
        </p:nvGrpSpPr>
        <p:grpSpPr>
          <a:xfrm>
            <a:off x="8964628" y="3551772"/>
            <a:ext cx="836613" cy="1134533"/>
            <a:chOff x="2437" y="2032"/>
            <a:chExt cx="1244" cy="1264"/>
          </a:xfrm>
        </p:grpSpPr>
        <p:sp>
          <p:nvSpPr>
            <p:cNvPr id="6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66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7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8" name="文本框 64"/>
          <p:cNvSpPr txBox="1"/>
          <p:nvPr/>
        </p:nvSpPr>
        <p:spPr>
          <a:xfrm>
            <a:off x="9025592" y="3524255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某</a:t>
            </a:r>
          </a:p>
        </p:txBody>
      </p:sp>
      <p:grpSp>
        <p:nvGrpSpPr>
          <p:cNvPr id="2" name="组合 7"/>
          <p:cNvGrpSpPr/>
          <p:nvPr/>
        </p:nvGrpSpPr>
        <p:grpSpPr>
          <a:xfrm>
            <a:off x="2595580" y="3554298"/>
            <a:ext cx="836612" cy="1134533"/>
            <a:chOff x="2437" y="2032"/>
            <a:chExt cx="1244" cy="1264"/>
          </a:xfrm>
        </p:grpSpPr>
        <p:sp>
          <p:nvSpPr>
            <p:cNvPr id="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" name="文本框 86"/>
          <p:cNvSpPr txBox="1"/>
          <p:nvPr/>
        </p:nvSpPr>
        <p:spPr>
          <a:xfrm>
            <a:off x="2595856" y="3524255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贾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" grpId="0"/>
      <p:bldP spid="261" grpId="0"/>
      <p:bldP spid="270" grpId="0"/>
      <p:bldP spid="275" grpId="0"/>
      <p:bldP spid="276" grpId="0"/>
      <p:bldP spid="281" grpId="0"/>
      <p:bldP spid="286" grpId="0"/>
      <p:bldP spid="291" grpId="0"/>
      <p:bldP spid="296" grpId="0"/>
      <p:bldP spid="305" grpId="0"/>
      <p:bldP spid="311" grpId="0"/>
      <p:bldP spid="63" grpId="0"/>
      <p:bldP spid="68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45336" y="661675"/>
            <a:ext cx="1574470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多音字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309786" y="3714753"/>
            <a:ext cx="7929618" cy="112646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雷锋精神要代代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传递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   ）下去。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妈妈正在专心致志的看一本人物传记。（     ）</a:t>
            </a:r>
          </a:p>
        </p:txBody>
      </p:sp>
      <p:sp>
        <p:nvSpPr>
          <p:cNvPr id="12" name="左大括号 11"/>
          <p:cNvSpPr/>
          <p:nvPr/>
        </p:nvSpPr>
        <p:spPr>
          <a:xfrm>
            <a:off x="3691237" y="1540500"/>
            <a:ext cx="288290" cy="108013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 b="1"/>
          </a:p>
        </p:txBody>
      </p:sp>
      <p:sp>
        <p:nvSpPr>
          <p:cNvPr id="7" name="文本框 6"/>
          <p:cNvSpPr txBox="1"/>
          <p:nvPr/>
        </p:nvSpPr>
        <p:spPr>
          <a:xfrm>
            <a:off x="2933052" y="1788784"/>
            <a:ext cx="59118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传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24236" y="1428736"/>
            <a:ext cx="4540025" cy="11264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en-US" altLang="zh-CN" sz="2800" b="1" dirty="0">
                <a:solidFill>
                  <a:srgbClr val="FF00FF"/>
                </a:solidFill>
                <a:latin typeface="+mn-ea"/>
                <a:cs typeface="+mn-ea"/>
              </a:rPr>
              <a:t> </a:t>
            </a:r>
            <a:r>
              <a:rPr lang="zh-CN" altLang="en-US" sz="2800" b="1" dirty="0">
                <a:solidFill>
                  <a:srgbClr val="FF00FF"/>
                </a:solidFill>
                <a:latin typeface="+mn-ea"/>
                <a:cs typeface="+mn-ea"/>
              </a:rPr>
              <a:t>  </a:t>
            </a:r>
            <a:r>
              <a:rPr lang="en-US" altLang="zh-CN" sz="2800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chuán</a:t>
            </a:r>
            <a:r>
              <a:rPr lang="en-US" sz="2800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（传说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</a:rPr>
              <a:t>）（传递）</a:t>
            </a:r>
            <a:endParaRPr lang="zh-CN" altLang="en-US" sz="2800" b="1" dirty="0">
              <a:latin typeface="+mn-ea"/>
              <a:cs typeface="+mn-ea"/>
            </a:endParaRPr>
          </a:p>
          <a:p>
            <a:pPr algn="l" eaLnBrk="1" hangingPunct="1">
              <a:lnSpc>
                <a:spcPct val="140000"/>
              </a:lnSpc>
            </a:pPr>
            <a:r>
              <a:rPr lang="en-US" sz="2800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  </a:t>
            </a:r>
            <a:r>
              <a:rPr lang="en-US" sz="2800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zhu</a:t>
            </a:r>
            <a:r>
              <a:rPr lang="en-US" altLang="zh-CN" sz="2800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à</a:t>
            </a:r>
            <a:r>
              <a:rPr lang="en-US" sz="2800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n</a:t>
            </a:r>
            <a:r>
              <a:rPr lang="en-US" sz="2800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（传记） </a:t>
            </a:r>
            <a:r>
              <a:rPr lang="en-US" altLang="zh-CN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(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列传）</a:t>
            </a:r>
            <a:endParaRPr lang="en-US" altLang="zh-CN" sz="2800" b="1" dirty="0">
              <a:latin typeface="楷体_GB2312" panose="02010609030101010101" charset="-122"/>
              <a:ea typeface="楷体_GB2312" panose="02010609030101010101" charset="-122"/>
              <a:cs typeface="+mn-ea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67835" y="4381508"/>
            <a:ext cx="1143008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 b="1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zhuàn</a:t>
            </a:r>
            <a:endParaRPr lang="en-US" altLang="en-US" sz="2000" b="1" dirty="0">
              <a:solidFill>
                <a:srgbClr val="FF0000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81753" y="3794652"/>
            <a:ext cx="1143008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chuán</a:t>
            </a:r>
            <a:r>
              <a:rPr lang="en-US" sz="2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</a:t>
            </a:r>
            <a:endParaRPr lang="en-US" altLang="en-US" sz="2000" b="1" dirty="0">
              <a:solidFill>
                <a:srgbClr val="FF0000"/>
              </a:solidFill>
              <a:latin typeface="+mn-ea"/>
              <a:cs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bldLvl="0" animBg="1"/>
      <p:bldP spid="7" grpId="0"/>
      <p:bldP spid="5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24101" y="3619504"/>
            <a:ext cx="7572428" cy="164352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人们正在散步时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突然天降大雨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真是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大煞风景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    ）。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凶神恶煞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 ）的歹徒冲进了珠宝店打劫。</a:t>
            </a:r>
          </a:p>
        </p:txBody>
      </p:sp>
      <p:sp>
        <p:nvSpPr>
          <p:cNvPr id="12" name="左大括号 11"/>
          <p:cNvSpPr/>
          <p:nvPr/>
        </p:nvSpPr>
        <p:spPr>
          <a:xfrm>
            <a:off x="3691237" y="1540500"/>
            <a:ext cx="288290" cy="108013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 b="1"/>
          </a:p>
        </p:txBody>
      </p:sp>
      <p:sp>
        <p:nvSpPr>
          <p:cNvPr id="7" name="文本框 6"/>
          <p:cNvSpPr txBox="1"/>
          <p:nvPr/>
        </p:nvSpPr>
        <p:spPr>
          <a:xfrm>
            <a:off x="2933052" y="1788784"/>
            <a:ext cx="59118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煞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24232" y="1428736"/>
            <a:ext cx="4806124" cy="11264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en-US" altLang="zh-CN" sz="2800" b="1" dirty="0">
                <a:solidFill>
                  <a:srgbClr val="FF00FF"/>
                </a:solidFill>
                <a:latin typeface="+mn-ea"/>
                <a:cs typeface="+mn-ea"/>
              </a:rPr>
              <a:t> </a:t>
            </a:r>
            <a:r>
              <a:rPr lang="zh-CN" altLang="en-US" sz="2800" b="1" dirty="0">
                <a:solidFill>
                  <a:srgbClr val="FF00FF"/>
                </a:solidFill>
                <a:latin typeface="+mn-ea"/>
                <a:cs typeface="+mn-ea"/>
              </a:rPr>
              <a:t>  </a:t>
            </a:r>
            <a:r>
              <a:rPr lang="en-US" altLang="zh-CN" sz="2800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shā</a:t>
            </a:r>
            <a:r>
              <a:rPr lang="en-US" sz="2800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（抹煞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</a:rPr>
              <a:t>）（大煞风景）</a:t>
            </a:r>
            <a:endParaRPr lang="zh-CN" altLang="en-US" sz="2800" b="1" dirty="0">
              <a:latin typeface="+mn-ea"/>
              <a:cs typeface="+mn-ea"/>
            </a:endParaRPr>
          </a:p>
          <a:p>
            <a:pPr algn="l" eaLnBrk="1" hangingPunct="1">
              <a:lnSpc>
                <a:spcPct val="140000"/>
              </a:lnSpc>
            </a:pPr>
            <a:r>
              <a:rPr lang="en-US" sz="2800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  </a:t>
            </a:r>
            <a:r>
              <a:rPr lang="en-US" sz="2800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sh</a:t>
            </a:r>
            <a:r>
              <a:rPr lang="en-US" altLang="zh-CN" sz="2800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à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（地煞） </a:t>
            </a:r>
            <a:r>
              <a:rPr lang="en-US" altLang="zh-CN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(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凶神恶煞）</a:t>
            </a:r>
            <a:endParaRPr lang="en-US" altLang="zh-CN" sz="2800" b="1" dirty="0">
              <a:latin typeface="楷体_GB2312" panose="02010609030101010101" charset="-122"/>
              <a:ea typeface="楷体_GB2312" panose="02010609030101010101" charset="-122"/>
              <a:cs typeface="+mn-ea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56433" y="4781618"/>
            <a:ext cx="857256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 b="1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shà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</a:t>
            </a:r>
            <a:endParaRPr lang="en-US" altLang="en-US" sz="2000" b="1" dirty="0">
              <a:solidFill>
                <a:srgbClr val="FF0000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24232" y="4241212"/>
            <a:ext cx="71438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shā</a:t>
            </a:r>
            <a:endParaRPr lang="en-US" altLang="en-US" sz="2000" b="1" dirty="0">
              <a:solidFill>
                <a:srgbClr val="FF0000"/>
              </a:solidFill>
              <a:latin typeface="+mn-ea"/>
              <a:cs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bldLvl="0" animBg="1"/>
      <p:bldP spid="7" grpId="0"/>
      <p:bldP spid="5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309786" y="3619504"/>
            <a:ext cx="7929618" cy="164352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小花猫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卷曲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 ）着身子在床上呼呼大睡呢。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书卷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  ）中的意念像一股无形的动力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影响你的思想和心态。</a:t>
            </a:r>
          </a:p>
        </p:txBody>
      </p:sp>
      <p:sp>
        <p:nvSpPr>
          <p:cNvPr id="12" name="左大括号 11"/>
          <p:cNvSpPr/>
          <p:nvPr/>
        </p:nvSpPr>
        <p:spPr>
          <a:xfrm>
            <a:off x="3691237" y="1540500"/>
            <a:ext cx="288290" cy="108013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 b="1"/>
          </a:p>
        </p:txBody>
      </p:sp>
      <p:sp>
        <p:nvSpPr>
          <p:cNvPr id="7" name="文本框 6"/>
          <p:cNvSpPr txBox="1"/>
          <p:nvPr/>
        </p:nvSpPr>
        <p:spPr>
          <a:xfrm>
            <a:off x="2933052" y="1788784"/>
            <a:ext cx="59118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卷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24236" y="1428736"/>
            <a:ext cx="4235455" cy="11264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en-US" altLang="zh-CN" sz="2800" b="1" dirty="0">
                <a:solidFill>
                  <a:srgbClr val="FF00FF"/>
                </a:solidFill>
                <a:latin typeface="+mn-ea"/>
                <a:cs typeface="+mn-ea"/>
              </a:rPr>
              <a:t> </a:t>
            </a:r>
            <a:r>
              <a:rPr lang="zh-CN" altLang="en-US" sz="2800" b="1" dirty="0">
                <a:solidFill>
                  <a:srgbClr val="FF00FF"/>
                </a:solidFill>
                <a:latin typeface="+mn-ea"/>
                <a:cs typeface="+mn-ea"/>
              </a:rPr>
              <a:t>  </a:t>
            </a:r>
            <a:r>
              <a:rPr lang="en-US" sz="2800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ju</a:t>
            </a:r>
            <a:r>
              <a:rPr lang="en-US" altLang="zh-CN" sz="2800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ǎn</a:t>
            </a:r>
            <a:r>
              <a:rPr lang="en-US" sz="2800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（卷曲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</a:rPr>
              <a:t>）（卷尺）</a:t>
            </a:r>
            <a:endParaRPr lang="zh-CN" altLang="en-US" sz="2800" b="1" dirty="0">
              <a:latin typeface="+mn-ea"/>
              <a:cs typeface="+mn-ea"/>
            </a:endParaRPr>
          </a:p>
          <a:p>
            <a:pPr algn="l" eaLnBrk="1" hangingPunct="1">
              <a:lnSpc>
                <a:spcPct val="140000"/>
              </a:lnSpc>
            </a:pPr>
            <a:r>
              <a:rPr lang="en-US" sz="2800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  </a:t>
            </a:r>
            <a:r>
              <a:rPr lang="en-US" sz="2800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ju</a:t>
            </a:r>
            <a:r>
              <a:rPr lang="en-US" altLang="zh-CN" sz="2800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à</a:t>
            </a:r>
            <a:r>
              <a:rPr lang="en-US" sz="2800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n</a:t>
            </a:r>
            <a:r>
              <a:rPr lang="en-US" sz="2800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（书卷） </a:t>
            </a:r>
            <a:r>
              <a:rPr lang="en-US" altLang="zh-CN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(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卷轴）</a:t>
            </a:r>
            <a:endParaRPr lang="en-US" altLang="zh-CN" sz="2800" b="1" dirty="0">
              <a:latin typeface="楷体_GB2312" panose="02010609030101010101" charset="-122"/>
              <a:ea typeface="楷体_GB2312" panose="02010609030101010101" charset="-122"/>
              <a:cs typeface="+mn-ea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1423" y="4241211"/>
            <a:ext cx="928694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 b="1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juàn</a:t>
            </a:r>
            <a:endParaRPr lang="en-US" altLang="en-US" sz="2000" b="1" dirty="0">
              <a:solidFill>
                <a:srgbClr val="FF0000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10117" y="3619501"/>
            <a:ext cx="928694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juǎn</a:t>
            </a:r>
            <a:endParaRPr lang="en-US" altLang="en-US" sz="2000" b="1" dirty="0">
              <a:solidFill>
                <a:srgbClr val="FF0000"/>
              </a:solidFill>
              <a:latin typeface="+mn-ea"/>
              <a:cs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bldLvl="0" animBg="1"/>
      <p:bldP spid="7" grpId="0"/>
      <p:bldP spid="5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95476" y="767000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600"/>
          </a:p>
        </p:txBody>
      </p:sp>
      <p:sp>
        <p:nvSpPr>
          <p:cNvPr id="225" name="矩形 71"/>
          <p:cNvSpPr>
            <a:spLocks noChangeArrowheads="1"/>
          </p:cNvSpPr>
          <p:nvPr/>
        </p:nvSpPr>
        <p:spPr bwMode="auto">
          <a:xfrm>
            <a:off x="1709716" y="2505514"/>
            <a:ext cx="2265362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津津有味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一知半解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消遣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索然无味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风花雪月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6" name="矩形 2"/>
          <p:cNvSpPr>
            <a:spLocks noChangeArrowheads="1"/>
          </p:cNvSpPr>
          <p:nvPr/>
        </p:nvSpPr>
        <p:spPr bwMode="auto">
          <a:xfrm>
            <a:off x="1737969" y="1316130"/>
            <a:ext cx="167866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0B0F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连一连</a:t>
            </a:r>
            <a:r>
              <a:rPr lang="zh-CN" altLang="en-US" sz="3200" b="1" dirty="0">
                <a:solidFill>
                  <a:srgbClr val="00B0F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</a:p>
        </p:txBody>
      </p:sp>
      <p:sp>
        <p:nvSpPr>
          <p:cNvPr id="227" name="矩形 226"/>
          <p:cNvSpPr>
            <a:spLocks noChangeArrowheads="1"/>
          </p:cNvSpPr>
          <p:nvPr/>
        </p:nvSpPr>
        <p:spPr bwMode="auto">
          <a:xfrm>
            <a:off x="4595803" y="2409816"/>
            <a:ext cx="600082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寻找感兴趣的事来打发空闲。</a:t>
            </a:r>
            <a:endParaRPr lang="en-US" altLang="zh-CN" sz="2800" b="1" dirty="0">
              <a:latin typeface="+mn-ea"/>
              <a:ea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形容事物枯燥无味。 。</a:t>
            </a:r>
            <a:endParaRPr lang="en-US" altLang="zh-CN" sz="2800" b="1" dirty="0">
              <a:latin typeface="+mn-ea"/>
              <a:ea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指吃得很有味道或谈得很有兴趣。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比喻堆砌词藻、内容贫乏空洞的诗文。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知道得不全面，理解得也不透彻。</a:t>
            </a:r>
          </a:p>
        </p:txBody>
      </p:sp>
      <p:cxnSp>
        <p:nvCxnSpPr>
          <p:cNvPr id="228" name="直接连接符 227"/>
          <p:cNvCxnSpPr/>
          <p:nvPr/>
        </p:nvCxnSpPr>
        <p:spPr>
          <a:xfrm>
            <a:off x="3595670" y="2571748"/>
            <a:ext cx="1071570" cy="133350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9" name="直接连接符 228"/>
          <p:cNvCxnSpPr/>
          <p:nvPr/>
        </p:nvCxnSpPr>
        <p:spPr>
          <a:xfrm rot="16200000" flipH="1">
            <a:off x="3155139" y="3702846"/>
            <a:ext cx="1809763" cy="107157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0" name="直接连接符 229"/>
          <p:cNvCxnSpPr/>
          <p:nvPr/>
        </p:nvCxnSpPr>
        <p:spPr>
          <a:xfrm flipV="1">
            <a:off x="3309919" y="2571748"/>
            <a:ext cx="1357322" cy="123826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1" name="直接连接符 230"/>
          <p:cNvCxnSpPr/>
          <p:nvPr/>
        </p:nvCxnSpPr>
        <p:spPr>
          <a:xfrm flipV="1">
            <a:off x="3667108" y="3333753"/>
            <a:ext cx="928694" cy="112870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2023748" y="582299"/>
            <a:ext cx="2037737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1" hangingPunct="1"/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词语解释</a:t>
            </a: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3595671" y="4572008"/>
            <a:ext cx="1000132" cy="57150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66910" y="1238239"/>
            <a:ext cx="1574470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1" hangingPunct="1"/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近义词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238348" y="3238503"/>
            <a:ext cx="1574470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1" hangingPunct="1"/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反义词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67175" y="1333486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豪杰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67373" y="133348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英豪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67571" y="1333486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辛酸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667769" y="133348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辛苦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86225" y="2389604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消遣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86423" y="238124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消闲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186621" y="2381244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浅显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686819" y="238124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浅薄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291000" y="3925774"/>
            <a:ext cx="2590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津津有味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38943" y="393109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索然无味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310050" y="4883601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一知半解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38943" y="4883601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入木三分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452083" y="578488"/>
            <a:ext cx="2501006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近义词辨析</a:t>
            </a:r>
          </a:p>
        </p:txBody>
      </p:sp>
      <p:graphicFrame>
        <p:nvGraphicFramePr>
          <p:cNvPr id="5" name="表格 4"/>
          <p:cNvGraphicFramePr/>
          <p:nvPr/>
        </p:nvGraphicFramePr>
        <p:xfrm>
          <a:off x="2238376" y="1843193"/>
          <a:ext cx="7645242" cy="3077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6350"/>
                <a:gridCol w="2034064"/>
                <a:gridCol w="4334828"/>
              </a:tblGrid>
              <a:tr h="4572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dirty="0">
                        <a:latin typeface="+mn-ea"/>
                      </a:endParaRPr>
                    </a:p>
                  </a:txBody>
                  <a:tcPr>
                    <a:solidFill>
                      <a:srgbClr val="FFAF0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>
                          <a:latin typeface="+mn-ea"/>
                        </a:rPr>
                        <a:t>相同点</a:t>
                      </a:r>
                    </a:p>
                  </a:txBody>
                  <a:tcPr>
                    <a:solidFill>
                      <a:srgbClr val="FFAF0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dirty="0">
                          <a:latin typeface="+mn-ea"/>
                        </a:rPr>
                        <a:t>不同点</a:t>
                      </a:r>
                    </a:p>
                  </a:txBody>
                  <a:tcPr>
                    <a:solidFill>
                      <a:srgbClr val="FFAF01"/>
                    </a:solidFill>
                  </a:tcPr>
                </a:tc>
              </a:tr>
              <a:tr h="90424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665" b="1" dirty="0" smtClean="0">
                          <a:latin typeface="楷体_GB2312" panose="02010609030101010101" charset="-122"/>
                          <a:ea typeface="楷体_GB2312" panose="02010609030101010101" charset="-122"/>
                        </a:rPr>
                        <a:t>消遣</a:t>
                      </a: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  <a:sym typeface="+mn-ea"/>
                      </a:endParaRPr>
                    </a:p>
                    <a:p>
                      <a:pPr algn="l">
                        <a:buNone/>
                      </a:pPr>
                      <a:endParaRPr lang="en-US" altLang="zh-CN" sz="2665" b="1" dirty="0" smtClean="0">
                        <a:latin typeface="楷体_GB2312" panose="02010609030101010101" charset="-122"/>
                        <a:ea typeface="楷体_GB2312" panose="02010609030101010101" charset="-122"/>
                        <a:sym typeface="+mn-ea"/>
                      </a:endParaRPr>
                    </a:p>
                    <a:p>
                      <a:pPr algn="l">
                        <a:buNone/>
                      </a:pPr>
                      <a:r>
                        <a:rPr lang="zh-CN" altLang="en-US" sz="2665" b="1" dirty="0" smtClean="0">
                          <a:latin typeface="楷体_GB2312" panose="02010609030101010101" charset="-122"/>
                          <a:ea typeface="楷体_GB2312" panose="02010609030101010101" charset="-122"/>
                          <a:sym typeface="+mn-ea"/>
                        </a:rPr>
                        <a:t>指有空闲时间，解闷。</a:t>
                      </a: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  <a:sym typeface="+mn-ea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2665" b="1" dirty="0" smtClean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+mn-ea"/>
                        <a:sym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消遣</a:t>
                      </a:r>
                      <a:r>
                        <a:rPr lang="en-US" altLang="zh-CN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——</a:t>
                      </a:r>
                      <a:r>
                        <a:rPr lang="zh-CN" altLang="en-US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寻找感兴趣的事来打发空闲。</a:t>
                      </a:r>
                      <a:endParaRPr lang="zh-CN" altLang="en-US" sz="2665" b="1" dirty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+mn-ea"/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 sz="2665" b="1" dirty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+mn-ea"/>
                        <a:sym typeface="+mn-ea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</a:tr>
              <a:tr h="730250"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665" b="1" dirty="0" smtClean="0">
                          <a:latin typeface="楷体_GB2312" panose="02010609030101010101" charset="-122"/>
                          <a:ea typeface="楷体_GB2312" panose="02010609030101010101" charset="-122"/>
                        </a:rPr>
                        <a:t>消闲</a:t>
                      </a: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90424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T="34290" marB="34290">
                    <a:solidFill>
                      <a:srgbClr val="FFE09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altLang="zh-CN" sz="2665" b="1" dirty="0" smtClean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+mn-ea"/>
                        <a:sym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消闲</a:t>
                      </a:r>
                      <a:r>
                        <a:rPr lang="en-US" altLang="zh-CN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——</a:t>
                      </a:r>
                      <a:r>
                        <a:rPr lang="zh-CN" altLang="en-US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清闲</a:t>
                      </a:r>
                      <a:r>
                        <a:rPr lang="en-US" altLang="zh-CN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;</a:t>
                      </a:r>
                      <a:r>
                        <a:rPr lang="zh-CN" altLang="en-US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有空闲。</a:t>
                      </a:r>
                      <a:endParaRPr lang="zh-CN" altLang="en-US" sz="2665" b="1" dirty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+mn-ea"/>
                        <a:sym typeface="+mn-ea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</a:tr>
            </a:tbl>
          </a:graphicData>
        </a:graphic>
      </p:graphicFrame>
      <p:sp>
        <p:nvSpPr>
          <p:cNvPr id="19" name="文本框 18"/>
          <p:cNvSpPr txBox="1"/>
          <p:nvPr/>
        </p:nvSpPr>
        <p:spPr>
          <a:xfrm>
            <a:off x="3208658" y="5357499"/>
            <a:ext cx="184731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36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647927" y="4543435"/>
            <a:ext cx="7232678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hangingPunct="1"/>
            <a:endParaRPr lang="zh-CN" altLang="en-US" sz="2400" b="1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  <a:sym typeface="+mn-ea"/>
            </a:endParaRPr>
          </a:p>
          <a:p>
            <a:r>
              <a:rPr lang="en-US" altLang="zh-CN" sz="2400" b="1" dirty="0">
                <a:latin typeface="楷体_GB2312" panose="02010609030101010101" charset="-122"/>
                <a:ea typeface="楷体_GB2312" panose="02010609030101010101" charset="-122"/>
                <a:cs typeface="黑体" panose="02010609060101010101" pitchFamily="2" charset="-122"/>
                <a:sym typeface="+mn-ea"/>
              </a:rPr>
              <a:t>1.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黑体" panose="02010609060101010101" pitchFamily="2" charset="-122"/>
                <a:sym typeface="+mn-ea"/>
              </a:rPr>
              <a:t>等车的时间很难熬，我买一本书来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（     ）。</a:t>
            </a:r>
          </a:p>
          <a:p>
            <a:r>
              <a:rPr lang="en-US" altLang="zh-CN" sz="2400" b="1" dirty="0">
                <a:latin typeface="楷体_GB2312" panose="02010609030101010101" charset="-122"/>
                <a:ea typeface="楷体_GB2312" panose="02010609030101010101" charset="-122"/>
                <a:cs typeface="黑体" panose="02010609060101010101" pitchFamily="2" charset="-122"/>
                <a:sym typeface="+mn-ea"/>
              </a:rPr>
              <a:t>2.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黑体" panose="02010609060101010101" pitchFamily="2" charset="-122"/>
                <a:sym typeface="+mn-ea"/>
              </a:rPr>
              <a:t> 杭州是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最理想的（      ）度假胜地。</a:t>
            </a:r>
            <a:endParaRPr lang="zh-CN" altLang="en-US" sz="2400" b="1" dirty="0">
              <a:solidFill>
                <a:srgbClr val="FF00FF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7953388" y="4857764"/>
            <a:ext cx="928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消遣</a:t>
            </a:r>
            <a:endParaRPr lang="en-US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5738811" y="5334017"/>
            <a:ext cx="928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消闲</a:t>
            </a:r>
            <a:endParaRPr lang="en-US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034543" y="566285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词语</a:t>
            </a:r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积累</a:t>
            </a:r>
            <a:endParaRPr lang="zh-CN" altLang="en-US" sz="3600" b="1" u="dbl" dirty="0">
              <a:solidFill>
                <a:srgbClr val="92D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952728" y="1523988"/>
            <a:ext cx="5572164" cy="2657138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描写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的词语：</a:t>
            </a:r>
            <a:endParaRPr lang="en-US" altLang="zh-CN" sz="2800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ts val="5000"/>
              </a:lnSpc>
            </a:pPr>
            <a:endParaRPr lang="en-US" altLang="zh-CN" sz="2800" b="1" dirty="0">
              <a:solidFill>
                <a:srgbClr val="150118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ts val="5000"/>
              </a:lnSpc>
            </a:pPr>
            <a:r>
              <a:rPr lang="zh-CN" altLang="en-US" sz="2800" b="1" dirty="0">
                <a:solidFill>
                  <a:srgbClr val="150118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津津有味  读万卷书  行万里路</a:t>
            </a:r>
            <a:endParaRPr lang="en-US" altLang="zh-CN" sz="2800" b="1" dirty="0">
              <a:solidFill>
                <a:srgbClr val="150118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ts val="5000"/>
              </a:lnSpc>
            </a:pPr>
            <a:r>
              <a:rPr lang="zh-CN" altLang="en-US" sz="2800" b="1" dirty="0">
                <a:solidFill>
                  <a:srgbClr val="150118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博闻强识  博学多才  满腹经纶</a:t>
            </a:r>
            <a:endParaRPr lang="en-US" altLang="zh-CN" sz="2800" b="1" dirty="0">
              <a:solidFill>
                <a:srgbClr val="150118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5"/>
          <p:cNvSpPr txBox="1"/>
          <p:nvPr/>
        </p:nvSpPr>
        <p:spPr>
          <a:xfrm>
            <a:off x="2024037" y="1525256"/>
            <a:ext cx="670847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Bef>
                <a:spcPts val="1800"/>
              </a:spcBef>
              <a:buFont typeface="Wingdings" panose="05000000000000000000" pitchFamily="2" charset="2"/>
              <a:defRPr/>
            </a:pP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1.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课文是从哪几个方面来介绍读书的？</a:t>
            </a:r>
          </a:p>
        </p:txBody>
      </p:sp>
      <p:sp>
        <p:nvSpPr>
          <p:cNvPr id="10254" name="TextBox 13"/>
          <p:cNvSpPr txBox="1"/>
          <p:nvPr/>
        </p:nvSpPr>
        <p:spPr>
          <a:xfrm>
            <a:off x="2881290" y="2477762"/>
            <a:ext cx="528641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读书好    多读书    读好书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23748" y="667812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初读</a:t>
            </a:r>
            <a:r>
              <a:rPr lang="zh-CN" altLang="zh-CN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感知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38348" y="3430268"/>
            <a:ext cx="7739380" cy="22036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hangingPunct="1"/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2.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根据课文内容填空。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eaLnBrk="1" hangingPunct="1">
              <a:lnSpc>
                <a:spcPct val="13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课文描述了作者读书的历程，作者一开始就认为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_______________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，作者经过长时间的读书，得出还要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_________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的结论。</a:t>
            </a:r>
            <a:endParaRPr lang="zh-CN" altLang="en-US" sz="2800" b="1" u="sng" dirty="0">
              <a:latin typeface="楷体_GB2312" panose="02010609030101010101" charset="-122"/>
              <a:ea typeface="楷体_GB2312" panose="02010609030101010101" charset="-122"/>
              <a:cs typeface="+mn-ea"/>
              <a:sym typeface="+mn-ea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3817127" y="5002564"/>
            <a:ext cx="142876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读好书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3138466" y="4335809"/>
            <a:ext cx="2786082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读书好、多读书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254" grpId="0" bldLvl="0" animBg="1"/>
      <p:bldP spid="4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24166" y="1428736"/>
            <a:ext cx="6072230" cy="267765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芙蓉楼送辛渐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作者：王昌龄 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唐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寒雨连江夜入吴，平明送客楚山孤。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洛阳亲友如相问，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一片冰心在玉壶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65328" y="662097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段落划分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238348" y="1523990"/>
            <a:ext cx="7858180" cy="345325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第一部分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(1)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总说。突出作者对读书感受。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第二部分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(2—8)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以自己幼时的经历谈“读书好，多读书” 。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第三部分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(9—10)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侧重谈“读好书” 。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/>
            </a:r>
            <a:b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第四部分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(11—12)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概括全文主要内容：“读书好，多读书，读好书。”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7" name="TextBox 1"/>
          <p:cNvSpPr txBox="1"/>
          <p:nvPr/>
        </p:nvSpPr>
        <p:spPr>
          <a:xfrm>
            <a:off x="2309786" y="1280059"/>
            <a:ext cx="6572296" cy="738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     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cs typeface="+mn-ea"/>
              </a:rPr>
              <a:t> </a:t>
            </a:r>
            <a:r>
              <a:rPr lang="zh-CN" altLang="en-US" sz="2800" b="1" dirty="0">
                <a:latin typeface="+mn-ea"/>
                <a:cs typeface="+mn-ea"/>
              </a:rPr>
              <a:t>默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读课文，本文的作者是怎样读书的？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40893" y="623575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课文解读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952860" y="3619501"/>
            <a:ext cx="4929222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一谈到读书，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我的话就多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881159" y="2381247"/>
            <a:ext cx="2500330" cy="95250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总领全文</a:t>
            </a:r>
          </a:p>
        </p:txBody>
      </p:sp>
      <p:sp>
        <p:nvSpPr>
          <p:cNvPr id="9" name="圆角矩形标注 8"/>
          <p:cNvSpPr/>
          <p:nvPr/>
        </p:nvSpPr>
        <p:spPr>
          <a:xfrm>
            <a:off x="2666977" y="4857764"/>
            <a:ext cx="6715172" cy="952507"/>
          </a:xfrm>
          <a:prstGeom prst="wedgeRoundRectCallout">
            <a:avLst>
              <a:gd name="adj1" fmla="val 19632"/>
              <a:gd name="adj2" fmla="val -937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作者对读书究竟说了些什么啊，以此展开课文。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095736" y="4286260"/>
            <a:ext cx="4143404" cy="2117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" grpId="0"/>
      <p:bldP spid="4" grpId="0"/>
      <p:bldP spid="8" grpId="0" bldLvl="0" animBg="1"/>
      <p:bldP spid="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矩形 4"/>
          <p:cNvSpPr/>
          <p:nvPr/>
        </p:nvSpPr>
        <p:spPr>
          <a:xfrm>
            <a:off x="2309786" y="2095494"/>
            <a:ext cx="7500990" cy="216059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我会认字后不到几年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，就开始读书。倒不是四岁时读母亲教给我的国文教科书，而是七岁时开始自己读“话说天下大势，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分久必合，合久必分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......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三国演义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98678" y="706124"/>
            <a:ext cx="2211374" cy="91311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读书好</a:t>
            </a:r>
          </a:p>
        </p:txBody>
      </p:sp>
      <p:sp>
        <p:nvSpPr>
          <p:cNvPr id="9" name="上箭头标注 8"/>
          <p:cNvSpPr/>
          <p:nvPr/>
        </p:nvSpPr>
        <p:spPr>
          <a:xfrm>
            <a:off x="3524232" y="4953015"/>
            <a:ext cx="5786478" cy="1221743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介绍作者什么时候读书，读的什么书。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6" grpId="0" bldLvl="0" animBg="1"/>
      <p:bldP spid="9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4"/>
          <p:cNvSpPr/>
          <p:nvPr/>
        </p:nvSpPr>
        <p:spPr>
          <a:xfrm>
            <a:off x="2024035" y="1523987"/>
            <a:ext cx="8064530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那时，我的舅父杨子敬先生每天晚饭后，必给我们几个表兄妹讲一段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三国演义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，我听得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津津有味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，什么“宴桃园豪杰三结义，斩黄巾英雄首立功”，真是好听极了。但是他讲了半个钟头，就停下去干他的公事了。我只好带着对故事下文的无限期待，在母亲的催促下含泪上床。</a:t>
            </a:r>
          </a:p>
        </p:txBody>
      </p:sp>
      <p:sp>
        <p:nvSpPr>
          <p:cNvPr id="7" name="上箭头标注 6"/>
          <p:cNvSpPr/>
          <p:nvPr/>
        </p:nvSpPr>
        <p:spPr>
          <a:xfrm>
            <a:off x="2151697" y="3843978"/>
            <a:ext cx="7888605" cy="200026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sz="1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这段话告诉我们，作者为什么这么想看书，是谁将她带进了读书的世界啊。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5738811" y="380983"/>
            <a:ext cx="2714644" cy="762005"/>
          </a:xfrm>
          <a:prstGeom prst="wedgeRoundRectCallout">
            <a:avLst>
              <a:gd name="adj1" fmla="val 38233"/>
              <a:gd name="adj2" fmla="val 14046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近义词：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有滋有味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7" grpId="0" bldLvl="0" animBg="1"/>
      <p:bldP spid="15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24034" y="1333485"/>
            <a:ext cx="8278812" cy="267765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此后，我决定咬了牙拿起本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三国演义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自己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一知半解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地读了起来，居然越看越明白。虽然字音都读得不对，比如说把“凯”念作“岂”，把“诸”念作“者”之类，因为只学过那个字的一半。</a:t>
            </a:r>
          </a:p>
        </p:txBody>
      </p:sp>
      <p:sp>
        <p:nvSpPr>
          <p:cNvPr id="3" name="椭圆形标注 2"/>
          <p:cNvSpPr/>
          <p:nvPr/>
        </p:nvSpPr>
        <p:spPr>
          <a:xfrm>
            <a:off x="3381356" y="5055239"/>
            <a:ext cx="6215106" cy="1517037"/>
          </a:xfrm>
          <a:prstGeom prst="wedgeEllipseCallout">
            <a:avLst>
              <a:gd name="adj1" fmla="val 3406"/>
              <a:gd name="adj2" fmla="val -655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记叙：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描写了作者自己尝试阅读第一本对她而言很难的书（读半边可以看出）。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3881422" y="380979"/>
            <a:ext cx="2857488" cy="857256"/>
          </a:xfrm>
          <a:prstGeom prst="wedgeRoundRectCallout">
            <a:avLst>
              <a:gd name="adj1" fmla="val -43015"/>
              <a:gd name="adj2" fmla="val 9816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意思是：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不能完全理解。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4"/>
          <p:cNvSpPr/>
          <p:nvPr/>
        </p:nvSpPr>
        <p:spPr>
          <a:xfrm>
            <a:off x="2024035" y="1904992"/>
            <a:ext cx="8064530" cy="216059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我第一次读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三国演义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，读到关羽死了，哭了一场，便把书丢下了。第二次再读时，到诸葛亮死了，又哭了一场，又把书丢下了。后来忘了是什么时候才把全书读到“分久必合”的结局。</a:t>
            </a:r>
          </a:p>
        </p:txBody>
      </p:sp>
      <p:sp>
        <p:nvSpPr>
          <p:cNvPr id="7" name="上箭头标注 6"/>
          <p:cNvSpPr/>
          <p:nvPr/>
        </p:nvSpPr>
        <p:spPr>
          <a:xfrm>
            <a:off x="2166913" y="4476757"/>
            <a:ext cx="7888605" cy="1714512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sz="1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这句话运用了</a:t>
            </a:r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的方式，介绍了作者读书的过程。</a:t>
            </a:r>
          </a:p>
        </p:txBody>
      </p:sp>
      <p:sp>
        <p:nvSpPr>
          <p:cNvPr id="8" name="矩形 7"/>
          <p:cNvSpPr/>
          <p:nvPr/>
        </p:nvSpPr>
        <p:spPr>
          <a:xfrm>
            <a:off x="3865334" y="5334013"/>
            <a:ext cx="15001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j-ea"/>
                <a:ea typeface="+mj-ea"/>
              </a:rPr>
              <a:t>层层深入</a:t>
            </a:r>
          </a:p>
        </p:txBody>
      </p:sp>
      <p:sp>
        <p:nvSpPr>
          <p:cNvPr id="6" name="椭圆 5"/>
          <p:cNvSpPr/>
          <p:nvPr/>
        </p:nvSpPr>
        <p:spPr>
          <a:xfrm>
            <a:off x="2098678" y="706124"/>
            <a:ext cx="2211374" cy="91311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多读书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7" grpId="0" bldLvl="0" animBg="1"/>
      <p:bldP spid="8" grpId="0"/>
      <p:bldP spid="6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://img6.makepolo.net/images/formals/img/product/111/708/d35f6c3c1a79f3424c50d130bab646a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95472" y="1142988"/>
            <a:ext cx="8143932" cy="240065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因为看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三国演义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引起了我对章回小说的兴趣，对于那部述说“官迫民反”的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水浒传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尤其欣赏。那部书里着力描写的人物，如林冲、武松、鲁智深等人，都有其极生动的性格，虽然因为作者要凑成三十六天罡七十二地煞，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勉勉强强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地凑满了一百零八人的数目，我觉得比没有人物个性的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荡寇志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要强多了。</a:t>
            </a:r>
          </a:p>
        </p:txBody>
      </p:sp>
      <p:sp>
        <p:nvSpPr>
          <p:cNvPr id="3" name="椭圆形标注 2"/>
          <p:cNvSpPr/>
          <p:nvPr/>
        </p:nvSpPr>
        <p:spPr>
          <a:xfrm>
            <a:off x="5381556" y="5048265"/>
            <a:ext cx="5286444" cy="1524011"/>
          </a:xfrm>
          <a:prstGeom prst="wedgeEllipseCallout">
            <a:avLst>
              <a:gd name="adj1" fmla="val -21000"/>
              <a:gd name="adj2" fmla="val -639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读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水浒传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：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体现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了作者对读书有很大的兴趣。</a:t>
            </a:r>
          </a:p>
        </p:txBody>
      </p:sp>
      <p:sp>
        <p:nvSpPr>
          <p:cNvPr id="4" name="圆角矩形标注 3"/>
          <p:cNvSpPr/>
          <p:nvPr/>
        </p:nvSpPr>
        <p:spPr>
          <a:xfrm>
            <a:off x="2095473" y="5810271"/>
            <a:ext cx="3071834" cy="666755"/>
          </a:xfrm>
          <a:prstGeom prst="wedgeRoundRectCallout">
            <a:avLst>
              <a:gd name="adj1" fmla="val -19899"/>
              <a:gd name="adj2" fmla="val -1067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近义词：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凑凑合合。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age1.suning.cn/b2c/catentries/000000000126221697_1_800x80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2927" y="476229"/>
            <a:ext cx="3286148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24034" y="2000244"/>
            <a:ext cx="8278812" cy="3323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红楼梦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是我在十二三岁时看的，起初我对它的兴趣并不大贾宝玉的女声女气，林黛玉的哭哭啼啼都使我厌烦。还是到了中年以后再拿起这部书看时，才尝到“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满纸荒唐言，一把辛酸泪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"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所包含的一个家庭兴亡盛衰的滋味。</a:t>
            </a:r>
          </a:p>
        </p:txBody>
      </p:sp>
      <p:sp>
        <p:nvSpPr>
          <p:cNvPr id="3" name="椭圆形标注 2"/>
          <p:cNvSpPr/>
          <p:nvPr/>
        </p:nvSpPr>
        <p:spPr>
          <a:xfrm>
            <a:off x="3809985" y="285732"/>
            <a:ext cx="5214974" cy="1802765"/>
          </a:xfrm>
          <a:prstGeom prst="wedgeEllipseCallout">
            <a:avLst>
              <a:gd name="adj1" fmla="val -50918"/>
              <a:gd name="adj2" fmla="val 452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对比：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将读</a:t>
            </a:r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红楼梦</a:t>
            </a:r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》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的感受阐述出来，从小到大的想法是不一致的。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"/>
          <p:cNvGrpSpPr/>
          <p:nvPr/>
        </p:nvGrpSpPr>
        <p:grpSpPr>
          <a:xfrm>
            <a:off x="1946077" y="660828"/>
            <a:ext cx="2639899" cy="767023"/>
            <a:chOff x="-166007" y="-113731"/>
            <a:chExt cx="2639899" cy="768533"/>
          </a:xfrm>
        </p:grpSpPr>
        <p:sp>
          <p:nvSpPr>
            <p:cNvPr id="5236" name="文本框 13"/>
            <p:cNvSpPr txBox="1"/>
            <p:nvPr/>
          </p:nvSpPr>
          <p:spPr>
            <a:xfrm>
              <a:off x="-166007" y="-113731"/>
              <a:ext cx="2234565" cy="6476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u="dbl" dirty="0">
                  <a:solidFill>
                    <a:srgbClr val="92D05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作者简介</a:t>
              </a: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2105319" y="434013"/>
              <a:ext cx="368573" cy="220789"/>
              <a:chOff x="2511" y="1362"/>
              <a:chExt cx="539" cy="322"/>
            </a:xfrm>
          </p:grpSpPr>
          <p:sp>
            <p:nvSpPr>
              <p:cNvPr id="19" name="Freeform 8"/>
              <p:cNvSpPr/>
              <p:nvPr/>
            </p:nvSpPr>
            <p:spPr bwMode="auto">
              <a:xfrm>
                <a:off x="2954" y="1362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200"/>
              </a:p>
            </p:txBody>
          </p:sp>
          <p:sp>
            <p:nvSpPr>
              <p:cNvPr id="20" name="Freeform 9"/>
              <p:cNvSpPr/>
              <p:nvPr/>
            </p:nvSpPr>
            <p:spPr bwMode="auto">
              <a:xfrm>
                <a:off x="2943" y="149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200"/>
              </a:p>
            </p:txBody>
          </p:sp>
          <p:sp>
            <p:nvSpPr>
              <p:cNvPr id="21" name="Freeform 10"/>
              <p:cNvSpPr>
                <a:spLocks noEditPoints="1"/>
              </p:cNvSpPr>
              <p:nvPr/>
            </p:nvSpPr>
            <p:spPr bwMode="auto">
              <a:xfrm>
                <a:off x="2511" y="1362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200"/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2238347" y="1428740"/>
            <a:ext cx="7731275" cy="33239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冰心（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1900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年－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1999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年）原名谢婉莹，中国诗人，儿童文学作家，散文家。笔名冰心取自“一片冰心在玉壶”。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1919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年冰心发表了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二十一日听审的感想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两个家庭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1923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年开始陆续发表总名为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寄小读者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的通讯散文。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AutoShape 6" descr="http://img1.gtimg.com/cul/pics/hv1/75/188/1820/118393515.jpg"/>
          <p:cNvSpPr>
            <a:spLocks noChangeAspect="1" noChangeArrowheads="1"/>
          </p:cNvSpPr>
          <p:nvPr/>
        </p:nvSpPr>
        <p:spPr bwMode="auto">
          <a:xfrm>
            <a:off x="1587500" y="-182033"/>
            <a:ext cx="304800" cy="406400"/>
          </a:xfrm>
          <a:prstGeom prst="rect">
            <a:avLst/>
          </a:prstGeom>
          <a:noFill/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pic>
        <p:nvPicPr>
          <p:cNvPr id="19463" name="Picture 7" descr="C:\Users\Administrator\Desktop\b43d9af94aeb5755bab7b602eb86a116_1183935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0050" y="380983"/>
            <a:ext cx="3286148" cy="59055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24034" y="1562084"/>
            <a:ext cx="8278812" cy="267765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总而言之，统而言之，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我这一辈子读到的中外文艺作品不能算太少。我永远感到读书是我生命中最大的快乐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从读书中我还得到了做人处世要独立思考的大道理，这都是从修身课本中得不到的。</a:t>
            </a:r>
          </a:p>
        </p:txBody>
      </p:sp>
      <p:sp>
        <p:nvSpPr>
          <p:cNvPr id="3" name="椭圆形标注 2"/>
          <p:cNvSpPr/>
          <p:nvPr/>
        </p:nvSpPr>
        <p:spPr>
          <a:xfrm>
            <a:off x="5881687" y="4953015"/>
            <a:ext cx="3714776" cy="1421787"/>
          </a:xfrm>
          <a:prstGeom prst="wedgeEllipseCallout">
            <a:avLst>
              <a:gd name="adj1" fmla="val -17165"/>
              <a:gd name="adj2" fmla="val -573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记叙：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说出读书带给作者的好处。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3309918" y="380979"/>
            <a:ext cx="2857488" cy="857256"/>
          </a:xfrm>
          <a:prstGeom prst="wedgeRoundRectCallout">
            <a:avLst>
              <a:gd name="adj1" fmla="val -11015"/>
              <a:gd name="adj2" fmla="val 8345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近义词：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言而总之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4"/>
          <p:cNvSpPr/>
          <p:nvPr/>
        </p:nvSpPr>
        <p:spPr>
          <a:xfrm>
            <a:off x="2238348" y="1714491"/>
            <a:ext cx="8064530" cy="216059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我自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1980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年到日本访问回来后，即因腿伤闭门不出，“行万里路”做不到了，“读万卷书”便是我唯一的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消遗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。我每天都会得到许多书刊，知道了许多事情，也认识了许多人物。</a:t>
            </a:r>
          </a:p>
        </p:txBody>
      </p:sp>
      <p:sp>
        <p:nvSpPr>
          <p:cNvPr id="7" name="上箭头标注 6"/>
          <p:cNvSpPr/>
          <p:nvPr/>
        </p:nvSpPr>
        <p:spPr>
          <a:xfrm>
            <a:off x="2452665" y="4381511"/>
            <a:ext cx="7888605" cy="2095515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sz="1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这段话告诉我们作者会读更多的书，她要告诉我们读哪些书。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4667241" y="666735"/>
            <a:ext cx="2428892" cy="762005"/>
          </a:xfrm>
          <a:prstGeom prst="wedgeRoundRectCallout">
            <a:avLst>
              <a:gd name="adj1" fmla="val -37232"/>
              <a:gd name="adj2" fmla="val 852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近义词：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消闲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098678" y="706124"/>
            <a:ext cx="2211374" cy="91311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读好书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7" grpId="0" bldLvl="0" animBg="1"/>
      <p:bldP spid="15" grpId="0" bldLvl="0" animBg="1"/>
      <p:bldP spid="9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95472" y="1333485"/>
            <a:ext cx="8143932" cy="26776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同时，书看多了，我也会挑选、比较。比如说看了精彩的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西游记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就会丢下烦琐的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封神榜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，看了人物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栩栩如生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水浒传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就不会看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索然无味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荡寇志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，等等。</a:t>
            </a:r>
          </a:p>
        </p:txBody>
      </p:sp>
      <p:sp>
        <p:nvSpPr>
          <p:cNvPr id="3" name="椭圆形标注 2"/>
          <p:cNvSpPr/>
          <p:nvPr/>
        </p:nvSpPr>
        <p:spPr>
          <a:xfrm>
            <a:off x="5953124" y="4572008"/>
            <a:ext cx="4071966" cy="1714512"/>
          </a:xfrm>
          <a:prstGeom prst="wedgeEllipseCallout">
            <a:avLst>
              <a:gd name="adj1" fmla="val -5492"/>
              <a:gd name="adj2" fmla="val -924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对比：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通过对书的对比，告诉我们要读好书。</a:t>
            </a:r>
          </a:p>
        </p:txBody>
      </p:sp>
      <p:sp>
        <p:nvSpPr>
          <p:cNvPr id="4" name="圆角矩形标注 3"/>
          <p:cNvSpPr/>
          <p:nvPr/>
        </p:nvSpPr>
        <p:spPr>
          <a:xfrm>
            <a:off x="2095472" y="5048261"/>
            <a:ext cx="2857488" cy="857256"/>
          </a:xfrm>
          <a:prstGeom prst="wedgeRoundRectCallout">
            <a:avLst>
              <a:gd name="adj1" fmla="val 20985"/>
              <a:gd name="adj2" fmla="val -1274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近义词：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活灵活现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http://image1.suning.cn/b2c/catentries/000000000141432245_1_600x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480" y="761981"/>
            <a:ext cx="5715000" cy="5429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/>
          <p:nvPr/>
        </p:nvSpPr>
        <p:spPr>
          <a:xfrm>
            <a:off x="2452662" y="2095491"/>
            <a:ext cx="7429552" cy="286232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</a:rPr>
              <a:t>    和蜂鸟相比，啄木鸟的个头就大多了，啄木鸟不但在体型上比蜂鸟占据优势，在养儿育女方面也比蜂鸟得到的益处多。蜂鸟每天不辞辛苦，也最多只能喂抱</a:t>
            </a:r>
            <a:r>
              <a:rPr lang="en-US" altLang="zh-CN" sz="2400" b="1" dirty="0">
                <a:latin typeface="楷体_GB2312" panose="02010609030101010101" charset="-122"/>
                <a:ea typeface="楷体_GB2312" panose="02010609030101010101" charset="-122"/>
              </a:rPr>
              <a:t>2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</a:rPr>
              <a:t>只雏鸟，而啄木鸟只需要用它那斧锯般的嘴在树木之间啄来啄去，就可以轻而易举的得到食物了。</a:t>
            </a:r>
          </a:p>
        </p:txBody>
      </p:sp>
      <p:sp>
        <p:nvSpPr>
          <p:cNvPr id="18438" name="矩形 2"/>
          <p:cNvSpPr/>
          <p:nvPr/>
        </p:nvSpPr>
        <p:spPr>
          <a:xfrm>
            <a:off x="2666977" y="857233"/>
            <a:ext cx="7037504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请同学们想想这个句子的特点，仿写一个。</a:t>
            </a:r>
          </a:p>
        </p:txBody>
      </p:sp>
      <p:sp>
        <p:nvSpPr>
          <p:cNvPr id="5" name="矩形 4"/>
          <p:cNvSpPr/>
          <p:nvPr/>
        </p:nvSpPr>
        <p:spPr>
          <a:xfrm>
            <a:off x="2452662" y="2095495"/>
            <a:ext cx="7500990" cy="3810027"/>
          </a:xfrm>
          <a:prstGeom prst="rect">
            <a:avLst/>
          </a:prstGeom>
          <a:noFill/>
          <a:ln w="5715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4"/>
          <p:cNvSpPr/>
          <p:nvPr/>
        </p:nvSpPr>
        <p:spPr>
          <a:xfrm>
            <a:off x="2166910" y="1333486"/>
            <a:ext cx="8072494" cy="26776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对于现代的文艺作品，那些写得朦朦胧胧的，堆砌了许多华丽词句的，无病而呻、自作多情的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风花雪月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的文字，我一看就从脑中抹去，但是那些满带着真情实感、十分质朴浅显的篇章，哪怕只有几百上千字，也往往使我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心动神移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，不能自己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上箭头标注 6"/>
          <p:cNvSpPr/>
          <p:nvPr/>
        </p:nvSpPr>
        <p:spPr>
          <a:xfrm>
            <a:off x="2166910" y="4572012"/>
            <a:ext cx="8072494" cy="1905013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sz="1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这句话运用了</a:t>
            </a:r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的手法，详细地介绍了哪些书作者不会读，哪些书让作者心动。</a:t>
            </a:r>
          </a:p>
        </p:txBody>
      </p:sp>
      <p:sp>
        <p:nvSpPr>
          <p:cNvPr id="8" name="矩形 7"/>
          <p:cNvSpPr/>
          <p:nvPr/>
        </p:nvSpPr>
        <p:spPr>
          <a:xfrm>
            <a:off x="3798081" y="5297789"/>
            <a:ext cx="1023938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j-ea"/>
                <a:ea typeface="+mj-ea"/>
              </a:rPr>
              <a:t>对比</a:t>
            </a:r>
          </a:p>
        </p:txBody>
      </p:sp>
      <p:sp>
        <p:nvSpPr>
          <p:cNvPr id="6" name="圆角矩形标注 5"/>
          <p:cNvSpPr/>
          <p:nvPr/>
        </p:nvSpPr>
        <p:spPr>
          <a:xfrm>
            <a:off x="2881291" y="380979"/>
            <a:ext cx="4786346" cy="857256"/>
          </a:xfrm>
          <a:prstGeom prst="wedgeRoundRectCallout">
            <a:avLst>
              <a:gd name="adj1" fmla="val -38938"/>
              <a:gd name="adj2" fmla="val 7854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词语积累：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活泼可爱（并列意义）</a:t>
            </a:r>
            <a:endParaRPr lang="zh-CN" altLang="en-US" sz="20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7" grpId="0" bldLvl="0" animBg="1"/>
      <p:bldP spid="8" grpId="0"/>
      <p:bldP spid="6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24034" y="1333485"/>
            <a:ext cx="8278812" cy="230832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书看多了，从中也得到了一个体会，物怕比，人怕比，书也怕比，“不比不知道，一比吓一跳”。</a:t>
            </a:r>
          </a:p>
        </p:txBody>
      </p:sp>
      <p:sp>
        <p:nvSpPr>
          <p:cNvPr id="3" name="椭圆形标注 2"/>
          <p:cNvSpPr/>
          <p:nvPr/>
        </p:nvSpPr>
        <p:spPr>
          <a:xfrm>
            <a:off x="3024166" y="4000504"/>
            <a:ext cx="5786478" cy="1714512"/>
          </a:xfrm>
          <a:prstGeom prst="wedgeEllipseCallout">
            <a:avLst>
              <a:gd name="adj1" fmla="val -350"/>
              <a:gd name="adj2" fmla="val -783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作比较：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告诫我们要读好书。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/>
          <p:nvPr/>
        </p:nvSpPr>
        <p:spPr>
          <a:xfrm>
            <a:off x="2305687" y="2409817"/>
            <a:ext cx="8135938" cy="265303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因此，某年的六一国际儿童节，有个儿童刊物要我给儿童写几句指导读书的话，我只写了九个字，就是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读书好，多读书，读好书。</a:t>
            </a:r>
          </a:p>
        </p:txBody>
      </p:sp>
      <p:sp>
        <p:nvSpPr>
          <p:cNvPr id="7" name="矩形 6"/>
          <p:cNvSpPr/>
          <p:nvPr/>
        </p:nvSpPr>
        <p:spPr>
          <a:xfrm>
            <a:off x="2305690" y="4456437"/>
            <a:ext cx="7922895" cy="6832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200" b="1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endParaRPr lang="zh-CN" altLang="en-US" sz="3200" b="1" dirty="0">
              <a:solidFill>
                <a:srgbClr val="92D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738285" y="857232"/>
            <a:ext cx="2436495" cy="6477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总结全文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381357" y="5143516"/>
            <a:ext cx="4000528" cy="2117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6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381224" y="3714752"/>
            <a:ext cx="7858180" cy="928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40000"/>
              </a:lnSpc>
            </a:pPr>
            <a:r>
              <a:rPr lang="en-US" altLang="zh-CN" b="1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以作者总结读书的经验结尾，照应开头，深化主题。</a:t>
            </a:r>
            <a:endParaRPr lang="zh-CN" altLang="en-US" sz="3600" b="1" i="1" dirty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52797" y="1809743"/>
            <a:ext cx="5540299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思考：这样结尾有什么好处？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6" name="组合 1"/>
          <p:cNvGrpSpPr/>
          <p:nvPr/>
        </p:nvGrpSpPr>
        <p:grpSpPr>
          <a:xfrm>
            <a:off x="1914962" y="600714"/>
            <a:ext cx="2234565" cy="707886"/>
            <a:chOff x="340723" y="27943"/>
            <a:chExt cx="2234565" cy="709280"/>
          </a:xfrm>
        </p:grpSpPr>
        <p:sp>
          <p:nvSpPr>
            <p:cNvPr id="5236" name="文本框 13"/>
            <p:cNvSpPr txBox="1"/>
            <p:nvPr/>
          </p:nvSpPr>
          <p:spPr>
            <a:xfrm>
              <a:off x="340723" y="27943"/>
              <a:ext cx="2234565" cy="709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000" b="1" u="dbl" dirty="0">
                  <a:solidFill>
                    <a:srgbClr val="92D05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助读资料</a:t>
              </a:r>
            </a:p>
          </p:txBody>
        </p:sp>
        <p:grpSp>
          <p:nvGrpSpPr>
            <p:cNvPr id="5238" name="Group 4"/>
            <p:cNvGrpSpPr>
              <a:grpSpLocks noChangeAspect="1"/>
            </p:cNvGrpSpPr>
            <p:nvPr/>
          </p:nvGrpSpPr>
          <p:grpSpPr>
            <a:xfrm>
              <a:off x="2105319" y="434013"/>
              <a:ext cx="368573" cy="220789"/>
              <a:chOff x="2511" y="1362"/>
              <a:chExt cx="539" cy="322"/>
            </a:xfrm>
          </p:grpSpPr>
          <p:sp>
            <p:nvSpPr>
              <p:cNvPr id="19" name="Freeform 8"/>
              <p:cNvSpPr/>
              <p:nvPr/>
            </p:nvSpPr>
            <p:spPr bwMode="auto">
              <a:xfrm>
                <a:off x="2954" y="1362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400"/>
              </a:p>
            </p:txBody>
          </p:sp>
          <p:sp>
            <p:nvSpPr>
              <p:cNvPr id="20" name="Freeform 9"/>
              <p:cNvSpPr/>
              <p:nvPr/>
            </p:nvSpPr>
            <p:spPr bwMode="auto">
              <a:xfrm>
                <a:off x="2943" y="149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400"/>
              </a:p>
            </p:txBody>
          </p:sp>
          <p:sp>
            <p:nvSpPr>
              <p:cNvPr id="21" name="Freeform 10"/>
              <p:cNvSpPr>
                <a:spLocks noEditPoints="1"/>
              </p:cNvSpPr>
              <p:nvPr/>
            </p:nvSpPr>
            <p:spPr bwMode="auto">
              <a:xfrm>
                <a:off x="2511" y="1362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400"/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2238352" y="2190741"/>
            <a:ext cx="7658735" cy="378565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三国演义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是中国古典四大名著之一，是中国第一部长篇章回体历史演义小说，全名为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三国志通俗演义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》(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又称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三国志演义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》)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，作者是元末明初的著名小说家罗贯中。</a:t>
            </a:r>
          </a:p>
        </p:txBody>
      </p:sp>
      <p:sp>
        <p:nvSpPr>
          <p:cNvPr id="4" name="云形标注 3"/>
          <p:cNvSpPr/>
          <p:nvPr/>
        </p:nvSpPr>
        <p:spPr>
          <a:xfrm>
            <a:off x="5453058" y="571484"/>
            <a:ext cx="3920490" cy="1495425"/>
          </a:xfrm>
          <a:prstGeom prst="cloud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r>
              <a:rPr lang="en-US" altLang="zh-CN" sz="2400" b="1" dirty="0">
                <a:solidFill>
                  <a:schemeClr val="tx1"/>
                </a:solidFill>
                <a:latin typeface="汉仪旗黑-55" panose="00020600040101010101" charset="-122"/>
                <a:ea typeface="汉仪旗黑-55" panose="00020600040101010101" charset="-122"/>
                <a:sym typeface="+mn-ea"/>
              </a:rPr>
              <a:t>   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同学们，你们知道关于四大名著的知识吗？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ldLvl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newxue.com/images/beishida/201150060414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5736" y="761985"/>
            <a:ext cx="3571900" cy="5238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5184" y="1427480"/>
            <a:ext cx="8306435" cy="48666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986918" y="647703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板书设计</a:t>
            </a:r>
          </a:p>
        </p:txBody>
      </p:sp>
      <p:sp>
        <p:nvSpPr>
          <p:cNvPr id="16" name="左大括号 15"/>
          <p:cNvSpPr/>
          <p:nvPr/>
        </p:nvSpPr>
        <p:spPr>
          <a:xfrm>
            <a:off x="3309919" y="2095495"/>
            <a:ext cx="285752" cy="3333773"/>
          </a:xfrm>
          <a:prstGeom prst="leftBrace">
            <a:avLst>
              <a:gd name="adj1" fmla="val 79956"/>
              <a:gd name="adj2" fmla="val 50000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600"/>
          </a:p>
        </p:txBody>
      </p:sp>
      <p:sp>
        <p:nvSpPr>
          <p:cNvPr id="18" name="左大括号 17"/>
          <p:cNvSpPr/>
          <p:nvPr/>
        </p:nvSpPr>
        <p:spPr>
          <a:xfrm flipH="1">
            <a:off x="8667768" y="2190741"/>
            <a:ext cx="214314" cy="3143272"/>
          </a:xfrm>
          <a:prstGeom prst="leftBrace">
            <a:avLst>
              <a:gd name="adj1" fmla="val 88163"/>
              <a:gd name="adj2" fmla="val 50000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60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2666979" y="2666996"/>
            <a:ext cx="615553" cy="11551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忆读书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3667108" y="1619238"/>
            <a:ext cx="3429024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能够获得很美的享受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7167570" y="1619238"/>
            <a:ext cx="1285884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读书好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667108" y="3143249"/>
            <a:ext cx="3357586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能够对写作有好处</a:t>
            </a: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3667108" y="4762510"/>
            <a:ext cx="3429024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有助于提高人的品德</a:t>
            </a: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7167570" y="3143249"/>
            <a:ext cx="1285884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多读书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167571" y="4667260"/>
            <a:ext cx="1357322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读好书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8882085" y="2857496"/>
            <a:ext cx="615553" cy="1509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用心读书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8" grpId="0" bldLvl="0" animBg="1"/>
      <p:bldP spid="19" grpId="0" autoUpdateAnimBg="0"/>
      <p:bldP spid="20" grpId="0"/>
      <p:bldP spid="21" grpId="0"/>
      <p:bldP spid="22" grpId="0"/>
      <p:bldP spid="23" grpId="0"/>
      <p:bldP spid="24" grpId="0"/>
      <p:bldP spid="25" grpId="0"/>
      <p:bldP spid="26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1"/>
          <p:cNvSpPr/>
          <p:nvPr/>
        </p:nvSpPr>
        <p:spPr>
          <a:xfrm>
            <a:off x="3850352" y="1457309"/>
            <a:ext cx="4197350" cy="73866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学习运用记叙的写作手法</a:t>
            </a:r>
          </a:p>
        </p:txBody>
      </p:sp>
      <p:sp>
        <p:nvSpPr>
          <p:cNvPr id="6" name="矩形 5"/>
          <p:cNvSpPr/>
          <p:nvPr/>
        </p:nvSpPr>
        <p:spPr>
          <a:xfrm>
            <a:off x="1881158" y="2505065"/>
            <a:ext cx="8358246" cy="12926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536575">
              <a:lnSpc>
                <a:spcPct val="130000"/>
              </a:lnSpc>
            </a:pPr>
            <a:r>
              <a:rPr lang="zh-CN" altLang="en-US" sz="20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【记叙】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“我自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1986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年到日本访问回来后，即因伤腿闭门不出，“行万里路”做不到了，“读万卷书”更是我唯一的消遣。”</a:t>
            </a:r>
            <a:r>
              <a:rPr lang="zh-CN" altLang="en-US" sz="20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本文就是冰心直接以记叙的方介绍自己的读书经历。</a:t>
            </a:r>
            <a:endParaRPr lang="zh-CN" altLang="en-US" sz="2000" b="1" dirty="0">
              <a:solidFill>
                <a:srgbClr val="00B0F0"/>
              </a:solidFill>
              <a:latin typeface="黑体" panose="02010609060101010101" pitchFamily="2" charset="-122"/>
              <a:ea typeface="黑体" panose="02010609060101010101" pitchFamily="2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2017802" y="643978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写作手法</a:t>
            </a:r>
          </a:p>
        </p:txBody>
      </p:sp>
      <p:sp>
        <p:nvSpPr>
          <p:cNvPr id="10" name="矩形 9"/>
          <p:cNvSpPr/>
          <p:nvPr/>
        </p:nvSpPr>
        <p:spPr>
          <a:xfrm>
            <a:off x="2095472" y="4381510"/>
            <a:ext cx="7929618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【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举例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】那些日子，充满了玩的快乐。无论在学校还是在家门前的院子里，我的小朋友总是一呼百应。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/>
      <p:bldP spid="10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33847" y="689402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拓展延伸</a:t>
            </a:r>
          </a:p>
        </p:txBody>
      </p:sp>
      <p:sp>
        <p:nvSpPr>
          <p:cNvPr id="27652" name="TextBox 3"/>
          <p:cNvSpPr txBox="1"/>
          <p:nvPr/>
        </p:nvSpPr>
        <p:spPr>
          <a:xfrm>
            <a:off x="3024166" y="1238235"/>
            <a:ext cx="6429420" cy="378565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            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繁星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冰心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繁星闪烁着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b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深蓝的天空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何曾听得见他们对语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沉默中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微光里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它们深深的互相颂赞了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内容占位符 2"/>
          <p:cNvSpPr txBox="1"/>
          <p:nvPr/>
        </p:nvSpPr>
        <p:spPr>
          <a:xfrm>
            <a:off x="2024034" y="1430853"/>
            <a:ext cx="7643866" cy="7921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1. 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给下列加粗字注音。</a:t>
            </a:r>
          </a:p>
          <a:p>
            <a:pPr>
              <a:lnSpc>
                <a:spcPct val="150000"/>
              </a:lnSpc>
              <a:spcBef>
                <a:spcPts val="3000"/>
              </a:spcBef>
            </a:pP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52212" y="664849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课堂练习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095473" y="3716866"/>
            <a:ext cx="4214842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填上恰当的词语。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095473" y="4478874"/>
            <a:ext cx="7429552" cy="116955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_GB2312" panose="02010609030101010101" charset="-122"/>
                <a:ea typeface="楷体_GB2312" panose="02010609030101010101" charset="-122"/>
              </a:rPr>
              <a:t> </a:t>
            </a:r>
            <a:r>
              <a:rPr lang="en-US" sz="2800" b="1" dirty="0" err="1">
                <a:latin typeface="宋体" panose="02010600030101010101" pitchFamily="2" charset="-122"/>
              </a:rPr>
              <a:t>ji</a:t>
            </a:r>
            <a:r>
              <a:rPr lang="en-US" altLang="zh-CN" sz="2800" b="1" dirty="0" err="1">
                <a:latin typeface="宋体" panose="02010600030101010101" pitchFamily="2" charset="-122"/>
              </a:rPr>
              <a:t>à</a:t>
            </a:r>
            <a:r>
              <a:rPr lang="en-US" sz="2800" b="1" dirty="0" err="1">
                <a:latin typeface="宋体" panose="02010600030101010101" pitchFamily="2" charset="-122"/>
              </a:rPr>
              <a:t>o</a:t>
            </a:r>
            <a:r>
              <a:rPr lang="en-US" sz="2800" b="1" dirty="0">
                <a:latin typeface="宋体" panose="02010600030101010101" pitchFamily="2" charset="-122"/>
              </a:rPr>
              <a:t> </a:t>
            </a:r>
            <a:r>
              <a:rPr lang="en-US" sz="2800" b="1" dirty="0" err="1">
                <a:latin typeface="宋体" panose="02010600030101010101" pitchFamily="2" charset="-122"/>
              </a:rPr>
              <a:t>k</a:t>
            </a:r>
            <a:r>
              <a:rPr lang="en-US" altLang="zh-CN" sz="2800" b="1" dirty="0" err="1">
                <a:latin typeface="宋体" panose="02010600030101010101" pitchFamily="2" charset="-122"/>
              </a:rPr>
              <a:t>ē</a:t>
            </a:r>
            <a:r>
              <a:rPr lang="en-US" sz="2800" b="1" dirty="0">
                <a:latin typeface="宋体" panose="02010600030101010101" pitchFamily="2" charset="-122"/>
              </a:rPr>
              <a:t> </a:t>
            </a:r>
            <a:r>
              <a:rPr lang="en-US" sz="2800" b="1" dirty="0" err="1">
                <a:latin typeface="宋体" panose="02010600030101010101" pitchFamily="2" charset="-122"/>
              </a:rPr>
              <a:t>sh</a:t>
            </a:r>
            <a:r>
              <a:rPr lang="en-US" altLang="zh-CN" sz="2800" b="1" dirty="0" err="1">
                <a:latin typeface="宋体" panose="02010600030101010101" pitchFamily="2" charset="-122"/>
              </a:rPr>
              <a:t>ū</a:t>
            </a:r>
            <a:r>
              <a:rPr lang="en-US" altLang="zh-CN" sz="2800" b="1" dirty="0">
                <a:latin typeface="宋体" panose="02010600030101010101" pitchFamily="2" charset="-122"/>
              </a:rPr>
              <a:t>  </a:t>
            </a:r>
            <a:r>
              <a:rPr lang="en-US" sz="2800" b="1" dirty="0">
                <a:latin typeface="宋体" panose="02010600030101010101" pitchFamily="2" charset="-122"/>
              </a:rPr>
              <a:t> </a:t>
            </a:r>
            <a:r>
              <a:rPr lang="en-US" altLang="zh-CN" sz="2800" b="1" dirty="0" err="1">
                <a:latin typeface="宋体" panose="02010600030101010101" pitchFamily="2" charset="-122"/>
              </a:rPr>
              <a:t>qì</a:t>
            </a:r>
            <a:r>
              <a:rPr lang="en-US" altLang="zh-CN" sz="2800" b="1" dirty="0">
                <a:latin typeface="宋体" panose="02010600030101010101" pitchFamily="2" charset="-122"/>
              </a:rPr>
              <a:t> </a:t>
            </a:r>
            <a:r>
              <a:rPr lang="en-US" altLang="zh-CN" sz="2800" b="1" dirty="0" err="1">
                <a:latin typeface="宋体" panose="02010600030101010101" pitchFamily="2" charset="-122"/>
              </a:rPr>
              <a:t>fèn</a:t>
            </a:r>
            <a:r>
              <a:rPr lang="en-US" altLang="zh-CN" sz="2800" b="1" dirty="0">
                <a:latin typeface="宋体" panose="02010600030101010101" pitchFamily="2" charset="-122"/>
              </a:rPr>
              <a:t>   </a:t>
            </a:r>
            <a:r>
              <a:rPr lang="en-US" sz="2800" b="1" dirty="0" err="1">
                <a:latin typeface="宋体" panose="02010600030101010101" pitchFamily="2" charset="-122"/>
              </a:rPr>
              <a:t>y</a:t>
            </a:r>
            <a:r>
              <a:rPr lang="en-US" altLang="zh-CN" sz="2800" b="1" dirty="0" err="1">
                <a:latin typeface="宋体" panose="02010600030101010101" pitchFamily="2" charset="-122"/>
              </a:rPr>
              <a:t>ì</a:t>
            </a:r>
            <a:r>
              <a:rPr lang="en-US" sz="2800" b="1" dirty="0">
                <a:latin typeface="宋体" panose="02010600030101010101" pitchFamily="2" charset="-122"/>
              </a:rPr>
              <a:t> </a:t>
            </a:r>
            <a:r>
              <a:rPr lang="en-US" sz="2800" b="1" dirty="0" err="1">
                <a:latin typeface="宋体" panose="02010600030101010101" pitchFamily="2" charset="-122"/>
              </a:rPr>
              <a:t>zh</a:t>
            </a:r>
            <a:r>
              <a:rPr lang="en-US" altLang="zh-CN" sz="2800" b="1" dirty="0" err="1">
                <a:latin typeface="宋体" panose="02010600030101010101" pitchFamily="2" charset="-122"/>
              </a:rPr>
              <a:t>ī</a:t>
            </a:r>
            <a:r>
              <a:rPr lang="en-US" sz="2800" b="1" dirty="0">
                <a:latin typeface="宋体" panose="02010600030101010101" pitchFamily="2" charset="-122"/>
              </a:rPr>
              <a:t> </a:t>
            </a:r>
            <a:r>
              <a:rPr lang="en-US" sz="2800" b="1" dirty="0" err="1">
                <a:latin typeface="宋体" panose="02010600030101010101" pitchFamily="2" charset="-122"/>
              </a:rPr>
              <a:t>b</a:t>
            </a:r>
            <a:r>
              <a:rPr lang="en-US" altLang="zh-CN" sz="2800" b="1" dirty="0" err="1">
                <a:latin typeface="宋体" panose="02010600030101010101" pitchFamily="2" charset="-122"/>
              </a:rPr>
              <a:t>à</a:t>
            </a:r>
            <a:r>
              <a:rPr lang="en-US" sz="2800" b="1" dirty="0" err="1">
                <a:latin typeface="宋体" panose="02010600030101010101" pitchFamily="2" charset="-122"/>
              </a:rPr>
              <a:t>n</a:t>
            </a:r>
            <a:r>
              <a:rPr lang="en-US" sz="2800" b="1" dirty="0">
                <a:latin typeface="宋体" panose="02010600030101010101" pitchFamily="2" charset="-122"/>
              </a:rPr>
              <a:t> </a:t>
            </a:r>
            <a:r>
              <a:rPr lang="en-US" sz="2800" b="1" dirty="0" err="1">
                <a:latin typeface="宋体" panose="02010600030101010101" pitchFamily="2" charset="-122"/>
              </a:rPr>
              <a:t>ji</a:t>
            </a:r>
            <a:r>
              <a:rPr lang="en-US" altLang="zh-CN" sz="2800" b="1" dirty="0" err="1">
                <a:latin typeface="宋体" panose="02010600030101010101" pitchFamily="2" charset="-122"/>
              </a:rPr>
              <a:t>ě</a:t>
            </a:r>
            <a:r>
              <a:rPr lang="en-US" altLang="zh-CN" sz="2800" b="1" dirty="0">
                <a:latin typeface="宋体" panose="02010600030101010101" pitchFamily="2" charset="-122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_GB2312" panose="02010609030101010101" charset="-122"/>
                <a:ea typeface="楷体_GB2312" panose="02010609030101010101" charset="-122"/>
              </a:rPr>
              <a:t>（         ）（      ） （           ）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738418" y="5145626"/>
            <a:ext cx="1266693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教科书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953259" y="5240877"/>
            <a:ext cx="1643073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一知半解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952995" y="5145626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气氛</a:t>
            </a:r>
          </a:p>
        </p:txBody>
      </p:sp>
      <p:sp>
        <p:nvSpPr>
          <p:cNvPr id="17" name="矩形 16"/>
          <p:cNvSpPr/>
          <p:nvPr/>
        </p:nvSpPr>
        <p:spPr>
          <a:xfrm>
            <a:off x="2452663" y="2288109"/>
            <a:ext cx="66582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津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津有味（    ）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豪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杰（     ）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遣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（     ）      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刊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（     ）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38612" y="2216669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宋体" panose="02010600030101010101" pitchFamily="2" charset="-122"/>
              </a:rPr>
              <a:t>jīn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95671" y="2788173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宋体" panose="02010600030101010101" pitchFamily="2" charset="-122"/>
              </a:rPr>
              <a:t>qiǎn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24695" y="2216669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宋体" panose="02010600030101010101" pitchFamily="2" charset="-122"/>
              </a:rPr>
              <a:t>háo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24694" y="2788173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宋体" panose="02010600030101010101" pitchFamily="2" charset="-122"/>
              </a:rPr>
              <a:t>kān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/>
      <p:bldP spid="13" grpId="0"/>
      <p:bldP spid="16" grpId="0"/>
      <p:bldP spid="19" grpId="0"/>
      <p:bldP spid="20" grpId="0"/>
      <p:bldP spid="21" grpId="0"/>
      <p:bldP spid="17" grpId="0"/>
      <p:bldP spid="23" grpId="0"/>
      <p:bldP spid="24" grpId="0"/>
      <p:bldP spid="25" grpId="0"/>
      <p:bldP spid="2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内容占位符 2"/>
          <p:cNvSpPr txBox="1"/>
          <p:nvPr/>
        </p:nvSpPr>
        <p:spPr>
          <a:xfrm>
            <a:off x="2024034" y="761985"/>
            <a:ext cx="5715040" cy="7921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3.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读句子，找出错字，并改正。</a:t>
            </a: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38349" y="2000240"/>
            <a:ext cx="7786742" cy="35394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>
                <a:latin typeface="楷体_GB2312" panose="02010609030101010101" charset="-122"/>
                <a:ea typeface="楷体_GB2312" panose="02010609030101010101" charset="-122"/>
              </a:rPr>
              <a:t>（</a:t>
            </a:r>
            <a:r>
              <a:rPr lang="en-US" altLang="zh-CN" sz="2800" dirty="0">
                <a:latin typeface="楷体_GB2312" panose="02010609030101010101" charset="-122"/>
                <a:ea typeface="楷体_GB2312" panose="02010609030101010101" charset="-122"/>
              </a:rPr>
              <a:t>1</a:t>
            </a:r>
            <a:r>
              <a:rPr lang="zh-CN" altLang="en-US" sz="2800" dirty="0">
                <a:latin typeface="楷体_GB2312" panose="02010609030101010101" charset="-122"/>
                <a:ea typeface="楷体_GB2312" panose="02010609030101010101" charset="-122"/>
              </a:rPr>
              <a:t>）我只好带着对于故事下文的无限玄念，在母亲的催促下，含泪上床了。（    ）</a:t>
            </a:r>
          </a:p>
          <a:p>
            <a:pPr>
              <a:lnSpc>
                <a:spcPct val="200000"/>
              </a:lnSpc>
            </a:pPr>
            <a:r>
              <a:rPr lang="zh-CN" altLang="en-US" sz="2800" dirty="0">
                <a:latin typeface="楷体_GB2312" panose="02010609030101010101" charset="-122"/>
                <a:ea typeface="楷体_GB2312" panose="02010609030101010101" charset="-122"/>
              </a:rPr>
              <a:t>（</a:t>
            </a:r>
            <a:r>
              <a:rPr lang="en-US" altLang="zh-CN" sz="2800" dirty="0">
                <a:latin typeface="楷体_GB2312" panose="02010609030101010101" charset="-122"/>
                <a:ea typeface="楷体_GB2312" panose="02010609030101010101" charset="-122"/>
              </a:rPr>
              <a:t>2</a:t>
            </a:r>
            <a:r>
              <a:rPr lang="zh-CN" altLang="en-US" sz="2800" dirty="0">
                <a:latin typeface="楷体_GB2312" panose="02010609030101010101" charset="-122"/>
                <a:ea typeface="楷体_GB2312" panose="02010609030101010101" charset="-122"/>
              </a:rPr>
              <a:t>）起初我对它的兴趣并不大，贾宝玉的女声女气，林黛玉的哭哭啼啼，都使我厌繁。（    ）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39011" y="2952748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悬念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024961" y="4667260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厌烦</a:t>
            </a:r>
          </a:p>
        </p:txBody>
      </p:sp>
      <p:sp>
        <p:nvSpPr>
          <p:cNvPr id="7" name="文本框 12"/>
          <p:cNvSpPr txBox="1"/>
          <p:nvPr/>
        </p:nvSpPr>
        <p:spPr>
          <a:xfrm>
            <a:off x="8118810" y="2254665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玄念</a:t>
            </a:r>
          </a:p>
        </p:txBody>
      </p:sp>
      <p:sp>
        <p:nvSpPr>
          <p:cNvPr id="8" name="文本框 12"/>
          <p:cNvSpPr txBox="1"/>
          <p:nvPr/>
        </p:nvSpPr>
        <p:spPr>
          <a:xfrm>
            <a:off x="7584453" y="4762933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厌繁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12" grpId="0"/>
      <p:bldP spid="13" grpId="0"/>
      <p:bldP spid="14" grpId="0"/>
      <p:bldP spid="7" grpId="0"/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TextBox 2"/>
          <p:cNvSpPr txBox="1"/>
          <p:nvPr/>
        </p:nvSpPr>
        <p:spPr>
          <a:xfrm>
            <a:off x="1952599" y="1428736"/>
            <a:ext cx="8424863" cy="1212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2800" b="1" dirty="0">
                <a:latin typeface="宋体" panose="02010600030101010101" pitchFamily="2" charset="-122"/>
              </a:rPr>
              <a:t>用较快的速度默读课文， 说说冰心回忆了自己读书的哪些经历，她认为什么样的书才是好书。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09787" y="3429003"/>
            <a:ext cx="7786742" cy="107478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14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参考答案：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</a:t>
            </a:r>
            <a:r>
              <a:rPr lang="zh-CN" altLang="en-US" sz="2800" b="1" dirty="0">
                <a:solidFill>
                  <a:srgbClr val="15011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作者从小到大的读书经历，她认为有真情实感的，十分质朴浅显的书籍才是好书。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75818" y="591612"/>
            <a:ext cx="389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课后习题参考答案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  <p:bldP spid="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/>
          <p:nvPr/>
        </p:nvSpPr>
        <p:spPr>
          <a:xfrm>
            <a:off x="2095475" y="1047733"/>
            <a:ext cx="8208963" cy="1212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2800" b="1" dirty="0">
                <a:latin typeface="宋体" panose="02010600030101010101" pitchFamily="2" charset="-122"/>
              </a:rPr>
              <a:t>结合自己的读书经历，谈谈你对“我永远感到读书是我生命中最大的快乐”这句话的体会。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38349" y="2857499"/>
            <a:ext cx="7721600" cy="13849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参考答案：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作者认为读书能陶冶人的性情，我也是这么认为的，读书可以让自己更加的充实。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2166910" y="4572008"/>
            <a:ext cx="8143932" cy="1212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你是否赞同作者的这种读书方法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和同学讨论，说明理由。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Box 3"/>
          <p:cNvSpPr txBox="1"/>
          <p:nvPr/>
        </p:nvSpPr>
        <p:spPr>
          <a:xfrm>
            <a:off x="2104835" y="1333487"/>
            <a:ext cx="7768016" cy="201285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我决定咬了牙拿起一本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三国演义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，自己一知半解地读了起来，居然越看越明白。虽然字音都读得不对，比如说把“凯”念作“岂”，把“诸”念作“者”之类，因为只学过那个字的一半。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1952596" y="1047737"/>
            <a:ext cx="8001056" cy="2667019"/>
          </a:xfrm>
          <a:prstGeom prst="roundRect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024034" y="4095755"/>
            <a:ext cx="7929618" cy="230832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参考答案：</a:t>
            </a:r>
            <a:r>
              <a:rPr lang="zh-CN" altLang="en-US" sz="3200" b="1" dirty="0">
                <a:solidFill>
                  <a:srgbClr val="15011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赞同这种方法，虽然不是很了解所读文章具体的内容，也能够扩大阅读量，增长见识。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  <p:bldP spid="5" grpId="0" bldLvl="0" animBg="1"/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内容占位符 2"/>
          <p:cNvSpPr txBox="1"/>
          <p:nvPr/>
        </p:nvSpPr>
        <p:spPr>
          <a:xfrm>
            <a:off x="2309787" y="1714491"/>
            <a:ext cx="7786742" cy="2108269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514350" indent="-514350">
              <a:lnSpc>
                <a:spcPct val="150000"/>
              </a:lnSpc>
              <a:spcBef>
                <a:spcPts val="600"/>
              </a:spcBef>
              <a:buFont typeface="Calibri" panose="020F0502020204030204" charset="0"/>
              <a:buAutoNum type="arabicPeriod"/>
            </a:pP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</a:rPr>
              <a:t>把描写作者认为读书的好处的句子抄下来。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buFont typeface="Calibri" panose="020F0502020204030204" charset="0"/>
              <a:buAutoNum type="arabicPeriod"/>
            </a:pP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</a:rPr>
              <a:t>读书带给我们许多的好处有很多，请你写一段话，说出读书的好处。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40893" y="648763"/>
            <a:ext cx="203773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课后作业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p1.ssl.qhmsg.com/t019935ddaf27fcf6f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8414" y="761985"/>
            <a:ext cx="6429420" cy="55245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542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738811" y="1809739"/>
            <a:ext cx="4429156" cy="35394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《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水浒传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，中国四大名著之一，是一部以北宋末年宋江起义为主要故事背景、类型上属于英雄传奇的章回体长篇小说。作者一般被认为是施耐庵。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38282" y="761982"/>
            <a:ext cx="2123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水浒传</a:t>
            </a:r>
          </a:p>
        </p:txBody>
      </p:sp>
      <p:pic>
        <p:nvPicPr>
          <p:cNvPr id="46082" name="Picture 2" descr="https://p1.ssl.qhmsg.com/t01dc740978523eb48a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97" t="10445" r="9828" b="9477"/>
          <a:stretch>
            <a:fillRect/>
          </a:stretch>
        </p:blipFill>
        <p:spPr bwMode="auto">
          <a:xfrm>
            <a:off x="2738414" y="1904993"/>
            <a:ext cx="2571768" cy="38100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952595" y="952484"/>
            <a:ext cx="2157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黑体" panose="02010609060101010101" pitchFamily="2" charset="-122"/>
                <a:ea typeface="黑体" panose="02010609060101010101" pitchFamily="2" charset="-122"/>
              </a:rPr>
              <a:t>红楼梦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010278" y="1514467"/>
            <a:ext cx="364337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红楼梦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，中国古代章回体长篇小说，又名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石头记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金玉缘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，被列为中国古典四大名著之首，一般认为是清代作家曹雪芹所著。</a:t>
            </a:r>
            <a:endParaRPr lang="zh-CN" altLang="en-US" sz="3200" b="1" u="sng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45058" name="Picture 2" descr="https://p1.ssl.qhmsg.com/t01026c7d2f755b83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8415" y="2000244"/>
            <a:ext cx="2857520" cy="40640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6053138" y="1515524"/>
            <a:ext cx="3643338" cy="35394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西游记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，为明代小说家吴承恩所著。取材于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大唐西域记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和民间传说、元杂剧。唐僧就是以玄奘法师为原型的。</a:t>
            </a:r>
            <a:endParaRPr lang="zh-CN" altLang="en-US" sz="3200" b="1" u="sng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22427" y="706121"/>
            <a:ext cx="2061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西游记</a:t>
            </a:r>
          </a:p>
        </p:txBody>
      </p:sp>
      <p:pic>
        <p:nvPicPr>
          <p:cNvPr id="44034" name="Picture 2" descr="https://p1.ssl.qhmsg.com/t01a49e906505efd037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CECEE"/>
              </a:clrFrom>
              <a:clrTo>
                <a:srgbClr val="ECEC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1290" y="2190745"/>
            <a:ext cx="2286016" cy="3340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Box 1"/>
          <p:cNvSpPr txBox="1"/>
          <p:nvPr/>
        </p:nvSpPr>
        <p:spPr>
          <a:xfrm>
            <a:off x="2238376" y="1809330"/>
            <a:ext cx="8144510" cy="258532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舅父   斩杀   凯旋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诸葛亮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水浒传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鲁智深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地煞  荡寇志  贾宝玉  书卷 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书刊   烦琐  栩栩如生   呻吟  某年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021841" y="654477"/>
            <a:ext cx="171704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hangingPunct="1"/>
            <a:r>
              <a:rPr lang="zh-CN" altLang="en-US" sz="36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会认字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238983" y="1785186"/>
            <a:ext cx="8143932" cy="3416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舅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父   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斩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杀   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凯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旋  诸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葛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亮  水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浒传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鲁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智深 地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煞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荡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寇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志  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贾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宝玉  书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卷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刊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烦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琐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栩栩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如生   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呻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吟  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某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67108" y="1428737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zhǎn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10186" y="1428737"/>
            <a:ext cx="9366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kǎi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090034" y="1498164"/>
            <a:ext cx="7143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hú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555173" y="1498167"/>
            <a:ext cx="14531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zhuàn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216218" y="2461447"/>
            <a:ext cx="857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shà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093661" y="2417925"/>
            <a:ext cx="10001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jiǎ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182580" y="2505762"/>
            <a:ext cx="1243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juàn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318702" y="1427052"/>
            <a:ext cx="10001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srgbClr val="0000FF"/>
                </a:solidFill>
                <a:latin typeface="+mn-ea"/>
              </a:rPr>
              <a:t>ɡě</a:t>
            </a:r>
          </a:p>
        </p:txBody>
      </p:sp>
      <p:sp>
        <p:nvSpPr>
          <p:cNvPr id="39" name="矩形 38"/>
          <p:cNvSpPr/>
          <p:nvPr/>
        </p:nvSpPr>
        <p:spPr>
          <a:xfrm>
            <a:off x="5631653" y="2436335"/>
            <a:ext cx="9286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kòu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2622004" y="3216889"/>
            <a:ext cx="9366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kān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272795" y="3231736"/>
            <a:ext cx="9366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suǒ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52752" y="3231736"/>
            <a:ext cx="6429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xǔ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577034" y="3275484"/>
            <a:ext cx="11504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shēn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941134" y="3286359"/>
            <a:ext cx="12280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mǒu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04279" y="1442624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srgbClr val="0000FF"/>
                </a:solidFill>
                <a:latin typeface="+mn-ea"/>
              </a:rPr>
              <a:t>jiù</a:t>
            </a:r>
          </a:p>
        </p:txBody>
      </p:sp>
      <p:sp>
        <p:nvSpPr>
          <p:cNvPr id="4" name="矩形 3"/>
          <p:cNvSpPr/>
          <p:nvPr/>
        </p:nvSpPr>
        <p:spPr>
          <a:xfrm>
            <a:off x="2295364" y="2450182"/>
            <a:ext cx="857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lǔ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19" grpId="1"/>
      <p:bldP spid="32" grpId="0"/>
      <p:bldP spid="32" grpId="1"/>
      <p:bldP spid="24" grpId="0"/>
      <p:bldP spid="24" grpId="1"/>
      <p:bldP spid="25" grpId="0"/>
      <p:bldP spid="25" grpId="1"/>
      <p:bldP spid="35" grpId="0"/>
      <p:bldP spid="35" grpId="1"/>
      <p:bldP spid="26" grpId="0"/>
      <p:bldP spid="26" grpId="1"/>
      <p:bldP spid="27" grpId="0"/>
      <p:bldP spid="27" grpId="1"/>
      <p:bldP spid="28" grpId="0"/>
      <p:bldP spid="28" grpId="1"/>
      <p:bldP spid="39" grpId="0"/>
      <p:bldP spid="39" grpId="1"/>
      <p:bldP spid="112" grpId="0"/>
      <p:bldP spid="112" grpId="1"/>
      <p:bldP spid="16" grpId="0"/>
      <p:bldP spid="16" grpId="1"/>
      <p:bldP spid="17" grpId="0"/>
      <p:bldP spid="17" grpId="1"/>
      <p:bldP spid="18" grpId="0"/>
      <p:bldP spid="18" grpId="1"/>
      <p:bldP spid="20" grpId="0"/>
      <p:bldP spid="20" grpId="1"/>
      <p:bldP spid="2" grpId="0"/>
      <p:bldP spid="2" grpId="1"/>
      <p:bldP spid="4" grpId="0"/>
      <p:bldP spid="4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F1AF5BC1-9CBF-4C01-A090-44930DE648D6}" vid="{C903DE6F-B2EC-4173-BC69-C6E19A42FBFB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2457</Words>
  <Application>Microsoft Office PowerPoint</Application>
  <PresentationFormat>宽屏</PresentationFormat>
  <Paragraphs>273</Paragraphs>
  <Slides>50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50</vt:i4>
      </vt:variant>
    </vt:vector>
  </HeadingPairs>
  <TitlesOfParts>
    <vt:vector size="64" baseType="lpstr">
      <vt:lpstr>Meiryo</vt:lpstr>
      <vt:lpstr>汉仪旗黑-55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Wingdings</vt:lpstr>
      <vt:lpstr>主题2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32</cp:revision>
  <dcterms:created xsi:type="dcterms:W3CDTF">2019-06-19T02:08:00Z</dcterms:created>
  <dcterms:modified xsi:type="dcterms:W3CDTF">2021-10-15T12:38:41Z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