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4" r:id="rId2"/>
  </p:sldMasterIdLst>
  <p:notesMasterIdLst>
    <p:notesMasterId r:id="rId19"/>
  </p:notesMasterIdLst>
  <p:sldIdLst>
    <p:sldId id="381" r:id="rId3"/>
    <p:sldId id="257" r:id="rId4"/>
    <p:sldId id="379" r:id="rId5"/>
    <p:sldId id="378" r:id="rId6"/>
    <p:sldId id="367" r:id="rId7"/>
    <p:sldId id="368" r:id="rId8"/>
    <p:sldId id="369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80" r:id="rId17"/>
    <p:sldId id="382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A1C450"/>
    <a:srgbClr val="E04236"/>
    <a:srgbClr val="A50021"/>
    <a:srgbClr val="0000FF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4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878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313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888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9783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9978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4392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3463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9776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05507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36815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070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9372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12246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53114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441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78400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34069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947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539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535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296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545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79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096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9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3429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328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3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38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4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3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4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45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1524000" y="1524574"/>
            <a:ext cx="91440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习作：</a:t>
            </a:r>
            <a:r>
              <a:rPr lang="en-US" altLang="zh-CN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____</a:t>
            </a:r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即景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5354296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86578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399200" y="1112932"/>
            <a:ext cx="3451860" cy="830997"/>
          </a:xfrm>
          <a:prstGeom prst="rect">
            <a:avLst/>
          </a:prstGeom>
          <a:noFill/>
          <a:ln>
            <a:solidFill>
              <a:srgbClr val="A1C45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dirty="0">
                <a:ln w="0"/>
                <a:solidFill>
                  <a:srgbClr val="E042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运用排比句再一次点题落日即景。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8874203" y="2847164"/>
            <a:ext cx="2083509" cy="510881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42013" y="1895098"/>
            <a:ext cx="71562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面顿时被它打破了，变的一跳一跳的，金   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纱做的衣服也随即飘动，好像一个个跳动  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的音符，幻出一首首美妙的乐曲。大山在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太阳的催促下，也换上了金装。此时，我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被眼前这景色所惊呆了：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金色的山 ，金</a:t>
            </a:r>
            <a:endParaRPr lang="en-US" altLang="zh-CN" sz="240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色的水，金色的太阳，这不就是人们一直</a:t>
            </a:r>
            <a:endParaRPr lang="en-US" altLang="zh-CN" sz="240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向往的仙境吗？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这样琢磨着，眼前的太阳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使又向下迈了一大步。</a:t>
            </a:r>
          </a:p>
          <a:p>
            <a:pPr indent="720090"/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0455" y="469902"/>
            <a:ext cx="1693069" cy="133350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13" name="圆角矩形 12"/>
          <p:cNvSpPr/>
          <p:nvPr/>
        </p:nvSpPr>
        <p:spPr>
          <a:xfrm>
            <a:off x="1748901" y="672465"/>
            <a:ext cx="1812021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例文点评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779266" y="715012"/>
            <a:ext cx="3814077" cy="1200329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这一部分重点描写了黑暗即将吞噬夕阳的过程，赋予夕阳顽强的精神。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8820197" y="2487123"/>
            <a:ext cx="2083509" cy="510881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36877" y="2207718"/>
            <a:ext cx="69184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本来我以为，太阳每落一截，光就会暗一些。没想到太阳在自己即将落下去的时候，还用尽全身精力，为人们带来光阴。</a:t>
            </a:r>
          </a:p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也许是黑暗嫉妒太阳的功绩吧！它也使劲全力向太阳发出进攻，太阳也不屈就于黑暗，它越发的亮，似一团燃烧的烈火将黑暗照亮，又好似一朵喊了寒梅，顶着寒风开放。我不禁被它那种顽强的精神感染了，呆呆的站在那儿。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5498" y="458997"/>
            <a:ext cx="1650206" cy="1343025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14" name="圆角矩形 13"/>
          <p:cNvSpPr/>
          <p:nvPr/>
        </p:nvSpPr>
        <p:spPr>
          <a:xfrm>
            <a:off x="1748901" y="672465"/>
            <a:ext cx="1812021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例文点评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9402" y="2267673"/>
            <a:ext cx="6256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慢慢地，夕阳已经到了地球的那一面，为那里的人们带来一个美丽的黎明 ，一个美好的希望。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50667" y="1184344"/>
            <a:ext cx="4368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E04236"/>
                </a:solidFill>
              </a:rPr>
              <a:t>至此，夕阳完全落下去，作者笔锋一转，又暗示一个新的黎明的到来。</a:t>
            </a:r>
          </a:p>
        </p:txBody>
      </p:sp>
      <p:sp>
        <p:nvSpPr>
          <p:cNvPr id="14" name="下弧形箭头 13"/>
          <p:cNvSpPr/>
          <p:nvPr/>
        </p:nvSpPr>
        <p:spPr>
          <a:xfrm rot="16200000">
            <a:off x="7886114" y="2009099"/>
            <a:ext cx="1595120" cy="413861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61741" y="4185110"/>
            <a:ext cx="63455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0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简评：文章条理清晰，不但把夕阳落下时的变化写的非常清晰，而且还描写了夕阳与黑暗的“争斗”，又赋予夕阳以“顽强”的精神。文章中，大量的修辞手法，也是令人赞叹。</a:t>
            </a:r>
          </a:p>
        </p:txBody>
      </p:sp>
      <p:sp>
        <p:nvSpPr>
          <p:cNvPr id="16" name="流程图: 过程 15"/>
          <p:cNvSpPr/>
          <p:nvPr/>
        </p:nvSpPr>
        <p:spPr>
          <a:xfrm>
            <a:off x="2789970" y="3946793"/>
            <a:ext cx="6671049" cy="2088232"/>
          </a:xfrm>
          <a:prstGeom prst="flowChartProcess">
            <a:avLst/>
          </a:prstGeom>
          <a:grpFill/>
          <a:ln>
            <a:solidFill>
              <a:srgbClr val="A1C4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7" name="流程图: 过程 16"/>
          <p:cNvSpPr/>
          <p:nvPr/>
        </p:nvSpPr>
        <p:spPr>
          <a:xfrm>
            <a:off x="4179309" y="1061759"/>
            <a:ext cx="4268792" cy="1119582"/>
          </a:xfrm>
          <a:prstGeom prst="flowChartProcess">
            <a:avLst/>
          </a:prstGeom>
          <a:grpFill/>
          <a:ln>
            <a:solidFill>
              <a:srgbClr val="A1C4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流程图: 终止 17"/>
          <p:cNvSpPr/>
          <p:nvPr/>
        </p:nvSpPr>
        <p:spPr>
          <a:xfrm>
            <a:off x="2477692" y="4478657"/>
            <a:ext cx="7202329" cy="1412875"/>
          </a:xfrm>
          <a:prstGeom prst="flowChartTerminato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0" name="圆角矩形 19"/>
          <p:cNvSpPr/>
          <p:nvPr/>
        </p:nvSpPr>
        <p:spPr>
          <a:xfrm>
            <a:off x="2017396" y="672465"/>
            <a:ext cx="184439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例文点评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1"/>
      <p:bldP spid="14" grpId="0" bldLvl="0" animBg="1"/>
      <p:bldP spid="15" grpId="0"/>
      <p:bldP spid="16" grpId="0" bldLvl="0" animBg="1"/>
      <p:bldP spid="1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 rot="10800000" flipV="1">
            <a:off x="2902998" y="1523104"/>
            <a:ext cx="6400799" cy="4031873"/>
          </a:xfrm>
          <a:prstGeom prst="rect">
            <a:avLst/>
          </a:prstGeom>
          <a:noFill/>
          <a:ln w="38100" cmpd="sng">
            <a:solidFill>
              <a:srgbClr val="A1C45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按照一定的顺序，有理地描写景物。如，写窗外即景，可以按空间顺序，由近及远地写一写窗外的景物。</a:t>
            </a:r>
          </a:p>
          <a:p>
            <a:pPr indent="72009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注意写出景物的动态变化，使画面更加鲜活。如，写日落即景，可以写一写太阳落下时形状的变化以及夕照下景物色彩的变化。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017396" y="672465"/>
            <a:ext cx="186214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习作要求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2261475" y="1793876"/>
            <a:ext cx="7500389" cy="3890829"/>
          </a:xfrm>
          <a:prstGeom prst="flowChartAlternateProcess">
            <a:avLst/>
          </a:prstGeom>
          <a:grpFill/>
          <a:ln>
            <a:solidFill>
              <a:srgbClr val="A1C4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71273" y="2409825"/>
            <a:ext cx="7116226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开头      你想写什么景</a:t>
            </a: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?</a:t>
            </a:r>
          </a:p>
          <a:p>
            <a:pPr indent="720090">
              <a:lnSpc>
                <a:spcPct val="150000"/>
              </a:lnSpc>
            </a:pP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中间      此时景色的主要特点是什么？它的动 </a:t>
            </a:r>
            <a:endParaRPr lang="en-US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 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态变化是什么</a:t>
            </a: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?(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按照一定的顺序，描 </a:t>
            </a:r>
            <a:endParaRPr lang="en-US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 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写清楚。最好要用到修辞。</a:t>
            </a: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)</a:t>
            </a:r>
          </a:p>
          <a:p>
            <a:pPr indent="720090">
              <a:lnSpc>
                <a:spcPct val="150000"/>
              </a:lnSpc>
            </a:pP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结尾      点题，再一次热情推荐。</a:t>
            </a:r>
          </a:p>
          <a:p>
            <a:pPr indent="720090">
              <a:lnSpc>
                <a:spcPct val="150000"/>
              </a:lnSpc>
            </a:pP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3300471" y="758223"/>
            <a:ext cx="63870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“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____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即景”我们该怎么写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?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017395" y="672465"/>
            <a:ext cx="182663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习作要求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888183" y="1830705"/>
            <a:ext cx="401829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快拿起手中的笔写一写你要推荐给大家的一本书吧！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1727" y="2378540"/>
            <a:ext cx="3421688" cy="30107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2017395" y="672465"/>
            <a:ext cx="182663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习作指导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5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449512" y="1969610"/>
            <a:ext cx="7292975" cy="32305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学会观察大自然的变化，善于发现大自然的美 。 </a:t>
            </a:r>
            <a:endParaRPr lang="en-US" altLang="zh-CN" sz="2400" b="1" spc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通过讨论，观摩例文，发现并初步运用自己的笔描写出大自然的美丽。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写作过程中，重点注意写作顺序和修辞手法的练习。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0742" y="585926"/>
            <a:ext cx="2494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EFE"/>
                </a:solidFill>
              </a:rPr>
              <a:t>https://www.ypppt.com/</a:t>
            </a:r>
            <a:endParaRPr lang="zh-CN" altLang="en-US" sz="16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61443" y="1741533"/>
            <a:ext cx="637867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同学们可否听说过“风景如画”？它比喻风景像画卷一样优美，富有意境。今天我们的作文题目就是“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_____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即景”。</a:t>
            </a:r>
          </a:p>
          <a:p>
            <a:endParaRPr lang="zh-CN" altLang="en-US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05815" y="2115494"/>
            <a:ext cx="4548399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小红说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:“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朝阳喷薄而出，夕阳缓缓西沉”既是景也是画。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8831" y="2010120"/>
            <a:ext cx="2204867" cy="176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3633" y="4258765"/>
            <a:ext cx="2285512" cy="17674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5305815" y="1054919"/>
            <a:ext cx="1531167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836726" y="2391750"/>
            <a:ext cx="497427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小明说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:“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林中百鸟争鸣，园中鲜花怒放”既是景也是画。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1880" y="1731775"/>
            <a:ext cx="2343439" cy="2026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1880" y="4223660"/>
            <a:ext cx="2343439" cy="22199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5305815" y="1054919"/>
            <a:ext cx="1531167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72713" y="2798674"/>
            <a:ext cx="52519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altLang="en-US" sz="3600" dirty="0">
                <a:latin typeface="+mn-ea"/>
                <a:cs typeface="黑体" panose="02010609060101010101" charset="-122"/>
              </a:rPr>
              <a:t>小强：“大自然的变化让我们感受到世界的奇妙和美好。”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0445" y="2599695"/>
            <a:ext cx="2537595" cy="202739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5305815" y="1054919"/>
            <a:ext cx="1531167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39014" y="1854563"/>
            <a:ext cx="7039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当堂训练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分小组讨论。</a:t>
            </a:r>
          </a:p>
          <a:p>
            <a:pPr algn="l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同学们把自己喜欢的自然之景简单地说给大家听。注意要抓住重点，语言要简洁。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431938" y="603601"/>
            <a:ext cx="1531167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endParaRPr lang="en-US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32936" y="2159650"/>
            <a:ext cx="74856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观察一种自然现象或一处自然景观，重点观察景物的变化，写下观察所得。根据自己的观察对象，把题目补充完整，如“雨中即景”“日落即景”“田野即景”“窗外即景”。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306241" y="2077086"/>
            <a:ext cx="7939088" cy="2682202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017395" y="672465"/>
            <a:ext cx="1817757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习作导入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89159" y="1448853"/>
            <a:ext cx="59551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日落即景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lang="zh-CN" altLang="en-US" sz="28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每临近黄昏时，太阳顺着山的那头小心的走下去，便在人们眼前展现出一幅神秘，美丽而又迷人的画。</a:t>
            </a:r>
          </a:p>
          <a:p>
            <a:pPr indent="720090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太阳脱去了用金片做成的</a:t>
            </a:r>
            <a:r>
              <a:rPr lang="zh-CN" altLang="en-US" sz="28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纱裙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，换上了橘黄色的时尚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高雅的</a:t>
            </a:r>
            <a:r>
              <a:rPr lang="zh-CN" altLang="en-US" sz="28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晚礼服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。它看到</a:t>
            </a:r>
            <a:r>
              <a:rPr lang="zh-CN" altLang="en-US" sz="28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天空妈妈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把自己打扮的这么漂亮，不禁露出蒙娜丽莎般迷人的微笑。太阳</a:t>
            </a:r>
            <a:r>
              <a:rPr lang="zh-CN" altLang="en-US" sz="28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拉着裙角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，便</a:t>
            </a:r>
            <a:r>
              <a:rPr lang="zh-CN" altLang="en-US" sz="28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一步一步向下走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。柔柔的光倾泻下来，给“母亲河”穿上了一身金纱的衣服，宁静的黄河水</a:t>
            </a:r>
          </a:p>
        </p:txBody>
      </p:sp>
      <p:sp>
        <p:nvSpPr>
          <p:cNvPr id="7" name="矩形 6"/>
          <p:cNvSpPr/>
          <p:nvPr/>
        </p:nvSpPr>
        <p:spPr>
          <a:xfrm>
            <a:off x="6479749" y="873478"/>
            <a:ext cx="3954930" cy="523220"/>
          </a:xfrm>
          <a:prstGeom prst="rect">
            <a:avLst/>
          </a:prstGeom>
          <a:noFill/>
          <a:ln>
            <a:solidFill>
              <a:srgbClr val="A1C4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dirty="0">
                <a:ln w="0"/>
                <a:solidFill>
                  <a:srgbClr val="E042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总写日落即景</a:t>
            </a:r>
            <a:r>
              <a:rPr lang="en-US" altLang="zh-CN" sz="2800" dirty="0">
                <a:ln w="0"/>
                <a:solidFill>
                  <a:srgbClr val="E042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n w="0"/>
                <a:solidFill>
                  <a:srgbClr val="E0423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又点题。</a:t>
            </a:r>
          </a:p>
        </p:txBody>
      </p:sp>
      <p:sp>
        <p:nvSpPr>
          <p:cNvPr id="8" name="下弧形箭头 7"/>
          <p:cNvSpPr/>
          <p:nvPr/>
        </p:nvSpPr>
        <p:spPr>
          <a:xfrm rot="16200000">
            <a:off x="8523713" y="1739156"/>
            <a:ext cx="1481455" cy="665798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77691" y="3425006"/>
            <a:ext cx="12387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A1C450"/>
                </a:solidFill>
                <a:latin typeface="楷体_GB2312" panose="02010609030101010101" charset="-122"/>
                <a:ea typeface="楷体_GB2312" panose="02010609030101010101" charset="-122"/>
              </a:rPr>
              <a:t>运用拟人的修辞手法描写了太阳落山时的颜色变化。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8784857" y="4437383"/>
            <a:ext cx="314111" cy="66455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流程图: 过程 17"/>
          <p:cNvSpPr/>
          <p:nvPr/>
        </p:nvSpPr>
        <p:spPr>
          <a:xfrm>
            <a:off x="9177692" y="3398840"/>
            <a:ext cx="1086255" cy="2316441"/>
          </a:xfrm>
          <a:prstGeom prst="flowChartProcess">
            <a:avLst/>
          </a:prstGeom>
          <a:grpFill/>
          <a:ln>
            <a:solidFill>
              <a:schemeClr val="accent6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2017395" y="672465"/>
            <a:ext cx="1871023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例文点评</a:t>
            </a:r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  <p:bldP spid="16" grpId="0"/>
      <p:bldP spid="1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4641974-dcd1-477f-9f28-6d5419e37239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938</Words>
  <Application>Microsoft Office PowerPoint</Application>
  <PresentationFormat>宽屏</PresentationFormat>
  <Paragraphs>68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126</cp:revision>
  <dcterms:created xsi:type="dcterms:W3CDTF">2019-01-28T06:44:00Z</dcterms:created>
  <dcterms:modified xsi:type="dcterms:W3CDTF">2021-10-14T11:34:25Z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