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3"/>
  </p:notesMasterIdLst>
  <p:sldIdLst>
    <p:sldId id="256" r:id="rId3"/>
    <p:sldId id="258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257" r:id="rId21"/>
    <p:sldId id="365" r:id="rId2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F81DB8E1-9825-4049-BFFD-CDD13EE10C88}" type="datetimeFigureOut">
              <a:rPr lang="zh-CN" altLang="en-US" smtClean="0"/>
              <a:t>2021/10/14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F197AAE1-D5A8-4399-914F-0501A22211B0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7691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97AAE1-D5A8-4399-914F-0501A22211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52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5823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715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487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736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2571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807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38183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64685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803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97AAE1-D5A8-4399-914F-0501A22211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66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86377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7130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757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03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8533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750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0408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3741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8064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53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545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873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79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050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bookmark_76382"/>
          <p:cNvSpPr>
            <a:spLocks noChangeAspect="1"/>
          </p:cNvSpPr>
          <p:nvPr/>
        </p:nvSpPr>
        <p:spPr bwMode="auto">
          <a:xfrm>
            <a:off x="228912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050305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3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67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08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46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7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18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4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78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png"/><Relationship Id="rId5" Type="http://schemas.openxmlformats.org/officeDocument/2006/relationships/tags" Target="../tags/tag5.xml"/><Relationship Id="rId10" Type="http://schemas.openxmlformats.org/officeDocument/2006/relationships/notesSlide" Target="../notesSlides/notesSlide6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1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611085" y="784060"/>
            <a:ext cx="592183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en-US" altLang="zh-CN" sz="7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7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月迹</a:t>
            </a:r>
            <a:r>
              <a:rPr lang="en-US" altLang="zh-CN" sz="7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</a:p>
        </p:txBody>
      </p:sp>
      <p:sp>
        <p:nvSpPr>
          <p:cNvPr id="11" name="矩形 10"/>
          <p:cNvSpPr/>
          <p:nvPr/>
        </p:nvSpPr>
        <p:spPr>
          <a:xfrm>
            <a:off x="3472421" y="2228736"/>
            <a:ext cx="216790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 defTabSz="342900"/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语文   五年级   上册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2519373" y="2133392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50000">
                  <a:srgbClr val="FFFFFF"/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0" y="4398788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矩形 2"/>
          <p:cNvSpPr/>
          <p:nvPr/>
        </p:nvSpPr>
        <p:spPr>
          <a:xfrm>
            <a:off x="610310" y="1334230"/>
            <a:ext cx="7945863" cy="4353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在寻找月亮的过程中，月亮仅仅是天上的月亮吗？月亮到底是什么呢？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629460" y="2520362"/>
            <a:ext cx="3221467" cy="179536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我们便争执起来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每个人都说月亮是属于自己的。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奶奶说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: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“月亮是每个人的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它并没走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你们去找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它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吧。”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850926" y="2520362"/>
            <a:ext cx="0" cy="1932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169750" y="2487705"/>
            <a:ext cx="4182921" cy="80740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lg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说明人人追求美好事物，表达对美好生活的向往之情。</a:t>
            </a:r>
          </a:p>
        </p:txBody>
      </p:sp>
      <p:sp>
        <p:nvSpPr>
          <p:cNvPr id="8" name="矩形 7"/>
          <p:cNvSpPr/>
          <p:nvPr/>
        </p:nvSpPr>
        <p:spPr>
          <a:xfrm>
            <a:off x="4153424" y="3451074"/>
            <a:ext cx="4182921" cy="807401"/>
          </a:xfrm>
          <a:prstGeom prst="rect">
            <a:avLst/>
          </a:prstGeom>
          <a:ln>
            <a:solidFill>
              <a:srgbClr val="002060"/>
            </a:solidFill>
            <a:prstDash val="lg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700" dirty="0">
                <a:solidFill>
                  <a:srgbClr val="002060"/>
                </a:solidFill>
                <a:cs typeface="+mn-ea"/>
                <a:sym typeface="+mn-lt"/>
              </a:rPr>
              <a:t>美好事物的象征。孩子们“寻月”，实际上是追寻美好的事物、美好的人生。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文本框 7"/>
          <p:cNvSpPr txBox="1"/>
          <p:nvPr/>
        </p:nvSpPr>
        <p:spPr>
          <a:xfrm>
            <a:off x="370951" y="1304119"/>
            <a:ext cx="4998758" cy="3070071"/>
          </a:xfrm>
          <a:prstGeom prst="rect">
            <a:avLst/>
          </a:prstGeom>
          <a:noFill/>
          <a:ln w="9525">
            <a:solidFill>
              <a:srgbClr val="0070C0"/>
            </a:solidFill>
            <a:prstDash val="lgDash"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ts val="255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2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）我们看时，那竹窗帘儿里，果然有了月亮，款款地悄没声儿地溜进来，出现在窗前的穿衣镜上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: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原来月亮是长了腿的，爬着那竹帘格儿，先是一个白道儿，再是半圆，渐渐地爬高了，</a:t>
            </a: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穿衣镜上的圆便满盈了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。我们都高兴起来，又都屏气儿不出，生怕那是个尘影儿变的，会一口气吹跑了呢。月亮还在竹帘儿上爬，</a:t>
            </a: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那满圆却慢慢又亏了，末了，便全没了踪迹，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只留下一个空镜，一个失望。奶奶说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:“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它走了，它是匆匆的。你们快去寻月吧。”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92508" y="2764361"/>
            <a:ext cx="2614339" cy="519588"/>
          </a:xfrm>
          <a:prstGeom prst="snip2DiagRect">
            <a:avLst/>
          </a:prstGeom>
          <a:noFill/>
          <a:ln w="38100">
            <a:solidFill>
              <a:srgbClr val="FF6600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月亮动态变化的全过程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0095" y="1989461"/>
            <a:ext cx="232254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039041" y="1962055"/>
            <a:ext cx="1265734" cy="435376"/>
          </a:xfrm>
          <a:prstGeom prst="rect">
            <a:avLst/>
          </a:prstGeom>
          <a:noFill/>
          <a:ln w="22225">
            <a:solidFill>
              <a:srgbClr val="7030A0"/>
            </a:solidFill>
            <a:prstDash val="lgDash"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拟人手法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39256" y="1078037"/>
            <a:ext cx="2241000" cy="58862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400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+mn-ea"/>
                <a:sym typeface="+mn-lt"/>
              </a:rPr>
              <a:t>动态描写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538768" y="2316593"/>
            <a:ext cx="116127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13"/>
          <p:cNvSpPr txBox="1"/>
          <p:nvPr/>
        </p:nvSpPr>
        <p:spPr>
          <a:xfrm>
            <a:off x="8002292" y="1078038"/>
            <a:ext cx="553998" cy="1473281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700" dirty="0">
                <a:solidFill>
                  <a:srgbClr val="C00000"/>
                </a:solidFill>
                <a:cs typeface="+mn-ea"/>
                <a:sym typeface="+mn-lt"/>
              </a:rPr>
              <a:t>镜中月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文本框 7"/>
          <p:cNvSpPr txBox="1"/>
          <p:nvPr/>
        </p:nvSpPr>
        <p:spPr>
          <a:xfrm>
            <a:off x="505867" y="1217033"/>
            <a:ext cx="4998758" cy="3070071"/>
          </a:xfrm>
          <a:prstGeom prst="rect">
            <a:avLst/>
          </a:prstGeom>
          <a:noFill/>
          <a:ln w="9525">
            <a:solidFill>
              <a:srgbClr val="0070C0"/>
            </a:solidFill>
            <a:prstDash val="lgDash"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ts val="255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3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）我们都跑了出来。它果然就在院子里，但再也不是那么一个满满的圆了。</a:t>
            </a: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满院子的白光，是玉玉的，银银的，灯光也没有这般儿亮的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。院子的中央处，是那棵粗粗的桂树，疏疏的枝，疏疏的叶，桂花还没有开，却有了累累的骨朵儿了。我们都走近去，不知道那个满圆儿去哪儿了，却疑心这骨朵儿是繁星变的。抬头看看天空，星儿似乎就比平日少了许多，月亮正在头顶，明显大多了，也圆多了，清清晰晰看见里边有了什么东西。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99869" y="2315314"/>
            <a:ext cx="2614339" cy="1015453"/>
          </a:xfrm>
          <a:prstGeom prst="snip2DiagRect">
            <a:avLst/>
          </a:prstGeom>
          <a:noFill/>
          <a:ln w="38100">
            <a:solidFill>
              <a:srgbClr val="FF6600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写出了月光洁白，如玉般温润，如银般灿烂。</a:t>
            </a:r>
          </a:p>
        </p:txBody>
      </p:sp>
      <p:sp>
        <p:nvSpPr>
          <p:cNvPr id="6" name="矩形 5"/>
          <p:cNvSpPr/>
          <p:nvPr/>
        </p:nvSpPr>
        <p:spPr>
          <a:xfrm>
            <a:off x="5774172" y="1228112"/>
            <a:ext cx="2241000" cy="58862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400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+mn-ea"/>
                <a:sym typeface="+mn-lt"/>
              </a:rPr>
              <a:t>静态描写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8137208" y="990952"/>
            <a:ext cx="553998" cy="1473281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700" dirty="0">
                <a:solidFill>
                  <a:srgbClr val="C00000"/>
                </a:solidFill>
                <a:cs typeface="+mn-ea"/>
                <a:sym typeface="+mn-lt"/>
              </a:rPr>
              <a:t>院中月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4495" y="1249691"/>
            <a:ext cx="4998758" cy="1661993"/>
          </a:xfrm>
          <a:prstGeom prst="rect">
            <a:avLst/>
          </a:prstGeom>
          <a:noFill/>
          <a:ln w="9525">
            <a:solidFill>
              <a:srgbClr val="0070C0"/>
            </a:solidFill>
            <a:prstDash val="lgDash"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21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）院门外，便是一条小河。河水</a:t>
            </a: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细细的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，却漫着一大片的</a:t>
            </a: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净沙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，全没白日那么的粗糙，</a:t>
            </a: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灿烂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地闪着</a:t>
            </a: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银光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。我们从沙滩上跑过去，弟弟刚站到河的上湾，就大呼小叫了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:“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月亮在这儿！”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59916" y="3125788"/>
            <a:ext cx="4367334" cy="1015453"/>
          </a:xfrm>
          <a:prstGeom prst="snip2DiagRect">
            <a:avLst/>
          </a:prstGeom>
          <a:noFill/>
          <a:ln w="38100">
            <a:solidFill>
              <a:srgbClr val="FF6600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写出了河水的静，沙的细腻，月光的皎洁，写出了夜晚沙滩的柔和与光亮。</a:t>
            </a:r>
          </a:p>
        </p:txBody>
      </p:sp>
      <p:sp>
        <p:nvSpPr>
          <p:cNvPr id="10" name="矩形 9"/>
          <p:cNvSpPr/>
          <p:nvPr/>
        </p:nvSpPr>
        <p:spPr>
          <a:xfrm>
            <a:off x="5682800" y="1737058"/>
            <a:ext cx="2241000" cy="58862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400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+mn-ea"/>
                <a:sym typeface="+mn-lt"/>
              </a:rPr>
              <a:t>静态描写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8045836" y="1023609"/>
            <a:ext cx="553998" cy="1473281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700" dirty="0">
                <a:solidFill>
                  <a:srgbClr val="C00000"/>
                </a:solidFill>
                <a:cs typeface="+mn-ea"/>
                <a:sym typeface="+mn-lt"/>
              </a:rPr>
              <a:t>河中月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矩形 2"/>
          <p:cNvSpPr/>
          <p:nvPr/>
        </p:nvSpPr>
        <p:spPr>
          <a:xfrm>
            <a:off x="701455" y="1273402"/>
            <a:ext cx="7741090" cy="8508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在寻找月亮的过程中，奶奶这个人物是不可忽略的，那奶奶是个什么样的人物形象呢？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505867" y="2492510"/>
            <a:ext cx="3525824" cy="192873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奶奶突然说：“月亮进来了！”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</a:p>
          <a:p>
            <a:pPr>
              <a:lnSpc>
                <a:spcPct val="150000"/>
              </a:lnSpc>
              <a:spcAft>
                <a:spcPts val="45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奶奶说：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“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它走了，它是匆匆的。你们快去寻月吧”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defRPr/>
            </a:pP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奶奶说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：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“月亮是每个人的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它并没走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你们去找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它</a:t>
            </a:r>
            <a:r>
              <a:rPr lang="zh-CN" altLang="zh-CN" sz="1500" dirty="0">
                <a:solidFill>
                  <a:prstClr val="black"/>
                </a:solidFill>
                <a:cs typeface="+mn-ea"/>
                <a:sym typeface="+mn-lt"/>
              </a:rPr>
              <a:t>吧。”</a:t>
            </a:r>
            <a:r>
              <a:rPr lang="en-US" altLang="zh-CN" sz="15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zh-CN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31691" y="2465443"/>
            <a:ext cx="0" cy="19326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169750" y="2478852"/>
            <a:ext cx="4182921" cy="203132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lg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   奶奶了解童心，自身对生活也充满了热情，奶奶又是一个高明的教育家，注重引导孩子关注外界，探索自然，注重调解孩子之间的矛盾纠纷，并把孩子心灵不断带进新的高尚境地。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矩形 2"/>
          <p:cNvSpPr/>
          <p:nvPr/>
        </p:nvSpPr>
        <p:spPr>
          <a:xfrm>
            <a:off x="743692" y="1657600"/>
            <a:ext cx="5027894" cy="4353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为什么文章要以月迹为标题？</a:t>
            </a:r>
          </a:p>
        </p:txBody>
      </p:sp>
      <p:sp>
        <p:nvSpPr>
          <p:cNvPr id="4" name="矩形 3"/>
          <p:cNvSpPr/>
          <p:nvPr/>
        </p:nvSpPr>
        <p:spPr>
          <a:xfrm>
            <a:off x="695548" y="2481848"/>
            <a:ext cx="5321171" cy="152349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prstDash val="lg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    月迹可以理解为月亮的运行轨迹 ，也可以理解为孩子们的心理变化轨迹，寻月的过程就是寻找美的过程。</a:t>
            </a:r>
          </a:p>
        </p:txBody>
      </p:sp>
      <p:pic>
        <p:nvPicPr>
          <p:cNvPr id="6" name="Picture 2" descr="http://img.zcool.cn/community/01ecd75542148f0000019ae9a86cbd.jpg@2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1053" y="1657506"/>
            <a:ext cx="1729256" cy="2458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7" name="圆角矩形 37"/>
          <p:cNvSpPr/>
          <p:nvPr/>
        </p:nvSpPr>
        <p:spPr>
          <a:xfrm>
            <a:off x="1120875" y="2253414"/>
            <a:ext cx="5546624" cy="2134616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04258" y="2472717"/>
            <a:ext cx="4833257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       这篇课文记叙了童年时代“我们”几个孩子在中秋月夜追寻月亮的过程，表现了孩童奇特敏锐的想象力以及为共同拥有美好事物而“满足”的可贵的心灵世界。</a:t>
            </a:r>
          </a:p>
        </p:txBody>
      </p:sp>
      <p:pic>
        <p:nvPicPr>
          <p:cNvPr id="9" name="Picture 2" descr="http://www.juimg.com/tuku/yulantu/140111/328662-14011111040283-lp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543" y="1024188"/>
            <a:ext cx="2579914" cy="114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2"/>
          <p:cNvSpPr txBox="1"/>
          <p:nvPr/>
        </p:nvSpPr>
        <p:spPr>
          <a:xfrm>
            <a:off x="5823857" y="1353571"/>
            <a:ext cx="175260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prstClr val="white"/>
                </a:solidFill>
                <a:cs typeface="+mn-ea"/>
                <a:sym typeface="+mn-lt"/>
              </a:rPr>
              <a:t>课文主旨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当堂测评</a:t>
            </a:r>
          </a:p>
        </p:txBody>
      </p:sp>
      <p:sp>
        <p:nvSpPr>
          <p:cNvPr id="11" name="矩形 19"/>
          <p:cNvSpPr/>
          <p:nvPr/>
        </p:nvSpPr>
        <p:spPr>
          <a:xfrm>
            <a:off x="1049795" y="1305619"/>
            <a:ext cx="4062651" cy="43537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一、依据原文在括号里填上恰当词语。</a:t>
            </a:r>
          </a:p>
        </p:txBody>
      </p:sp>
      <p:sp>
        <p:nvSpPr>
          <p:cNvPr id="12" name="Rectangle 2"/>
          <p:cNvSpPr/>
          <p:nvPr/>
        </p:nvSpPr>
        <p:spPr>
          <a:xfrm>
            <a:off x="1189937" y="2012731"/>
            <a:ext cx="6786033" cy="12644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（　           ）的枝叶        （       　   ）的骨朵儿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（     　      ） 的月亮        （              　）的天空</a:t>
            </a:r>
          </a:p>
          <a:p>
            <a:pPr>
              <a:lnSpc>
                <a:spcPct val="150000"/>
              </a:lnSpc>
              <a:defRPr/>
            </a:pP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623703" y="2093190"/>
            <a:ext cx="8714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疏疏</a:t>
            </a:r>
          </a:p>
        </p:txBody>
      </p:sp>
      <p:sp>
        <p:nvSpPr>
          <p:cNvPr id="14" name="TextBox 41"/>
          <p:cNvSpPr txBox="1"/>
          <p:nvPr/>
        </p:nvSpPr>
        <p:spPr>
          <a:xfrm>
            <a:off x="4197220" y="2093189"/>
            <a:ext cx="8714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累累</a:t>
            </a:r>
          </a:p>
        </p:txBody>
      </p:sp>
      <p:sp>
        <p:nvSpPr>
          <p:cNvPr id="15" name="TextBox 33"/>
          <p:cNvSpPr txBox="1"/>
          <p:nvPr/>
        </p:nvSpPr>
        <p:spPr>
          <a:xfrm>
            <a:off x="1542293" y="2518298"/>
            <a:ext cx="8714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白光光</a:t>
            </a:r>
          </a:p>
        </p:txBody>
      </p:sp>
      <p:sp>
        <p:nvSpPr>
          <p:cNvPr id="16" name="TextBox 34"/>
          <p:cNvSpPr txBox="1"/>
          <p:nvPr/>
        </p:nvSpPr>
        <p:spPr>
          <a:xfrm>
            <a:off x="4087807" y="2550242"/>
            <a:ext cx="115986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无边无际</a:t>
            </a:r>
          </a:p>
        </p:txBody>
      </p:sp>
      <p:sp>
        <p:nvSpPr>
          <p:cNvPr id="17" name="圆角矩形 38"/>
          <p:cNvSpPr/>
          <p:nvPr/>
        </p:nvSpPr>
        <p:spPr>
          <a:xfrm>
            <a:off x="772886" y="1045030"/>
            <a:ext cx="6148864" cy="2257797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41" y="1832850"/>
            <a:ext cx="2371040" cy="3183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当堂测评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41" y="1832850"/>
            <a:ext cx="2371040" cy="3183968"/>
          </a:xfrm>
          <a:prstGeom prst="rect">
            <a:avLst/>
          </a:prstGeom>
        </p:spPr>
      </p:pic>
      <p:sp>
        <p:nvSpPr>
          <p:cNvPr id="18" name="矩形 19"/>
          <p:cNvSpPr/>
          <p:nvPr/>
        </p:nvSpPr>
        <p:spPr>
          <a:xfrm>
            <a:off x="782776" y="1338275"/>
            <a:ext cx="3139321" cy="43537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二、写出下列词语的近义词。</a:t>
            </a:r>
          </a:p>
        </p:txBody>
      </p:sp>
      <p:sp>
        <p:nvSpPr>
          <p:cNvPr id="19" name="Rectangle 2"/>
          <p:cNvSpPr/>
          <p:nvPr/>
        </p:nvSpPr>
        <p:spPr>
          <a:xfrm>
            <a:off x="922919" y="2019703"/>
            <a:ext cx="6786033" cy="8508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满盈（　       ）      倏忽（       　    ）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嫉妒（　      ）       面面相觑（           　）</a:t>
            </a:r>
          </a:p>
        </p:txBody>
      </p:sp>
      <p:sp>
        <p:nvSpPr>
          <p:cNvPr id="20" name="TextBox 23"/>
          <p:cNvSpPr txBox="1"/>
          <p:nvPr/>
        </p:nvSpPr>
        <p:spPr>
          <a:xfrm>
            <a:off x="1719949" y="2093688"/>
            <a:ext cx="8714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充盈</a:t>
            </a:r>
          </a:p>
        </p:txBody>
      </p:sp>
      <p:sp>
        <p:nvSpPr>
          <p:cNvPr id="21" name="TextBox 41"/>
          <p:cNvSpPr txBox="1"/>
          <p:nvPr/>
        </p:nvSpPr>
        <p:spPr>
          <a:xfrm>
            <a:off x="3847972" y="2094640"/>
            <a:ext cx="8714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忽然</a:t>
            </a:r>
          </a:p>
        </p:txBody>
      </p:sp>
      <p:sp>
        <p:nvSpPr>
          <p:cNvPr id="22" name="TextBox 33"/>
          <p:cNvSpPr txBox="1"/>
          <p:nvPr/>
        </p:nvSpPr>
        <p:spPr>
          <a:xfrm>
            <a:off x="1769470" y="2506059"/>
            <a:ext cx="8714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忌妒</a:t>
            </a:r>
          </a:p>
        </p:txBody>
      </p:sp>
      <p:sp>
        <p:nvSpPr>
          <p:cNvPr id="23" name="TextBox 34"/>
          <p:cNvSpPr txBox="1"/>
          <p:nvPr/>
        </p:nvSpPr>
        <p:spPr>
          <a:xfrm>
            <a:off x="4024723" y="2503257"/>
            <a:ext cx="115986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瞠目结舌</a:t>
            </a:r>
          </a:p>
        </p:txBody>
      </p:sp>
      <p:sp>
        <p:nvSpPr>
          <p:cNvPr id="24" name="圆角矩形 38"/>
          <p:cNvSpPr/>
          <p:nvPr/>
        </p:nvSpPr>
        <p:spPr>
          <a:xfrm>
            <a:off x="505867" y="1077686"/>
            <a:ext cx="6148864" cy="2257797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155371" y="784060"/>
            <a:ext cx="483325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zh-CN" altLang="en-US" sz="7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感谢聆听</a:t>
            </a:r>
            <a:endParaRPr lang="en-US" altLang="zh-CN" sz="7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519373" y="2133392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50000">
                  <a:srgbClr val="FFFFFF"/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趣味导入</a:t>
            </a:r>
          </a:p>
        </p:txBody>
      </p:sp>
      <p:sp>
        <p:nvSpPr>
          <p:cNvPr id="3" name="矩形 2"/>
          <p:cNvSpPr/>
          <p:nvPr/>
        </p:nvSpPr>
        <p:spPr>
          <a:xfrm>
            <a:off x="3976966" y="769843"/>
            <a:ext cx="1190069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100" b="1" cap="all" dirty="0">
                <a:ln w="0"/>
                <a:gradFill flip="none">
                  <a:gsLst>
                    <a:gs pos="0">
                      <a:srgbClr val="5B9BD5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5B9BD5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5B9BD5">
                        <a:shade val="65000"/>
                        <a:satMod val="130000"/>
                      </a:srgbClr>
                    </a:gs>
                    <a:gs pos="92000">
                      <a:srgbClr val="5B9BD5">
                        <a:shade val="50000"/>
                        <a:satMod val="120000"/>
                      </a:srgbClr>
                    </a:gs>
                    <a:gs pos="100000">
                      <a:srgbClr val="5B9BD5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+mn-ea"/>
                <a:sym typeface="+mn-lt"/>
              </a:rPr>
              <a:t>月迹</a:t>
            </a:r>
          </a:p>
        </p:txBody>
      </p:sp>
      <p:sp>
        <p:nvSpPr>
          <p:cNvPr id="4" name="矩形 3"/>
          <p:cNvSpPr/>
          <p:nvPr/>
        </p:nvSpPr>
        <p:spPr>
          <a:xfrm>
            <a:off x="1113725" y="1593934"/>
            <a:ext cx="2573645" cy="272382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spcAft>
                <a:spcPts val="900"/>
              </a:spcAft>
              <a:defRPr/>
            </a:pPr>
            <a:r>
              <a:rPr lang="zh-CN" altLang="en-US" sz="2100" dirty="0">
                <a:solidFill>
                  <a:srgbClr val="C00000"/>
                </a:solidFill>
                <a:cs typeface="+mn-ea"/>
                <a:sym typeface="+mn-lt"/>
              </a:rPr>
              <a:t>古朗月行</a:t>
            </a:r>
            <a:endParaRPr lang="en-US" altLang="zh-CN" sz="2100" dirty="0">
              <a:solidFill>
                <a:srgbClr val="C00000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ts val="900"/>
              </a:spcAft>
              <a:defRPr/>
            </a:pPr>
            <a:r>
              <a:rPr lang="zh-CN" altLang="zh-CN" sz="2100" dirty="0">
                <a:solidFill>
                  <a:prstClr val="black"/>
                </a:solidFill>
                <a:cs typeface="+mn-ea"/>
                <a:sym typeface="+mn-lt"/>
              </a:rPr>
              <a:t>小时不识月，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prstClr val="black"/>
                </a:solidFill>
                <a:cs typeface="+mn-ea"/>
                <a:sym typeface="+mn-lt"/>
              </a:rPr>
              <a:t>呼作白玉盘。 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prstClr val="black"/>
                </a:solidFill>
                <a:cs typeface="+mn-ea"/>
                <a:sym typeface="+mn-lt"/>
              </a:rPr>
              <a:t>又疑瑶台镜，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zh-CN" sz="2100" dirty="0">
                <a:solidFill>
                  <a:prstClr val="black"/>
                </a:solidFill>
                <a:cs typeface="+mn-ea"/>
                <a:sym typeface="+mn-lt"/>
              </a:rPr>
              <a:t>飞入青云端。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6" name="Picture 2" descr="https://timgsa.baidu.com/timg?image&amp;quality=80&amp;size=b9999_10000&amp;sec=1569130225682&amp;di=f833eef9350ba2ba44b2a3d12e0cda0b&amp;imgtype=0&amp;src=http%3A%2F%2Fcdnimg103.lizhi.fm%2Faudio_cover%2F2015%2F10%2F08%2F23441165657347207_320x3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7050" y="2047568"/>
            <a:ext cx="2143125" cy="2143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69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资料链接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688428" y="1497813"/>
            <a:ext cx="4838596" cy="2562240"/>
          </a:xfrm>
          <a:prstGeom prst="rect">
            <a:avLst/>
          </a:prstGeom>
          <a:noFill/>
          <a:ln w="9525">
            <a:solidFill>
              <a:srgbClr val="00B0F0"/>
            </a:solidFill>
            <a:prstDash val="lgDash"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 贾平凹：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1952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年出生于陕西丹凤县棣花镇 ，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1974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年开始发表作品，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1975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年毕业于西北大学中文系。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著有小说集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下棋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天狗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；长篇小说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浮躁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废都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；散文集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月迹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心迹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爱的踪迹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等。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8" name="Picture 2" descr="https://timgsa.baidu.com/timg?image&amp;quality=80&amp;size=b9999_10000&amp;sec=1569129921071&amp;di=829d833e97e89e72cb73b7d3c28239c6&amp;imgtype=0&amp;src=http%3A%2F%2Fimg1.cache.netease.com%2Fcatchpic%2FB%2FB3%2FB30757364628E9EDFAF784A4C5EB3F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37" y="1707371"/>
            <a:ext cx="2928938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3351375" y="340397"/>
            <a:ext cx="182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字词认读</a:t>
            </a:r>
          </a:p>
        </p:txBody>
      </p:sp>
      <p:sp>
        <p:nvSpPr>
          <p:cNvPr id="9" name="文本框 3"/>
          <p:cNvSpPr txBox="1"/>
          <p:nvPr/>
        </p:nvSpPr>
        <p:spPr>
          <a:xfrm>
            <a:off x="701471" y="1689868"/>
            <a:ext cx="6091911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240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累累     袅袅    嫦 娥     嫉 妒</a:t>
            </a:r>
          </a:p>
        </p:txBody>
      </p:sp>
      <p:sp>
        <p:nvSpPr>
          <p:cNvPr id="10" name="矩形 9"/>
          <p:cNvSpPr/>
          <p:nvPr/>
        </p:nvSpPr>
        <p:spPr>
          <a:xfrm>
            <a:off x="942313" y="1344586"/>
            <a:ext cx="6254321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léi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niǎo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cháng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é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jí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dù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文本框 7"/>
          <p:cNvSpPr txBox="1"/>
          <p:nvPr/>
        </p:nvSpPr>
        <p:spPr>
          <a:xfrm>
            <a:off x="855229" y="2790281"/>
            <a:ext cx="5567363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瓷       锨  刃     噢    掬</a:t>
            </a:r>
          </a:p>
        </p:txBody>
      </p:sp>
      <p:sp>
        <p:nvSpPr>
          <p:cNvPr id="12" name="矩形 11"/>
          <p:cNvSpPr/>
          <p:nvPr/>
        </p:nvSpPr>
        <p:spPr>
          <a:xfrm>
            <a:off x="505867" y="2494054"/>
            <a:ext cx="6099334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cí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xiān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rèn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ō 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jū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270" y="1832850"/>
            <a:ext cx="2371040" cy="3183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字词认读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41" y="1832850"/>
            <a:ext cx="2371040" cy="318396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08731" y="1323091"/>
            <a:ext cx="4572000" cy="21467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满盈：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面面相觑：</a:t>
            </a:r>
            <a:endParaRPr lang="en-US" altLang="zh-CN" sz="15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5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倏忽：</a:t>
            </a:r>
            <a:endParaRPr lang="en-US" altLang="zh-CN" sz="15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袅袅：</a:t>
            </a:r>
            <a:endParaRPr lang="en-US" altLang="zh-CN" sz="15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嫉妒：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64772" y="1323091"/>
            <a:ext cx="5870018" cy="2146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全部占满、充满。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    觑，看，瞧。你看我，我看你，形容大家因惊惧或不知所措而互相望着。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很快地，忽然。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烟气缭绕上腾的样子。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对才能、名誉、地位或境遇等胜过自己的人心怀怨恨。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41" y="1832850"/>
            <a:ext cx="2371040" cy="3183968"/>
          </a:xfrm>
          <a:prstGeom prst="rect">
            <a:avLst/>
          </a:prstGeom>
        </p:spPr>
      </p:pic>
      <p:sp>
        <p:nvSpPr>
          <p:cNvPr id="6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2857" y="1844607"/>
            <a:ext cx="5445417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时间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：中秋的夜里。</a:t>
            </a:r>
          </a:p>
        </p:txBody>
      </p:sp>
      <p:sp>
        <p:nvSpPr>
          <p:cNvPr id="7" name="文本框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61717" y="2569353"/>
            <a:ext cx="7047326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地点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：中堂里、院子里、院子外</a:t>
            </a:r>
          </a:p>
        </p:txBody>
      </p:sp>
      <p:sp>
        <p:nvSpPr>
          <p:cNvPr id="9" name="文本框 2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22856" y="3183044"/>
            <a:ext cx="6377273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人物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：奶奶、我和弟、妹</a:t>
            </a:r>
          </a:p>
        </p:txBody>
      </p:sp>
      <p:sp>
        <p:nvSpPr>
          <p:cNvPr id="10" name="Freeform 48"/>
          <p:cNvSpPr/>
          <p:nvPr>
            <p:custDataLst>
              <p:tags r:id="rId4"/>
            </p:custDataLst>
          </p:nvPr>
        </p:nvSpPr>
        <p:spPr bwMode="auto">
          <a:xfrm>
            <a:off x="1445418" y="1896993"/>
            <a:ext cx="410765" cy="447675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F32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Freeform 52"/>
          <p:cNvSpPr/>
          <p:nvPr>
            <p:custDataLst>
              <p:tags r:id="rId5"/>
            </p:custDataLst>
          </p:nvPr>
        </p:nvSpPr>
        <p:spPr bwMode="auto">
          <a:xfrm>
            <a:off x="949762" y="2547419"/>
            <a:ext cx="411956" cy="446484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B3D7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Freeform 56"/>
          <p:cNvSpPr/>
          <p:nvPr>
            <p:custDataLst>
              <p:tags r:id="rId6"/>
            </p:custDataLst>
          </p:nvPr>
        </p:nvSpPr>
        <p:spPr bwMode="auto">
          <a:xfrm>
            <a:off x="1445418" y="3193080"/>
            <a:ext cx="410765" cy="446484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F5AB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文本框 2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499694" y="3803360"/>
            <a:ext cx="6360047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事情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：盼月亮</a:t>
            </a:r>
            <a:r>
              <a:rPr lang="en-US" altLang="zh-CN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寻月亮</a:t>
            </a:r>
            <a:r>
              <a:rPr lang="en-US" altLang="zh-CN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议月亮</a:t>
            </a:r>
          </a:p>
        </p:txBody>
      </p:sp>
      <p:sp>
        <p:nvSpPr>
          <p:cNvPr id="15" name="Freeform 56"/>
          <p:cNvSpPr/>
          <p:nvPr>
            <p:custDataLst>
              <p:tags r:id="rId8"/>
            </p:custDataLst>
          </p:nvPr>
        </p:nvSpPr>
        <p:spPr bwMode="auto">
          <a:xfrm>
            <a:off x="1022256" y="3802510"/>
            <a:ext cx="410765" cy="446484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5867" y="1143949"/>
            <a:ext cx="6255776" cy="4353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文章写了什么时间、什么地点、什么人的一件什么事情？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 animBg="1"/>
      <p:bldP spid="11" grpId="0" animBg="1"/>
      <p:bldP spid="12" grpId="0" animBg="1"/>
      <p:bldP spid="14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41" y="1832850"/>
            <a:ext cx="2371040" cy="3183968"/>
          </a:xfrm>
          <a:prstGeom prst="rect">
            <a:avLst/>
          </a:prstGeom>
        </p:spPr>
      </p:pic>
      <p:sp>
        <p:nvSpPr>
          <p:cNvPr id="13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03559" y="1169699"/>
            <a:ext cx="5936883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第一部分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）写中秋夜晚，“我们”盼望月亮的到来。 </a:t>
            </a:r>
          </a:p>
        </p:txBody>
      </p:sp>
      <p:sp>
        <p:nvSpPr>
          <p:cNvPr id="17" name="文本框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42418" y="1819114"/>
            <a:ext cx="5357224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第二部分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）写“我们”到院子里观月议月、到河中寻月的过程。</a:t>
            </a:r>
          </a:p>
        </p:txBody>
      </p:sp>
      <p:sp>
        <p:nvSpPr>
          <p:cNvPr id="18" name="文本框 2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03557" y="2508137"/>
            <a:ext cx="5047615" cy="540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第三部分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24</a:t>
            </a:r>
            <a:r>
              <a:rPr lang="zh-CN" altLang="en-US" sz="15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）写“我们”在沙滩寻找月亮，并发表感慨。</a:t>
            </a:r>
          </a:p>
        </p:txBody>
      </p:sp>
      <p:sp>
        <p:nvSpPr>
          <p:cNvPr id="19" name="Freeform 48"/>
          <p:cNvSpPr/>
          <p:nvPr>
            <p:custDataLst>
              <p:tags r:id="rId4"/>
            </p:custDataLst>
          </p:nvPr>
        </p:nvSpPr>
        <p:spPr bwMode="auto">
          <a:xfrm>
            <a:off x="1126119" y="1222085"/>
            <a:ext cx="410765" cy="447675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F32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Freeform 52"/>
          <p:cNvSpPr/>
          <p:nvPr>
            <p:custDataLst>
              <p:tags r:id="rId5"/>
            </p:custDataLst>
          </p:nvPr>
        </p:nvSpPr>
        <p:spPr bwMode="auto">
          <a:xfrm>
            <a:off x="630463" y="1828969"/>
            <a:ext cx="411956" cy="446484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B3D7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Freeform 56"/>
          <p:cNvSpPr/>
          <p:nvPr>
            <p:custDataLst>
              <p:tags r:id="rId6"/>
            </p:custDataLst>
          </p:nvPr>
        </p:nvSpPr>
        <p:spPr bwMode="auto">
          <a:xfrm>
            <a:off x="1126119" y="2518172"/>
            <a:ext cx="410765" cy="446484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F5AB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10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51212" y="1553112"/>
            <a:ext cx="3692466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寻月踪迹</a:t>
            </a:r>
            <a:endParaRPr lang="en-US" altLang="zh-CN" sz="21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Freeform 48"/>
          <p:cNvSpPr/>
          <p:nvPr>
            <p:custDataLst>
              <p:tags r:id="rId2"/>
            </p:custDataLst>
          </p:nvPr>
        </p:nvSpPr>
        <p:spPr bwMode="auto">
          <a:xfrm>
            <a:off x="3004462" y="1576613"/>
            <a:ext cx="410765" cy="447675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F32D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3618412" y="2266982"/>
            <a:ext cx="4150544" cy="152349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屋内盼月 → 镜中看月 → 院中望月 → 杯中“饮月” → 河中寻月 → 眼瞳见月 → 沙滩议月</a:t>
            </a:r>
          </a:p>
        </p:txBody>
      </p:sp>
      <p:pic>
        <p:nvPicPr>
          <p:cNvPr id="14" name="Picture 2" descr="http://b-ssl.duitang.com/uploads/item/201707/24/20170724011623_JUTrv.thumb.700_0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399" y="2092167"/>
            <a:ext cx="1882616" cy="19902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文本框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43803" y="1052019"/>
            <a:ext cx="2941098" cy="53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心理变化</a:t>
            </a:r>
            <a:endParaRPr lang="en-US" altLang="zh-CN" sz="21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52"/>
          <p:cNvSpPr/>
          <p:nvPr>
            <p:custDataLst>
              <p:tags r:id="rId2"/>
            </p:custDataLst>
          </p:nvPr>
        </p:nvSpPr>
        <p:spPr bwMode="auto">
          <a:xfrm>
            <a:off x="712573" y="1106447"/>
            <a:ext cx="411956" cy="446484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rgbClr val="B3D7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" name="TextBox 29"/>
          <p:cNvSpPr txBox="1"/>
          <p:nvPr/>
        </p:nvSpPr>
        <p:spPr>
          <a:xfrm>
            <a:off x="712572" y="1853571"/>
            <a:ext cx="5804050" cy="24929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镜中月亮由圆而亏而消失，大家都很“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失望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”。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听说月中有树有人，三妹和月中嫦娥一样漂亮，三妹便觉得月亮仅属于她，大家由“ 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羡慕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”而生“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嫉妒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 ”，不由得“ 争执了起来”。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听奶奶说“月亮是每个人的，它并没有走”，大家“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越发觉得奇了 </a:t>
            </a: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”。院中寻月、河中寻月、瞳中见月，“原来月亮竟是这么多”，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满足了大家的好奇心和求知欲，又让孩子们明白了一个道理：美好的月亮是属于每个人的，美好的事物人人都可享有。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41" y="1832850"/>
            <a:ext cx="2371040" cy="3183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4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5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5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4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5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5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Freeform 5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41"/>
  <p:tag name="MH_LIBRARY" val="GRAPHIC"/>
  <p:tag name="MH_ORDER" val="文本框 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4nzx4cb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1345</Words>
  <Application>Microsoft Office PowerPoint</Application>
  <PresentationFormat>全屏显示(16:9)</PresentationFormat>
  <Paragraphs>129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2020-10-09T06:09:22Z</dcterms:created>
  <dcterms:modified xsi:type="dcterms:W3CDTF">2021-10-14T06:10:03Z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